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1" r:id="rId2"/>
    <p:sldId id="414" r:id="rId3"/>
    <p:sldId id="412" r:id="rId4"/>
    <p:sldId id="415" r:id="rId5"/>
    <p:sldId id="413" r:id="rId6"/>
    <p:sldId id="416" r:id="rId7"/>
    <p:sldId id="411" r:id="rId8"/>
    <p:sldId id="419" r:id="rId9"/>
    <p:sldId id="418" r:id="rId10"/>
    <p:sldId id="417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5" r:id="rId35"/>
    <p:sldId id="444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783" autoAdjust="0"/>
  </p:normalViewPr>
  <p:slideViewPr>
    <p:cSldViewPr snapToGrid="0">
      <p:cViewPr varScale="1">
        <p:scale>
          <a:sx n="49" d="100"/>
          <a:sy n="49" d="100"/>
        </p:scale>
        <p:origin x="5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4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6B2-C7BC-4F5F-89FA-756C80996319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5219-EB3B-428B-83C4-F385ACD5B066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4206-DCD5-437B-A394-E67C0F769F6A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066800"/>
            <a:ext cx="557318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0D2B-E248-4576-9223-EAAE2353D2CC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System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5EF4-4C82-4C09-8806-679935DF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9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9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000FBBA-7DFD-4F6E-882E-974645178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4927-D481-428D-A4A4-277E543FDD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8DFB-71AD-46F8-95DC-6F572D22A2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FB9-F8C3-4C4C-9D46-0D937B576E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553505A-5746-4950-9000-CBCDD694F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6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5FA70EB6-0888-4CFE-8DE5-FCD243586199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93C-D2F5-406D-97F0-5CB1936ADC4B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C112-2C11-4566-94FB-463B4717BC39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F58C-B82A-4384-83AD-65998651D24C}" type="datetime1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8B25-4FB2-4839-87AC-18ADEABEBF25}" type="datetime1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92F-300D-4C14-8BAC-DFA0E0CFD5DA}" type="datetime1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C4DE-52F3-44CD-8BF8-67D44913BCDC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593-E52F-44BB-917E-97E0D05457AB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2171-3CC4-4091-8456-BA59E24C067F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Review of Probability Theory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7FCD-4406-4D3A-99DD-580386AD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Probability of an Event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C6E8-946C-448A-B436-D4A167FB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7622219" cy="1782916"/>
          </a:xfrm>
        </p:spPr>
        <p:txBody>
          <a:bodyPr/>
          <a:lstStyle/>
          <a:p>
            <a:r>
              <a:rPr lang="en-US" altLang="en-US" dirty="0"/>
              <a:t>The probability of an event 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 measures “how often” 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 will occur. We write </a:t>
            </a:r>
            <a:r>
              <a:rPr lang="en-US" altLang="en-US" dirty="0">
                <a:solidFill>
                  <a:srgbClr val="FF0000"/>
                </a:solidFill>
              </a:rPr>
              <a:t>P(A)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Suppose that an experiment is performed n times. The relative frequency for an event A is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87F98-B875-4DE5-A4FD-DEDF32F8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0">
                <a:extLst>
                  <a:ext uri="{FF2B5EF4-FFF2-40B4-BE49-F238E27FC236}">
                    <a16:creationId xmlns:a16="http://schemas.microsoft.com/office/drawing/2014/main" id="{EB84BAD8-0F7A-46D6-A143-6ABCB4953C6D}"/>
                  </a:ext>
                </a:extLst>
              </p:cNvPr>
              <p:cNvSpPr txBox="1"/>
              <p:nvPr/>
            </p:nvSpPr>
            <p:spPr bwMode="auto">
              <a:xfrm>
                <a:off x="1514475" y="3238500"/>
                <a:ext cx="6945944" cy="635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outcomes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sample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space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Object 10">
                <a:extLst>
                  <a:ext uri="{FF2B5EF4-FFF2-40B4-BE49-F238E27FC236}">
                    <a16:creationId xmlns:a16="http://schemas.microsoft.com/office/drawing/2014/main" id="{EB84BAD8-0F7A-46D6-A143-6ABCB4953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4475" y="3238500"/>
                <a:ext cx="6945944" cy="635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2997B129-6553-47AE-A47F-1A4CE377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91" y="4179445"/>
            <a:ext cx="7228928" cy="75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ECF9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marL="342900" indent="-342900"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FF0000"/>
                </a:solidFill>
              </a:rPr>
              <a:t>Example: A die is Tossed.  Find the probability of Event A: rolling a 5. 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DFBD9AC8-6037-4700-82E7-5B3DAC23E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1579" y="5024282"/>
            <a:ext cx="57688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folHlink"/>
                </a:solidFill>
              </a:rPr>
              <a:t>There is one outcome in Event </a:t>
            </a:r>
            <a:r>
              <a:rPr lang="en-US" altLang="en-US" i="1" dirty="0">
                <a:solidFill>
                  <a:schemeClr val="folHlink"/>
                </a:solidFill>
              </a:rPr>
              <a:t>A</a:t>
            </a:r>
            <a:r>
              <a:rPr lang="en-US" altLang="en-US" dirty="0">
                <a:solidFill>
                  <a:schemeClr val="folHlink"/>
                </a:solidFill>
              </a:rPr>
              <a:t>: {5}</a:t>
            </a: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562A1B91-0775-4F6C-B794-910D14E7E98E}"/>
              </a:ext>
            </a:extLst>
          </p:cNvPr>
          <p:cNvGrpSpPr>
            <a:grpSpLocks/>
          </p:cNvGrpSpPr>
          <p:nvPr/>
        </p:nvGrpSpPr>
        <p:grpSpPr bwMode="auto">
          <a:xfrm>
            <a:off x="4568004" y="5505295"/>
            <a:ext cx="2314575" cy="647700"/>
            <a:chOff x="1239" y="3411"/>
            <a:chExt cx="1458" cy="408"/>
          </a:xfrm>
        </p:grpSpPr>
        <p:graphicFrame>
          <p:nvGraphicFramePr>
            <p:cNvPr id="9" name="Object 13">
              <a:extLst>
                <a:ext uri="{FF2B5EF4-FFF2-40B4-BE49-F238E27FC236}">
                  <a16:creationId xmlns:a16="http://schemas.microsoft.com/office/drawing/2014/main" id="{F516DA5D-577A-44B5-B6E3-677A80F842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1" y="3411"/>
            <a:ext cx="81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95280" imgH="647640" progId="Equation.DSMT4">
                    <p:embed/>
                  </p:oleObj>
                </mc:Choice>
                <mc:Fallback>
                  <p:oleObj name="Equation" r:id="rId3" imgW="1295280" imgH="647640" progId="Equation.DSMT4">
                    <p:embed/>
                    <p:pic>
                      <p:nvPicPr>
                        <p:cNvPr id="1183757" name="Object 13">
                          <a:extLst>
                            <a:ext uri="{FF2B5EF4-FFF2-40B4-BE49-F238E27FC236}">
                              <a16:creationId xmlns:a16="http://schemas.microsoft.com/office/drawing/2014/main" id="{6A6655BB-1B46-4718-BF3C-D6A91C9CA8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1" y="3411"/>
                          <a:ext cx="816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A86BF15D-4471-415D-9171-107A5E436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3476"/>
              <a:ext cx="5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folHlink"/>
                  </a:solidFill>
                </a:rPr>
                <a:t>P(A</a:t>
              </a:r>
              <a:r>
                <a:rPr lang="en-US" altLang="en-US">
                  <a:solidFill>
                    <a:schemeClr val="folHlink"/>
                  </a:solidFill>
                </a:rPr>
                <a:t>) =</a:t>
              </a:r>
              <a:r>
                <a:rPr lang="en-US" altLang="en-US"/>
                <a:t> </a:t>
              </a:r>
            </a:p>
          </p:txBody>
        </p:sp>
      </p:grpSp>
      <p:grpSp>
        <p:nvGrpSpPr>
          <p:cNvPr id="11" name="Group 20">
            <a:extLst>
              <a:ext uri="{FF2B5EF4-FFF2-40B4-BE49-F238E27FC236}">
                <a16:creationId xmlns:a16="http://schemas.microsoft.com/office/drawing/2014/main" id="{2E61BF6C-33C2-41FE-B124-C4B383DCC2DE}"/>
              </a:ext>
            </a:extLst>
          </p:cNvPr>
          <p:cNvGrpSpPr>
            <a:grpSpLocks/>
          </p:cNvGrpSpPr>
          <p:nvPr/>
        </p:nvGrpSpPr>
        <p:grpSpPr bwMode="auto">
          <a:xfrm>
            <a:off x="2080734" y="5978371"/>
            <a:ext cx="2568575" cy="565150"/>
            <a:chOff x="206" y="3621"/>
            <a:chExt cx="1618" cy="356"/>
          </a:xfrm>
        </p:grpSpPr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90DE7351-0B78-46B4-831D-B880BB9BE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3621"/>
              <a:ext cx="16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800" dirty="0">
                  <a:solidFill>
                    <a:schemeClr val="hlink"/>
                  </a:solidFill>
                </a:rPr>
                <a:t>“Probability of Event </a:t>
              </a:r>
              <a:r>
                <a:rPr lang="en-US" altLang="en-US" sz="1800" i="1" dirty="0">
                  <a:solidFill>
                    <a:schemeClr val="hlink"/>
                  </a:solidFill>
                </a:rPr>
                <a:t>A</a:t>
              </a:r>
              <a:r>
                <a:rPr lang="en-US" altLang="en-US" sz="1800" dirty="0">
                  <a:solidFill>
                    <a:schemeClr val="hlink"/>
                  </a:solidFill>
                </a:rPr>
                <a:t>.”</a:t>
              </a: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75410DFB-7E26-443A-9108-74673C8F8EA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44" y="3744"/>
              <a:ext cx="480" cy="233"/>
            </a:xfrm>
            <a:custGeom>
              <a:avLst/>
              <a:gdLst>
                <a:gd name="T0" fmla="*/ 240 w 240"/>
                <a:gd name="T1" fmla="*/ 0 h 288"/>
                <a:gd name="T2" fmla="*/ 0 w 240"/>
                <a:gd name="T3" fmla="*/ 0 h 288"/>
                <a:gd name="T4" fmla="*/ 0 w 240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288">
                  <a:moveTo>
                    <a:pt x="240" y="0"/>
                  </a:moveTo>
                  <a:lnTo>
                    <a:pt x="0" y="0"/>
                  </a:lnTo>
                  <a:lnTo>
                    <a:pt x="0" y="288"/>
                  </a:ln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03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822D-C75E-4F8F-B959-A502CC29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5E67-85E5-425E-8424-D167E6307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1502697"/>
          </a:xfrm>
        </p:spPr>
        <p:txBody>
          <a:bodyPr>
            <a:normAutofit/>
          </a:bodyPr>
          <a:lstStyle/>
          <a:p>
            <a:r>
              <a:rPr lang="en-US" dirty="0"/>
              <a:t>P(A) must be between 0 and 1. </a:t>
            </a:r>
          </a:p>
          <a:p>
            <a:r>
              <a:rPr lang="en-US" dirty="0"/>
              <a:t>The sum of the probabilities for all simple events in S equals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1246E-DE27-4F56-A072-B67DFE9B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EAAB02-E68E-4E2E-9F54-D0777C88077D}"/>
              </a:ext>
            </a:extLst>
          </p:cNvPr>
          <p:cNvSpPr txBox="1">
            <a:spLocks/>
          </p:cNvSpPr>
          <p:nvPr/>
        </p:nvSpPr>
        <p:spPr>
          <a:xfrm>
            <a:off x="988381" y="2772697"/>
            <a:ext cx="7622219" cy="179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Probabilities can be found using</a:t>
            </a:r>
          </a:p>
          <a:p>
            <a:pPr lvl="1"/>
            <a:r>
              <a:rPr lang="en-US" dirty="0"/>
              <a:t>Estimates from empirical studies</a:t>
            </a:r>
          </a:p>
          <a:p>
            <a:pPr lvl="1"/>
            <a:r>
              <a:rPr lang="en-US" dirty="0"/>
              <a:t>Common sense estimates based on equally likely events</a:t>
            </a: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5BA84FF2-C375-4DA8-84A3-8BA50FB19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413" y="4423542"/>
            <a:ext cx="79248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002060"/>
                </a:solidFill>
              </a:rPr>
              <a:t>  Examples: </a:t>
            </a:r>
          </a:p>
          <a:p>
            <a:pPr marL="800100" lvl="1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2060"/>
                </a:solidFill>
              </a:rPr>
              <a:t>Toss a fair coin.</a:t>
            </a:r>
          </a:p>
          <a:p>
            <a:pPr marL="800100" lvl="1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b="1" dirty="0">
              <a:solidFill>
                <a:srgbClr val="002060"/>
              </a:solidFill>
            </a:endParaRPr>
          </a:p>
          <a:p>
            <a:pPr marL="800100" lvl="1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2060"/>
                </a:solidFill>
              </a:rPr>
              <a:t>Suppose that 10% of the U.S. population has red hair. Then for a person selected at random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14A4CE27-E2DC-4CCF-9CFF-CFE6840A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335" y="4697325"/>
            <a:ext cx="2743200" cy="557213"/>
          </a:xfrm>
          <a:prstGeom prst="rect">
            <a:avLst/>
          </a:prstGeom>
          <a:solidFill>
            <a:srgbClr val="CC0066"/>
          </a:solidFill>
          <a:ln w="38100">
            <a:solidFill>
              <a:srgbClr val="F4E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F4ECC6"/>
                </a:solidFill>
              </a:rPr>
              <a:t>P(Head) = 1/2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701B9986-8352-47C8-A30E-7CC17A8B9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335" y="5779704"/>
            <a:ext cx="2743200" cy="557213"/>
          </a:xfrm>
          <a:prstGeom prst="rect">
            <a:avLst/>
          </a:prstGeom>
          <a:solidFill>
            <a:srgbClr val="CC0066"/>
          </a:solidFill>
          <a:ln w="38100">
            <a:solidFill>
              <a:srgbClr val="F4E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F4ECC6"/>
                </a:solidFill>
              </a:rPr>
              <a:t>P(Red hair) = .10</a:t>
            </a:r>
          </a:p>
        </p:txBody>
      </p:sp>
    </p:spTree>
    <p:extLst>
      <p:ext uri="{BB962C8B-B14F-4D97-AF65-F5344CB8AC3E}">
        <p14:creationId xmlns:p14="http://schemas.microsoft.com/office/powerpoint/2010/main" val="69748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BA46-54C5-47E0-8DA9-D1750535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dirty="0"/>
              <a:t>Using Simple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2A31-5A5E-4308-9664-50AA902A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261555" cy="259407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probability of an event A </a:t>
            </a:r>
            <a:r>
              <a:rPr lang="en-US" dirty="0"/>
              <a:t>is equal to the sum of the probabilities of the simple events contained in A </a:t>
            </a:r>
          </a:p>
          <a:p>
            <a:r>
              <a:rPr lang="en-US" dirty="0"/>
              <a:t>If the simple events in an experiment are equally likely, then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ACED6-EFC9-4389-983E-B4D57A81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Object 1030">
            <a:extLst>
              <a:ext uri="{FF2B5EF4-FFF2-40B4-BE49-F238E27FC236}">
                <a16:creationId xmlns:a16="http://schemas.microsoft.com/office/drawing/2014/main" id="{F345FB81-AAAE-4E84-9047-C18F8C32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689063"/>
              </p:ext>
            </p:extLst>
          </p:nvPr>
        </p:nvGraphicFramePr>
        <p:xfrm>
          <a:off x="1206909" y="3864077"/>
          <a:ext cx="77724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280" imgH="419040" progId="Equation.3">
                  <p:embed/>
                </p:oleObj>
              </mc:Choice>
              <mc:Fallback>
                <p:oleObj name="Equation" r:id="rId2" imgW="2654280" imgH="419040" progId="Equation.3">
                  <p:embed/>
                  <p:pic>
                    <p:nvPicPr>
                      <p:cNvPr id="109574" name="Object 1030">
                        <a:extLst>
                          <a:ext uri="{FF2B5EF4-FFF2-40B4-BE49-F238E27FC236}">
                            <a16:creationId xmlns:a16="http://schemas.microsoft.com/office/drawing/2014/main" id="{B0766DA4-40A7-43B1-8147-E39C5962B6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909" y="3864077"/>
                        <a:ext cx="7772400" cy="1227138"/>
                      </a:xfrm>
                      <a:prstGeom prst="rect">
                        <a:avLst/>
                      </a:prstGeom>
                      <a:solidFill>
                        <a:srgbClr val="F4ECC6"/>
                      </a:solidFill>
                      <a:ln w="2857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34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5A5B-FC50-4216-84BD-1529F7F3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Using Simple Events: </a:t>
            </a:r>
            <a:r>
              <a:rPr lang="en-US" altLang="en-US" b="1" dirty="0"/>
              <a:t>Example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D917-EF71-4CE6-8031-223B8E0B0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1266723"/>
          </a:xfrm>
        </p:spPr>
        <p:txBody>
          <a:bodyPr/>
          <a:lstStyle/>
          <a:p>
            <a:r>
              <a:rPr lang="en-US" dirty="0"/>
              <a:t>Toss a fair coin twice. What is the probability of observing at least one head?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7147E-65C9-4A78-A8D0-444587C1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34">
            <a:extLst>
              <a:ext uri="{FF2B5EF4-FFF2-40B4-BE49-F238E27FC236}">
                <a16:creationId xmlns:a16="http://schemas.microsoft.com/office/drawing/2014/main" id="{83162FF9-2DCD-4E2B-957A-992F75C34578}"/>
              </a:ext>
            </a:extLst>
          </p:cNvPr>
          <p:cNvGrpSpPr>
            <a:grpSpLocks/>
          </p:cNvGrpSpPr>
          <p:nvPr/>
        </p:nvGrpSpPr>
        <p:grpSpPr bwMode="auto">
          <a:xfrm>
            <a:off x="2131142" y="3126660"/>
            <a:ext cx="1752599" cy="547688"/>
            <a:chOff x="1008" y="2304"/>
            <a:chExt cx="1104" cy="345"/>
          </a:xfrm>
        </p:grpSpPr>
        <p:sp>
          <p:nvSpPr>
            <p:cNvPr id="6" name="Text Box 15">
              <a:extLst>
                <a:ext uri="{FF2B5EF4-FFF2-40B4-BE49-F238E27FC236}">
                  <a16:creationId xmlns:a16="http://schemas.microsoft.com/office/drawing/2014/main" id="{9DB6AF5F-48B9-4889-BF24-1669B783B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04"/>
              <a:ext cx="336" cy="306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333333"/>
                  </a:solidFill>
                </a:rPr>
                <a:t>H</a:t>
              </a:r>
            </a:p>
          </p:txBody>
        </p:sp>
        <p:cxnSp>
          <p:nvCxnSpPr>
            <p:cNvPr id="7" name="AutoShape 16">
              <a:extLst>
                <a:ext uri="{FF2B5EF4-FFF2-40B4-BE49-F238E27FC236}">
                  <a16:creationId xmlns:a16="http://schemas.microsoft.com/office/drawing/2014/main" id="{0FF4E948-4AD5-4B20-A5C9-C6F00144FECB}"/>
                </a:ext>
              </a:extLst>
            </p:cNvPr>
            <p:cNvCxnSpPr>
              <a:cxnSpLocks noChangeShapeType="1"/>
              <a:stCxn id="9" idx="3"/>
              <a:endCxn id="6" idx="1"/>
            </p:cNvCxnSpPr>
            <p:nvPr/>
          </p:nvCxnSpPr>
          <p:spPr bwMode="auto">
            <a:xfrm flipV="1">
              <a:off x="1008" y="2457"/>
              <a:ext cx="768" cy="192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" name="Text Box 17">
            <a:extLst>
              <a:ext uri="{FF2B5EF4-FFF2-40B4-BE49-F238E27FC236}">
                <a16:creationId xmlns:a16="http://schemas.microsoft.com/office/drawing/2014/main" id="{645FE353-3D0B-4AD4-92DE-AD6E4E02A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342" y="2669460"/>
            <a:ext cx="464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sng" dirty="0">
                <a:solidFill>
                  <a:srgbClr val="339933"/>
                </a:solidFill>
              </a:rPr>
              <a:t>1st Coin                     2nd Coin       </a:t>
            </a:r>
            <a:r>
              <a:rPr lang="en-US" altLang="en-US" u="sng" dirty="0" err="1">
                <a:solidFill>
                  <a:srgbClr val="339933"/>
                </a:solidFill>
              </a:rPr>
              <a:t>E</a:t>
            </a:r>
            <a:r>
              <a:rPr lang="en-US" altLang="en-US" i="1" u="sng" baseline="-25000" dirty="0" err="1">
                <a:solidFill>
                  <a:srgbClr val="339933"/>
                </a:solidFill>
              </a:rPr>
              <a:t>i</a:t>
            </a:r>
            <a:r>
              <a:rPr lang="en-US" altLang="en-US" u="sng" dirty="0">
                <a:solidFill>
                  <a:srgbClr val="339933"/>
                </a:solidFill>
              </a:rPr>
              <a:t>              P(</a:t>
            </a:r>
            <a:r>
              <a:rPr lang="en-US" altLang="en-US" u="sng" dirty="0" err="1">
                <a:solidFill>
                  <a:srgbClr val="339933"/>
                </a:solidFill>
              </a:rPr>
              <a:t>E</a:t>
            </a:r>
            <a:r>
              <a:rPr lang="en-US" altLang="en-US" i="1" u="sng" baseline="-25000" dirty="0" err="1">
                <a:solidFill>
                  <a:srgbClr val="339933"/>
                </a:solidFill>
              </a:rPr>
              <a:t>i</a:t>
            </a:r>
            <a:r>
              <a:rPr lang="en-US" altLang="en-US" u="sng" dirty="0">
                <a:solidFill>
                  <a:srgbClr val="339933"/>
                </a:solidFill>
              </a:rPr>
              <a:t>)</a:t>
            </a:r>
            <a:r>
              <a:rPr lang="en-US" altLang="en-US" baseline="-25000" dirty="0">
                <a:solidFill>
                  <a:srgbClr val="339933"/>
                </a:solidFill>
              </a:rPr>
              <a:t> </a:t>
            </a: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54416440-5F9A-4B73-85C3-E84C12204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742" y="3431460"/>
            <a:ext cx="533400" cy="485775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33"/>
                </a:solidFill>
              </a:rPr>
              <a:t>H</a:t>
            </a:r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71D61760-2268-4E0D-9853-5823DF255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742" y="4698285"/>
            <a:ext cx="533400" cy="485775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33"/>
                </a:solidFill>
              </a:rPr>
              <a:t>T</a:t>
            </a:r>
          </a:p>
        </p:txBody>
      </p:sp>
      <p:grpSp>
        <p:nvGrpSpPr>
          <p:cNvPr id="11" name="Group 35">
            <a:extLst>
              <a:ext uri="{FF2B5EF4-FFF2-40B4-BE49-F238E27FC236}">
                <a16:creationId xmlns:a16="http://schemas.microsoft.com/office/drawing/2014/main" id="{C9886E21-F650-4288-ACB7-9FD23E162B10}"/>
              </a:ext>
            </a:extLst>
          </p:cNvPr>
          <p:cNvGrpSpPr>
            <a:grpSpLocks/>
          </p:cNvGrpSpPr>
          <p:nvPr/>
        </p:nvGrpSpPr>
        <p:grpSpPr bwMode="auto">
          <a:xfrm>
            <a:off x="2131143" y="3660049"/>
            <a:ext cx="1752600" cy="561973"/>
            <a:chOff x="1008" y="2640"/>
            <a:chExt cx="1104" cy="354"/>
          </a:xfrm>
        </p:grpSpPr>
        <p:sp>
          <p:nvSpPr>
            <p:cNvPr id="12" name="Text Box 22">
              <a:extLst>
                <a:ext uri="{FF2B5EF4-FFF2-40B4-BE49-F238E27FC236}">
                  <a16:creationId xmlns:a16="http://schemas.microsoft.com/office/drawing/2014/main" id="{7BC5C8AF-7B35-43F3-97DC-707DDFC79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336" cy="306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333333"/>
                  </a:solidFill>
                </a:rPr>
                <a:t>T</a:t>
              </a:r>
            </a:p>
          </p:txBody>
        </p:sp>
        <p:cxnSp>
          <p:nvCxnSpPr>
            <p:cNvPr id="13" name="AutoShape 23">
              <a:extLst>
                <a:ext uri="{FF2B5EF4-FFF2-40B4-BE49-F238E27FC236}">
                  <a16:creationId xmlns:a16="http://schemas.microsoft.com/office/drawing/2014/main" id="{05922EA9-F326-4CF1-B427-B410B3597A05}"/>
                </a:ext>
              </a:extLst>
            </p:cNvPr>
            <p:cNvCxnSpPr>
              <a:cxnSpLocks noChangeShapeType="1"/>
              <a:stCxn id="9" idx="3"/>
              <a:endCxn id="12" idx="1"/>
            </p:cNvCxnSpPr>
            <p:nvPr/>
          </p:nvCxnSpPr>
          <p:spPr bwMode="auto">
            <a:xfrm>
              <a:off x="1008" y="2640"/>
              <a:ext cx="768" cy="201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36">
            <a:extLst>
              <a:ext uri="{FF2B5EF4-FFF2-40B4-BE49-F238E27FC236}">
                <a16:creationId xmlns:a16="http://schemas.microsoft.com/office/drawing/2014/main" id="{43AAA65F-2E20-4D36-86FC-5B111496D1A2}"/>
              </a:ext>
            </a:extLst>
          </p:cNvPr>
          <p:cNvGrpSpPr>
            <a:grpSpLocks/>
          </p:cNvGrpSpPr>
          <p:nvPr/>
        </p:nvGrpSpPr>
        <p:grpSpPr bwMode="auto">
          <a:xfrm>
            <a:off x="2131143" y="4317281"/>
            <a:ext cx="1752600" cy="609600"/>
            <a:chOff x="1008" y="3054"/>
            <a:chExt cx="1104" cy="384"/>
          </a:xfrm>
        </p:grpSpPr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632F5B22-B21A-4543-912E-50CDE0894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054"/>
              <a:ext cx="336" cy="306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333333"/>
                  </a:solidFill>
                </a:rPr>
                <a:t>H</a:t>
              </a:r>
            </a:p>
          </p:txBody>
        </p: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BCDC981A-3151-41D2-BF9D-5C2E5D316237}"/>
                </a:ext>
              </a:extLst>
            </p:cNvPr>
            <p:cNvCxnSpPr>
              <a:cxnSpLocks noChangeShapeType="1"/>
              <a:stCxn id="10" idx="3"/>
              <a:endCxn id="15" idx="1"/>
            </p:cNvCxnSpPr>
            <p:nvPr/>
          </p:nvCxnSpPr>
          <p:spPr bwMode="auto">
            <a:xfrm flipV="1">
              <a:off x="1008" y="3207"/>
              <a:ext cx="768" cy="231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37">
            <a:extLst>
              <a:ext uri="{FF2B5EF4-FFF2-40B4-BE49-F238E27FC236}">
                <a16:creationId xmlns:a16="http://schemas.microsoft.com/office/drawing/2014/main" id="{AA22E9B3-F0F7-45EA-8F17-A418FCACC05B}"/>
              </a:ext>
            </a:extLst>
          </p:cNvPr>
          <p:cNvGrpSpPr>
            <a:grpSpLocks/>
          </p:cNvGrpSpPr>
          <p:nvPr/>
        </p:nvGrpSpPr>
        <p:grpSpPr bwMode="auto">
          <a:xfrm>
            <a:off x="2131143" y="4926870"/>
            <a:ext cx="1752600" cy="561973"/>
            <a:chOff x="1008" y="3438"/>
            <a:chExt cx="1104" cy="354"/>
          </a:xfrm>
        </p:grpSpPr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54FCFD02-3812-43B1-9B35-4517DBDD0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486"/>
              <a:ext cx="336" cy="306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333333"/>
                  </a:solidFill>
                </a:rPr>
                <a:t>T</a:t>
              </a:r>
            </a:p>
          </p:txBody>
        </p:sp>
        <p:cxnSp>
          <p:nvCxnSpPr>
            <p:cNvPr id="19" name="AutoShape 25">
              <a:extLst>
                <a:ext uri="{FF2B5EF4-FFF2-40B4-BE49-F238E27FC236}">
                  <a16:creationId xmlns:a16="http://schemas.microsoft.com/office/drawing/2014/main" id="{E0F53EC9-E20F-4EAC-8601-1DFB8B09587D}"/>
                </a:ext>
              </a:extLst>
            </p:cNvPr>
            <p:cNvCxnSpPr>
              <a:cxnSpLocks noChangeShapeType="1"/>
              <a:stCxn id="10" idx="3"/>
              <a:endCxn id="18" idx="1"/>
            </p:cNvCxnSpPr>
            <p:nvPr/>
          </p:nvCxnSpPr>
          <p:spPr bwMode="auto">
            <a:xfrm>
              <a:off x="1008" y="3438"/>
              <a:ext cx="768" cy="201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 Box 26">
            <a:extLst>
              <a:ext uri="{FF2B5EF4-FFF2-40B4-BE49-F238E27FC236}">
                <a16:creationId xmlns:a16="http://schemas.microsoft.com/office/drawing/2014/main" id="{1930C6BB-72D7-4918-BF6B-D934B169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942" y="3126660"/>
            <a:ext cx="762000" cy="485775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33"/>
                </a:solidFill>
              </a:rPr>
              <a:t>HH</a:t>
            </a:r>
          </a:p>
        </p:txBody>
      </p:sp>
      <p:sp>
        <p:nvSpPr>
          <p:cNvPr id="21" name="Text Box 28">
            <a:extLst>
              <a:ext uri="{FF2B5EF4-FFF2-40B4-BE49-F238E27FC236}">
                <a16:creationId xmlns:a16="http://schemas.microsoft.com/office/drawing/2014/main" id="{7CBCEA7D-E1E3-42C8-A2E1-C12452658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942" y="3736260"/>
            <a:ext cx="762000" cy="485775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33"/>
                </a:solidFill>
              </a:rPr>
              <a:t>HT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8044E887-7B4E-465B-86F8-5ED3EE83C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942" y="4345860"/>
            <a:ext cx="762000" cy="485775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33"/>
                </a:solidFill>
              </a:rPr>
              <a:t>TH</a:t>
            </a:r>
          </a:p>
        </p:txBody>
      </p:sp>
      <p:sp>
        <p:nvSpPr>
          <p:cNvPr id="23" name="Text Box 30">
            <a:extLst>
              <a:ext uri="{FF2B5EF4-FFF2-40B4-BE49-F238E27FC236}">
                <a16:creationId xmlns:a16="http://schemas.microsoft.com/office/drawing/2014/main" id="{B8526C1D-F20D-4371-8F03-268078BE1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942" y="4955460"/>
            <a:ext cx="762000" cy="485775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33"/>
                </a:solidFill>
              </a:rPr>
              <a:t>TT</a:t>
            </a: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36C2E32E-6CF6-4DF4-A6DC-961B5DBC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9559" y="3675419"/>
            <a:ext cx="3124200" cy="1581150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333333"/>
                </a:solidFill>
              </a:rPr>
              <a:t>P(at least 1 head) 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333333"/>
                </a:solidFill>
              </a:rPr>
              <a:t>= P(E</a:t>
            </a:r>
            <a:r>
              <a:rPr lang="en-US" altLang="en-US" baseline="-25000">
                <a:solidFill>
                  <a:srgbClr val="333333"/>
                </a:solidFill>
              </a:rPr>
              <a:t>1</a:t>
            </a:r>
            <a:r>
              <a:rPr lang="en-US" altLang="en-US">
                <a:solidFill>
                  <a:srgbClr val="333333"/>
                </a:solidFill>
              </a:rPr>
              <a:t>) + P(E</a:t>
            </a:r>
            <a:r>
              <a:rPr lang="en-US" altLang="en-US" baseline="-25000">
                <a:solidFill>
                  <a:srgbClr val="333333"/>
                </a:solidFill>
              </a:rPr>
              <a:t>2</a:t>
            </a:r>
            <a:r>
              <a:rPr lang="en-US" altLang="en-US">
                <a:solidFill>
                  <a:srgbClr val="333333"/>
                </a:solidFill>
              </a:rPr>
              <a:t>) + P(E</a:t>
            </a:r>
            <a:r>
              <a:rPr lang="en-US" altLang="en-US" baseline="-25000">
                <a:solidFill>
                  <a:srgbClr val="333333"/>
                </a:solidFill>
              </a:rPr>
              <a:t>3</a:t>
            </a:r>
            <a:r>
              <a:rPr lang="en-US" altLang="en-US">
                <a:solidFill>
                  <a:srgbClr val="333333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333333"/>
                </a:solidFill>
              </a:rPr>
              <a:t> = 1/4 + 1/4 + 1/4 = 3/4</a:t>
            </a:r>
          </a:p>
        </p:txBody>
      </p:sp>
      <p:sp>
        <p:nvSpPr>
          <p:cNvPr id="30" name="Text Box 32">
            <a:extLst>
              <a:ext uri="{FF2B5EF4-FFF2-40B4-BE49-F238E27FC236}">
                <a16:creationId xmlns:a16="http://schemas.microsoft.com/office/drawing/2014/main" id="{3E4CA0D1-6921-4A4B-88E3-1D8452B4F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796" y="319809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9933"/>
                </a:solidFill>
              </a:rPr>
              <a:t>1/4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32BF293F-78F9-44BD-A80A-BC636B1EC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796" y="3808296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9933"/>
                </a:solidFill>
              </a:rPr>
              <a:t>1/4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F3DABC3F-E2C1-4B61-AADE-608FB4798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796" y="4433724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9933"/>
                </a:solidFill>
              </a:rPr>
              <a:t>1/4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C090ED89-A16F-49D3-A3E9-0220A5F74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796" y="5071903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9933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081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3F55-7E43-4AC3-9EA9-59145C69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Using Simple Events: </a:t>
            </a:r>
            <a:r>
              <a:rPr lang="en-US" altLang="en-US" b="1" dirty="0"/>
              <a:t>Example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7051-F6A4-4624-8800-D71D4B93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bowl contains three balls, one red, one blue and one green. A child selects two ball at random. What is the probability that at least one is 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5ECE6-90D8-4083-9842-70AB3715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A10F7BBA-0A51-4EF2-A96D-EBAF5957F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284" y="2895600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sng" dirty="0">
                <a:solidFill>
                  <a:srgbClr val="339933"/>
                </a:solidFill>
              </a:rPr>
              <a:t>1st ball                2nd ball                  </a:t>
            </a:r>
            <a:r>
              <a:rPr lang="en-US" altLang="en-US" u="sng" dirty="0" err="1">
                <a:solidFill>
                  <a:srgbClr val="339933"/>
                </a:solidFill>
              </a:rPr>
              <a:t>E</a:t>
            </a:r>
            <a:r>
              <a:rPr lang="en-US" altLang="en-US" u="sng" baseline="-25000" dirty="0" err="1">
                <a:solidFill>
                  <a:srgbClr val="339933"/>
                </a:solidFill>
              </a:rPr>
              <a:t>i</a:t>
            </a:r>
            <a:r>
              <a:rPr lang="en-US" altLang="en-US" u="sng" dirty="0">
                <a:solidFill>
                  <a:srgbClr val="339933"/>
                </a:solidFill>
              </a:rPr>
              <a:t>                  P(</a:t>
            </a:r>
            <a:r>
              <a:rPr lang="en-US" altLang="en-US" u="sng" dirty="0" err="1">
                <a:solidFill>
                  <a:srgbClr val="339933"/>
                </a:solidFill>
              </a:rPr>
              <a:t>E</a:t>
            </a:r>
            <a:r>
              <a:rPr lang="en-US" altLang="en-US" u="sng" baseline="-25000" dirty="0" err="1">
                <a:solidFill>
                  <a:srgbClr val="339933"/>
                </a:solidFill>
              </a:rPr>
              <a:t>i</a:t>
            </a:r>
            <a:r>
              <a:rPr lang="en-US" altLang="en-US" u="sng" dirty="0">
                <a:solidFill>
                  <a:srgbClr val="339933"/>
                </a:solidFill>
              </a:rPr>
              <a:t>)</a:t>
            </a:r>
            <a:r>
              <a:rPr lang="en-US" altLang="en-US" baseline="-25000" dirty="0">
                <a:solidFill>
                  <a:srgbClr val="339933"/>
                </a:solidFill>
              </a:rPr>
              <a:t> </a:t>
            </a:r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927C1D19-A658-4FEC-B9B6-FDD2D36C9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484" y="3324225"/>
            <a:ext cx="685800" cy="425450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333333"/>
                </a:solidFill>
              </a:rPr>
              <a:t>RB</a:t>
            </a:r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54021F0E-250B-44DB-9441-C1542A56E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484" y="3810000"/>
            <a:ext cx="685800" cy="425450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333333"/>
                </a:solidFill>
              </a:rPr>
              <a:t>RG</a:t>
            </a:r>
          </a:p>
        </p:txBody>
      </p:sp>
      <p:sp>
        <p:nvSpPr>
          <p:cNvPr id="8" name="Text Box 25">
            <a:extLst>
              <a:ext uri="{FF2B5EF4-FFF2-40B4-BE49-F238E27FC236}">
                <a16:creationId xmlns:a16="http://schemas.microsoft.com/office/drawing/2014/main" id="{021A7B70-5BB3-48A6-9D3E-C53A49C6C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484" y="4343400"/>
            <a:ext cx="685800" cy="425450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333333"/>
                </a:solidFill>
              </a:rPr>
              <a:t>BR</a:t>
            </a: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D757F16D-D3A4-4F8B-85DD-2869EEAC8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484" y="4876800"/>
            <a:ext cx="685800" cy="425450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333333"/>
                </a:solidFill>
              </a:rPr>
              <a:t>BG</a:t>
            </a: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374BE3B7-D9CA-4A4F-B0CB-8EAF30CF7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069" y="3632200"/>
            <a:ext cx="3429000" cy="1946275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3333"/>
                </a:solidFill>
              </a:rPr>
              <a:t>P(at least 1 red) 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3333"/>
                </a:solidFill>
              </a:rPr>
              <a:t>= P(RB) + P(BR)+ P(RG) + P(GR)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3333"/>
                </a:solidFill>
              </a:rPr>
              <a:t> = 4/6 = 2/3</a:t>
            </a:r>
          </a:p>
        </p:txBody>
      </p:sp>
      <p:grpSp>
        <p:nvGrpSpPr>
          <p:cNvPr id="12" name="Group 32">
            <a:extLst>
              <a:ext uri="{FF2B5EF4-FFF2-40B4-BE49-F238E27FC236}">
                <a16:creationId xmlns:a16="http://schemas.microsoft.com/office/drawing/2014/main" id="{DD7471AD-B24A-435E-B0B5-234C104F9D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95284" y="3506788"/>
            <a:ext cx="379413" cy="455612"/>
            <a:chOff x="1776" y="144"/>
            <a:chExt cx="192" cy="230"/>
          </a:xfrm>
        </p:grpSpPr>
        <p:sp>
          <p:nvSpPr>
            <p:cNvPr id="13" name="Oval 33">
              <a:extLst>
                <a:ext uri="{FF2B5EF4-FFF2-40B4-BE49-F238E27FC236}">
                  <a16:creationId xmlns:a16="http://schemas.microsoft.com/office/drawing/2014/main" id="{84DAC024-4316-4293-8E3B-73AA7216F8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92"/>
              <a:ext cx="182" cy="1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03658F3D-AA72-4A05-8688-6D19FB71B77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78" y="144"/>
              <a:ext cx="190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5" name="Group 38">
            <a:extLst>
              <a:ext uri="{FF2B5EF4-FFF2-40B4-BE49-F238E27FC236}">
                <a16:creationId xmlns:a16="http://schemas.microsoft.com/office/drawing/2014/main" id="{9C8E6F92-FDEF-40F8-B4B2-5B5D0821BB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95284" y="4508500"/>
            <a:ext cx="365125" cy="444500"/>
            <a:chOff x="5328" y="576"/>
            <a:chExt cx="184" cy="224"/>
          </a:xfrm>
        </p:grpSpPr>
        <p:sp>
          <p:nvSpPr>
            <p:cNvPr id="16" name="Oval 39">
              <a:extLst>
                <a:ext uri="{FF2B5EF4-FFF2-40B4-BE49-F238E27FC236}">
                  <a16:creationId xmlns:a16="http://schemas.microsoft.com/office/drawing/2014/main" id="{2828335C-427A-4C49-970B-FDDFD364A3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28" y="624"/>
              <a:ext cx="176" cy="17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40">
              <a:extLst>
                <a:ext uri="{FF2B5EF4-FFF2-40B4-BE49-F238E27FC236}">
                  <a16:creationId xmlns:a16="http://schemas.microsoft.com/office/drawing/2014/main" id="{B126FFCB-9DDA-49E5-BB29-08CB902528E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328" y="576"/>
              <a:ext cx="184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8" name="Group 47">
            <a:extLst>
              <a:ext uri="{FF2B5EF4-FFF2-40B4-BE49-F238E27FC236}">
                <a16:creationId xmlns:a16="http://schemas.microsoft.com/office/drawing/2014/main" id="{AC1ECBA0-F607-4680-9D38-DEF5EBC047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95284" y="5422900"/>
            <a:ext cx="365125" cy="444500"/>
            <a:chOff x="4944" y="192"/>
            <a:chExt cx="184" cy="224"/>
          </a:xfrm>
        </p:grpSpPr>
        <p:sp>
          <p:nvSpPr>
            <p:cNvPr id="19" name="Oval 48">
              <a:extLst>
                <a:ext uri="{FF2B5EF4-FFF2-40B4-BE49-F238E27FC236}">
                  <a16:creationId xmlns:a16="http://schemas.microsoft.com/office/drawing/2014/main" id="{AC282309-BBF9-418C-B1F4-492935626A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44" y="240"/>
              <a:ext cx="176" cy="17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49">
              <a:extLst>
                <a:ext uri="{FF2B5EF4-FFF2-40B4-BE49-F238E27FC236}">
                  <a16:creationId xmlns:a16="http://schemas.microsoft.com/office/drawing/2014/main" id="{AB67AF5D-9B31-4843-967C-C1475250B6D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944" y="192"/>
              <a:ext cx="184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26" name="Group 71">
            <a:extLst>
              <a:ext uri="{FF2B5EF4-FFF2-40B4-BE49-F238E27FC236}">
                <a16:creationId xmlns:a16="http://schemas.microsoft.com/office/drawing/2014/main" id="{F651D1DF-4A84-4D9A-BE50-83758B603360}"/>
              </a:ext>
            </a:extLst>
          </p:cNvPr>
          <p:cNvGrpSpPr>
            <a:grpSpLocks/>
          </p:cNvGrpSpPr>
          <p:nvPr/>
        </p:nvGrpSpPr>
        <p:grpSpPr bwMode="auto">
          <a:xfrm>
            <a:off x="2028673" y="3733800"/>
            <a:ext cx="1455738" cy="444500"/>
            <a:chOff x="897" y="2352"/>
            <a:chExt cx="917" cy="280"/>
          </a:xfrm>
        </p:grpSpPr>
        <p:grpSp>
          <p:nvGrpSpPr>
            <p:cNvPr id="27" name="Group 29">
              <a:extLst>
                <a:ext uri="{FF2B5EF4-FFF2-40B4-BE49-F238E27FC236}">
                  <a16:creationId xmlns:a16="http://schemas.microsoft.com/office/drawing/2014/main" id="{9B95EAF7-6D8D-44A6-9C05-10C36D3617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84" y="2352"/>
              <a:ext cx="230" cy="280"/>
              <a:chOff x="4944" y="192"/>
              <a:chExt cx="184" cy="224"/>
            </a:xfrm>
          </p:grpSpPr>
          <p:sp>
            <p:nvSpPr>
              <p:cNvPr id="29" name="Oval 30">
                <a:extLst>
                  <a:ext uri="{FF2B5EF4-FFF2-40B4-BE49-F238E27FC236}">
                    <a16:creationId xmlns:a16="http://schemas.microsoft.com/office/drawing/2014/main" id="{8924FB60-F5FB-44F7-A7BD-9DA8AB54071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44" y="240"/>
                <a:ext cx="176" cy="176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31">
                <a:extLst>
                  <a:ext uri="{FF2B5EF4-FFF2-40B4-BE49-F238E27FC236}">
                    <a16:creationId xmlns:a16="http://schemas.microsoft.com/office/drawing/2014/main" id="{9CAD2ED3-217E-4286-B868-66B671684A7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944" y="192"/>
                <a:ext cx="184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cxnSp>
          <p:nvCxnSpPr>
            <p:cNvPr id="28" name="AutoShape 60">
              <a:extLst>
                <a:ext uri="{FF2B5EF4-FFF2-40B4-BE49-F238E27FC236}">
                  <a16:creationId xmlns:a16="http://schemas.microsoft.com/office/drawing/2014/main" id="{FBB658B6-8546-4683-972B-EBE2BD17E748}"/>
                </a:ext>
              </a:extLst>
            </p:cNvPr>
            <p:cNvCxnSpPr>
              <a:cxnSpLocks noChangeShapeType="1"/>
              <a:stCxn id="13" idx="6"/>
              <a:endCxn id="30" idx="1"/>
            </p:cNvCxnSpPr>
            <p:nvPr/>
          </p:nvCxnSpPr>
          <p:spPr bwMode="auto">
            <a:xfrm>
              <a:off x="897" y="2382"/>
              <a:ext cx="687" cy="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73">
            <a:extLst>
              <a:ext uri="{FF2B5EF4-FFF2-40B4-BE49-F238E27FC236}">
                <a16:creationId xmlns:a16="http://schemas.microsoft.com/office/drawing/2014/main" id="{96B1EC57-A8B8-43DA-BB2D-229B690DD851}"/>
              </a:ext>
            </a:extLst>
          </p:cNvPr>
          <p:cNvGrpSpPr>
            <a:grpSpLocks/>
          </p:cNvGrpSpPr>
          <p:nvPr/>
        </p:nvGrpSpPr>
        <p:grpSpPr bwMode="auto">
          <a:xfrm>
            <a:off x="2033434" y="4692650"/>
            <a:ext cx="1374775" cy="476250"/>
            <a:chOff x="900" y="2956"/>
            <a:chExt cx="866" cy="300"/>
          </a:xfrm>
        </p:grpSpPr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E7B86022-86ED-4FFC-9CB7-F09F0A352D8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36" y="2976"/>
              <a:ext cx="230" cy="280"/>
              <a:chOff x="4944" y="192"/>
              <a:chExt cx="184" cy="224"/>
            </a:xfrm>
          </p:grpSpPr>
          <p:sp>
            <p:nvSpPr>
              <p:cNvPr id="34" name="Oval 54">
                <a:extLst>
                  <a:ext uri="{FF2B5EF4-FFF2-40B4-BE49-F238E27FC236}">
                    <a16:creationId xmlns:a16="http://schemas.microsoft.com/office/drawing/2014/main" id="{DD4625D6-8DCA-4A9F-9B6B-11DCC323874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44" y="240"/>
                <a:ext cx="176" cy="176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55">
                <a:extLst>
                  <a:ext uri="{FF2B5EF4-FFF2-40B4-BE49-F238E27FC236}">
                    <a16:creationId xmlns:a16="http://schemas.microsoft.com/office/drawing/2014/main" id="{747DFB40-808B-4E83-B09C-4D387D77C76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944" y="192"/>
                <a:ext cx="184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cxnSp>
          <p:nvCxnSpPr>
            <p:cNvPr id="33" name="AutoShape 63">
              <a:extLst>
                <a:ext uri="{FF2B5EF4-FFF2-40B4-BE49-F238E27FC236}">
                  <a16:creationId xmlns:a16="http://schemas.microsoft.com/office/drawing/2014/main" id="{9A0BC4D9-FCAE-4E7B-AE27-6DF6DAFCE60B}"/>
                </a:ext>
              </a:extLst>
            </p:cNvPr>
            <p:cNvCxnSpPr>
              <a:cxnSpLocks noChangeShapeType="1"/>
              <a:stCxn id="17" idx="3"/>
              <a:endCxn id="34" idx="2"/>
            </p:cNvCxnSpPr>
            <p:nvPr/>
          </p:nvCxnSpPr>
          <p:spPr bwMode="auto">
            <a:xfrm>
              <a:off x="900" y="2956"/>
              <a:ext cx="636" cy="1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oup 72">
            <a:extLst>
              <a:ext uri="{FF2B5EF4-FFF2-40B4-BE49-F238E27FC236}">
                <a16:creationId xmlns:a16="http://schemas.microsoft.com/office/drawing/2014/main" id="{E5624D5F-C643-4F25-A760-A52E0AEDF748}"/>
              </a:ext>
            </a:extLst>
          </p:cNvPr>
          <p:cNvGrpSpPr>
            <a:grpSpLocks/>
          </p:cNvGrpSpPr>
          <p:nvPr/>
        </p:nvGrpSpPr>
        <p:grpSpPr bwMode="auto">
          <a:xfrm>
            <a:off x="2033434" y="4267200"/>
            <a:ext cx="1389063" cy="455613"/>
            <a:chOff x="900" y="2688"/>
            <a:chExt cx="875" cy="287"/>
          </a:xfrm>
        </p:grpSpPr>
        <p:grpSp>
          <p:nvGrpSpPr>
            <p:cNvPr id="37" name="Group 41">
              <a:extLst>
                <a:ext uri="{FF2B5EF4-FFF2-40B4-BE49-F238E27FC236}">
                  <a16:creationId xmlns:a16="http://schemas.microsoft.com/office/drawing/2014/main" id="{B8B8D147-99E7-49EC-8B84-162AED72AC2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36" y="2688"/>
              <a:ext cx="239" cy="287"/>
              <a:chOff x="1776" y="144"/>
              <a:chExt cx="192" cy="230"/>
            </a:xfrm>
          </p:grpSpPr>
          <p:sp>
            <p:nvSpPr>
              <p:cNvPr id="39" name="Oval 42">
                <a:extLst>
                  <a:ext uri="{FF2B5EF4-FFF2-40B4-BE49-F238E27FC236}">
                    <a16:creationId xmlns:a16="http://schemas.microsoft.com/office/drawing/2014/main" id="{854AD54D-5B81-4760-B443-EFE09A759B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76" y="192"/>
                <a:ext cx="182" cy="1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43">
                <a:extLst>
                  <a:ext uri="{FF2B5EF4-FFF2-40B4-BE49-F238E27FC236}">
                    <a16:creationId xmlns:a16="http://schemas.microsoft.com/office/drawing/2014/main" id="{4D1016ED-1FB0-47B1-80B2-CD0A46EBE24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778" y="144"/>
                <a:ext cx="190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cxnSp>
          <p:nvCxnSpPr>
            <p:cNvPr id="38" name="AutoShape 64">
              <a:extLst>
                <a:ext uri="{FF2B5EF4-FFF2-40B4-BE49-F238E27FC236}">
                  <a16:creationId xmlns:a16="http://schemas.microsoft.com/office/drawing/2014/main" id="{35F861A7-CAD4-417C-8B59-C71DE1444F18}"/>
                </a:ext>
              </a:extLst>
            </p:cNvPr>
            <p:cNvCxnSpPr>
              <a:cxnSpLocks noChangeShapeType="1"/>
              <a:stCxn id="17" idx="3"/>
              <a:endCxn id="40" idx="1"/>
            </p:cNvCxnSpPr>
            <p:nvPr/>
          </p:nvCxnSpPr>
          <p:spPr bwMode="auto">
            <a:xfrm flipV="1">
              <a:off x="900" y="2803"/>
              <a:ext cx="638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75">
            <a:extLst>
              <a:ext uri="{FF2B5EF4-FFF2-40B4-BE49-F238E27FC236}">
                <a16:creationId xmlns:a16="http://schemas.microsoft.com/office/drawing/2014/main" id="{5C80382A-EDB8-468D-9485-9BE2989619B1}"/>
              </a:ext>
            </a:extLst>
          </p:cNvPr>
          <p:cNvGrpSpPr>
            <a:grpSpLocks/>
          </p:cNvGrpSpPr>
          <p:nvPr/>
        </p:nvGrpSpPr>
        <p:grpSpPr bwMode="auto">
          <a:xfrm>
            <a:off x="2033434" y="5607050"/>
            <a:ext cx="1389063" cy="639763"/>
            <a:chOff x="900" y="3532"/>
            <a:chExt cx="875" cy="403"/>
          </a:xfrm>
        </p:grpSpPr>
        <p:grpSp>
          <p:nvGrpSpPr>
            <p:cNvPr id="42" name="Group 56">
              <a:extLst>
                <a:ext uri="{FF2B5EF4-FFF2-40B4-BE49-F238E27FC236}">
                  <a16:creationId xmlns:a16="http://schemas.microsoft.com/office/drawing/2014/main" id="{919D2795-79D1-4B81-9C02-496CACF756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36" y="3648"/>
              <a:ext cx="239" cy="287"/>
              <a:chOff x="1776" y="144"/>
              <a:chExt cx="192" cy="230"/>
            </a:xfrm>
          </p:grpSpPr>
          <p:sp>
            <p:nvSpPr>
              <p:cNvPr id="44" name="Oval 57">
                <a:extLst>
                  <a:ext uri="{FF2B5EF4-FFF2-40B4-BE49-F238E27FC236}">
                    <a16:creationId xmlns:a16="http://schemas.microsoft.com/office/drawing/2014/main" id="{815CFACD-A53A-4053-A929-0AA6F80ECA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76" y="192"/>
                <a:ext cx="182" cy="1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58">
                <a:extLst>
                  <a:ext uri="{FF2B5EF4-FFF2-40B4-BE49-F238E27FC236}">
                    <a16:creationId xmlns:a16="http://schemas.microsoft.com/office/drawing/2014/main" id="{7C1F954D-700C-47A1-BE3F-61AE831E49B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778" y="144"/>
                <a:ext cx="190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cxnSp>
          <p:nvCxnSpPr>
            <p:cNvPr id="43" name="AutoShape 65">
              <a:extLst>
                <a:ext uri="{FF2B5EF4-FFF2-40B4-BE49-F238E27FC236}">
                  <a16:creationId xmlns:a16="http://schemas.microsoft.com/office/drawing/2014/main" id="{734FA7B4-32B5-433B-96D3-7FF3B70BF363}"/>
                </a:ext>
              </a:extLst>
            </p:cNvPr>
            <p:cNvCxnSpPr>
              <a:cxnSpLocks noChangeShapeType="1"/>
              <a:stCxn id="20" idx="3"/>
              <a:endCxn id="45" idx="1"/>
            </p:cNvCxnSpPr>
            <p:nvPr/>
          </p:nvCxnSpPr>
          <p:spPr bwMode="auto">
            <a:xfrm>
              <a:off x="900" y="3532"/>
              <a:ext cx="638" cy="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74">
            <a:extLst>
              <a:ext uri="{FF2B5EF4-FFF2-40B4-BE49-F238E27FC236}">
                <a16:creationId xmlns:a16="http://schemas.microsoft.com/office/drawing/2014/main" id="{A9D16AD7-09A4-4794-B4A5-F8290F49D587}"/>
              </a:ext>
            </a:extLst>
          </p:cNvPr>
          <p:cNvGrpSpPr>
            <a:grpSpLocks/>
          </p:cNvGrpSpPr>
          <p:nvPr/>
        </p:nvGrpSpPr>
        <p:grpSpPr bwMode="auto">
          <a:xfrm>
            <a:off x="2033434" y="5257800"/>
            <a:ext cx="1385888" cy="457200"/>
            <a:chOff x="900" y="3312"/>
            <a:chExt cx="873" cy="288"/>
          </a:xfrm>
        </p:grpSpPr>
        <p:grpSp>
          <p:nvGrpSpPr>
            <p:cNvPr id="47" name="Group 50">
              <a:extLst>
                <a:ext uri="{FF2B5EF4-FFF2-40B4-BE49-F238E27FC236}">
                  <a16:creationId xmlns:a16="http://schemas.microsoft.com/office/drawing/2014/main" id="{399E3242-92B8-43B0-BCFF-3F5E46EE81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36" y="3312"/>
              <a:ext cx="237" cy="288"/>
              <a:chOff x="5328" y="576"/>
              <a:chExt cx="184" cy="224"/>
            </a:xfrm>
          </p:grpSpPr>
          <p:sp>
            <p:nvSpPr>
              <p:cNvPr id="49" name="Oval 51">
                <a:extLst>
                  <a:ext uri="{FF2B5EF4-FFF2-40B4-BE49-F238E27FC236}">
                    <a16:creationId xmlns:a16="http://schemas.microsoft.com/office/drawing/2014/main" id="{4DA0CB10-F29B-431E-B159-F6C8AB2199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28" y="624"/>
                <a:ext cx="176" cy="17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52">
                <a:extLst>
                  <a:ext uri="{FF2B5EF4-FFF2-40B4-BE49-F238E27FC236}">
                    <a16:creationId xmlns:a16="http://schemas.microsoft.com/office/drawing/2014/main" id="{9601FE73-316D-4709-9352-CD390355D9A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328" y="576"/>
                <a:ext cx="184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cxnSp>
          <p:nvCxnSpPr>
            <p:cNvPr id="48" name="AutoShape 66">
              <a:extLst>
                <a:ext uri="{FF2B5EF4-FFF2-40B4-BE49-F238E27FC236}">
                  <a16:creationId xmlns:a16="http://schemas.microsoft.com/office/drawing/2014/main" id="{29137AAC-9C82-438A-AA7D-0C94C3F57A56}"/>
                </a:ext>
              </a:extLst>
            </p:cNvPr>
            <p:cNvCxnSpPr>
              <a:cxnSpLocks noChangeShapeType="1"/>
              <a:stCxn id="20" idx="3"/>
              <a:endCxn id="50" idx="1"/>
            </p:cNvCxnSpPr>
            <p:nvPr/>
          </p:nvCxnSpPr>
          <p:spPr bwMode="auto">
            <a:xfrm flipV="1">
              <a:off x="900" y="3428"/>
              <a:ext cx="636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" name="Text Box 68">
            <a:extLst>
              <a:ext uri="{FF2B5EF4-FFF2-40B4-BE49-F238E27FC236}">
                <a16:creationId xmlns:a16="http://schemas.microsoft.com/office/drawing/2014/main" id="{0BFC1939-651A-4371-9626-BD539FBB3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484" y="5365750"/>
            <a:ext cx="685800" cy="425450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333333"/>
                </a:solidFill>
              </a:rPr>
              <a:t>GB</a:t>
            </a:r>
          </a:p>
        </p:txBody>
      </p:sp>
      <p:sp>
        <p:nvSpPr>
          <p:cNvPr id="52" name="Text Box 69">
            <a:extLst>
              <a:ext uri="{FF2B5EF4-FFF2-40B4-BE49-F238E27FC236}">
                <a16:creationId xmlns:a16="http://schemas.microsoft.com/office/drawing/2014/main" id="{D664D04C-99D9-4C70-8E49-DC315CCD8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484" y="5867400"/>
            <a:ext cx="685800" cy="425450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333333"/>
                </a:solidFill>
              </a:rPr>
              <a:t>GR</a:t>
            </a:r>
          </a:p>
        </p:txBody>
      </p:sp>
      <p:grpSp>
        <p:nvGrpSpPr>
          <p:cNvPr id="53" name="Group 74">
            <a:extLst>
              <a:ext uri="{FF2B5EF4-FFF2-40B4-BE49-F238E27FC236}">
                <a16:creationId xmlns:a16="http://schemas.microsoft.com/office/drawing/2014/main" id="{E909A0B7-CAB6-4F48-9CF0-1737EBBA62DC}"/>
              </a:ext>
            </a:extLst>
          </p:cNvPr>
          <p:cNvGrpSpPr>
            <a:grpSpLocks/>
          </p:cNvGrpSpPr>
          <p:nvPr/>
        </p:nvGrpSpPr>
        <p:grpSpPr bwMode="auto">
          <a:xfrm>
            <a:off x="2115730" y="3313647"/>
            <a:ext cx="1385888" cy="457200"/>
            <a:chOff x="900" y="3312"/>
            <a:chExt cx="873" cy="288"/>
          </a:xfrm>
        </p:grpSpPr>
        <p:grpSp>
          <p:nvGrpSpPr>
            <p:cNvPr id="54" name="Group 50">
              <a:extLst>
                <a:ext uri="{FF2B5EF4-FFF2-40B4-BE49-F238E27FC236}">
                  <a16:creationId xmlns:a16="http://schemas.microsoft.com/office/drawing/2014/main" id="{8C087FD0-5DD6-4701-8900-6D7D7259AB8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36" y="3312"/>
              <a:ext cx="237" cy="288"/>
              <a:chOff x="5328" y="576"/>
              <a:chExt cx="184" cy="224"/>
            </a:xfrm>
          </p:grpSpPr>
          <p:sp>
            <p:nvSpPr>
              <p:cNvPr id="56" name="Oval 51">
                <a:extLst>
                  <a:ext uri="{FF2B5EF4-FFF2-40B4-BE49-F238E27FC236}">
                    <a16:creationId xmlns:a16="http://schemas.microsoft.com/office/drawing/2014/main" id="{AE3675E6-75AE-45DC-B8DF-C09276445B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28" y="624"/>
                <a:ext cx="176" cy="17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52">
                <a:extLst>
                  <a:ext uri="{FF2B5EF4-FFF2-40B4-BE49-F238E27FC236}">
                    <a16:creationId xmlns:a16="http://schemas.microsoft.com/office/drawing/2014/main" id="{9C1B3480-1BA2-4CE3-9171-8129C7909C9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328" y="576"/>
                <a:ext cx="184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cxnSp>
          <p:nvCxnSpPr>
            <p:cNvPr id="55" name="AutoShape 66">
              <a:extLst>
                <a:ext uri="{FF2B5EF4-FFF2-40B4-BE49-F238E27FC236}">
                  <a16:creationId xmlns:a16="http://schemas.microsoft.com/office/drawing/2014/main" id="{40F0628B-30DA-4DF3-964D-C25267C71AC7}"/>
                </a:ext>
              </a:extLst>
            </p:cNvPr>
            <p:cNvCxnSpPr>
              <a:cxnSpLocks noChangeShapeType="1"/>
              <a:endCxn id="57" idx="1"/>
            </p:cNvCxnSpPr>
            <p:nvPr/>
          </p:nvCxnSpPr>
          <p:spPr bwMode="auto">
            <a:xfrm flipV="1">
              <a:off x="900" y="3428"/>
              <a:ext cx="636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Text Box 32">
            <a:extLst>
              <a:ext uri="{FF2B5EF4-FFF2-40B4-BE49-F238E27FC236}">
                <a16:creationId xmlns:a16="http://schemas.microsoft.com/office/drawing/2014/main" id="{3CDA1F6C-B798-41A8-864D-024114E08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08" y="3332718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9933"/>
                </a:solidFill>
              </a:rPr>
              <a:t>1/6</a:t>
            </a:r>
          </a:p>
        </p:txBody>
      </p:sp>
      <p:sp>
        <p:nvSpPr>
          <p:cNvPr id="63" name="Text Box 32">
            <a:extLst>
              <a:ext uri="{FF2B5EF4-FFF2-40B4-BE49-F238E27FC236}">
                <a16:creationId xmlns:a16="http://schemas.microsoft.com/office/drawing/2014/main" id="{2044073B-E040-476B-9467-F3D008C68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613" y="4431141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9933"/>
                </a:solidFill>
              </a:rPr>
              <a:t>1/6</a:t>
            </a:r>
          </a:p>
        </p:txBody>
      </p:sp>
      <p:sp>
        <p:nvSpPr>
          <p:cNvPr id="64" name="Text Box 32">
            <a:extLst>
              <a:ext uri="{FF2B5EF4-FFF2-40B4-BE49-F238E27FC236}">
                <a16:creationId xmlns:a16="http://schemas.microsoft.com/office/drawing/2014/main" id="{6C68D66A-DAFA-47EC-B0E6-379DA929E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888" y="4904859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9933"/>
                </a:solidFill>
              </a:rPr>
              <a:t>1/6</a:t>
            </a:r>
          </a:p>
        </p:txBody>
      </p:sp>
      <p:sp>
        <p:nvSpPr>
          <p:cNvPr id="65" name="Text Box 32">
            <a:extLst>
              <a:ext uri="{FF2B5EF4-FFF2-40B4-BE49-F238E27FC236}">
                <a16:creationId xmlns:a16="http://schemas.microsoft.com/office/drawing/2014/main" id="{C552A129-161D-494D-A4F5-842324E90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445" y="5385951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9933"/>
                </a:solidFill>
              </a:rPr>
              <a:t>1/6</a:t>
            </a:r>
          </a:p>
        </p:txBody>
      </p:sp>
      <p:sp>
        <p:nvSpPr>
          <p:cNvPr id="66" name="Text Box 32">
            <a:extLst>
              <a:ext uri="{FF2B5EF4-FFF2-40B4-BE49-F238E27FC236}">
                <a16:creationId xmlns:a16="http://schemas.microsoft.com/office/drawing/2014/main" id="{66607B38-B21B-4A65-9D45-398B0BC29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613" y="5875417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9933"/>
                </a:solidFill>
              </a:rPr>
              <a:t>1/6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D6CB870F-3965-41A3-B240-CAC133C7A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232" y="3933866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9933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2080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1" grpId="0" animBg="1"/>
      <p:bldP spid="51" grpId="0" animBg="1"/>
      <p:bldP spid="52" grpId="0" animBg="1"/>
      <p:bldP spid="58" grpId="0"/>
      <p:bldP spid="63" grpId="0"/>
      <p:bldP spid="64" grpId="0"/>
      <p:bldP spid="65" grpId="0"/>
      <p:bldP spid="66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F509-62A4-48D2-8E11-621CC7BF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Using Simple Events: </a:t>
            </a:r>
            <a:r>
              <a:rPr lang="en-US" altLang="en-US" b="1" dirty="0"/>
              <a:t>Example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D0E5-E81A-44B1-A297-B3BFC275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7622219" cy="794774"/>
          </a:xfrm>
        </p:spPr>
        <p:txBody>
          <a:bodyPr/>
          <a:lstStyle/>
          <a:p>
            <a:r>
              <a:rPr lang="en-US" altLang="en-US" sz="2800" dirty="0"/>
              <a:t>The sample space of throwing a pair of dice 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E72E1-E142-4FD8-9B86-D1C73443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78AB5-B287-40C4-B6C8-702BF7C7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8427" y="1895168"/>
            <a:ext cx="6481763" cy="4264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71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D180-10BA-4743-9EAB-6EDDB4E2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Using Simple Events: </a:t>
            </a:r>
            <a:r>
              <a:rPr lang="en-US" altLang="en-US" b="1" dirty="0"/>
              <a:t>Example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2B507-6E41-4F66-B905-750EDB0E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Group 65">
            <a:extLst>
              <a:ext uri="{FF2B5EF4-FFF2-40B4-BE49-F238E27FC236}">
                <a16:creationId xmlns:a16="http://schemas.microsoft.com/office/drawing/2014/main" id="{13F22648-8FB1-42D2-8F1D-DC8859515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072120"/>
              </p:ext>
            </p:extLst>
          </p:nvPr>
        </p:nvGraphicFramePr>
        <p:xfrm>
          <a:off x="2015613" y="1854980"/>
          <a:ext cx="8458200" cy="270510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547701021"/>
                    </a:ext>
                  </a:extLst>
                </a:gridCol>
                <a:gridCol w="3406775">
                  <a:extLst>
                    <a:ext uri="{9D8B030D-6E8A-4147-A177-3AD203B41FA5}">
                      <a16:colId xmlns:a16="http://schemas.microsoft.com/office/drawing/2014/main" val="1947763129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1370980848"/>
                    </a:ext>
                  </a:extLst>
                </a:gridCol>
              </a:tblGrid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Simple events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384464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Dice add to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288555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Dice add to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175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22C317-8272-4046-8B79-01BF4EC1BC00}"/>
              </a:ext>
            </a:extLst>
          </p:cNvPr>
          <p:cNvSpPr txBox="1"/>
          <p:nvPr/>
        </p:nvSpPr>
        <p:spPr>
          <a:xfrm>
            <a:off x="5187746" y="3008360"/>
            <a:ext cx="1512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(1,2),(2,1)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63912-C66E-41DE-8347-0F2A26F793EE}"/>
              </a:ext>
            </a:extLst>
          </p:cNvPr>
          <p:cNvSpPr txBox="1"/>
          <p:nvPr/>
        </p:nvSpPr>
        <p:spPr>
          <a:xfrm>
            <a:off x="8432391" y="3008360"/>
            <a:ext cx="1242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400" b="1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altLang="en-US" dirty="0"/>
              <a:t>2/36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F628E-5998-4A8B-B78F-55A4ADCFF0A6}"/>
              </a:ext>
            </a:extLst>
          </p:cNvPr>
          <p:cNvSpPr txBox="1"/>
          <p:nvPr/>
        </p:nvSpPr>
        <p:spPr>
          <a:xfrm>
            <a:off x="5187746" y="3624488"/>
            <a:ext cx="2668226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(1,5),(2,4),(3,3),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(4,2),(5,1)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4FA69-D1EA-4FE5-9681-F012A4CAD2CB}"/>
              </a:ext>
            </a:extLst>
          </p:cNvPr>
          <p:cNvSpPr txBox="1"/>
          <p:nvPr/>
        </p:nvSpPr>
        <p:spPr>
          <a:xfrm>
            <a:off x="8437311" y="3721197"/>
            <a:ext cx="1242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400" b="1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altLang="en-US" dirty="0"/>
              <a:t>5/36</a:t>
            </a:r>
          </a:p>
        </p:txBody>
      </p:sp>
    </p:spTree>
    <p:extLst>
      <p:ext uri="{BB962C8B-B14F-4D97-AF65-F5344CB8AC3E}">
        <p14:creationId xmlns:p14="http://schemas.microsoft.com/office/powerpoint/2010/main" val="26042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D5F6-FCC3-4CC0-B9BA-6F392970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Counting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8DDA-961D-438F-A4F1-AF4E50A0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space of throwing 3 dice has 216 entries, sample space of throwing 4 dice has 1296 entries, …</a:t>
            </a:r>
          </a:p>
          <a:p>
            <a:r>
              <a:rPr lang="en-US" dirty="0"/>
              <a:t>At some point, we have to stop listing and start thinking …</a:t>
            </a:r>
          </a:p>
          <a:p>
            <a:r>
              <a:rPr lang="en-US" dirty="0"/>
              <a:t>We need some counting rules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F5BE3-4FA9-4B66-A211-2B83D98E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3235-B933-45FD-BED8-B9DF3A19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i="1" dirty="0" err="1"/>
              <a:t>mn</a:t>
            </a:r>
            <a:r>
              <a:rPr lang="en-US" i="1" dirty="0"/>
              <a:t> </a:t>
            </a:r>
            <a:r>
              <a:rPr lang="en-US" dirty="0"/>
              <a:t>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D1FB-1891-4AC5-B85F-E11AC661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If an experiment is performed in two stages, with </a:t>
            </a:r>
            <a:r>
              <a:rPr lang="en-US" altLang="en-US" b="1" i="1" dirty="0">
                <a:solidFill>
                  <a:srgbClr val="FF0000"/>
                </a:solidFill>
              </a:rPr>
              <a:t>m</a:t>
            </a:r>
            <a:r>
              <a:rPr lang="en-US" altLang="en-US" b="1" dirty="0"/>
              <a:t> </a:t>
            </a:r>
            <a:r>
              <a:rPr lang="en-US" altLang="en-US" dirty="0"/>
              <a:t>ways to accomplish the first stage and </a:t>
            </a:r>
            <a:r>
              <a:rPr lang="en-US" altLang="en-US" b="1" i="1" dirty="0">
                <a:solidFill>
                  <a:srgbClr val="FF0000"/>
                </a:solidFill>
              </a:rPr>
              <a:t>n</a:t>
            </a:r>
            <a:r>
              <a:rPr lang="en-US" altLang="en-US" dirty="0"/>
              <a:t> ways to accomplish the second stage, then there are </a:t>
            </a:r>
            <a:r>
              <a:rPr lang="en-US" altLang="en-US" b="1" i="1" dirty="0" err="1">
                <a:solidFill>
                  <a:srgbClr val="FF0000"/>
                </a:solidFill>
              </a:rPr>
              <a:t>mn</a:t>
            </a:r>
            <a:r>
              <a:rPr lang="en-US" altLang="en-US" b="1" dirty="0"/>
              <a:t> </a:t>
            </a:r>
            <a:r>
              <a:rPr lang="en-US" altLang="en-US" dirty="0"/>
              <a:t>ways to accomplish the experiment.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rule is easily extended to </a:t>
            </a:r>
            <a:r>
              <a:rPr lang="en-US" altLang="en-US" b="1" i="1" dirty="0">
                <a:solidFill>
                  <a:srgbClr val="FF0000"/>
                </a:solidFill>
              </a:rPr>
              <a:t>k</a:t>
            </a:r>
            <a:r>
              <a:rPr lang="en-US" altLang="en-US" i="1" dirty="0"/>
              <a:t> </a:t>
            </a:r>
            <a:r>
              <a:rPr lang="en-US" altLang="en-US" dirty="0"/>
              <a:t>stages, with the number of ways equal to 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en-US" sz="2800" b="1" i="1" dirty="0"/>
              <a:t>n</a:t>
            </a:r>
            <a:r>
              <a:rPr lang="en-US" altLang="en-US" sz="2800" b="1" baseline="-25000" dirty="0"/>
              <a:t>1 </a:t>
            </a:r>
            <a:r>
              <a:rPr lang="en-US" altLang="en-US" sz="2800" b="1" i="1" dirty="0"/>
              <a:t>n</a:t>
            </a:r>
            <a:r>
              <a:rPr lang="en-US" altLang="en-US" sz="2800" b="1" baseline="-25000" dirty="0"/>
              <a:t>2 </a:t>
            </a:r>
            <a:r>
              <a:rPr lang="en-US" altLang="en-US" sz="2800" b="1" i="1" dirty="0"/>
              <a:t>n</a:t>
            </a:r>
            <a:r>
              <a:rPr lang="en-US" altLang="en-US" sz="2800" b="1" baseline="-25000" dirty="0"/>
              <a:t>3 </a:t>
            </a:r>
            <a:r>
              <a:rPr lang="en-US" altLang="en-US" sz="2800" b="1" dirty="0"/>
              <a:t>… </a:t>
            </a:r>
            <a:r>
              <a:rPr lang="en-US" altLang="en-US" sz="2800" b="1" i="1" dirty="0" err="1"/>
              <a:t>n</a:t>
            </a:r>
            <a:r>
              <a:rPr lang="en-US" altLang="en-US" sz="2800" b="1" i="1" baseline="-25000" dirty="0" err="1"/>
              <a:t>k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02818-6511-4CA7-B0EF-FD0BE8E5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65F061A-354F-498A-B2A6-C259200A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206" y="4672782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en-US" sz="2800" b="1" dirty="0">
                <a:solidFill>
                  <a:srgbClr val="002060"/>
                </a:solidFill>
              </a:rPr>
              <a:t>Toss two coins. The total number of simple events is:</a:t>
            </a:r>
            <a:endParaRPr lang="en-US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BD876FF0-4666-40D3-9E6B-CCF93F0CE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06" y="5358582"/>
            <a:ext cx="2286000" cy="608013"/>
          </a:xfrm>
          <a:prstGeom prst="rect">
            <a:avLst/>
          </a:prstGeom>
          <a:solidFill>
            <a:srgbClr val="CC0066"/>
          </a:solidFill>
          <a:ln w="28575">
            <a:solidFill>
              <a:srgbClr val="F4ECC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F4ECC6"/>
                </a:solidFill>
              </a:rPr>
              <a:t>2 </a:t>
            </a:r>
            <a:r>
              <a:rPr lang="en-US" altLang="en-US" sz="3200" b="1" dirty="0">
                <a:solidFill>
                  <a:srgbClr val="F4ECC6"/>
                </a:solidFill>
                <a:sym typeface="Symbol" panose="05050102010706020507" pitchFamily="18" charset="2"/>
              </a:rPr>
              <a:t> 2 = 4</a:t>
            </a:r>
            <a:endParaRPr lang="en-US" altLang="en-US" sz="3200" b="1" dirty="0">
              <a:solidFill>
                <a:srgbClr val="F4E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3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2DD9-B17B-4CB9-8D76-4C24CDD1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i="1" dirty="0" err="1"/>
              <a:t>mn</a:t>
            </a:r>
            <a:r>
              <a:rPr lang="en-US" i="1" dirty="0"/>
              <a:t> </a:t>
            </a:r>
            <a:r>
              <a:rPr lang="en-US" dirty="0"/>
              <a:t>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F8B4-EF5D-4ECE-AF65-ECD29918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F16A71E9-C2D1-44D4-9C63-13E88EA17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728" y="1339647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en-US" sz="2800" b="1" dirty="0">
                <a:solidFill>
                  <a:srgbClr val="002060"/>
                </a:solidFill>
              </a:rPr>
              <a:t>Toss three coins. The total number of simple events is:</a:t>
            </a:r>
            <a:endParaRPr lang="en-US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2B66A3CD-892E-450C-81B6-4898A9E7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290" y="1936344"/>
            <a:ext cx="2819400" cy="608013"/>
          </a:xfrm>
          <a:prstGeom prst="rect">
            <a:avLst/>
          </a:prstGeom>
          <a:solidFill>
            <a:srgbClr val="CC0066"/>
          </a:solidFill>
          <a:ln w="28575">
            <a:solidFill>
              <a:srgbClr val="F4ECC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F4ECC6"/>
                </a:solidFill>
              </a:rPr>
              <a:t>2 </a:t>
            </a:r>
            <a:r>
              <a:rPr lang="en-US" altLang="en-US" sz="3200" b="1">
                <a:solidFill>
                  <a:srgbClr val="F4ECC6"/>
                </a:solidFill>
                <a:sym typeface="Symbol" panose="05050102010706020507" pitchFamily="18" charset="2"/>
              </a:rPr>
              <a:t></a:t>
            </a:r>
            <a:r>
              <a:rPr lang="en-US" altLang="en-US" sz="3200" b="1">
                <a:solidFill>
                  <a:srgbClr val="F4ECC6"/>
                </a:solidFill>
              </a:rPr>
              <a:t> 2 </a:t>
            </a:r>
            <a:r>
              <a:rPr lang="en-US" altLang="en-US" sz="3200" b="1">
                <a:solidFill>
                  <a:srgbClr val="F4ECC6"/>
                </a:solidFill>
                <a:sym typeface="Symbol" panose="05050102010706020507" pitchFamily="18" charset="2"/>
              </a:rPr>
              <a:t> 2 = 8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40CCEBE2-2D81-4D09-9236-D407CF4C2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2" y="3502306"/>
            <a:ext cx="2819400" cy="608013"/>
          </a:xfrm>
          <a:prstGeom prst="rect">
            <a:avLst/>
          </a:prstGeom>
          <a:solidFill>
            <a:srgbClr val="CC0066"/>
          </a:solidFill>
          <a:ln w="28575">
            <a:solidFill>
              <a:srgbClr val="F4ECC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F4ECC6"/>
                </a:solidFill>
              </a:rPr>
              <a:t>6 </a:t>
            </a:r>
            <a:r>
              <a:rPr lang="en-US" altLang="en-US" sz="3200" b="1">
                <a:solidFill>
                  <a:srgbClr val="F4ECC6"/>
                </a:solidFill>
                <a:sym typeface="Symbol" panose="05050102010706020507" pitchFamily="18" charset="2"/>
              </a:rPr>
              <a:t> 6 = 36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D6EA3FA-C882-4A8B-949F-671448421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054" y="2912806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 dirty="0"/>
              <a:t>Example: Toss two dice. The total number of simple events is: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15167DA-D4A9-4799-B105-10CABA6E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254" y="4208206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Toss three dice. The total number of simple events is:</a:t>
            </a: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10CF8A02-58CC-4396-9CA1-0BF3D6CFD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2" y="4804903"/>
            <a:ext cx="2819400" cy="608013"/>
          </a:xfrm>
          <a:prstGeom prst="rect">
            <a:avLst/>
          </a:prstGeom>
          <a:solidFill>
            <a:srgbClr val="CC0066"/>
          </a:solidFill>
          <a:ln w="28575">
            <a:solidFill>
              <a:srgbClr val="F4ECC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F4ECC6"/>
                </a:solidFill>
              </a:rPr>
              <a:t>6 </a:t>
            </a:r>
            <a:r>
              <a:rPr lang="en-US" altLang="en-US" sz="3200" b="1">
                <a:solidFill>
                  <a:srgbClr val="F4ECC6"/>
                </a:solidFill>
                <a:sym typeface="Symbol" panose="05050102010706020507" pitchFamily="18" charset="2"/>
              </a:rPr>
              <a:t> 6  6 = 216</a:t>
            </a:r>
          </a:p>
        </p:txBody>
      </p:sp>
    </p:spTree>
    <p:extLst>
      <p:ext uri="{BB962C8B-B14F-4D97-AF65-F5344CB8AC3E}">
        <p14:creationId xmlns:p14="http://schemas.microsoft.com/office/powerpoint/2010/main" val="35121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nimBg="1" autoUpdateAnimBg="0"/>
      <p:bldP spid="8" grpId="0" animBg="1" autoUpdateAnimBg="0"/>
      <p:bldP spid="9" grpId="0" autoUpdateAnimBg="0"/>
      <p:bldP spid="10" grpId="0"/>
      <p:bldP spid="1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2B8-F7DA-415A-90A3-798B65D7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C13C-BD7C-41CA-90DF-1E695FC8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  <a:p>
            <a:r>
              <a:rPr lang="en-US" dirty="0"/>
              <a:t>Counting Rules</a:t>
            </a:r>
          </a:p>
          <a:p>
            <a:r>
              <a:rPr lang="en-US" dirty="0"/>
              <a:t>Events and Their Probability</a:t>
            </a:r>
          </a:p>
          <a:p>
            <a:r>
              <a:rPr lang="en-US" dirty="0"/>
              <a:t>Some Basic Relationships of Probability</a:t>
            </a:r>
          </a:p>
          <a:p>
            <a:r>
              <a:rPr lang="en-US" dirty="0"/>
              <a:t>Conditional Probability</a:t>
            </a:r>
          </a:p>
          <a:p>
            <a:r>
              <a:rPr lang="en-US" dirty="0"/>
              <a:t>Bayes’ Theorem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EA57-EEB1-4655-881E-E6633DF9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1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29A0-AF5E-4A29-9E28-4D1DE37F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dirty="0"/>
              <a:t>Combinatorial reasoning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81BD7-F67C-4E9E-9443-92C1C8517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Permutations of n items - number of sequences of</a:t>
                </a:r>
                <a:r>
                  <a:rPr lang="en-US" dirty="0">
                    <a:solidFill>
                      <a:srgbClr val="FF0000"/>
                    </a:solidFill>
                  </a:rPr>
                  <a:t> n </a:t>
                </a:r>
                <a:r>
                  <a:rPr lang="en-US" dirty="0"/>
                  <a:t>items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number of ways you can arrange </a:t>
                </a:r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/>
                  <a:t> distinct objects, taking them</a:t>
                </a:r>
                <a:r>
                  <a:rPr lang="en-US" dirty="0">
                    <a:solidFill>
                      <a:srgbClr val="FF0000"/>
                    </a:solidFill>
                  </a:rPr>
                  <a:t> r </a:t>
                </a:r>
                <a:r>
                  <a:rPr lang="en-US" dirty="0"/>
                  <a:t>at a time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number of distinct combinations of </a:t>
                </a:r>
                <a:r>
                  <a:rPr lang="en-US" dirty="0">
                    <a:solidFill>
                      <a:srgbClr val="FF0000"/>
                    </a:solidFill>
                  </a:rPr>
                  <a:t>n </a:t>
                </a:r>
                <a:r>
                  <a:rPr lang="en-US" dirty="0"/>
                  <a:t>distinct objects that can be formed, taking them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 at a time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! 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81BD7-F67C-4E9E-9443-92C1C8517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9EA10-4A82-43CC-A46D-51E5B96A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4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6AEB-5024-46DE-BC10-B269FAA4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B181-451A-45DD-BFDD-DDE705DC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7622219" cy="1399458"/>
          </a:xfrm>
        </p:spPr>
        <p:txBody>
          <a:bodyPr/>
          <a:lstStyle/>
          <a:p>
            <a:r>
              <a:rPr lang="en-US" altLang="en-US" sz="2800" dirty="0"/>
              <a:t>How many 3-digit lock combinations (without repetition) can we make from the numbers 1, 2, 3, and 4?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B1373-3161-40BA-8C2D-7E699331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38ABE0-C34B-475C-8E2A-8F34942BEAC2}"/>
                  </a:ext>
                </a:extLst>
              </p:cNvPr>
              <p:cNvSpPr txBox="1"/>
              <p:nvPr/>
            </p:nvSpPr>
            <p:spPr>
              <a:xfrm>
                <a:off x="4970206" y="2895568"/>
                <a:ext cx="3962400" cy="660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38ABE0-C34B-475C-8E2A-8F34942BE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06" y="2895568"/>
                <a:ext cx="3962400" cy="660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038">
            <a:extLst>
              <a:ext uri="{FF2B5EF4-FFF2-40B4-BE49-F238E27FC236}">
                <a16:creationId xmlns:a16="http://schemas.microsoft.com/office/drawing/2014/main" id="{8EF03562-5639-4059-A35B-0F87FC0C5423}"/>
              </a:ext>
            </a:extLst>
          </p:cNvPr>
          <p:cNvGrpSpPr>
            <a:grpSpLocks/>
          </p:cNvGrpSpPr>
          <p:nvPr/>
        </p:nvGrpSpPr>
        <p:grpSpPr bwMode="auto">
          <a:xfrm>
            <a:off x="1251154" y="2800144"/>
            <a:ext cx="4495800" cy="850900"/>
            <a:chOff x="240" y="3360"/>
            <a:chExt cx="2832" cy="536"/>
          </a:xfrm>
        </p:grpSpPr>
        <p:sp>
          <p:nvSpPr>
            <p:cNvPr id="15" name="Text Box 1036">
              <a:extLst>
                <a:ext uri="{FF2B5EF4-FFF2-40B4-BE49-F238E27FC236}">
                  <a16:creationId xmlns:a16="http://schemas.microsoft.com/office/drawing/2014/main" id="{7F4202B5-D2EC-46C2-92D8-D2E2C6BE1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360"/>
              <a:ext cx="2496" cy="536"/>
            </a:xfrm>
            <a:prstGeom prst="rect">
              <a:avLst/>
            </a:prstGeom>
            <a:solidFill>
              <a:srgbClr val="CC0066"/>
            </a:solidFill>
            <a:ln w="28575">
              <a:solidFill>
                <a:srgbClr val="F4E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F4ECC6"/>
                  </a:solidFill>
                  <a:latin typeface="Times New Roman" panose="02020603050405020304" pitchFamily="18" charset="0"/>
                </a:rPr>
                <a:t>The order of the choice is important!</a:t>
              </a:r>
            </a:p>
          </p:txBody>
        </p:sp>
        <p:sp>
          <p:nvSpPr>
            <p:cNvPr id="16" name="Line 1037">
              <a:extLst>
                <a:ext uri="{FF2B5EF4-FFF2-40B4-BE49-F238E27FC236}">
                  <a16:creationId xmlns:a16="http://schemas.microsoft.com/office/drawing/2014/main" id="{CA4EAC8E-E16D-4BB5-9AE3-827A217F1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00"/>
              <a:ext cx="336" cy="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2E2E465-4940-47B1-B266-380EA3202124}"/>
              </a:ext>
            </a:extLst>
          </p:cNvPr>
          <p:cNvSpPr txBox="1">
            <a:spLocks/>
          </p:cNvSpPr>
          <p:nvPr/>
        </p:nvSpPr>
        <p:spPr>
          <a:xfrm>
            <a:off x="838199" y="3970643"/>
            <a:ext cx="7622219" cy="13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Three members of a 5-person committee must be chosen to form a subcommittee. How many different subcommittees could be formed?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8880E6-3643-4E0E-9B67-662899E1FA0B}"/>
                  </a:ext>
                </a:extLst>
              </p:cNvPr>
              <p:cNvSpPr txBox="1"/>
              <p:nvPr/>
            </p:nvSpPr>
            <p:spPr>
              <a:xfrm>
                <a:off x="4970206" y="5308669"/>
                <a:ext cx="3962400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8880E6-3643-4E0E-9B67-662899E1F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06" y="5308669"/>
                <a:ext cx="3962400" cy="667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038">
            <a:extLst>
              <a:ext uri="{FF2B5EF4-FFF2-40B4-BE49-F238E27FC236}">
                <a16:creationId xmlns:a16="http://schemas.microsoft.com/office/drawing/2014/main" id="{1AF7699F-1673-436D-891A-D56690C27331}"/>
              </a:ext>
            </a:extLst>
          </p:cNvPr>
          <p:cNvGrpSpPr>
            <a:grpSpLocks/>
          </p:cNvGrpSpPr>
          <p:nvPr/>
        </p:nvGrpSpPr>
        <p:grpSpPr bwMode="auto">
          <a:xfrm>
            <a:off x="1251154" y="5213245"/>
            <a:ext cx="4495800" cy="850900"/>
            <a:chOff x="240" y="3360"/>
            <a:chExt cx="2832" cy="536"/>
          </a:xfrm>
        </p:grpSpPr>
        <p:sp>
          <p:nvSpPr>
            <p:cNvPr id="20" name="Text Box 1036">
              <a:extLst>
                <a:ext uri="{FF2B5EF4-FFF2-40B4-BE49-F238E27FC236}">
                  <a16:creationId xmlns:a16="http://schemas.microsoft.com/office/drawing/2014/main" id="{C835B59B-7F47-4E7C-9759-43F65AA3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360"/>
              <a:ext cx="2496" cy="536"/>
            </a:xfrm>
            <a:prstGeom prst="rect">
              <a:avLst/>
            </a:prstGeom>
            <a:solidFill>
              <a:srgbClr val="CC0066"/>
            </a:solidFill>
            <a:ln w="28575">
              <a:solidFill>
                <a:srgbClr val="F4E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F4ECC6"/>
                  </a:solidFill>
                  <a:latin typeface="Times New Roman" panose="02020603050405020304" pitchFamily="18" charset="0"/>
                </a:rPr>
                <a:t>The order of the choice is not important!</a:t>
              </a:r>
            </a:p>
          </p:txBody>
        </p:sp>
        <p:sp>
          <p:nvSpPr>
            <p:cNvPr id="21" name="Line 1037">
              <a:extLst>
                <a:ext uri="{FF2B5EF4-FFF2-40B4-BE49-F238E27FC236}">
                  <a16:creationId xmlns:a16="http://schemas.microsoft.com/office/drawing/2014/main" id="{E3502150-9AC3-4317-BB39-7123B5B67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00"/>
              <a:ext cx="336" cy="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94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FFDF-4BB6-4352-8653-EB70685F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6D88-E455-4525-9D12-9DB46E38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box contains six balls four red and two green. A child selects two balls at random. What is the probability that exactly one is red?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5595B-88ED-4D68-8432-5C02AD9C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p:sp>
        <p:nvSpPr>
          <p:cNvPr id="5" name="Text Box 51">
            <a:extLst>
              <a:ext uri="{FF2B5EF4-FFF2-40B4-BE49-F238E27FC236}">
                <a16:creationId xmlns:a16="http://schemas.microsoft.com/office/drawing/2014/main" id="{48BABA85-EDB8-452E-BD9F-E155893C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598" y="3121740"/>
            <a:ext cx="1981200" cy="1216025"/>
          </a:xfrm>
          <a:prstGeom prst="rect">
            <a:avLst/>
          </a:prstGeom>
          <a:solidFill>
            <a:srgbClr val="CC0066"/>
          </a:solidFill>
          <a:ln w="28575">
            <a:solidFill>
              <a:srgbClr val="F4E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F4ECC6"/>
                </a:solidFill>
              </a:rPr>
              <a:t>The order of </a:t>
            </a:r>
          </a:p>
          <a:p>
            <a:r>
              <a:rPr lang="en-US" altLang="en-US" dirty="0">
                <a:solidFill>
                  <a:srgbClr val="F4ECC6"/>
                </a:solidFill>
              </a:rPr>
              <a:t>the choice is </a:t>
            </a:r>
          </a:p>
          <a:p>
            <a:r>
              <a:rPr lang="en-US" altLang="en-US" dirty="0">
                <a:solidFill>
                  <a:srgbClr val="F4ECC6"/>
                </a:solidFill>
              </a:rPr>
              <a:t>not important!</a:t>
            </a:r>
          </a:p>
        </p:txBody>
      </p:sp>
      <p:grpSp>
        <p:nvGrpSpPr>
          <p:cNvPr id="6" name="Group 63">
            <a:extLst>
              <a:ext uri="{FF2B5EF4-FFF2-40B4-BE49-F238E27FC236}">
                <a16:creationId xmlns:a16="http://schemas.microsoft.com/office/drawing/2014/main" id="{75BAAB1D-62FB-4C3B-A036-9E1B1010C811}"/>
              </a:ext>
            </a:extLst>
          </p:cNvPr>
          <p:cNvGrpSpPr>
            <a:grpSpLocks/>
          </p:cNvGrpSpPr>
          <p:nvPr/>
        </p:nvGrpSpPr>
        <p:grpSpPr bwMode="auto">
          <a:xfrm>
            <a:off x="3733798" y="2893140"/>
            <a:ext cx="3373438" cy="1368425"/>
            <a:chOff x="1776" y="1776"/>
            <a:chExt cx="2125" cy="862"/>
          </a:xfrm>
        </p:grpSpPr>
        <p:graphicFrame>
          <p:nvGraphicFramePr>
            <p:cNvPr id="7" name="Object 53">
              <a:extLst>
                <a:ext uri="{FF2B5EF4-FFF2-40B4-BE49-F238E27FC236}">
                  <a16:creationId xmlns:a16="http://schemas.microsoft.com/office/drawing/2014/main" id="{D68FEEF6-9CCF-4677-85B9-39DDF8FB0A8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6422287"/>
                </p:ext>
              </p:extLst>
            </p:nvPr>
          </p:nvGraphicFramePr>
          <p:xfrm>
            <a:off x="2061" y="1776"/>
            <a:ext cx="1840" cy="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660240" progId="Equation.3">
                    <p:embed/>
                  </p:oleObj>
                </mc:Choice>
                <mc:Fallback>
                  <p:oleObj name="Equation" r:id="rId2" imgW="1409400" imgH="660240" progId="Equation.3">
                    <p:embed/>
                    <p:pic>
                      <p:nvPicPr>
                        <p:cNvPr id="116789" name="Object 53">
                          <a:extLst>
                            <a:ext uri="{FF2B5EF4-FFF2-40B4-BE49-F238E27FC236}">
                              <a16:creationId xmlns:a16="http://schemas.microsoft.com/office/drawing/2014/main" id="{9F3E53BD-53B3-4D24-ABC0-DDB9CB305F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1" y="1776"/>
                          <a:ext cx="1840" cy="862"/>
                        </a:xfrm>
                        <a:prstGeom prst="rect">
                          <a:avLst/>
                        </a:prstGeom>
                        <a:solidFill>
                          <a:srgbClr val="F4ECC6"/>
                        </a:solidFill>
                        <a:ln w="28575">
                          <a:solidFill>
                            <a:srgbClr val="CC00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62">
              <a:extLst>
                <a:ext uri="{FF2B5EF4-FFF2-40B4-BE49-F238E27FC236}">
                  <a16:creationId xmlns:a16="http://schemas.microsoft.com/office/drawing/2014/main" id="{42E61959-CFAA-40B2-92A2-0AC095FB4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256"/>
              <a:ext cx="288" cy="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8">
            <a:extLst>
              <a:ext uri="{FF2B5EF4-FFF2-40B4-BE49-F238E27FC236}">
                <a16:creationId xmlns:a16="http://schemas.microsoft.com/office/drawing/2014/main" id="{1B0144CC-0C83-4155-8323-B6E99188365F}"/>
              </a:ext>
            </a:extLst>
          </p:cNvPr>
          <p:cNvGrpSpPr>
            <a:grpSpLocks/>
          </p:cNvGrpSpPr>
          <p:nvPr/>
        </p:nvGrpSpPr>
        <p:grpSpPr bwMode="auto">
          <a:xfrm>
            <a:off x="7391398" y="2740740"/>
            <a:ext cx="2306638" cy="1762125"/>
            <a:chOff x="4080" y="1680"/>
            <a:chExt cx="1453" cy="1110"/>
          </a:xfrm>
        </p:grpSpPr>
        <p:graphicFrame>
          <p:nvGraphicFramePr>
            <p:cNvPr id="10" name="Object 57">
              <a:extLst>
                <a:ext uri="{FF2B5EF4-FFF2-40B4-BE49-F238E27FC236}">
                  <a16:creationId xmlns:a16="http://schemas.microsoft.com/office/drawing/2014/main" id="{C1DC7C60-25B3-43B6-B7CE-48680C8B3A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556456"/>
                </p:ext>
              </p:extLst>
            </p:nvPr>
          </p:nvGraphicFramePr>
          <p:xfrm>
            <a:off x="4224" y="1680"/>
            <a:ext cx="1309" cy="1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02960" imgH="850680" progId="Equation.3">
                    <p:embed/>
                  </p:oleObj>
                </mc:Choice>
                <mc:Fallback>
                  <p:oleObj name="Equation" r:id="rId4" imgW="1002960" imgH="850680" progId="Equation.3">
                    <p:embed/>
                    <p:pic>
                      <p:nvPicPr>
                        <p:cNvPr id="116793" name="Object 57">
                          <a:extLst>
                            <a:ext uri="{FF2B5EF4-FFF2-40B4-BE49-F238E27FC236}">
                              <a16:creationId xmlns:a16="http://schemas.microsoft.com/office/drawing/2014/main" id="{1590FC0A-BA29-462F-8A9D-C7EAE39B62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680"/>
                          <a:ext cx="1309" cy="1110"/>
                        </a:xfrm>
                        <a:prstGeom prst="rect">
                          <a:avLst/>
                        </a:prstGeom>
                        <a:solidFill>
                          <a:srgbClr val="F4ECC6"/>
                        </a:solidFill>
                        <a:ln w="28575">
                          <a:solidFill>
                            <a:srgbClr val="CC00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4">
              <a:extLst>
                <a:ext uri="{FF2B5EF4-FFF2-40B4-BE49-F238E27FC236}">
                  <a16:creationId xmlns:a16="http://schemas.microsoft.com/office/drawing/2014/main" id="{0F1E78A4-B97F-43BF-AC45-F33610362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208"/>
              <a:ext cx="288" cy="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69">
            <a:extLst>
              <a:ext uri="{FF2B5EF4-FFF2-40B4-BE49-F238E27FC236}">
                <a16:creationId xmlns:a16="http://schemas.microsoft.com/office/drawing/2014/main" id="{EFBD8028-E5B7-475C-8774-BEAAA5209FB4}"/>
              </a:ext>
            </a:extLst>
          </p:cNvPr>
          <p:cNvGrpSpPr>
            <a:grpSpLocks/>
          </p:cNvGrpSpPr>
          <p:nvPr/>
        </p:nvGrpSpPr>
        <p:grpSpPr bwMode="auto">
          <a:xfrm>
            <a:off x="1523998" y="4569540"/>
            <a:ext cx="2382838" cy="1709738"/>
            <a:chOff x="384" y="2832"/>
            <a:chExt cx="1501" cy="1077"/>
          </a:xfrm>
        </p:grpSpPr>
        <p:graphicFrame>
          <p:nvGraphicFramePr>
            <p:cNvPr id="13" name="Object 58">
              <a:extLst>
                <a:ext uri="{FF2B5EF4-FFF2-40B4-BE49-F238E27FC236}">
                  <a16:creationId xmlns:a16="http://schemas.microsoft.com/office/drawing/2014/main" id="{6EBDEDCD-18D6-462B-83A5-9167BC5407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7942956"/>
                </p:ext>
              </p:extLst>
            </p:nvPr>
          </p:nvGraphicFramePr>
          <p:xfrm>
            <a:off x="576" y="2832"/>
            <a:ext cx="1309" cy="1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02960" imgH="825480" progId="Equation.3">
                    <p:embed/>
                  </p:oleObj>
                </mc:Choice>
                <mc:Fallback>
                  <p:oleObj name="Equation" r:id="rId6" imgW="1002960" imgH="825480" progId="Equation.3">
                    <p:embed/>
                    <p:pic>
                      <p:nvPicPr>
                        <p:cNvPr id="116794" name="Object 58">
                          <a:extLst>
                            <a:ext uri="{FF2B5EF4-FFF2-40B4-BE49-F238E27FC236}">
                              <a16:creationId xmlns:a16="http://schemas.microsoft.com/office/drawing/2014/main" id="{8DB396E3-B03A-4937-9A72-F8E117D13B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832"/>
                          <a:ext cx="1309" cy="1077"/>
                        </a:xfrm>
                        <a:prstGeom prst="rect">
                          <a:avLst/>
                        </a:prstGeom>
                        <a:solidFill>
                          <a:srgbClr val="F4ECC6"/>
                        </a:solidFill>
                        <a:ln w="28575">
                          <a:solidFill>
                            <a:srgbClr val="CC00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65">
              <a:extLst>
                <a:ext uri="{FF2B5EF4-FFF2-40B4-BE49-F238E27FC236}">
                  <a16:creationId xmlns:a16="http://schemas.microsoft.com/office/drawing/2014/main" id="{5D762274-A607-44B7-A85F-3EDF3D577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12"/>
              <a:ext cx="288" cy="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70">
            <a:extLst>
              <a:ext uri="{FF2B5EF4-FFF2-40B4-BE49-F238E27FC236}">
                <a16:creationId xmlns:a16="http://schemas.microsoft.com/office/drawing/2014/main" id="{B4213281-564C-46AD-8CD2-83C9B8A200D6}"/>
              </a:ext>
            </a:extLst>
          </p:cNvPr>
          <p:cNvGrpSpPr>
            <a:grpSpLocks/>
          </p:cNvGrpSpPr>
          <p:nvPr/>
        </p:nvGrpSpPr>
        <p:grpSpPr bwMode="auto">
          <a:xfrm>
            <a:off x="3886198" y="4721944"/>
            <a:ext cx="3200400" cy="646113"/>
            <a:chOff x="1872" y="2928"/>
            <a:chExt cx="2016" cy="407"/>
          </a:xfrm>
        </p:grpSpPr>
        <p:sp>
          <p:nvSpPr>
            <p:cNvPr id="16" name="Text Box 60">
              <a:extLst>
                <a:ext uri="{FF2B5EF4-FFF2-40B4-BE49-F238E27FC236}">
                  <a16:creationId xmlns:a16="http://schemas.microsoft.com/office/drawing/2014/main" id="{7F027A7A-7DD8-472F-8107-C530B190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928"/>
              <a:ext cx="1776" cy="407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4 </a:t>
              </a:r>
              <a:r>
                <a:rPr lang="en-US" altLang="en-US" dirty="0">
                  <a:sym typeface="Symbol" panose="05050102010706020507" pitchFamily="18" charset="2"/>
                </a:rPr>
                <a:t> 2 =8 ways to choose 1 red and 1 green balls.</a:t>
              </a:r>
              <a:endParaRPr lang="en-US" altLang="en-US" dirty="0"/>
            </a:p>
          </p:txBody>
        </p:sp>
        <p:sp>
          <p:nvSpPr>
            <p:cNvPr id="17" name="Line 66">
              <a:extLst>
                <a:ext uri="{FF2B5EF4-FFF2-40B4-BE49-F238E27FC236}">
                  <a16:creationId xmlns:a16="http://schemas.microsoft.com/office/drawing/2014/main" id="{DED06812-77B9-4D2A-9044-6389D31EF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312"/>
              <a:ext cx="288" cy="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71">
            <a:extLst>
              <a:ext uri="{FF2B5EF4-FFF2-40B4-BE49-F238E27FC236}">
                <a16:creationId xmlns:a16="http://schemas.microsoft.com/office/drawing/2014/main" id="{BD83C5D1-19D2-4F8D-A79D-74961C910EA4}"/>
              </a:ext>
            </a:extLst>
          </p:cNvPr>
          <p:cNvGrpSpPr>
            <a:grpSpLocks/>
          </p:cNvGrpSpPr>
          <p:nvPr/>
        </p:nvGrpSpPr>
        <p:grpSpPr bwMode="auto">
          <a:xfrm>
            <a:off x="7238998" y="4950540"/>
            <a:ext cx="2286000" cy="850900"/>
            <a:chOff x="3984" y="3072"/>
            <a:chExt cx="1440" cy="536"/>
          </a:xfrm>
        </p:grpSpPr>
        <p:sp>
          <p:nvSpPr>
            <p:cNvPr id="19" name="Text Box 61">
              <a:extLst>
                <a:ext uri="{FF2B5EF4-FFF2-40B4-BE49-F238E27FC236}">
                  <a16:creationId xmlns:a16="http://schemas.microsoft.com/office/drawing/2014/main" id="{E3B86C36-F235-4131-9DC4-46CBEE271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72"/>
              <a:ext cx="1248" cy="536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P(exactly one red) = 8/15</a:t>
              </a:r>
            </a:p>
          </p:txBody>
        </p:sp>
        <p:sp>
          <p:nvSpPr>
            <p:cNvPr id="20" name="Line 67">
              <a:extLst>
                <a:ext uri="{FF2B5EF4-FFF2-40B4-BE49-F238E27FC236}">
                  <a16:creationId xmlns:a16="http://schemas.microsoft.com/office/drawing/2014/main" id="{C658BB05-C360-487E-AD97-9C64195C6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312"/>
              <a:ext cx="288" cy="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0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8D9C-E1B2-4481-B7AB-78097FC4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Basic Relationships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A14E-6BD7-4349-9BE1-A4622EE7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basic probability relationships that can be used to compute the probability of an event without knowledge of all the sample point probabilities.</a:t>
            </a:r>
          </a:p>
          <a:p>
            <a:pPr lvl="1"/>
            <a:r>
              <a:rPr lang="en-US" dirty="0"/>
              <a:t>Complement of an Event</a:t>
            </a:r>
          </a:p>
          <a:p>
            <a:pPr lvl="1"/>
            <a:r>
              <a:rPr lang="en-US" dirty="0"/>
              <a:t>Union of Two Events</a:t>
            </a:r>
          </a:p>
          <a:p>
            <a:pPr lvl="1"/>
            <a:r>
              <a:rPr lang="en-US" dirty="0"/>
              <a:t>Intersection of Two Events</a:t>
            </a:r>
          </a:p>
          <a:p>
            <a:pPr lvl="1"/>
            <a:r>
              <a:rPr lang="en-US" dirty="0"/>
              <a:t>Mutually Exclusive Events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39CF7-C5F9-40C3-97D7-408F6D1A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9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ADD5-6771-4E7C-BBEB-CAEA0966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Complement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D94D-6A88-4915-B1DF-6EFB030D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complement</a:t>
            </a:r>
            <a:r>
              <a:rPr lang="en-US" dirty="0"/>
              <a:t> of event A is defined to be the event consisting of all sample points that are not in A.</a:t>
            </a:r>
          </a:p>
          <a:p>
            <a:r>
              <a:rPr lang="en-US" dirty="0"/>
              <a:t> The complement of A is denoted by A</a:t>
            </a:r>
            <a:r>
              <a:rPr lang="en-US" baseline="30000" dirty="0"/>
              <a:t>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2AB1D-EFA9-413F-9C4A-74F1A6BA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C50ED0C9-8CB0-40AE-B538-E44871B1D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3216275"/>
            <a:ext cx="3732213" cy="204152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Arial" panose="020B0604020202020204" pitchFamily="34" charset="0"/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FF6C4A61-5873-484D-9C32-FCE4579A9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0" y="3425825"/>
            <a:ext cx="1663700" cy="1587500"/>
          </a:xfrm>
          <a:prstGeom prst="ellipse">
            <a:avLst/>
          </a:prstGeom>
          <a:gradFill rotWithShape="0">
            <a:gsLst>
              <a:gs pos="0">
                <a:srgbClr val="919191"/>
              </a:gs>
              <a:gs pos="100000">
                <a:srgbClr val="919191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S Reference Serif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520763B8-1020-4CA2-90C9-C0DB4F25A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3995738"/>
            <a:ext cx="12588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anose="020B0604020202020204" pitchFamily="34" charset="0"/>
              </a:rPr>
              <a:t>Event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anose="020B0604020202020204" pitchFamily="34" charset="0"/>
              </a:rPr>
              <a:t>A</a:t>
            </a:r>
            <a:endParaRPr lang="en-US" sz="2400" i="1">
              <a:solidFill>
                <a:srgbClr val="000000"/>
              </a:solidFill>
              <a:latin typeface="Book Antiqua" pitchFamily="18" charset="0"/>
              <a:cs typeface="Arial" panose="020B0604020202020204" pitchFamily="34" charset="0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55D6D6D9-892D-4E4A-AD3B-B7064F59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3995738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anose="020B0604020202020204" pitchFamily="34" charset="0"/>
              </a:rPr>
              <a:t>A</a:t>
            </a:r>
            <a:r>
              <a:rPr lang="en-US" sz="2400" baseline="4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anose="020B0604020202020204" pitchFamily="34" charset="0"/>
              </a:rPr>
              <a:t>c</a:t>
            </a:r>
            <a:endParaRPr lang="en-US" sz="2400" baseline="40000">
              <a:solidFill>
                <a:srgbClr val="000000"/>
              </a:solidFill>
              <a:latin typeface="Book Antiqua" pitchFamily="18" charset="0"/>
              <a:cs typeface="Arial" panose="020B0604020202020204" pitchFamily="34" charset="0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6A3E8F4D-25BE-483E-8778-C08BB898F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3652838"/>
            <a:ext cx="1125309" cy="7545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Sample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Space </a:t>
            </a:r>
            <a:r>
              <a:rPr lang="en-US" sz="2400" i="1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Line 17">
            <a:extLst>
              <a:ext uri="{FF2B5EF4-FFF2-40B4-BE49-F238E27FC236}">
                <a16:creationId xmlns:a16="http://schemas.microsoft.com/office/drawing/2014/main" id="{E9FA0E95-B079-449E-A787-31420A044F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9850" y="4162425"/>
            <a:ext cx="400050" cy="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MS Reference Serif" pitchFamily="18" charset="0"/>
              <a:cs typeface="Arial" panose="020B0604020202020204" pitchFamily="34" charset="0"/>
            </a:endParaRPr>
          </a:p>
        </p:txBody>
      </p:sp>
      <p:sp>
        <p:nvSpPr>
          <p:cNvPr id="24" name="AutoShape 20">
            <a:extLst>
              <a:ext uri="{FF2B5EF4-FFF2-40B4-BE49-F238E27FC236}">
                <a16:creationId xmlns:a16="http://schemas.microsoft.com/office/drawing/2014/main" id="{FAD3AB12-F02E-4109-AF49-BF1743222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867275"/>
            <a:ext cx="1600200" cy="933450"/>
          </a:xfrm>
          <a:prstGeom prst="wedgeRoundRectCallout">
            <a:avLst>
              <a:gd name="adj1" fmla="val 74704"/>
              <a:gd name="adj2" fmla="val -91157"/>
              <a:gd name="adj3" fmla="val 16667"/>
            </a:avLst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itchFamily="18" charset="0"/>
                <a:cs typeface="Arial" panose="020B0604020202020204" pitchFamily="34" charset="0"/>
              </a:rPr>
              <a:t>Venn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ook Antiqua" pitchFamily="18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9699D4AD-0E32-4186-A939-B3CB3A43B297}"/>
              </a:ext>
            </a:extLst>
          </p:cNvPr>
          <p:cNvSpPr txBox="1">
            <a:spLocks noChangeArrowheads="1"/>
          </p:cNvSpPr>
          <p:nvPr/>
        </p:nvSpPr>
        <p:spPr>
          <a:xfrm>
            <a:off x="7928052" y="3775076"/>
            <a:ext cx="4263948" cy="25908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 fontScale="92500"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   Example: Select a student from the classroom and record his/her hair color and gender.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A: student has brown hair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B: student is female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C: student is male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9068D-650C-437C-9794-6EF7BA773249}"/>
              </a:ext>
            </a:extLst>
          </p:cNvPr>
          <p:cNvSpPr txBox="1"/>
          <p:nvPr/>
        </p:nvSpPr>
        <p:spPr>
          <a:xfrm>
            <a:off x="8835514" y="6365876"/>
            <a:ext cx="6624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C</a:t>
            </a:r>
            <a:r>
              <a:rPr lang="en-US" altLang="en-US" sz="2400" baseline="30000" dirty="0">
                <a:solidFill>
                  <a:srgbClr val="FF0000"/>
                </a:solidFill>
              </a:rPr>
              <a:t>C?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FD6435-DD58-4695-8623-84A67969D2B9}"/>
              </a:ext>
            </a:extLst>
          </p:cNvPr>
          <p:cNvSpPr txBox="1"/>
          <p:nvPr/>
        </p:nvSpPr>
        <p:spPr>
          <a:xfrm>
            <a:off x="9722875" y="6407150"/>
            <a:ext cx="6624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1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54F4-A929-42E2-9534-15664C38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Union of Two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1E8D4-5B97-458C-AFB9-5B214C00D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union of events A and B is the event containing all sample points that are in A or B or both.</a:t>
                </a:r>
              </a:p>
              <a:p>
                <a:r>
                  <a:rPr lang="en-US" dirty="0"/>
                  <a:t>The union of events A and B is 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∪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1E8D4-5B97-458C-AFB9-5B214C00D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89152-DC20-44A6-AC3E-1F0A95D0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CEDE418-62BF-439C-9DDE-96A3FC32A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3216275"/>
            <a:ext cx="3732213" cy="204152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Arial" panose="020B0604020202020204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77E8C673-2923-4A7B-A150-50D991BB7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3652838"/>
            <a:ext cx="1215077" cy="756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Sample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Space S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E0CF8BDF-F4CD-475F-9604-EA7B097E3E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9850" y="4162425"/>
            <a:ext cx="4000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3C0023"/>
            </a:outerShdw>
          </a:effec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S Reference Serif" pitchFamily="18" charset="0"/>
              <a:cs typeface="Arial" panose="020B0604020202020204" pitchFamily="34" charset="0"/>
            </a:endParaRP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12E809F9-DE69-456D-9DA0-EFB8B252B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3414713"/>
            <a:ext cx="1711325" cy="1676400"/>
          </a:xfrm>
          <a:prstGeom prst="ellipse">
            <a:avLst/>
          </a:prstGeom>
          <a:gradFill rotWithShape="0">
            <a:gsLst>
              <a:gs pos="0">
                <a:srgbClr val="919191">
                  <a:gamma/>
                  <a:shade val="46275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S Reference Serif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29D9C653-65B7-4706-9B23-18D26EB95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4002088"/>
            <a:ext cx="15255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anose="020B0604020202020204" pitchFamily="34" charset="0"/>
              </a:rPr>
              <a:t>Event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anose="020B0604020202020204" pitchFamily="34" charset="0"/>
              </a:rPr>
              <a:t>A</a:t>
            </a:r>
            <a:endParaRPr lang="en-US" sz="2400" i="1">
              <a:solidFill>
                <a:srgbClr val="FFFFFF"/>
              </a:solidFill>
              <a:latin typeface="Book Antiqua" pitchFamily="18" charset="0"/>
              <a:cs typeface="Arial" panose="020B0604020202020204" pitchFamily="34" charset="0"/>
            </a:endParaRPr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103ABFC0-A7B5-4C7E-9BAF-B3D3474F2B8C}"/>
              </a:ext>
            </a:extLst>
          </p:cNvPr>
          <p:cNvGrpSpPr>
            <a:grpSpLocks/>
          </p:cNvGrpSpPr>
          <p:nvPr/>
        </p:nvGrpSpPr>
        <p:grpSpPr bwMode="auto">
          <a:xfrm>
            <a:off x="4370388" y="3395663"/>
            <a:ext cx="1701800" cy="1674812"/>
            <a:chOff x="2753" y="2205"/>
            <a:chExt cx="1072" cy="1055"/>
          </a:xfrm>
        </p:grpSpPr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5CA74ACE-3671-41F2-BB11-D8A2C0DE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205"/>
              <a:ext cx="1065" cy="1055"/>
            </a:xfrm>
            <a:prstGeom prst="ellipse">
              <a:avLst/>
            </a:prstGeom>
            <a:gradFill rotWithShape="0">
              <a:gsLst>
                <a:gs pos="0">
                  <a:srgbClr val="919191"/>
                </a:gs>
                <a:gs pos="100000">
                  <a:srgbClr val="919191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S Reference Serif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BE7D7F39-4C50-416C-B223-CA911BF21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" y="2417"/>
              <a:ext cx="237" cy="649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8" y="18"/>
                </a:cxn>
                <a:cxn ang="0">
                  <a:pos x="84" y="40"/>
                </a:cxn>
                <a:cxn ang="0">
                  <a:pos x="70" y="62"/>
                </a:cxn>
                <a:cxn ang="0">
                  <a:pos x="50" y="92"/>
                </a:cxn>
                <a:cxn ang="0">
                  <a:pos x="40" y="118"/>
                </a:cxn>
                <a:cxn ang="0">
                  <a:pos x="32" y="141"/>
                </a:cxn>
                <a:cxn ang="0">
                  <a:pos x="23" y="168"/>
                </a:cxn>
                <a:cxn ang="0">
                  <a:pos x="14" y="194"/>
                </a:cxn>
                <a:cxn ang="0">
                  <a:pos x="10" y="218"/>
                </a:cxn>
                <a:cxn ang="0">
                  <a:pos x="6" y="246"/>
                </a:cxn>
                <a:cxn ang="0">
                  <a:pos x="2" y="272"/>
                </a:cxn>
                <a:cxn ang="0">
                  <a:pos x="0" y="302"/>
                </a:cxn>
                <a:cxn ang="0">
                  <a:pos x="0" y="330"/>
                </a:cxn>
                <a:cxn ang="0">
                  <a:pos x="2" y="358"/>
                </a:cxn>
                <a:cxn ang="0">
                  <a:pos x="6" y="388"/>
                </a:cxn>
                <a:cxn ang="0">
                  <a:pos x="10" y="414"/>
                </a:cxn>
                <a:cxn ang="0">
                  <a:pos x="18" y="438"/>
                </a:cxn>
                <a:cxn ang="0">
                  <a:pos x="26" y="464"/>
                </a:cxn>
                <a:cxn ang="0">
                  <a:pos x="36" y="488"/>
                </a:cxn>
                <a:cxn ang="0">
                  <a:pos x="48" y="514"/>
                </a:cxn>
                <a:cxn ang="0">
                  <a:pos x="60" y="540"/>
                </a:cxn>
                <a:cxn ang="0">
                  <a:pos x="74" y="560"/>
                </a:cxn>
                <a:cxn ang="0">
                  <a:pos x="84" y="582"/>
                </a:cxn>
                <a:cxn ang="0">
                  <a:pos x="102" y="604"/>
                </a:cxn>
                <a:cxn ang="0">
                  <a:pos x="122" y="622"/>
                </a:cxn>
                <a:cxn ang="0">
                  <a:pos x="138" y="598"/>
                </a:cxn>
                <a:cxn ang="0">
                  <a:pos x="156" y="572"/>
                </a:cxn>
                <a:cxn ang="0">
                  <a:pos x="172" y="546"/>
                </a:cxn>
                <a:cxn ang="0">
                  <a:pos x="186" y="514"/>
                </a:cxn>
                <a:cxn ang="0">
                  <a:pos x="196" y="492"/>
                </a:cxn>
                <a:cxn ang="0">
                  <a:pos x="204" y="472"/>
                </a:cxn>
                <a:cxn ang="0">
                  <a:pos x="212" y="450"/>
                </a:cxn>
                <a:cxn ang="0">
                  <a:pos x="218" y="426"/>
                </a:cxn>
                <a:cxn ang="0">
                  <a:pos x="224" y="402"/>
                </a:cxn>
                <a:cxn ang="0">
                  <a:pos x="226" y="378"/>
                </a:cxn>
                <a:cxn ang="0">
                  <a:pos x="228" y="354"/>
                </a:cxn>
                <a:cxn ang="0">
                  <a:pos x="230" y="324"/>
                </a:cxn>
                <a:cxn ang="0">
                  <a:pos x="230" y="286"/>
                </a:cxn>
                <a:cxn ang="0">
                  <a:pos x="226" y="256"/>
                </a:cxn>
                <a:cxn ang="0">
                  <a:pos x="222" y="232"/>
                </a:cxn>
                <a:cxn ang="0">
                  <a:pos x="220" y="206"/>
                </a:cxn>
                <a:cxn ang="0">
                  <a:pos x="212" y="180"/>
                </a:cxn>
                <a:cxn ang="0">
                  <a:pos x="204" y="154"/>
                </a:cxn>
                <a:cxn ang="0">
                  <a:pos x="194" y="126"/>
                </a:cxn>
                <a:cxn ang="0">
                  <a:pos x="184" y="100"/>
                </a:cxn>
                <a:cxn ang="0">
                  <a:pos x="168" y="70"/>
                </a:cxn>
                <a:cxn ang="0">
                  <a:pos x="152" y="44"/>
                </a:cxn>
                <a:cxn ang="0">
                  <a:pos x="138" y="22"/>
                </a:cxn>
                <a:cxn ang="0">
                  <a:pos x="120" y="6"/>
                </a:cxn>
              </a:cxnLst>
              <a:rect l="0" t="0" r="r" b="b"/>
              <a:pathLst>
                <a:path w="230" h="622">
                  <a:moveTo>
                    <a:pt x="110" y="0"/>
                  </a:moveTo>
                  <a:lnTo>
                    <a:pt x="98" y="18"/>
                  </a:lnTo>
                  <a:lnTo>
                    <a:pt x="84" y="40"/>
                  </a:lnTo>
                  <a:lnTo>
                    <a:pt x="70" y="62"/>
                  </a:lnTo>
                  <a:lnTo>
                    <a:pt x="50" y="92"/>
                  </a:lnTo>
                  <a:lnTo>
                    <a:pt x="40" y="118"/>
                  </a:lnTo>
                  <a:lnTo>
                    <a:pt x="32" y="141"/>
                  </a:lnTo>
                  <a:lnTo>
                    <a:pt x="23" y="168"/>
                  </a:lnTo>
                  <a:lnTo>
                    <a:pt x="14" y="194"/>
                  </a:lnTo>
                  <a:lnTo>
                    <a:pt x="10" y="218"/>
                  </a:lnTo>
                  <a:lnTo>
                    <a:pt x="6" y="246"/>
                  </a:lnTo>
                  <a:lnTo>
                    <a:pt x="2" y="272"/>
                  </a:lnTo>
                  <a:lnTo>
                    <a:pt x="0" y="302"/>
                  </a:lnTo>
                  <a:lnTo>
                    <a:pt x="0" y="330"/>
                  </a:lnTo>
                  <a:lnTo>
                    <a:pt x="2" y="358"/>
                  </a:lnTo>
                  <a:lnTo>
                    <a:pt x="6" y="388"/>
                  </a:lnTo>
                  <a:lnTo>
                    <a:pt x="10" y="414"/>
                  </a:lnTo>
                  <a:lnTo>
                    <a:pt x="18" y="438"/>
                  </a:lnTo>
                  <a:lnTo>
                    <a:pt x="26" y="464"/>
                  </a:lnTo>
                  <a:lnTo>
                    <a:pt x="36" y="488"/>
                  </a:lnTo>
                  <a:lnTo>
                    <a:pt x="48" y="514"/>
                  </a:lnTo>
                  <a:lnTo>
                    <a:pt x="60" y="540"/>
                  </a:lnTo>
                  <a:lnTo>
                    <a:pt x="74" y="560"/>
                  </a:lnTo>
                  <a:lnTo>
                    <a:pt x="84" y="582"/>
                  </a:lnTo>
                  <a:lnTo>
                    <a:pt x="102" y="604"/>
                  </a:lnTo>
                  <a:lnTo>
                    <a:pt x="122" y="622"/>
                  </a:lnTo>
                  <a:lnTo>
                    <a:pt x="138" y="598"/>
                  </a:lnTo>
                  <a:lnTo>
                    <a:pt x="156" y="572"/>
                  </a:lnTo>
                  <a:lnTo>
                    <a:pt x="172" y="546"/>
                  </a:lnTo>
                  <a:lnTo>
                    <a:pt x="186" y="514"/>
                  </a:lnTo>
                  <a:lnTo>
                    <a:pt x="196" y="492"/>
                  </a:lnTo>
                  <a:lnTo>
                    <a:pt x="204" y="472"/>
                  </a:lnTo>
                  <a:lnTo>
                    <a:pt x="212" y="450"/>
                  </a:lnTo>
                  <a:lnTo>
                    <a:pt x="218" y="426"/>
                  </a:lnTo>
                  <a:lnTo>
                    <a:pt x="224" y="402"/>
                  </a:lnTo>
                  <a:lnTo>
                    <a:pt x="226" y="378"/>
                  </a:lnTo>
                  <a:lnTo>
                    <a:pt x="228" y="354"/>
                  </a:lnTo>
                  <a:lnTo>
                    <a:pt x="230" y="324"/>
                  </a:lnTo>
                  <a:lnTo>
                    <a:pt x="230" y="286"/>
                  </a:lnTo>
                  <a:lnTo>
                    <a:pt x="226" y="256"/>
                  </a:lnTo>
                  <a:lnTo>
                    <a:pt x="222" y="232"/>
                  </a:lnTo>
                  <a:lnTo>
                    <a:pt x="220" y="206"/>
                  </a:lnTo>
                  <a:lnTo>
                    <a:pt x="212" y="180"/>
                  </a:lnTo>
                  <a:lnTo>
                    <a:pt x="204" y="154"/>
                  </a:lnTo>
                  <a:lnTo>
                    <a:pt x="194" y="126"/>
                  </a:lnTo>
                  <a:lnTo>
                    <a:pt x="184" y="100"/>
                  </a:lnTo>
                  <a:lnTo>
                    <a:pt x="168" y="70"/>
                  </a:lnTo>
                  <a:lnTo>
                    <a:pt x="152" y="44"/>
                  </a:lnTo>
                  <a:lnTo>
                    <a:pt x="138" y="22"/>
                  </a:lnTo>
                  <a:lnTo>
                    <a:pt x="120" y="6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S Reference Serif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19">
            <a:extLst>
              <a:ext uri="{FF2B5EF4-FFF2-40B4-BE49-F238E27FC236}">
                <a16:creationId xmlns:a16="http://schemas.microsoft.com/office/drawing/2014/main" id="{54D6D8AE-A772-4754-AB07-F42DB7B88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4008438"/>
            <a:ext cx="1223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anose="020B0604020202020204" pitchFamily="34" charset="0"/>
              </a:rPr>
              <a:t>Event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43B54AC7-31F5-4D66-A5E6-26274D51D047}"/>
              </a:ext>
            </a:extLst>
          </p:cNvPr>
          <p:cNvSpPr txBox="1">
            <a:spLocks noChangeArrowheads="1"/>
          </p:cNvSpPr>
          <p:nvPr/>
        </p:nvSpPr>
        <p:spPr>
          <a:xfrm>
            <a:off x="7928052" y="3775076"/>
            <a:ext cx="4263948" cy="25908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 fontScale="92500"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   Example: Select a student from the classroom and record his/her hair color and gender.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A: student has brown hair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B: student is female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C: student is male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548A3D-BEDC-4B2A-B823-C628943F6FAD}"/>
                  </a:ext>
                </a:extLst>
              </p:cNvPr>
              <p:cNvSpPr txBox="1"/>
              <p:nvPr/>
            </p:nvSpPr>
            <p:spPr>
              <a:xfrm>
                <a:off x="8273845" y="6365876"/>
                <a:ext cx="1224117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548A3D-BEDC-4B2A-B823-C628943F6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845" y="6365876"/>
                <a:ext cx="122411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42D8958-C4D1-439E-9625-22AE73B7B09B}"/>
              </a:ext>
            </a:extLst>
          </p:cNvPr>
          <p:cNvSpPr txBox="1"/>
          <p:nvPr/>
        </p:nvSpPr>
        <p:spPr>
          <a:xfrm>
            <a:off x="9722875" y="6407150"/>
            <a:ext cx="216432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All students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 animBg="1"/>
      <p:bldP spid="19" grpId="0" animBg="1"/>
      <p:bldP spid="20" grpId="0"/>
      <p:bldP spid="24" grpId="0"/>
      <p:bldP spid="25" grpId="0" animBg="1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CF8D-D2B6-4E79-811C-7A2E043D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Intersection of Two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323DB-5AC0-402D-9D6E-43A34002E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intersection</a:t>
                </a:r>
                <a:r>
                  <a:rPr lang="en-US" dirty="0"/>
                  <a:t> of events A and B is the set of all sample points that are in both A and B.</a:t>
                </a:r>
              </a:p>
              <a:p>
                <a:r>
                  <a:rPr lang="en-US" dirty="0"/>
                  <a:t> The intersection of events A and B is 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323DB-5AC0-402D-9D6E-43A34002E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CA05B-FAC8-466E-B1D9-79D3C6B0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2159707-5871-4055-A6AC-A9B5AA68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3216275"/>
            <a:ext cx="3732213" cy="204152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5A16BC89-A26B-446D-84A0-F5EB915A5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3652838"/>
            <a:ext cx="120332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Sample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Space S</a:t>
            </a: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F1661A96-2080-4CC1-8CC7-25C839396C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9850" y="4162425"/>
            <a:ext cx="4000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3C0023"/>
            </a:outerShdw>
          </a:effec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S Reference Serif" pitchFamily="18" charset="0"/>
              <a:cs typeface="Arial" panose="020B0604020202020204" pitchFamily="34" charset="0"/>
            </a:endParaRPr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100CA3E4-A504-45D9-AF9A-C3042CBD3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3414713"/>
            <a:ext cx="1711325" cy="1676400"/>
          </a:xfrm>
          <a:prstGeom prst="ellipse">
            <a:avLst/>
          </a:prstGeom>
          <a:gradFill rotWithShape="0">
            <a:gsLst>
              <a:gs pos="0">
                <a:srgbClr val="919191">
                  <a:gamma/>
                  <a:shade val="46275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S Reference Serif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52BF7041-2C56-4567-B79A-1806936D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4002088"/>
            <a:ext cx="15255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anose="020B0604020202020204" pitchFamily="34" charset="0"/>
              </a:rPr>
              <a:t>Event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anose="020B0604020202020204" pitchFamily="34" charset="0"/>
              </a:rPr>
              <a:t>A</a:t>
            </a:r>
            <a:endParaRPr lang="en-US" sz="2400" i="1">
              <a:solidFill>
                <a:srgbClr val="FFFFFF"/>
              </a:solidFill>
              <a:latin typeface="Book Antiqua" pitchFamily="18" charset="0"/>
              <a:cs typeface="Arial" panose="020B0604020202020204" pitchFamily="34" charset="0"/>
            </a:endParaRP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C3D454B8-A392-4A9F-BDB3-C10F8625E49D}"/>
              </a:ext>
            </a:extLst>
          </p:cNvPr>
          <p:cNvGrpSpPr>
            <a:grpSpLocks/>
          </p:cNvGrpSpPr>
          <p:nvPr/>
        </p:nvGrpSpPr>
        <p:grpSpPr bwMode="auto">
          <a:xfrm>
            <a:off x="4370388" y="3395663"/>
            <a:ext cx="1701800" cy="1674812"/>
            <a:chOff x="2753" y="2205"/>
            <a:chExt cx="1072" cy="1055"/>
          </a:xfrm>
        </p:grpSpPr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A108AFD8-F303-498E-852D-5B98F88E8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205"/>
              <a:ext cx="1065" cy="1055"/>
            </a:xfrm>
            <a:prstGeom prst="ellipse">
              <a:avLst/>
            </a:prstGeom>
            <a:gradFill rotWithShape="0">
              <a:gsLst>
                <a:gs pos="0">
                  <a:srgbClr val="919191"/>
                </a:gs>
                <a:gs pos="100000">
                  <a:srgbClr val="919191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S Reference Serif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576E2D00-B8DE-4813-AB18-F8B56F2C6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" y="2417"/>
              <a:ext cx="237" cy="649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8" y="18"/>
                </a:cxn>
                <a:cxn ang="0">
                  <a:pos x="84" y="40"/>
                </a:cxn>
                <a:cxn ang="0">
                  <a:pos x="70" y="62"/>
                </a:cxn>
                <a:cxn ang="0">
                  <a:pos x="50" y="92"/>
                </a:cxn>
                <a:cxn ang="0">
                  <a:pos x="40" y="118"/>
                </a:cxn>
                <a:cxn ang="0">
                  <a:pos x="32" y="141"/>
                </a:cxn>
                <a:cxn ang="0">
                  <a:pos x="23" y="168"/>
                </a:cxn>
                <a:cxn ang="0">
                  <a:pos x="14" y="194"/>
                </a:cxn>
                <a:cxn ang="0">
                  <a:pos x="10" y="218"/>
                </a:cxn>
                <a:cxn ang="0">
                  <a:pos x="6" y="246"/>
                </a:cxn>
                <a:cxn ang="0">
                  <a:pos x="2" y="272"/>
                </a:cxn>
                <a:cxn ang="0">
                  <a:pos x="0" y="302"/>
                </a:cxn>
                <a:cxn ang="0">
                  <a:pos x="0" y="330"/>
                </a:cxn>
                <a:cxn ang="0">
                  <a:pos x="2" y="358"/>
                </a:cxn>
                <a:cxn ang="0">
                  <a:pos x="6" y="388"/>
                </a:cxn>
                <a:cxn ang="0">
                  <a:pos x="10" y="414"/>
                </a:cxn>
                <a:cxn ang="0">
                  <a:pos x="18" y="438"/>
                </a:cxn>
                <a:cxn ang="0">
                  <a:pos x="26" y="464"/>
                </a:cxn>
                <a:cxn ang="0">
                  <a:pos x="36" y="488"/>
                </a:cxn>
                <a:cxn ang="0">
                  <a:pos x="48" y="514"/>
                </a:cxn>
                <a:cxn ang="0">
                  <a:pos x="60" y="540"/>
                </a:cxn>
                <a:cxn ang="0">
                  <a:pos x="74" y="560"/>
                </a:cxn>
                <a:cxn ang="0">
                  <a:pos x="84" y="582"/>
                </a:cxn>
                <a:cxn ang="0">
                  <a:pos x="102" y="604"/>
                </a:cxn>
                <a:cxn ang="0">
                  <a:pos x="122" y="622"/>
                </a:cxn>
                <a:cxn ang="0">
                  <a:pos x="138" y="598"/>
                </a:cxn>
                <a:cxn ang="0">
                  <a:pos x="156" y="572"/>
                </a:cxn>
                <a:cxn ang="0">
                  <a:pos x="172" y="546"/>
                </a:cxn>
                <a:cxn ang="0">
                  <a:pos x="186" y="514"/>
                </a:cxn>
                <a:cxn ang="0">
                  <a:pos x="196" y="492"/>
                </a:cxn>
                <a:cxn ang="0">
                  <a:pos x="204" y="472"/>
                </a:cxn>
                <a:cxn ang="0">
                  <a:pos x="212" y="450"/>
                </a:cxn>
                <a:cxn ang="0">
                  <a:pos x="218" y="426"/>
                </a:cxn>
                <a:cxn ang="0">
                  <a:pos x="224" y="402"/>
                </a:cxn>
                <a:cxn ang="0">
                  <a:pos x="226" y="378"/>
                </a:cxn>
                <a:cxn ang="0">
                  <a:pos x="228" y="354"/>
                </a:cxn>
                <a:cxn ang="0">
                  <a:pos x="230" y="324"/>
                </a:cxn>
                <a:cxn ang="0">
                  <a:pos x="230" y="286"/>
                </a:cxn>
                <a:cxn ang="0">
                  <a:pos x="226" y="256"/>
                </a:cxn>
                <a:cxn ang="0">
                  <a:pos x="222" y="232"/>
                </a:cxn>
                <a:cxn ang="0">
                  <a:pos x="220" y="206"/>
                </a:cxn>
                <a:cxn ang="0">
                  <a:pos x="212" y="180"/>
                </a:cxn>
                <a:cxn ang="0">
                  <a:pos x="204" y="154"/>
                </a:cxn>
                <a:cxn ang="0">
                  <a:pos x="194" y="126"/>
                </a:cxn>
                <a:cxn ang="0">
                  <a:pos x="184" y="100"/>
                </a:cxn>
                <a:cxn ang="0">
                  <a:pos x="168" y="70"/>
                </a:cxn>
                <a:cxn ang="0">
                  <a:pos x="152" y="44"/>
                </a:cxn>
                <a:cxn ang="0">
                  <a:pos x="138" y="22"/>
                </a:cxn>
                <a:cxn ang="0">
                  <a:pos x="120" y="6"/>
                </a:cxn>
              </a:cxnLst>
              <a:rect l="0" t="0" r="r" b="b"/>
              <a:pathLst>
                <a:path w="230" h="622">
                  <a:moveTo>
                    <a:pt x="110" y="0"/>
                  </a:moveTo>
                  <a:lnTo>
                    <a:pt x="98" y="18"/>
                  </a:lnTo>
                  <a:lnTo>
                    <a:pt x="84" y="40"/>
                  </a:lnTo>
                  <a:lnTo>
                    <a:pt x="70" y="62"/>
                  </a:lnTo>
                  <a:lnTo>
                    <a:pt x="50" y="92"/>
                  </a:lnTo>
                  <a:lnTo>
                    <a:pt x="40" y="118"/>
                  </a:lnTo>
                  <a:lnTo>
                    <a:pt x="32" y="141"/>
                  </a:lnTo>
                  <a:lnTo>
                    <a:pt x="23" y="168"/>
                  </a:lnTo>
                  <a:lnTo>
                    <a:pt x="14" y="194"/>
                  </a:lnTo>
                  <a:lnTo>
                    <a:pt x="10" y="218"/>
                  </a:lnTo>
                  <a:lnTo>
                    <a:pt x="6" y="246"/>
                  </a:lnTo>
                  <a:lnTo>
                    <a:pt x="2" y="272"/>
                  </a:lnTo>
                  <a:lnTo>
                    <a:pt x="0" y="302"/>
                  </a:lnTo>
                  <a:lnTo>
                    <a:pt x="0" y="330"/>
                  </a:lnTo>
                  <a:lnTo>
                    <a:pt x="2" y="358"/>
                  </a:lnTo>
                  <a:lnTo>
                    <a:pt x="6" y="388"/>
                  </a:lnTo>
                  <a:lnTo>
                    <a:pt x="10" y="414"/>
                  </a:lnTo>
                  <a:lnTo>
                    <a:pt x="18" y="438"/>
                  </a:lnTo>
                  <a:lnTo>
                    <a:pt x="26" y="464"/>
                  </a:lnTo>
                  <a:lnTo>
                    <a:pt x="36" y="488"/>
                  </a:lnTo>
                  <a:lnTo>
                    <a:pt x="48" y="514"/>
                  </a:lnTo>
                  <a:lnTo>
                    <a:pt x="60" y="540"/>
                  </a:lnTo>
                  <a:lnTo>
                    <a:pt x="74" y="560"/>
                  </a:lnTo>
                  <a:lnTo>
                    <a:pt x="84" y="582"/>
                  </a:lnTo>
                  <a:lnTo>
                    <a:pt x="102" y="604"/>
                  </a:lnTo>
                  <a:lnTo>
                    <a:pt x="122" y="622"/>
                  </a:lnTo>
                  <a:lnTo>
                    <a:pt x="138" y="598"/>
                  </a:lnTo>
                  <a:lnTo>
                    <a:pt x="156" y="572"/>
                  </a:lnTo>
                  <a:lnTo>
                    <a:pt x="172" y="546"/>
                  </a:lnTo>
                  <a:lnTo>
                    <a:pt x="186" y="514"/>
                  </a:lnTo>
                  <a:lnTo>
                    <a:pt x="196" y="492"/>
                  </a:lnTo>
                  <a:lnTo>
                    <a:pt x="204" y="472"/>
                  </a:lnTo>
                  <a:lnTo>
                    <a:pt x="212" y="450"/>
                  </a:lnTo>
                  <a:lnTo>
                    <a:pt x="218" y="426"/>
                  </a:lnTo>
                  <a:lnTo>
                    <a:pt x="224" y="402"/>
                  </a:lnTo>
                  <a:lnTo>
                    <a:pt x="226" y="378"/>
                  </a:lnTo>
                  <a:lnTo>
                    <a:pt x="228" y="354"/>
                  </a:lnTo>
                  <a:lnTo>
                    <a:pt x="230" y="324"/>
                  </a:lnTo>
                  <a:lnTo>
                    <a:pt x="230" y="286"/>
                  </a:lnTo>
                  <a:lnTo>
                    <a:pt x="226" y="256"/>
                  </a:lnTo>
                  <a:lnTo>
                    <a:pt x="222" y="232"/>
                  </a:lnTo>
                  <a:lnTo>
                    <a:pt x="220" y="206"/>
                  </a:lnTo>
                  <a:lnTo>
                    <a:pt x="212" y="180"/>
                  </a:lnTo>
                  <a:lnTo>
                    <a:pt x="204" y="154"/>
                  </a:lnTo>
                  <a:lnTo>
                    <a:pt x="194" y="126"/>
                  </a:lnTo>
                  <a:lnTo>
                    <a:pt x="184" y="100"/>
                  </a:lnTo>
                  <a:lnTo>
                    <a:pt x="168" y="70"/>
                  </a:lnTo>
                  <a:lnTo>
                    <a:pt x="152" y="44"/>
                  </a:lnTo>
                  <a:lnTo>
                    <a:pt x="138" y="22"/>
                  </a:lnTo>
                  <a:lnTo>
                    <a:pt x="120" y="6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S Reference Serif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3651D60F-CA80-4C18-A6EE-6BCD3ABEB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4008438"/>
            <a:ext cx="1223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anose="020B0604020202020204" pitchFamily="34" charset="0"/>
              </a:rPr>
              <a:t>Event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74CF2CE-2EF7-42EF-A444-E579A1256EAF}"/>
              </a:ext>
            </a:extLst>
          </p:cNvPr>
          <p:cNvSpPr>
            <a:spLocks/>
          </p:cNvSpPr>
          <p:nvPr/>
        </p:nvSpPr>
        <p:spPr bwMode="auto">
          <a:xfrm>
            <a:off x="4370388" y="3732213"/>
            <a:ext cx="376237" cy="1030287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98" y="18"/>
              </a:cxn>
              <a:cxn ang="0">
                <a:pos x="84" y="40"/>
              </a:cxn>
              <a:cxn ang="0">
                <a:pos x="70" y="62"/>
              </a:cxn>
              <a:cxn ang="0">
                <a:pos x="50" y="92"/>
              </a:cxn>
              <a:cxn ang="0">
                <a:pos x="40" y="118"/>
              </a:cxn>
              <a:cxn ang="0">
                <a:pos x="32" y="141"/>
              </a:cxn>
              <a:cxn ang="0">
                <a:pos x="23" y="168"/>
              </a:cxn>
              <a:cxn ang="0">
                <a:pos x="14" y="194"/>
              </a:cxn>
              <a:cxn ang="0">
                <a:pos x="10" y="218"/>
              </a:cxn>
              <a:cxn ang="0">
                <a:pos x="6" y="246"/>
              </a:cxn>
              <a:cxn ang="0">
                <a:pos x="2" y="272"/>
              </a:cxn>
              <a:cxn ang="0">
                <a:pos x="0" y="302"/>
              </a:cxn>
              <a:cxn ang="0">
                <a:pos x="0" y="330"/>
              </a:cxn>
              <a:cxn ang="0">
                <a:pos x="2" y="358"/>
              </a:cxn>
              <a:cxn ang="0">
                <a:pos x="6" y="388"/>
              </a:cxn>
              <a:cxn ang="0">
                <a:pos x="10" y="414"/>
              </a:cxn>
              <a:cxn ang="0">
                <a:pos x="18" y="438"/>
              </a:cxn>
              <a:cxn ang="0">
                <a:pos x="26" y="464"/>
              </a:cxn>
              <a:cxn ang="0">
                <a:pos x="36" y="488"/>
              </a:cxn>
              <a:cxn ang="0">
                <a:pos x="48" y="514"/>
              </a:cxn>
              <a:cxn ang="0">
                <a:pos x="60" y="540"/>
              </a:cxn>
              <a:cxn ang="0">
                <a:pos x="74" y="560"/>
              </a:cxn>
              <a:cxn ang="0">
                <a:pos x="84" y="582"/>
              </a:cxn>
              <a:cxn ang="0">
                <a:pos x="102" y="604"/>
              </a:cxn>
              <a:cxn ang="0">
                <a:pos x="122" y="622"/>
              </a:cxn>
              <a:cxn ang="0">
                <a:pos x="138" y="598"/>
              </a:cxn>
              <a:cxn ang="0">
                <a:pos x="156" y="572"/>
              </a:cxn>
              <a:cxn ang="0">
                <a:pos x="172" y="546"/>
              </a:cxn>
              <a:cxn ang="0">
                <a:pos x="186" y="514"/>
              </a:cxn>
              <a:cxn ang="0">
                <a:pos x="196" y="492"/>
              </a:cxn>
              <a:cxn ang="0">
                <a:pos x="204" y="472"/>
              </a:cxn>
              <a:cxn ang="0">
                <a:pos x="212" y="450"/>
              </a:cxn>
              <a:cxn ang="0">
                <a:pos x="218" y="426"/>
              </a:cxn>
              <a:cxn ang="0">
                <a:pos x="224" y="402"/>
              </a:cxn>
              <a:cxn ang="0">
                <a:pos x="226" y="378"/>
              </a:cxn>
              <a:cxn ang="0">
                <a:pos x="228" y="354"/>
              </a:cxn>
              <a:cxn ang="0">
                <a:pos x="230" y="324"/>
              </a:cxn>
              <a:cxn ang="0">
                <a:pos x="230" y="286"/>
              </a:cxn>
              <a:cxn ang="0">
                <a:pos x="226" y="256"/>
              </a:cxn>
              <a:cxn ang="0">
                <a:pos x="222" y="232"/>
              </a:cxn>
              <a:cxn ang="0">
                <a:pos x="220" y="206"/>
              </a:cxn>
              <a:cxn ang="0">
                <a:pos x="212" y="180"/>
              </a:cxn>
              <a:cxn ang="0">
                <a:pos x="204" y="154"/>
              </a:cxn>
              <a:cxn ang="0">
                <a:pos x="194" y="126"/>
              </a:cxn>
              <a:cxn ang="0">
                <a:pos x="184" y="100"/>
              </a:cxn>
              <a:cxn ang="0">
                <a:pos x="168" y="70"/>
              </a:cxn>
              <a:cxn ang="0">
                <a:pos x="152" y="44"/>
              </a:cxn>
              <a:cxn ang="0">
                <a:pos x="138" y="22"/>
              </a:cxn>
              <a:cxn ang="0">
                <a:pos x="120" y="6"/>
              </a:cxn>
            </a:cxnLst>
            <a:rect l="0" t="0" r="r" b="b"/>
            <a:pathLst>
              <a:path w="230" h="622">
                <a:moveTo>
                  <a:pt x="110" y="0"/>
                </a:moveTo>
                <a:lnTo>
                  <a:pt x="98" y="18"/>
                </a:lnTo>
                <a:lnTo>
                  <a:pt x="84" y="40"/>
                </a:lnTo>
                <a:lnTo>
                  <a:pt x="70" y="62"/>
                </a:lnTo>
                <a:lnTo>
                  <a:pt x="50" y="92"/>
                </a:lnTo>
                <a:lnTo>
                  <a:pt x="40" y="118"/>
                </a:lnTo>
                <a:lnTo>
                  <a:pt x="32" y="141"/>
                </a:lnTo>
                <a:lnTo>
                  <a:pt x="23" y="168"/>
                </a:lnTo>
                <a:lnTo>
                  <a:pt x="14" y="194"/>
                </a:lnTo>
                <a:lnTo>
                  <a:pt x="10" y="218"/>
                </a:lnTo>
                <a:lnTo>
                  <a:pt x="6" y="246"/>
                </a:lnTo>
                <a:lnTo>
                  <a:pt x="2" y="272"/>
                </a:lnTo>
                <a:lnTo>
                  <a:pt x="0" y="302"/>
                </a:lnTo>
                <a:lnTo>
                  <a:pt x="0" y="330"/>
                </a:lnTo>
                <a:lnTo>
                  <a:pt x="2" y="358"/>
                </a:lnTo>
                <a:lnTo>
                  <a:pt x="6" y="388"/>
                </a:lnTo>
                <a:lnTo>
                  <a:pt x="10" y="414"/>
                </a:lnTo>
                <a:lnTo>
                  <a:pt x="18" y="438"/>
                </a:lnTo>
                <a:lnTo>
                  <a:pt x="26" y="464"/>
                </a:lnTo>
                <a:lnTo>
                  <a:pt x="36" y="488"/>
                </a:lnTo>
                <a:lnTo>
                  <a:pt x="48" y="514"/>
                </a:lnTo>
                <a:lnTo>
                  <a:pt x="60" y="540"/>
                </a:lnTo>
                <a:lnTo>
                  <a:pt x="74" y="560"/>
                </a:lnTo>
                <a:lnTo>
                  <a:pt x="84" y="582"/>
                </a:lnTo>
                <a:lnTo>
                  <a:pt x="102" y="604"/>
                </a:lnTo>
                <a:lnTo>
                  <a:pt x="122" y="622"/>
                </a:lnTo>
                <a:lnTo>
                  <a:pt x="138" y="598"/>
                </a:lnTo>
                <a:lnTo>
                  <a:pt x="156" y="572"/>
                </a:lnTo>
                <a:lnTo>
                  <a:pt x="172" y="546"/>
                </a:lnTo>
                <a:lnTo>
                  <a:pt x="186" y="514"/>
                </a:lnTo>
                <a:lnTo>
                  <a:pt x="196" y="492"/>
                </a:lnTo>
                <a:lnTo>
                  <a:pt x="204" y="472"/>
                </a:lnTo>
                <a:lnTo>
                  <a:pt x="212" y="450"/>
                </a:lnTo>
                <a:lnTo>
                  <a:pt x="218" y="426"/>
                </a:lnTo>
                <a:lnTo>
                  <a:pt x="224" y="402"/>
                </a:lnTo>
                <a:lnTo>
                  <a:pt x="226" y="378"/>
                </a:lnTo>
                <a:lnTo>
                  <a:pt x="228" y="354"/>
                </a:lnTo>
                <a:lnTo>
                  <a:pt x="230" y="324"/>
                </a:lnTo>
                <a:lnTo>
                  <a:pt x="230" y="286"/>
                </a:lnTo>
                <a:lnTo>
                  <a:pt x="226" y="256"/>
                </a:lnTo>
                <a:lnTo>
                  <a:pt x="222" y="232"/>
                </a:lnTo>
                <a:lnTo>
                  <a:pt x="220" y="206"/>
                </a:lnTo>
                <a:lnTo>
                  <a:pt x="212" y="180"/>
                </a:lnTo>
                <a:lnTo>
                  <a:pt x="204" y="154"/>
                </a:lnTo>
                <a:lnTo>
                  <a:pt x="194" y="126"/>
                </a:lnTo>
                <a:lnTo>
                  <a:pt x="184" y="100"/>
                </a:lnTo>
                <a:lnTo>
                  <a:pt x="168" y="70"/>
                </a:lnTo>
                <a:lnTo>
                  <a:pt x="152" y="44"/>
                </a:lnTo>
                <a:lnTo>
                  <a:pt x="138" y="22"/>
                </a:lnTo>
                <a:lnTo>
                  <a:pt x="120" y="6"/>
                </a:lnTo>
              </a:path>
            </a:pathLst>
          </a:custGeom>
          <a:solidFill>
            <a:srgbClr val="5F5F5F"/>
          </a:solidFill>
          <a:ln w="127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S Reference Serif" pitchFamily="18" charset="0"/>
              <a:cs typeface="Arial" panose="020B0604020202020204" pitchFamily="34" charset="0"/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EBA7D8E0-C62B-4886-BA80-D06DE6A13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5440363"/>
            <a:ext cx="3267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cs typeface="Arial" panose="020B0604020202020204" pitchFamily="34" charset="0"/>
              </a:rPr>
              <a:t>Intersection of A and B</a:t>
            </a:r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A86778B1-4CEA-4E02-8623-C90D88658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391025"/>
            <a:ext cx="0" cy="108585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S Reference Serif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9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1" grpId="0" animBg="1"/>
      <p:bldP spid="22" grpId="0" animBg="1"/>
      <p:bldP spid="23" grpId="0"/>
      <p:bldP spid="27" grpId="0"/>
      <p:bldP spid="28" grpId="0" animBg="1"/>
      <p:bldP spid="29" grpId="0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8269-BC2C-4604-8F8B-2D3711FC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Additive Rule for Unions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13AB8-C4B1-44AD-9B33-9E95D9351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two events, A and B, the probability of their union,  P(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∪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), 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13AB8-C4B1-44AD-9B33-9E95D9351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C302B-2D6A-4163-9C9E-533972ED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Object 18">
            <a:extLst>
              <a:ext uri="{FF2B5EF4-FFF2-40B4-BE49-F238E27FC236}">
                <a16:creationId xmlns:a16="http://schemas.microsoft.com/office/drawing/2014/main" id="{ED6E9EC7-697A-42A7-93B0-8F63B0DDA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714264"/>
              </p:ext>
            </p:extLst>
          </p:nvPr>
        </p:nvGraphicFramePr>
        <p:xfrm>
          <a:off x="1829909" y="2934493"/>
          <a:ext cx="5638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6920" imgH="164880" progId="Equation.3">
                  <p:embed/>
                </p:oleObj>
              </mc:Choice>
              <mc:Fallback>
                <p:oleObj name="Equation" r:id="rId3" imgW="1726920" imgH="164880" progId="Equation.3">
                  <p:embed/>
                  <p:pic>
                    <p:nvPicPr>
                      <p:cNvPr id="91154" name="Object 18">
                        <a:extLst>
                          <a:ext uri="{FF2B5EF4-FFF2-40B4-BE49-F238E27FC236}">
                            <a16:creationId xmlns:a16="http://schemas.microsoft.com/office/drawing/2014/main" id="{B1142CC7-493F-4595-A2CB-5CD81F2D77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909" y="2934493"/>
                        <a:ext cx="5638800" cy="539750"/>
                      </a:xfrm>
                      <a:prstGeom prst="rect">
                        <a:avLst/>
                      </a:prstGeom>
                      <a:solidFill>
                        <a:srgbClr val="F4ECC6"/>
                      </a:solidFill>
                      <a:ln w="2857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6">
            <a:extLst>
              <a:ext uri="{FF2B5EF4-FFF2-40B4-BE49-F238E27FC236}">
                <a16:creationId xmlns:a16="http://schemas.microsoft.com/office/drawing/2014/main" id="{A5E77564-30F4-4498-A02E-5365FBCD8398}"/>
              </a:ext>
            </a:extLst>
          </p:cNvPr>
          <p:cNvGrpSpPr>
            <a:grpSpLocks/>
          </p:cNvGrpSpPr>
          <p:nvPr/>
        </p:nvGrpSpPr>
        <p:grpSpPr bwMode="auto">
          <a:xfrm>
            <a:off x="8460418" y="2518568"/>
            <a:ext cx="2438400" cy="1371600"/>
            <a:chOff x="1488" y="2064"/>
            <a:chExt cx="2688" cy="1632"/>
          </a:xfrm>
        </p:grpSpPr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DB8E570D-41DF-4871-81A0-46E3CC24E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64"/>
              <a:ext cx="2688" cy="1632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20">
              <a:extLst>
                <a:ext uri="{FF2B5EF4-FFF2-40B4-BE49-F238E27FC236}">
                  <a16:creationId xmlns:a16="http://schemas.microsoft.com/office/drawing/2014/main" id="{87FB38B0-7F1F-407A-AF92-E2A140974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48"/>
              <a:ext cx="1104" cy="864"/>
              <a:chOff x="1776" y="2448"/>
              <a:chExt cx="1104" cy="864"/>
            </a:xfrm>
          </p:grpSpPr>
          <p:sp>
            <p:nvSpPr>
              <p:cNvPr id="12" name="Oval 21">
                <a:extLst>
                  <a:ext uri="{FF2B5EF4-FFF2-40B4-BE49-F238E27FC236}">
                    <a16:creationId xmlns:a16="http://schemas.microsoft.com/office/drawing/2014/main" id="{11C806C5-A591-41D4-A0B7-11338A5B8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1104" cy="864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2">
                <a:extLst>
                  <a:ext uri="{FF2B5EF4-FFF2-40B4-BE49-F238E27FC236}">
                    <a16:creationId xmlns:a16="http://schemas.microsoft.com/office/drawing/2014/main" id="{77333A08-E133-49E0-AFC1-C6C09D8EB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7" y="2736"/>
                <a:ext cx="239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b="1">
                    <a:solidFill>
                      <a:srgbClr val="333333"/>
                    </a:solidFill>
                  </a:rPr>
                  <a:t>A</a:t>
                </a:r>
              </a:p>
            </p:txBody>
          </p:sp>
        </p:grpSp>
        <p:grpSp>
          <p:nvGrpSpPr>
            <p:cNvPr id="9" name="Group 23">
              <a:extLst>
                <a:ext uri="{FF2B5EF4-FFF2-40B4-BE49-F238E27FC236}">
                  <a16:creationId xmlns:a16="http://schemas.microsoft.com/office/drawing/2014/main" id="{31A2E2BA-85E4-4DDB-8081-FE243C504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496"/>
              <a:ext cx="1248" cy="864"/>
              <a:chOff x="2592" y="2496"/>
              <a:chExt cx="1248" cy="864"/>
            </a:xfrm>
          </p:grpSpPr>
          <p:sp>
            <p:nvSpPr>
              <p:cNvPr id="10" name="Oval 24">
                <a:extLst>
                  <a:ext uri="{FF2B5EF4-FFF2-40B4-BE49-F238E27FC236}">
                    <a16:creationId xmlns:a16="http://schemas.microsoft.com/office/drawing/2014/main" id="{AA460421-FF75-40D0-82FB-881DEDD4A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1248" cy="8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Text Box 25">
                <a:extLst>
                  <a:ext uri="{FF2B5EF4-FFF2-40B4-BE49-F238E27FC236}">
                    <a16:creationId xmlns:a16="http://schemas.microsoft.com/office/drawing/2014/main" id="{8AE3F561-DD8C-4136-90A0-314F6C612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784"/>
                <a:ext cx="240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b="1">
                    <a:solidFill>
                      <a:srgbClr val="333333"/>
                    </a:solidFill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652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596C-0D56-496E-913E-EEE95EC4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dirty="0"/>
              <a:t>Example: Additive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DF51-DF37-4D09-9EEB-C252D41F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Suppose that there were 120 students in the classroom, and that they could be classified as follows:</a:t>
            </a:r>
          </a:p>
          <a:p>
            <a:pPr lvl="1"/>
            <a:r>
              <a:rPr lang="en-US" dirty="0"/>
              <a:t>A: brown hair</a:t>
            </a:r>
          </a:p>
          <a:p>
            <a:pPr lvl="2"/>
            <a:r>
              <a:rPr lang="en-US" dirty="0"/>
              <a:t>P(A) = 50/120</a:t>
            </a:r>
          </a:p>
          <a:p>
            <a:pPr lvl="1"/>
            <a:r>
              <a:rPr lang="en-US" dirty="0"/>
              <a:t>B: female</a:t>
            </a:r>
          </a:p>
          <a:p>
            <a:pPr lvl="2"/>
            <a:r>
              <a:rPr lang="en-US" dirty="0"/>
              <a:t>P(B) = 60/120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18807-575F-42F8-82CB-4C26E3C9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Group 58">
            <a:extLst>
              <a:ext uri="{FF2B5EF4-FFF2-40B4-BE49-F238E27FC236}">
                <a16:creationId xmlns:a16="http://schemas.microsoft.com/office/drawing/2014/main" id="{B027BD66-F48D-45AF-B869-DDE7B5182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21654"/>
              </p:ext>
            </p:extLst>
          </p:nvPr>
        </p:nvGraphicFramePr>
        <p:xfrm>
          <a:off x="4421819" y="2510555"/>
          <a:ext cx="4038600" cy="1528763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3885553226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469446876"/>
                    </a:ext>
                  </a:extLst>
                </a:gridCol>
                <a:gridCol w="1741487">
                  <a:extLst>
                    <a:ext uri="{9D8B030D-6E8A-4147-A177-3AD203B41FA5}">
                      <a16:colId xmlns:a16="http://schemas.microsoft.com/office/drawing/2014/main" val="775887906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Not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37117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504100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6570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46E5A8-36E1-4DA2-9E60-8CAC98045F0A}"/>
                  </a:ext>
                </a:extLst>
              </p:cNvPr>
              <p:cNvSpPr txBox="1"/>
              <p:nvPr/>
            </p:nvSpPr>
            <p:spPr>
              <a:xfrm>
                <a:off x="1504335" y="4596070"/>
                <a:ext cx="1784555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)?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46E5A8-36E1-4DA2-9E60-8CAC98045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335" y="4596070"/>
                <a:ext cx="178455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1">
            <a:extLst>
              <a:ext uri="{FF2B5EF4-FFF2-40B4-BE49-F238E27FC236}">
                <a16:creationId xmlns:a16="http://schemas.microsoft.com/office/drawing/2014/main" id="{82511994-29AE-48FF-BAA4-67A69DCA5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119" y="5038726"/>
            <a:ext cx="6096000" cy="1327150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rgbClr val="CC0066"/>
                </a:solidFill>
              </a:rPr>
              <a:t>P(A</a:t>
            </a:r>
            <a:r>
              <a:rPr lang="en-US" altLang="en-US" sz="3200" dirty="0">
                <a:solidFill>
                  <a:srgbClr val="CC0066"/>
                </a:solidFill>
                <a:sym typeface="Symbol" panose="05050102010706020507" pitchFamily="18" charset="2"/>
              </a:rPr>
              <a:t>B) = P(A) + P(B) – P(AB)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CC0066"/>
                </a:solidFill>
                <a:sym typeface="Symbol" panose="05050102010706020507" pitchFamily="18" charset="2"/>
              </a:rPr>
              <a:t>= 50/120 + 60/120 - 30/120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CC0066"/>
                </a:solidFill>
                <a:sym typeface="Symbol" panose="05050102010706020507" pitchFamily="18" charset="2"/>
              </a:rPr>
              <a:t>= 80/120 = 2/3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92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0C03-88FA-4887-B11E-D88CB5E9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Two 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4132-C140-4D46-9CC5-7CB054B0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4810431" cy="253508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solidFill>
                  <a:srgbClr val="CC0066"/>
                </a:solidFill>
              </a:rPr>
              <a:t>A: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red die show 1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rgbClr val="CC0066"/>
                </a:solidFill>
              </a:rPr>
              <a:t>B: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green die show 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C9BEF-C50B-4CFF-8FC8-13C602B6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95E04EB-C672-4B86-AE00-1C4BE4828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799" y="1351116"/>
            <a:ext cx="4953000" cy="32591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44963C47-E14B-470A-B686-BA2DBD27B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638" y="5005081"/>
            <a:ext cx="6934200" cy="1327150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rgbClr val="CC0066"/>
                </a:solidFill>
              </a:rPr>
              <a:t>P(A</a:t>
            </a:r>
            <a:r>
              <a:rPr lang="en-US" altLang="en-US" sz="3200" dirty="0">
                <a:solidFill>
                  <a:srgbClr val="CC0066"/>
                </a:solidFill>
                <a:sym typeface="Symbol" panose="05050102010706020507" pitchFamily="18" charset="2"/>
              </a:rPr>
              <a:t>B) = P(A) + P(B) – P(AB)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CC0066"/>
                </a:solidFill>
                <a:sym typeface="Symbol" panose="05050102010706020507" pitchFamily="18" charset="2"/>
              </a:rPr>
              <a:t>= 6/36 + 6/36 – 1/36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CC0066"/>
                </a:solidFill>
                <a:sym typeface="Symbol" panose="05050102010706020507" pitchFamily="18" charset="2"/>
              </a:rPr>
              <a:t>= 11/36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FC601-78D4-4BB6-834E-D700723E1DF7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1784555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)?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FC601-78D4-4BB6-834E-D700723E1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1784555" cy="461665"/>
              </a:xfrm>
              <a:prstGeom prst="rect">
                <a:avLst/>
              </a:prstGeom>
              <a:blipFill>
                <a:blip r:embed="rId3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5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F92E-0D35-49D5-83E6-4831340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Why to study Probability?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16D5-3B7E-4EF6-B1F0-A46C68A7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1"/>
            <a:ext cx="7622219" cy="732797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Do you know what happen tomorrow?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8EA9A-57AC-417B-830E-137932C3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E0E202-663C-40B0-BBC6-7776BD27F160}"/>
              </a:ext>
            </a:extLst>
          </p:cNvPr>
          <p:cNvSpPr txBox="1">
            <a:spLocks/>
          </p:cNvSpPr>
          <p:nvPr/>
        </p:nvSpPr>
        <p:spPr>
          <a:xfrm>
            <a:off x="838199" y="2734914"/>
            <a:ext cx="7622219" cy="49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Uncertainties in the World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E8C6CA-6F2C-4FB8-B35E-7DBBFF21B361}"/>
              </a:ext>
            </a:extLst>
          </p:cNvPr>
          <p:cNvSpPr txBox="1">
            <a:spLocks/>
          </p:cNvSpPr>
          <p:nvPr/>
        </p:nvSpPr>
        <p:spPr>
          <a:xfrm>
            <a:off x="838199" y="1777370"/>
            <a:ext cx="7622219" cy="9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Nothing in life is certain. In everything we do, we gauge the chances of successful outcomes.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91BF83C-A55E-4D23-9FE7-E8187CA0AFBE}"/>
              </a:ext>
            </a:extLst>
          </p:cNvPr>
          <p:cNvSpPr txBox="1">
            <a:spLocks/>
          </p:cNvSpPr>
          <p:nvPr/>
        </p:nvSpPr>
        <p:spPr>
          <a:xfrm>
            <a:off x="1323105" y="3838180"/>
            <a:ext cx="7622219" cy="42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Getting hit by a disease or an epidemic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362921-D14E-4CEF-9AE1-F818A8F0E1ED}"/>
              </a:ext>
            </a:extLst>
          </p:cNvPr>
          <p:cNvSpPr txBox="1">
            <a:spLocks/>
          </p:cNvSpPr>
          <p:nvPr/>
        </p:nvSpPr>
        <p:spPr>
          <a:xfrm>
            <a:off x="1323105" y="4354738"/>
            <a:ext cx="7622219" cy="42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Political party winning an election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37864E4-FE09-4CA0-91A2-252CFC477990}"/>
              </a:ext>
            </a:extLst>
          </p:cNvPr>
          <p:cNvSpPr txBox="1">
            <a:spLocks/>
          </p:cNvSpPr>
          <p:nvPr/>
        </p:nvSpPr>
        <p:spPr>
          <a:xfrm>
            <a:off x="1323107" y="4883196"/>
            <a:ext cx="7622219" cy="42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Transport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833D4A-1D3E-471A-BDBD-FCA9C9A89041}"/>
              </a:ext>
            </a:extLst>
          </p:cNvPr>
          <p:cNvSpPr txBox="1">
            <a:spLocks/>
          </p:cNvSpPr>
          <p:nvPr/>
        </p:nvSpPr>
        <p:spPr>
          <a:xfrm>
            <a:off x="1323105" y="3284392"/>
            <a:ext cx="7622219" cy="42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Weather and natural events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3BBDC-AEF3-4D7C-AB49-E53235F53F19}"/>
              </a:ext>
            </a:extLst>
          </p:cNvPr>
          <p:cNvSpPr txBox="1"/>
          <p:nvPr/>
        </p:nvSpPr>
        <p:spPr>
          <a:xfrm>
            <a:off x="949036" y="5512713"/>
            <a:ext cx="1074420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</a:rPr>
              <a:t>In all these cases, we understand that some repetitive process generates outcomes that are not deterministic but nevertheless exhibit a rational pattern.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/>
      <p:bldP spid="18" grpId="0"/>
      <p:bldP spid="19" grpId="0"/>
      <p:bldP spid="20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FF3-0978-4B1A-8B8C-644152C1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dirty="0"/>
              <a:t>A Special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52A37-10D2-4C60-9B33-68A35793B1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two events A and B are mutually exclusive,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52A37-10D2-4C60-9B33-68A35793B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4E977-914F-4407-858C-65C39124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Group 7">
            <a:extLst>
              <a:ext uri="{FF2B5EF4-FFF2-40B4-BE49-F238E27FC236}">
                <a16:creationId xmlns:a16="http://schemas.microsoft.com/office/drawing/2014/main" id="{FBB4A1C5-C792-4427-B7D5-B125112A7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88641"/>
              </p:ext>
            </p:extLst>
          </p:nvPr>
        </p:nvGraphicFramePr>
        <p:xfrm>
          <a:off x="5724833" y="2938258"/>
          <a:ext cx="3962400" cy="1528763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:a16="http://schemas.microsoft.com/office/drawing/2014/main" val="760681772"/>
                    </a:ext>
                  </a:extLst>
                </a:gridCol>
                <a:gridCol w="1112838">
                  <a:extLst>
                    <a:ext uri="{9D8B030D-6E8A-4147-A177-3AD203B41FA5}">
                      <a16:colId xmlns:a16="http://schemas.microsoft.com/office/drawing/2014/main" val="683856320"/>
                    </a:ext>
                  </a:extLst>
                </a:gridCol>
                <a:gridCol w="1709737">
                  <a:extLst>
                    <a:ext uri="{9D8B030D-6E8A-4147-A177-3AD203B41FA5}">
                      <a16:colId xmlns:a16="http://schemas.microsoft.com/office/drawing/2014/main" val="4053010917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Not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80399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499869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66260"/>
                  </a:ext>
                </a:extLst>
              </a:tr>
            </a:tbl>
          </a:graphicData>
        </a:graphic>
      </p:graphicFrame>
      <p:sp>
        <p:nvSpPr>
          <p:cNvPr id="6" name="Text Box 25">
            <a:extLst>
              <a:ext uri="{FF2B5EF4-FFF2-40B4-BE49-F238E27FC236}">
                <a16:creationId xmlns:a16="http://schemas.microsoft.com/office/drawing/2014/main" id="{1AAE5400-CF6B-4499-B192-F98875082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833" y="2955720"/>
            <a:ext cx="4800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>
                <a:solidFill>
                  <a:srgbClr val="CC0066"/>
                </a:solidFill>
              </a:rPr>
              <a:t>A: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en-US" altLang="en-US" sz="3200" dirty="0"/>
              <a:t>male with</a:t>
            </a:r>
            <a:r>
              <a:rPr lang="en-US" altLang="en-US" sz="3200" b="1" dirty="0"/>
              <a:t> </a:t>
            </a:r>
            <a:r>
              <a:rPr lang="en-US" altLang="en-US" sz="3200" dirty="0"/>
              <a:t>brown hair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rgbClr val="CC0066"/>
                </a:solidFill>
              </a:rPr>
              <a:t>	P(A) = 20/120</a:t>
            </a:r>
          </a:p>
          <a:p>
            <a:pPr>
              <a:lnSpc>
                <a:spcPct val="90000"/>
              </a:lnSpc>
            </a:pPr>
            <a:r>
              <a:rPr lang="en-US" altLang="en-US" sz="3200" b="1" dirty="0">
                <a:solidFill>
                  <a:srgbClr val="CC0066"/>
                </a:solidFill>
              </a:rPr>
              <a:t>B: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en-US" altLang="en-US" sz="3200" dirty="0"/>
              <a:t>female with brown hair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rgbClr val="CC0066"/>
                </a:solidFill>
              </a:rPr>
              <a:t>	P(B) = 30/120</a:t>
            </a: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DA0E799B-8FBC-4753-90BD-8D17AA11E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786" y="4800600"/>
            <a:ext cx="4191000" cy="1327150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200">
                <a:solidFill>
                  <a:srgbClr val="CC0066"/>
                </a:solidFill>
              </a:rPr>
              <a:t>P(A</a:t>
            </a:r>
            <a:r>
              <a:rPr lang="en-US" altLang="en-US" sz="3200">
                <a:solidFill>
                  <a:srgbClr val="CC0066"/>
                </a:solidFill>
                <a:sym typeface="Symbol" panose="05050102010706020507" pitchFamily="18" charset="2"/>
              </a:rPr>
              <a:t>B) = P(A) + P(B)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CC0066"/>
                </a:solidFill>
                <a:sym typeface="Symbol" panose="05050102010706020507" pitchFamily="18" charset="2"/>
              </a:rPr>
              <a:t>= 20/120 + 30/120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CC0066"/>
                </a:solidFill>
                <a:sym typeface="Symbol" panose="05050102010706020507" pitchFamily="18" charset="2"/>
              </a:rPr>
              <a:t>= 50/120</a:t>
            </a:r>
            <a:endParaRPr lang="en-US" altLang="en-US"/>
          </a:p>
        </p:txBody>
      </p:sp>
      <p:grpSp>
        <p:nvGrpSpPr>
          <p:cNvPr id="8" name="Group 31">
            <a:extLst>
              <a:ext uri="{FF2B5EF4-FFF2-40B4-BE49-F238E27FC236}">
                <a16:creationId xmlns:a16="http://schemas.microsoft.com/office/drawing/2014/main" id="{9E096DF3-C08C-43E2-90AD-A7A91F15DDC4}"/>
              </a:ext>
            </a:extLst>
          </p:cNvPr>
          <p:cNvGrpSpPr>
            <a:grpSpLocks/>
          </p:cNvGrpSpPr>
          <p:nvPr/>
        </p:nvGrpSpPr>
        <p:grpSpPr bwMode="auto">
          <a:xfrm>
            <a:off x="1184786" y="4953000"/>
            <a:ext cx="4114800" cy="974725"/>
            <a:chOff x="192" y="3120"/>
            <a:chExt cx="2592" cy="614"/>
          </a:xfrm>
        </p:grpSpPr>
        <p:sp>
          <p:nvSpPr>
            <p:cNvPr id="9" name="Text Box 28">
              <a:extLst>
                <a:ext uri="{FF2B5EF4-FFF2-40B4-BE49-F238E27FC236}">
                  <a16:creationId xmlns:a16="http://schemas.microsoft.com/office/drawing/2014/main" id="{99C626E9-09AA-485E-94E0-9D56AE8C4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120"/>
              <a:ext cx="2256" cy="614"/>
            </a:xfrm>
            <a:prstGeom prst="rect">
              <a:avLst/>
            </a:prstGeom>
            <a:solidFill>
              <a:srgbClr val="CC0066"/>
            </a:solidFill>
            <a:ln w="28575">
              <a:solidFill>
                <a:srgbClr val="F4E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rgbClr val="F4ECC6"/>
                  </a:solidFill>
                </a:rPr>
                <a:t>A and B are mutually exclusive, so that</a:t>
              </a:r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4F639FC1-3693-49FD-9E17-9FB0AE04D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408"/>
              <a:ext cx="336" cy="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4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3B38-2AA9-482F-A06C-12A53E0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Probabilities for Complements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087F7-B51E-458A-8B43-48D48372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P(A </a:t>
            </a:r>
            <a:r>
              <a:rPr lang="en-US" altLang="en-US" b="1" dirty="0">
                <a:solidFill>
                  <a:schemeClr val="tx1"/>
                </a:solidFill>
                <a:latin typeface="Symbol" panose="05050102010706020507" pitchFamily="18" charset="2"/>
              </a:rPr>
              <a:t></a:t>
            </a:r>
            <a:r>
              <a:rPr lang="en-US" altLang="en-US" b="1" dirty="0">
                <a:solidFill>
                  <a:schemeClr val="tx1"/>
                </a:solidFill>
              </a:rPr>
              <a:t>A</a:t>
            </a:r>
            <a:r>
              <a:rPr lang="en-US" altLang="en-US" b="1" baseline="30000" dirty="0">
                <a:solidFill>
                  <a:schemeClr val="tx1"/>
                </a:solidFill>
              </a:rPr>
              <a:t>C</a:t>
            </a:r>
            <a:r>
              <a:rPr lang="en-US" altLang="en-US" b="1" dirty="0">
                <a:solidFill>
                  <a:schemeClr val="tx1"/>
                </a:solidFill>
              </a:rPr>
              <a:t>) = 0</a:t>
            </a:r>
          </a:p>
          <a:p>
            <a:r>
              <a:rPr lang="en-US" altLang="en-US" b="1" dirty="0">
                <a:solidFill>
                  <a:schemeClr val="tx1"/>
                </a:solidFill>
              </a:rPr>
              <a:t>P(A </a:t>
            </a:r>
            <a:r>
              <a:rPr lang="en-US" altLang="en-US" b="1" dirty="0">
                <a:solidFill>
                  <a:schemeClr val="tx1"/>
                </a:solidFill>
                <a:latin typeface="Symbol" panose="05050102010706020507" pitchFamily="18" charset="2"/>
              </a:rPr>
              <a:t></a:t>
            </a:r>
            <a:r>
              <a:rPr lang="en-US" altLang="en-US" b="1" dirty="0">
                <a:solidFill>
                  <a:schemeClr val="tx1"/>
                </a:solidFill>
              </a:rPr>
              <a:t>A</a:t>
            </a:r>
            <a:r>
              <a:rPr lang="en-US" altLang="en-US" b="1" baseline="30000" dirty="0">
                <a:solidFill>
                  <a:schemeClr val="tx1"/>
                </a:solidFill>
              </a:rPr>
              <a:t>C</a:t>
            </a:r>
            <a:r>
              <a:rPr lang="en-US" altLang="en-US" b="1" dirty="0">
                <a:solidFill>
                  <a:schemeClr val="tx1"/>
                </a:solidFill>
              </a:rPr>
              <a:t>) =1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Since either </a:t>
            </a:r>
            <a:r>
              <a:rPr lang="en-US" altLang="en-US" b="1" dirty="0">
                <a:solidFill>
                  <a:schemeClr val="tx1"/>
                </a:solidFill>
              </a:rPr>
              <a:t>A</a:t>
            </a:r>
            <a:r>
              <a:rPr lang="en-US" altLang="en-US" dirty="0">
                <a:solidFill>
                  <a:schemeClr val="tx1"/>
                </a:solidFill>
              </a:rPr>
              <a:t> or </a:t>
            </a:r>
            <a:r>
              <a:rPr lang="en-US" altLang="en-US" b="1" dirty="0">
                <a:solidFill>
                  <a:schemeClr val="tx1"/>
                </a:solidFill>
              </a:rPr>
              <a:t>A</a:t>
            </a:r>
            <a:r>
              <a:rPr lang="en-US" altLang="en-US" b="1" baseline="30000" dirty="0">
                <a:solidFill>
                  <a:schemeClr val="tx1"/>
                </a:solidFill>
              </a:rPr>
              <a:t>C </a:t>
            </a:r>
            <a:r>
              <a:rPr lang="en-US" altLang="en-US" dirty="0">
                <a:solidFill>
                  <a:schemeClr val="tx1"/>
                </a:solidFill>
              </a:rPr>
              <a:t>must occur, </a:t>
            </a:r>
          </a:p>
          <a:p>
            <a:r>
              <a:rPr lang="en-US" altLang="en-US" b="1" dirty="0">
                <a:solidFill>
                  <a:srgbClr val="333333"/>
                </a:solidFill>
              </a:rPr>
              <a:t>P(A)+ P(A</a:t>
            </a:r>
            <a:r>
              <a:rPr lang="en-US" altLang="en-US" b="1" baseline="30000" dirty="0">
                <a:solidFill>
                  <a:srgbClr val="333333"/>
                </a:solidFill>
              </a:rPr>
              <a:t>C</a:t>
            </a:r>
            <a:r>
              <a:rPr lang="en-US" altLang="en-US" b="1" dirty="0">
                <a:solidFill>
                  <a:srgbClr val="333333"/>
                </a:solidFill>
              </a:rPr>
              <a:t>) = 1</a:t>
            </a:r>
          </a:p>
          <a:p>
            <a:pPr lvl="2"/>
            <a:r>
              <a:rPr lang="en-US" altLang="en-US" b="1" dirty="0">
                <a:solidFill>
                  <a:srgbClr val="333333"/>
                </a:solidFill>
              </a:rPr>
              <a:t>P(A</a:t>
            </a:r>
            <a:r>
              <a:rPr lang="en-US" altLang="en-US" b="1" baseline="30000" dirty="0">
                <a:solidFill>
                  <a:srgbClr val="333333"/>
                </a:solidFill>
              </a:rPr>
              <a:t>C</a:t>
            </a:r>
            <a:r>
              <a:rPr lang="en-US" altLang="en-US" b="1" dirty="0">
                <a:solidFill>
                  <a:srgbClr val="333333"/>
                </a:solidFill>
              </a:rPr>
              <a:t>) = 1- P(A)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73AF8-6DE1-420A-8FB9-AC490181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2C082C89-61D1-4CBB-B2ED-51D731E9D827}"/>
              </a:ext>
            </a:extLst>
          </p:cNvPr>
          <p:cNvGrpSpPr>
            <a:grpSpLocks/>
          </p:cNvGrpSpPr>
          <p:nvPr/>
        </p:nvGrpSpPr>
        <p:grpSpPr bwMode="auto">
          <a:xfrm>
            <a:off x="9729020" y="1270000"/>
            <a:ext cx="2286000" cy="1371600"/>
            <a:chOff x="4320" y="144"/>
            <a:chExt cx="1440" cy="8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8DAD789-97E3-4F01-969A-0990DB9B6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44"/>
              <a:ext cx="1440" cy="864"/>
              <a:chOff x="1488" y="2064"/>
              <a:chExt cx="2688" cy="1632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E4907A75-6CB7-4A53-830A-333C9245F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688" cy="1632"/>
              </a:xfrm>
              <a:prstGeom prst="rect">
                <a:avLst/>
              </a:prstGeom>
              <a:solidFill>
                <a:srgbClr val="F4ECC6"/>
              </a:solidFill>
              <a:ln w="28575">
                <a:solidFill>
                  <a:srgbClr val="CC0066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81083448-544F-4943-B522-20CE4DFEA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496"/>
                <a:ext cx="1104" cy="864"/>
                <a:chOff x="1776" y="2448"/>
                <a:chExt cx="1104" cy="864"/>
              </a:xfrm>
            </p:grpSpPr>
            <p:sp>
              <p:nvSpPr>
                <p:cNvPr id="11" name="Oval 8">
                  <a:extLst>
                    <a:ext uri="{FF2B5EF4-FFF2-40B4-BE49-F238E27FC236}">
                      <a16:creationId xmlns:a16="http://schemas.microsoft.com/office/drawing/2014/main" id="{1FF0CDD3-36B1-485A-9539-3F59911BFD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2448"/>
                  <a:ext cx="1104" cy="864"/>
                </a:xfrm>
                <a:prstGeom prst="ellipse">
                  <a:avLst/>
                </a:prstGeom>
                <a:solidFill>
                  <a:srgbClr val="33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Text Box 9">
                  <a:extLst>
                    <a:ext uri="{FF2B5EF4-FFF2-40B4-BE49-F238E27FC236}">
                      <a16:creationId xmlns:a16="http://schemas.microsoft.com/office/drawing/2014/main" id="{042DEBE6-AC73-440F-8149-8AB90F99CB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7" y="2736"/>
                  <a:ext cx="238" cy="5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b="1">
                      <a:solidFill>
                        <a:srgbClr val="333333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D48A3EFF-D0BA-4B53-86DB-68A05231FA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2714"/>
                <a:ext cx="217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/>
              </a:p>
            </p:txBody>
          </p:sp>
        </p:grp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E2D527A8-FE03-47B6-ADCD-2B539C3A3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/>
                <a:t>A</a:t>
              </a:r>
              <a:r>
                <a:rPr lang="en-US" altLang="en-US" b="1" baseline="30000"/>
                <a:t>C</a:t>
              </a:r>
              <a:endParaRPr lang="en-US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873120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0AF4-4910-4D62-BA4C-441F9F7C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31F0-ADEA-49D9-BCE8-06A26E8F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Select a student at random from the classroom. Define: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27920-D1F0-4970-841E-F48F403E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  <p:sp>
        <p:nvSpPr>
          <p:cNvPr id="5" name="Text Box 25">
            <a:extLst>
              <a:ext uri="{FF2B5EF4-FFF2-40B4-BE49-F238E27FC236}">
                <a16:creationId xmlns:a16="http://schemas.microsoft.com/office/drawing/2014/main" id="{93D9A384-32C4-46EB-B3D0-9D9378B85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923" y="2519362"/>
            <a:ext cx="42672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500" b="1" dirty="0"/>
              <a:t>A: </a:t>
            </a:r>
            <a:r>
              <a:rPr lang="en-US" altLang="en-US" sz="3500" dirty="0"/>
              <a:t>male </a:t>
            </a:r>
            <a:r>
              <a:rPr lang="en-US" altLang="en-US" sz="28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	P(A) = 60/120</a:t>
            </a:r>
          </a:p>
          <a:p>
            <a:pPr>
              <a:lnSpc>
                <a:spcPct val="90000"/>
              </a:lnSpc>
            </a:pPr>
            <a:r>
              <a:rPr lang="en-US" altLang="en-US" sz="3500" b="1" dirty="0"/>
              <a:t>B: </a:t>
            </a:r>
            <a:r>
              <a:rPr lang="en-US" altLang="en-US" sz="3500" dirty="0"/>
              <a:t>female</a:t>
            </a:r>
            <a:r>
              <a:rPr lang="en-US" altLang="en-US" sz="28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           P(B) = ?</a:t>
            </a:r>
          </a:p>
        </p:txBody>
      </p:sp>
      <p:graphicFrame>
        <p:nvGraphicFramePr>
          <p:cNvPr id="6" name="Group 7">
            <a:extLst>
              <a:ext uri="{FF2B5EF4-FFF2-40B4-BE49-F238E27FC236}">
                <a16:creationId xmlns:a16="http://schemas.microsoft.com/office/drawing/2014/main" id="{00FD6C75-DFB5-454E-ACAB-6C553E0F5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67666"/>
              </p:ext>
            </p:extLst>
          </p:nvPr>
        </p:nvGraphicFramePr>
        <p:xfrm>
          <a:off x="4850871" y="2519362"/>
          <a:ext cx="4114800" cy="1528763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784319244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2484934580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4119430427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Not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1367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698657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033117"/>
                  </a:ext>
                </a:extLst>
              </a:tr>
            </a:tbl>
          </a:graphicData>
        </a:graphic>
      </p:graphicFrame>
      <p:sp>
        <p:nvSpPr>
          <p:cNvPr id="7" name="Text Box 26">
            <a:extLst>
              <a:ext uri="{FF2B5EF4-FFF2-40B4-BE49-F238E27FC236}">
                <a16:creationId xmlns:a16="http://schemas.microsoft.com/office/drawing/2014/main" id="{5DBD27FF-1736-4999-A9A7-37F792E30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542" y="5029200"/>
            <a:ext cx="4191000" cy="942975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200">
                <a:solidFill>
                  <a:srgbClr val="CC0066"/>
                </a:solidFill>
              </a:rPr>
              <a:t>P(B</a:t>
            </a:r>
            <a:r>
              <a:rPr lang="en-US" altLang="en-US" sz="3200">
                <a:solidFill>
                  <a:srgbClr val="CC0066"/>
                </a:solidFill>
                <a:sym typeface="Symbol" panose="05050102010706020507" pitchFamily="18" charset="2"/>
              </a:rPr>
              <a:t>) = 1- P(A)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CC0066"/>
                </a:solidFill>
                <a:sym typeface="Symbol" panose="05050102010706020507" pitchFamily="18" charset="2"/>
              </a:rPr>
              <a:t>= 1- 60/120 = 60/120</a:t>
            </a:r>
            <a:endParaRPr lang="en-US" altLang="en-US"/>
          </a:p>
        </p:txBody>
      </p:sp>
      <p:grpSp>
        <p:nvGrpSpPr>
          <p:cNvPr id="8" name="Group 27">
            <a:extLst>
              <a:ext uri="{FF2B5EF4-FFF2-40B4-BE49-F238E27FC236}">
                <a16:creationId xmlns:a16="http://schemas.microsoft.com/office/drawing/2014/main" id="{5CF96981-7050-4ADC-8491-794F3A10F241}"/>
              </a:ext>
            </a:extLst>
          </p:cNvPr>
          <p:cNvGrpSpPr>
            <a:grpSpLocks/>
          </p:cNvGrpSpPr>
          <p:nvPr/>
        </p:nvGrpSpPr>
        <p:grpSpPr bwMode="auto">
          <a:xfrm>
            <a:off x="1157742" y="5029200"/>
            <a:ext cx="4114800" cy="974725"/>
            <a:chOff x="192" y="3120"/>
            <a:chExt cx="2592" cy="614"/>
          </a:xfrm>
        </p:grpSpPr>
        <p:sp>
          <p:nvSpPr>
            <p:cNvPr id="9" name="Text Box 28">
              <a:extLst>
                <a:ext uri="{FF2B5EF4-FFF2-40B4-BE49-F238E27FC236}">
                  <a16:creationId xmlns:a16="http://schemas.microsoft.com/office/drawing/2014/main" id="{F0935E9D-F0E9-479A-8276-09D2249F3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120"/>
              <a:ext cx="2256" cy="614"/>
            </a:xfrm>
            <a:prstGeom prst="rect">
              <a:avLst/>
            </a:prstGeom>
            <a:solidFill>
              <a:srgbClr val="CC0066"/>
            </a:solidFill>
            <a:ln w="28575">
              <a:solidFill>
                <a:srgbClr val="F4E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rgbClr val="F4ECC6"/>
                  </a:solidFill>
                </a:rPr>
                <a:t>A and B are complementary, so that</a:t>
              </a:r>
            </a:p>
          </p:txBody>
        </p:sp>
        <p:sp>
          <p:nvSpPr>
            <p:cNvPr id="10" name="Line 29">
              <a:extLst>
                <a:ext uri="{FF2B5EF4-FFF2-40B4-BE49-F238E27FC236}">
                  <a16:creationId xmlns:a16="http://schemas.microsoft.com/office/drawing/2014/main" id="{5EDC9645-4968-4CAA-B9EF-B186BCF3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408"/>
              <a:ext cx="336" cy="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166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E053-8CEC-420E-9369-31BD5E80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dirty="0"/>
              <a:t>Calculating Probabilities for Intersections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57689-FBD9-4651-A073-C56E4A216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previous example, we found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directly from the table. </a:t>
                </a:r>
              </a:p>
              <a:p>
                <a:endParaRPr lang="en-US" dirty="0"/>
              </a:p>
              <a:p>
                <a:r>
                  <a:rPr lang="en-US" dirty="0"/>
                  <a:t>Sometimes this is impractical or impossible. The rule for calculating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depends on the idea of </a:t>
                </a:r>
                <a:r>
                  <a:rPr lang="en-US" dirty="0">
                    <a:solidFill>
                      <a:srgbClr val="FF0000"/>
                    </a:solidFill>
                  </a:rPr>
                  <a:t>independent and dependent events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Two events, A and B, are said to be </a:t>
                </a:r>
                <a:r>
                  <a:rPr lang="en-US" dirty="0">
                    <a:solidFill>
                      <a:srgbClr val="002060"/>
                    </a:solidFill>
                  </a:rPr>
                  <a:t>independent</a:t>
                </a:r>
                <a:r>
                  <a:rPr lang="en-US" dirty="0"/>
                  <a:t> if the occurrence or nonoccurrence of one of the events does not change the probability of the occurrence of the other event.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57689-FBD9-4651-A073-C56E4A216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7884D-D538-40EF-898A-925724BB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5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26E2-1A85-46C3-846F-898D907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1537-0A14-42E7-A736-A11C64E9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cards are randomly drawn from a deck of 52 playing cards. find the probability that both cards will be greater than 3 and less than 8.</a:t>
            </a:r>
          </a:p>
          <a:p>
            <a:r>
              <a:rPr lang="en-US" dirty="0"/>
              <a:t>4 candidates are seeking a vacancy on a school board. If A is twice as likely to be elected as B, and B and C are given about the same chance of being elected, while C is twice as likely to be elected as D, then what are the probabilities that C will win? A will not win?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B5E25-3B2D-4AF6-BB80-C8DE19AC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551B-AD8C-4D7D-ACFF-320FDD34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 for the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0514-A8FC-496F-A268-D14D7221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Conditional Probabilities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7BAEC-8C35-4FA4-93A7-D2CA487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55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0805-BA04-4679-8204-508D58A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014-09D7-4FF4-B7D4-BEEC1BF3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Statistics with Economics and Business Applications, </a:t>
            </a:r>
            <a:r>
              <a:rPr lang="en-US" altLang="en-US" sz="2800" b="1" dirty="0"/>
              <a:t>Chapter 3  Probability and Discrete Probability Distributions</a:t>
            </a:r>
          </a:p>
          <a:p>
            <a:r>
              <a:rPr lang="en-US" dirty="0"/>
              <a:t>Modern Business Statistics, Slides by John Loucks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DF23-86E5-418F-A7E3-483B0DB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F92E-0D35-49D5-83E6-4831340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Why to study Probability?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8EA9A-57AC-417B-830E-137932C3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E0E202-663C-40B0-BBC6-7776BD27F160}"/>
              </a:ext>
            </a:extLst>
          </p:cNvPr>
          <p:cNvSpPr txBox="1">
            <a:spLocks/>
          </p:cNvSpPr>
          <p:nvPr/>
        </p:nvSpPr>
        <p:spPr>
          <a:xfrm>
            <a:off x="838199" y="1224767"/>
            <a:ext cx="7622219" cy="49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Uncertainties in the World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91BF83C-A55E-4D23-9FE7-E8187CA0AFBE}"/>
              </a:ext>
            </a:extLst>
          </p:cNvPr>
          <p:cNvSpPr txBox="1">
            <a:spLocks/>
          </p:cNvSpPr>
          <p:nvPr/>
        </p:nvSpPr>
        <p:spPr>
          <a:xfrm>
            <a:off x="1323105" y="2328033"/>
            <a:ext cx="7622219" cy="42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Getting hit by a disease or an epidemic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362921-D14E-4CEF-9AE1-F818A8F0E1ED}"/>
              </a:ext>
            </a:extLst>
          </p:cNvPr>
          <p:cNvSpPr txBox="1">
            <a:spLocks/>
          </p:cNvSpPr>
          <p:nvPr/>
        </p:nvSpPr>
        <p:spPr>
          <a:xfrm>
            <a:off x="1323105" y="2844591"/>
            <a:ext cx="7622219" cy="42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Political party winning an election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37864E4-FE09-4CA0-91A2-252CFC477990}"/>
              </a:ext>
            </a:extLst>
          </p:cNvPr>
          <p:cNvSpPr txBox="1">
            <a:spLocks/>
          </p:cNvSpPr>
          <p:nvPr/>
        </p:nvSpPr>
        <p:spPr>
          <a:xfrm>
            <a:off x="1323107" y="3373049"/>
            <a:ext cx="7622219" cy="42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Transport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833D4A-1D3E-471A-BDBD-FCA9C9A89041}"/>
              </a:ext>
            </a:extLst>
          </p:cNvPr>
          <p:cNvSpPr txBox="1">
            <a:spLocks/>
          </p:cNvSpPr>
          <p:nvPr/>
        </p:nvSpPr>
        <p:spPr>
          <a:xfrm>
            <a:off x="1323105" y="1774245"/>
            <a:ext cx="7622219" cy="42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Weather and natural events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3BBDC-AEF3-4D7C-AB49-E53235F53F19}"/>
              </a:ext>
            </a:extLst>
          </p:cNvPr>
          <p:cNvSpPr txBox="1"/>
          <p:nvPr/>
        </p:nvSpPr>
        <p:spPr>
          <a:xfrm>
            <a:off x="949036" y="4002566"/>
            <a:ext cx="1074420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</a:rPr>
              <a:t>In all these cases, we understand that some repetitive process generates outcomes that are not deterministic but nevertheless exhibit a rational pattern.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3D898-45D0-4014-A9CF-C5B98532548C}"/>
              </a:ext>
            </a:extLst>
          </p:cNvPr>
          <p:cNvSpPr txBox="1"/>
          <p:nvPr/>
        </p:nvSpPr>
        <p:spPr>
          <a:xfrm>
            <a:off x="949036" y="5047453"/>
            <a:ext cx="10744201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</a:rPr>
              <a:t>For example, each rotation of the planet brings a new day, on which rain may or may not occur.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</a:rPr>
              <a:t>We interpret a 40% chance of rain as meaning that over an extended run of days, 40% of them will be rainy. 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7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F92E-0D35-49D5-83E6-48313404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4037"/>
            <a:ext cx="11021291" cy="527050"/>
          </a:xfrm>
        </p:spPr>
        <p:txBody>
          <a:bodyPr>
            <a:noAutofit/>
          </a:bodyPr>
          <a:lstStyle/>
          <a:p>
            <a:r>
              <a:rPr lang="en-US" sz="3200" dirty="0"/>
              <a:t>Probability as a Numerical Measure of the Likelihood of Occurrence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8EA9A-57AC-417B-830E-137932C3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E0E202-663C-40B0-BBC6-7776BD27F160}"/>
              </a:ext>
            </a:extLst>
          </p:cNvPr>
          <p:cNvSpPr txBox="1">
            <a:spLocks/>
          </p:cNvSpPr>
          <p:nvPr/>
        </p:nvSpPr>
        <p:spPr>
          <a:xfrm>
            <a:off x="838200" y="2983796"/>
            <a:ext cx="8361218" cy="1386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probability of an event is a numerical value that measures the likelihood that the event can occur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9EBECB-AB23-4192-BA6D-CF7CFF3CF092}"/>
              </a:ext>
            </a:extLst>
          </p:cNvPr>
          <p:cNvSpPr txBox="1">
            <a:spLocks/>
          </p:cNvSpPr>
          <p:nvPr/>
        </p:nvSpPr>
        <p:spPr>
          <a:xfrm>
            <a:off x="838200" y="1218879"/>
            <a:ext cx="8472055" cy="1959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Probability theory provides a rigorous mathematical framework for investigating phenomena that exhibit repeatable patterns, even though individual outcomes may appear random.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F5F74-3A32-41A7-8CCF-F777AF5E6EA2}"/>
              </a:ext>
            </a:extLst>
          </p:cNvPr>
          <p:cNvSpPr txBox="1"/>
          <p:nvPr/>
        </p:nvSpPr>
        <p:spPr>
          <a:xfrm>
            <a:off x="1364667" y="4023348"/>
            <a:ext cx="919249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cs typeface="+mn-cs"/>
              </a:rPr>
              <a:t>Probability values are always assigned on a scale  from 0 to 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F5776-B4CA-4871-A06A-561496C5D2AE}"/>
              </a:ext>
            </a:extLst>
          </p:cNvPr>
          <p:cNvSpPr txBox="1"/>
          <p:nvPr/>
        </p:nvSpPr>
        <p:spPr>
          <a:xfrm>
            <a:off x="1364668" y="4841258"/>
            <a:ext cx="919249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cs typeface="+mn-cs"/>
              </a:rPr>
              <a:t>A probability near zero indicates an event is quite  unlikely to occur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BBBF29-0FB5-4950-8CB7-70614955C5F9}"/>
              </a:ext>
            </a:extLst>
          </p:cNvPr>
          <p:cNvSpPr txBox="1"/>
          <p:nvPr/>
        </p:nvSpPr>
        <p:spPr>
          <a:xfrm>
            <a:off x="1364668" y="5673572"/>
            <a:ext cx="919249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cs typeface="+mn-cs"/>
              </a:rPr>
              <a:t>A probability near one indicates an event is almost  certain to occur.</a:t>
            </a:r>
          </a:p>
        </p:txBody>
      </p:sp>
    </p:spTree>
    <p:extLst>
      <p:ext uri="{BB962C8B-B14F-4D97-AF65-F5344CB8AC3E}">
        <p14:creationId xmlns:p14="http://schemas.microsoft.com/office/powerpoint/2010/main" val="207792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D47C-B571-4E1B-80EC-C175FCE8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Probability 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46CC-51E4-4775-BB50-2D33E57B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probability experiment </a:t>
            </a:r>
            <a:r>
              <a:rPr lang="en-US" dirty="0"/>
              <a:t>is an action through which specific results (counts, measurements or responses) are obtained.</a:t>
            </a:r>
          </a:p>
          <a:p>
            <a:pPr lvl="1"/>
            <a:r>
              <a:rPr lang="en-US" dirty="0"/>
              <a:t>Example: Toss a die and observing the number that is rolled is a probability experiment.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DB332-9B10-42E0-9B1B-8593B14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8C52B30-BDFA-45C7-AD41-E10C94077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589123"/>
            <a:ext cx="7622218" cy="75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ECF9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marL="342900" indent="-342900"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2060"/>
                </a:solidFill>
              </a:rPr>
              <a:t>The result of a single trial in a probability experiment is the </a:t>
            </a:r>
            <a:r>
              <a:rPr lang="en-US" altLang="en-US" sz="2400" b="1" dirty="0">
                <a:solidFill>
                  <a:srgbClr val="FF0000"/>
                </a:solidFill>
              </a:rPr>
              <a:t>outcome</a:t>
            </a:r>
            <a:r>
              <a:rPr lang="en-US" altLang="en-US" sz="2400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105A394-10C2-4E14-B1FD-C8081D5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499618"/>
            <a:ext cx="7622218" cy="75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ECF9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marL="342900" indent="-342900"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2060"/>
                </a:solidFill>
              </a:rPr>
              <a:t>The set of </a:t>
            </a:r>
            <a:r>
              <a:rPr lang="en-US" altLang="en-US" sz="2400" b="1" dirty="0">
                <a:solidFill>
                  <a:srgbClr val="FF0000"/>
                </a:solidFill>
              </a:rPr>
              <a:t>all possible outcomes </a:t>
            </a:r>
            <a:r>
              <a:rPr lang="en-US" altLang="en-US" sz="2400" b="1" dirty="0">
                <a:solidFill>
                  <a:srgbClr val="002060"/>
                </a:solidFill>
              </a:rPr>
              <a:t>for an experiment is the </a:t>
            </a:r>
            <a:r>
              <a:rPr lang="en-US" altLang="en-US" sz="2400" b="1" dirty="0">
                <a:solidFill>
                  <a:srgbClr val="FF0000"/>
                </a:solidFill>
              </a:rPr>
              <a:t>sample space</a:t>
            </a:r>
            <a:r>
              <a:rPr lang="en-US" altLang="en-US" sz="2400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87E9D1A-AD3A-41EE-9B01-377C37BFF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13" y="5422595"/>
            <a:ext cx="7283004" cy="75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ECF9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marL="342900" indent="-342900"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FF0000"/>
                </a:solidFill>
              </a:rPr>
              <a:t>Example: The sample space when tossing a die has six outcomes.  </a:t>
            </a:r>
            <a:r>
              <a:rPr lang="en-US" altLang="en-US" sz="2400" b="1" dirty="0">
                <a:solidFill>
                  <a:srgbClr val="002060"/>
                </a:solidFill>
              </a:rPr>
              <a:t>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21939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0A21-4CE5-49F0-963E-35AFB1BF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Event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3BE03-1F99-433E-9AFD-3B3A75B0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7622219" cy="957006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event</a:t>
            </a:r>
            <a:r>
              <a:rPr lang="en-US" dirty="0"/>
              <a:t> consists of one or more outcomes and is a subset of the sample space.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5217F-0EA1-4165-9A28-A57118DC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E57809A-E482-49F2-BE73-CC00CD627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14" y="2415921"/>
            <a:ext cx="7283004" cy="142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ECF9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marL="342900" indent="-342900"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FF0000"/>
                </a:solidFill>
              </a:rPr>
              <a:t>Example: A die is tossed.  Event </a:t>
            </a:r>
            <a:r>
              <a:rPr lang="en-US" altLang="en-US" sz="2400" b="1" dirty="0">
                <a:solidFill>
                  <a:srgbClr val="002060"/>
                </a:solidFill>
              </a:rPr>
              <a:t>A </a:t>
            </a:r>
            <a:r>
              <a:rPr lang="en-US" altLang="en-US" sz="2400" b="1" dirty="0">
                <a:solidFill>
                  <a:srgbClr val="FF0000"/>
                </a:solidFill>
              </a:rPr>
              <a:t>is observing an even number.</a:t>
            </a:r>
          </a:p>
          <a:p>
            <a:pPr marL="800100" lvl="1" indent="-342900"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A = {2, 4, 6}.</a:t>
            </a:r>
          </a:p>
          <a:p>
            <a:pPr marL="342900" indent="-342900"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D14C87F-6520-4BFC-A262-19779003B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925790"/>
            <a:ext cx="7622219" cy="86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2060"/>
                </a:solidFill>
              </a:rPr>
              <a:t>A </a:t>
            </a:r>
            <a:r>
              <a:rPr lang="en-US" altLang="en-US" sz="2800" b="1" dirty="0">
                <a:solidFill>
                  <a:srgbClr val="FF0000"/>
                </a:solidFill>
              </a:rPr>
              <a:t>simple event </a:t>
            </a:r>
            <a:r>
              <a:rPr lang="en-US" altLang="en-US" sz="2800" b="1" dirty="0">
                <a:solidFill>
                  <a:srgbClr val="002060"/>
                </a:solidFill>
              </a:rPr>
              <a:t>is an event that consists of a single outcome.</a:t>
            </a:r>
          </a:p>
        </p:txBody>
      </p:sp>
    </p:spTree>
    <p:extLst>
      <p:ext uri="{BB962C8B-B14F-4D97-AF65-F5344CB8AC3E}">
        <p14:creationId xmlns:p14="http://schemas.microsoft.com/office/powerpoint/2010/main" val="40572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B135-B747-4029-86D9-0EABA654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Event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51CA-54F5-413A-81EE-46C4F9A2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7622219" cy="527050"/>
          </a:xfrm>
        </p:spPr>
        <p:txBody>
          <a:bodyPr/>
          <a:lstStyle/>
          <a:p>
            <a:r>
              <a:rPr lang="en-US" dirty="0"/>
              <a:t>The die toss: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E5F0C-B53D-4F28-860F-92E2406C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60E14-069E-4502-A018-5BD13B249B8D}"/>
              </a:ext>
            </a:extLst>
          </p:cNvPr>
          <p:cNvSpPr txBox="1">
            <a:spLocks noChangeArrowheads="1"/>
          </p:cNvSpPr>
          <p:nvPr/>
        </p:nvSpPr>
        <p:spPr>
          <a:xfrm>
            <a:off x="1040990" y="1931193"/>
            <a:ext cx="10110020" cy="80084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Simple events:		             Sample space:</a:t>
            </a:r>
            <a:r>
              <a:rPr lang="en-US" altLang="en-US" sz="4000" dirty="0">
                <a:solidFill>
                  <a:srgbClr val="CC0066"/>
                </a:solidFill>
              </a:rPr>
              <a:t> </a:t>
            </a:r>
          </a:p>
        </p:txBody>
      </p:sp>
      <p:grpSp>
        <p:nvGrpSpPr>
          <p:cNvPr id="6" name="Group 44">
            <a:extLst>
              <a:ext uri="{FF2B5EF4-FFF2-40B4-BE49-F238E27FC236}">
                <a16:creationId xmlns:a16="http://schemas.microsoft.com/office/drawing/2014/main" id="{48F9F962-1DB7-47DA-AF35-EEE713944CD7}"/>
              </a:ext>
            </a:extLst>
          </p:cNvPr>
          <p:cNvGrpSpPr>
            <a:grpSpLocks/>
          </p:cNvGrpSpPr>
          <p:nvPr/>
        </p:nvGrpSpPr>
        <p:grpSpPr bwMode="auto">
          <a:xfrm>
            <a:off x="1858296" y="4063176"/>
            <a:ext cx="609600" cy="609600"/>
            <a:chOff x="576" y="2448"/>
            <a:chExt cx="384" cy="384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35556CEE-0E0C-47CF-B509-1EAD127AE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48"/>
              <a:ext cx="384" cy="384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34F9B0F4-7EBD-40DA-8197-AEDCE97334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" y="2496"/>
              <a:ext cx="260" cy="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38">
            <a:extLst>
              <a:ext uri="{FF2B5EF4-FFF2-40B4-BE49-F238E27FC236}">
                <a16:creationId xmlns:a16="http://schemas.microsoft.com/office/drawing/2014/main" id="{3153185F-92C1-400D-9FBF-74546E2CB45E}"/>
              </a:ext>
            </a:extLst>
          </p:cNvPr>
          <p:cNvGrpSpPr>
            <a:grpSpLocks/>
          </p:cNvGrpSpPr>
          <p:nvPr/>
        </p:nvGrpSpPr>
        <p:grpSpPr bwMode="auto">
          <a:xfrm>
            <a:off x="2467897" y="2615377"/>
            <a:ext cx="1219200" cy="1738313"/>
            <a:chOff x="960" y="1536"/>
            <a:chExt cx="768" cy="1095"/>
          </a:xfrm>
        </p:grpSpPr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9B1EEB7A-C077-490C-BA3E-2CE368B30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36"/>
              <a:ext cx="336" cy="306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333333"/>
                  </a:solidFill>
                </a:rPr>
                <a:t>1</a:t>
              </a:r>
            </a:p>
          </p:txBody>
        </p:sp>
        <p:cxnSp>
          <p:nvCxnSpPr>
            <p:cNvPr id="11" name="AutoShape 19">
              <a:extLst>
                <a:ext uri="{FF2B5EF4-FFF2-40B4-BE49-F238E27FC236}">
                  <a16:creationId xmlns:a16="http://schemas.microsoft.com/office/drawing/2014/main" id="{7F370A24-ADBA-42A2-BF1E-1B3812B055A0}"/>
                </a:ext>
              </a:extLst>
            </p:cNvPr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 flipV="1">
              <a:off x="960" y="1689"/>
              <a:ext cx="432" cy="942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id="{B39B5199-9B85-424D-AA29-25D480424274}"/>
              </a:ext>
            </a:extLst>
          </p:cNvPr>
          <p:cNvGrpSpPr>
            <a:grpSpLocks/>
          </p:cNvGrpSpPr>
          <p:nvPr/>
        </p:nvGrpSpPr>
        <p:grpSpPr bwMode="auto">
          <a:xfrm>
            <a:off x="2467897" y="3224977"/>
            <a:ext cx="1219200" cy="1128713"/>
            <a:chOff x="960" y="1920"/>
            <a:chExt cx="768" cy="711"/>
          </a:xfrm>
        </p:grpSpPr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D404B6C-96B1-4C7B-8610-B4E04625E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20"/>
              <a:ext cx="336" cy="306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333333"/>
                  </a:solidFill>
                </a:rPr>
                <a:t>2</a:t>
              </a:r>
            </a:p>
          </p:txBody>
        </p:sp>
        <p:cxnSp>
          <p:nvCxnSpPr>
            <p:cNvPr id="14" name="AutoShape 20">
              <a:extLst>
                <a:ext uri="{FF2B5EF4-FFF2-40B4-BE49-F238E27FC236}">
                  <a16:creationId xmlns:a16="http://schemas.microsoft.com/office/drawing/2014/main" id="{49D2ED03-785E-48DE-B29F-434F63FE19AB}"/>
                </a:ext>
              </a:extLst>
            </p:cNvPr>
            <p:cNvCxnSpPr>
              <a:cxnSpLocks noChangeShapeType="1"/>
              <a:stCxn id="7" idx="3"/>
              <a:endCxn id="13" idx="1"/>
            </p:cNvCxnSpPr>
            <p:nvPr/>
          </p:nvCxnSpPr>
          <p:spPr bwMode="auto">
            <a:xfrm flipV="1">
              <a:off x="960" y="2073"/>
              <a:ext cx="432" cy="558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40">
            <a:extLst>
              <a:ext uri="{FF2B5EF4-FFF2-40B4-BE49-F238E27FC236}">
                <a16:creationId xmlns:a16="http://schemas.microsoft.com/office/drawing/2014/main" id="{9FD66613-0553-435B-9A07-155E8E20CDC0}"/>
              </a:ext>
            </a:extLst>
          </p:cNvPr>
          <p:cNvGrpSpPr>
            <a:grpSpLocks/>
          </p:cNvGrpSpPr>
          <p:nvPr/>
        </p:nvGrpSpPr>
        <p:grpSpPr bwMode="auto">
          <a:xfrm>
            <a:off x="2467897" y="3910776"/>
            <a:ext cx="1219200" cy="485775"/>
            <a:chOff x="960" y="2352"/>
            <a:chExt cx="768" cy="306"/>
          </a:xfrm>
        </p:grpSpPr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3E3E537B-2012-4661-ACC5-F2524127C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352"/>
              <a:ext cx="336" cy="306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333333"/>
                  </a:solidFill>
                </a:rPr>
                <a:t>3</a:t>
              </a:r>
            </a:p>
          </p:txBody>
        </p:sp>
        <p:cxnSp>
          <p:nvCxnSpPr>
            <p:cNvPr id="17" name="AutoShape 21">
              <a:extLst>
                <a:ext uri="{FF2B5EF4-FFF2-40B4-BE49-F238E27FC236}">
                  <a16:creationId xmlns:a16="http://schemas.microsoft.com/office/drawing/2014/main" id="{79105958-5186-4D13-AE3E-FCCC1E5F0C39}"/>
                </a:ext>
              </a:extLst>
            </p:cNvPr>
            <p:cNvCxnSpPr>
              <a:cxnSpLocks noChangeShapeType="1"/>
              <a:stCxn id="7" idx="3"/>
              <a:endCxn id="16" idx="1"/>
            </p:cNvCxnSpPr>
            <p:nvPr/>
          </p:nvCxnSpPr>
          <p:spPr bwMode="auto">
            <a:xfrm flipV="1">
              <a:off x="960" y="2505"/>
              <a:ext cx="432" cy="126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41">
            <a:extLst>
              <a:ext uri="{FF2B5EF4-FFF2-40B4-BE49-F238E27FC236}">
                <a16:creationId xmlns:a16="http://schemas.microsoft.com/office/drawing/2014/main" id="{C1E7D906-B230-4F4E-8592-5130027B91D9}"/>
              </a:ext>
            </a:extLst>
          </p:cNvPr>
          <p:cNvGrpSpPr>
            <a:grpSpLocks/>
          </p:cNvGrpSpPr>
          <p:nvPr/>
        </p:nvGrpSpPr>
        <p:grpSpPr bwMode="auto">
          <a:xfrm>
            <a:off x="2467897" y="4353692"/>
            <a:ext cx="1219200" cy="652463"/>
            <a:chOff x="960" y="2631"/>
            <a:chExt cx="768" cy="411"/>
          </a:xfrm>
        </p:grpSpPr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DE787699-594C-439A-A4FB-2B08DB96F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736"/>
              <a:ext cx="336" cy="306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333333"/>
                  </a:solidFill>
                </a:rPr>
                <a:t>4</a:t>
              </a:r>
            </a:p>
          </p:txBody>
        </p:sp>
        <p:cxnSp>
          <p:nvCxnSpPr>
            <p:cNvPr id="20" name="AutoShape 22">
              <a:extLst>
                <a:ext uri="{FF2B5EF4-FFF2-40B4-BE49-F238E27FC236}">
                  <a16:creationId xmlns:a16="http://schemas.microsoft.com/office/drawing/2014/main" id="{D31B108C-D21D-406F-829D-E87F3DC4385F}"/>
                </a:ext>
              </a:extLst>
            </p:cNvPr>
            <p:cNvCxnSpPr>
              <a:cxnSpLocks noChangeShapeType="1"/>
              <a:stCxn id="7" idx="3"/>
              <a:endCxn id="19" idx="1"/>
            </p:cNvCxnSpPr>
            <p:nvPr/>
          </p:nvCxnSpPr>
          <p:spPr bwMode="auto">
            <a:xfrm>
              <a:off x="960" y="2631"/>
              <a:ext cx="432" cy="258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42">
            <a:extLst>
              <a:ext uri="{FF2B5EF4-FFF2-40B4-BE49-F238E27FC236}">
                <a16:creationId xmlns:a16="http://schemas.microsoft.com/office/drawing/2014/main" id="{2D0F80C1-29EA-4331-8C39-AF851EF8ABBD}"/>
              </a:ext>
            </a:extLst>
          </p:cNvPr>
          <p:cNvGrpSpPr>
            <a:grpSpLocks/>
          </p:cNvGrpSpPr>
          <p:nvPr/>
        </p:nvGrpSpPr>
        <p:grpSpPr bwMode="auto">
          <a:xfrm>
            <a:off x="2467897" y="4353690"/>
            <a:ext cx="1219200" cy="1262063"/>
            <a:chOff x="960" y="2631"/>
            <a:chExt cx="768" cy="795"/>
          </a:xfrm>
        </p:grpSpPr>
        <p:sp>
          <p:nvSpPr>
            <p:cNvPr id="22" name="Text Box 17">
              <a:extLst>
                <a:ext uri="{FF2B5EF4-FFF2-40B4-BE49-F238E27FC236}">
                  <a16:creationId xmlns:a16="http://schemas.microsoft.com/office/drawing/2014/main" id="{2C46C08E-69D7-41A7-94F1-774A2469B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120"/>
              <a:ext cx="336" cy="306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333333"/>
                  </a:solidFill>
                </a:rPr>
                <a:t>5</a:t>
              </a:r>
            </a:p>
          </p:txBody>
        </p:sp>
        <p:cxnSp>
          <p:nvCxnSpPr>
            <p:cNvPr id="23" name="AutoShape 23">
              <a:extLst>
                <a:ext uri="{FF2B5EF4-FFF2-40B4-BE49-F238E27FC236}">
                  <a16:creationId xmlns:a16="http://schemas.microsoft.com/office/drawing/2014/main" id="{30FB9543-A575-47E4-86E2-01F37D2069D2}"/>
                </a:ext>
              </a:extLst>
            </p:cNvPr>
            <p:cNvCxnSpPr>
              <a:cxnSpLocks noChangeShapeType="1"/>
              <a:stCxn id="7" idx="3"/>
              <a:endCxn id="22" idx="1"/>
            </p:cNvCxnSpPr>
            <p:nvPr/>
          </p:nvCxnSpPr>
          <p:spPr bwMode="auto">
            <a:xfrm>
              <a:off x="960" y="2631"/>
              <a:ext cx="432" cy="642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A6C01C0F-FE82-4067-A600-BA74F7321CC6}"/>
              </a:ext>
            </a:extLst>
          </p:cNvPr>
          <p:cNvGrpSpPr>
            <a:grpSpLocks/>
          </p:cNvGrpSpPr>
          <p:nvPr/>
        </p:nvGrpSpPr>
        <p:grpSpPr bwMode="auto">
          <a:xfrm>
            <a:off x="2467897" y="4353690"/>
            <a:ext cx="1219200" cy="1947863"/>
            <a:chOff x="960" y="2631"/>
            <a:chExt cx="768" cy="1227"/>
          </a:xfrm>
        </p:grpSpPr>
        <p:sp>
          <p:nvSpPr>
            <p:cNvPr id="25" name="Text Box 18">
              <a:extLst>
                <a:ext uri="{FF2B5EF4-FFF2-40B4-BE49-F238E27FC236}">
                  <a16:creationId xmlns:a16="http://schemas.microsoft.com/office/drawing/2014/main" id="{70558FBB-123D-4EE4-ACA8-8700B4D8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52"/>
              <a:ext cx="336" cy="306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333333"/>
                  </a:solidFill>
                </a:rPr>
                <a:t>6</a:t>
              </a:r>
            </a:p>
          </p:txBody>
        </p:sp>
        <p:cxnSp>
          <p:nvCxnSpPr>
            <p:cNvPr id="26" name="AutoShape 24">
              <a:extLst>
                <a:ext uri="{FF2B5EF4-FFF2-40B4-BE49-F238E27FC236}">
                  <a16:creationId xmlns:a16="http://schemas.microsoft.com/office/drawing/2014/main" id="{F4E3D75B-B40B-41B7-B971-D3FD93F090EE}"/>
                </a:ext>
              </a:extLst>
            </p:cNvPr>
            <p:cNvCxnSpPr>
              <a:cxnSpLocks noChangeShapeType="1"/>
              <a:stCxn id="7" idx="3"/>
              <a:endCxn id="25" idx="1"/>
            </p:cNvCxnSpPr>
            <p:nvPr/>
          </p:nvCxnSpPr>
          <p:spPr bwMode="auto">
            <a:xfrm>
              <a:off x="960" y="2631"/>
              <a:ext cx="432" cy="1074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37">
            <a:extLst>
              <a:ext uri="{FF2B5EF4-FFF2-40B4-BE49-F238E27FC236}">
                <a16:creationId xmlns:a16="http://schemas.microsoft.com/office/drawing/2014/main" id="{1CD303D1-862C-4EAF-90FD-EC6FB845A3C6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339276"/>
            <a:ext cx="4114800" cy="2667000"/>
            <a:chOff x="2736" y="2160"/>
            <a:chExt cx="2592" cy="1680"/>
          </a:xfrm>
        </p:grpSpPr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600D601D-1DF9-40D0-A6F9-1756B4670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2592" cy="1680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519F1F0A-4263-4C98-ADA9-76A069CD5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1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>
                  <a:solidFill>
                    <a:srgbClr val="3333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4006616D-E27C-4FB6-935E-D67175B64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35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2800" b="1">
                  <a:solidFill>
                    <a:srgbClr val="339933"/>
                  </a:solidFill>
                </a:rPr>
                <a:t>E</a:t>
              </a:r>
              <a:r>
                <a:rPr lang="en-US" altLang="en-US" sz="2800" b="1" baseline="-25000">
                  <a:solidFill>
                    <a:srgbClr val="339933"/>
                  </a:solidFill>
                </a:rPr>
                <a:t>1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E306F590-11F5-4F57-85D6-3FA0C5988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16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2800" b="1">
                  <a:solidFill>
                    <a:srgbClr val="339933"/>
                  </a:solidFill>
                </a:rPr>
                <a:t>E</a:t>
              </a:r>
              <a:r>
                <a:rPr lang="en-US" altLang="en-US" sz="2800" b="1" baseline="-25000">
                  <a:solidFill>
                    <a:srgbClr val="339933"/>
                  </a:solidFill>
                </a:rPr>
                <a:t>6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ED1BADE4-6EC0-44A5-84D4-621E4C813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12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2800" b="1">
                  <a:solidFill>
                    <a:srgbClr val="339933"/>
                  </a:solidFill>
                </a:rPr>
                <a:t>E</a:t>
              </a:r>
              <a:r>
                <a:rPr lang="en-US" altLang="en-US" sz="2800" b="1" baseline="-25000">
                  <a:solidFill>
                    <a:srgbClr val="339933"/>
                  </a:solidFill>
                </a:rPr>
                <a:t>2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9AC32586-3617-4DE8-B9F5-C1D8DE701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0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2800" b="1">
                  <a:solidFill>
                    <a:srgbClr val="339933"/>
                  </a:solidFill>
                </a:rPr>
                <a:t>E</a:t>
              </a:r>
              <a:r>
                <a:rPr lang="en-US" altLang="en-US" sz="2800" b="1" baseline="-25000">
                  <a:solidFill>
                    <a:srgbClr val="339933"/>
                  </a:solidFill>
                </a:rPr>
                <a:t>3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AEF13349-E795-467C-BB6B-47639A7C2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21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2800" b="1">
                  <a:solidFill>
                    <a:srgbClr val="339933"/>
                  </a:solidFill>
                </a:rPr>
                <a:t>E</a:t>
              </a:r>
              <a:r>
                <a:rPr lang="en-US" altLang="en-US" sz="2800" b="1" baseline="-25000">
                  <a:solidFill>
                    <a:srgbClr val="339933"/>
                  </a:solidFill>
                </a:rPr>
                <a:t>4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DB2A7CFF-C370-47C5-89E8-334550A5D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68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2800" b="1">
                  <a:solidFill>
                    <a:srgbClr val="339933"/>
                  </a:solidFill>
                </a:rPr>
                <a:t>E</a:t>
              </a:r>
              <a:r>
                <a:rPr lang="en-US" altLang="en-US" sz="2800" b="1" baseline="-25000">
                  <a:solidFill>
                    <a:srgbClr val="339933"/>
                  </a:solidFill>
                </a:rPr>
                <a:t>5</a:t>
              </a:r>
            </a:p>
          </p:txBody>
        </p:sp>
      </p:grpSp>
      <p:sp>
        <p:nvSpPr>
          <p:cNvPr id="36" name="Text Box 27">
            <a:extLst>
              <a:ext uri="{FF2B5EF4-FFF2-40B4-BE49-F238E27FC236}">
                <a16:creationId xmlns:a16="http://schemas.microsoft.com/office/drawing/2014/main" id="{3F856EA9-7860-4FB6-B0B8-8B71A5A2E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562989"/>
            <a:ext cx="472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333333"/>
                </a:solidFill>
              </a:rPr>
              <a:t>S ={E</a:t>
            </a:r>
            <a:r>
              <a:rPr lang="en-US" altLang="en-US" sz="3200" b="1" baseline="-25000" dirty="0">
                <a:solidFill>
                  <a:srgbClr val="333333"/>
                </a:solidFill>
              </a:rPr>
              <a:t>1</a:t>
            </a:r>
            <a:r>
              <a:rPr lang="en-US" altLang="en-US" sz="3200" b="1" dirty="0">
                <a:solidFill>
                  <a:srgbClr val="333333"/>
                </a:solidFill>
              </a:rPr>
              <a:t>, E</a:t>
            </a:r>
            <a:r>
              <a:rPr lang="en-US" altLang="en-US" sz="3200" b="1" baseline="-25000" dirty="0">
                <a:solidFill>
                  <a:srgbClr val="333333"/>
                </a:solidFill>
              </a:rPr>
              <a:t>2</a:t>
            </a:r>
            <a:r>
              <a:rPr lang="en-US" altLang="en-US" sz="3200" b="1" dirty="0">
                <a:solidFill>
                  <a:srgbClr val="333333"/>
                </a:solidFill>
              </a:rPr>
              <a:t>, E</a:t>
            </a:r>
            <a:r>
              <a:rPr lang="en-US" altLang="en-US" sz="3200" b="1" baseline="-25000" dirty="0">
                <a:solidFill>
                  <a:srgbClr val="333333"/>
                </a:solidFill>
              </a:rPr>
              <a:t>3</a:t>
            </a:r>
            <a:r>
              <a:rPr lang="en-US" altLang="en-US" sz="3200" b="1" dirty="0">
                <a:solidFill>
                  <a:srgbClr val="333333"/>
                </a:solidFill>
              </a:rPr>
              <a:t>, E</a:t>
            </a:r>
            <a:r>
              <a:rPr lang="en-US" altLang="en-US" sz="3200" b="1" baseline="-25000" dirty="0">
                <a:solidFill>
                  <a:srgbClr val="333333"/>
                </a:solidFill>
              </a:rPr>
              <a:t>4</a:t>
            </a:r>
            <a:r>
              <a:rPr lang="en-US" altLang="en-US" sz="3200" b="1" dirty="0">
                <a:solidFill>
                  <a:srgbClr val="333333"/>
                </a:solidFill>
              </a:rPr>
              <a:t>, E</a:t>
            </a:r>
            <a:r>
              <a:rPr lang="en-US" altLang="en-US" sz="3200" b="1" baseline="-25000" dirty="0">
                <a:solidFill>
                  <a:srgbClr val="333333"/>
                </a:solidFill>
              </a:rPr>
              <a:t>5</a:t>
            </a:r>
            <a:r>
              <a:rPr lang="en-US" altLang="en-US" sz="3200" b="1" dirty="0">
                <a:solidFill>
                  <a:srgbClr val="333333"/>
                </a:solidFill>
              </a:rPr>
              <a:t>, E</a:t>
            </a:r>
            <a:r>
              <a:rPr lang="en-US" altLang="en-US" sz="3200" b="1" baseline="-25000" dirty="0">
                <a:solidFill>
                  <a:srgbClr val="333333"/>
                </a:solidFill>
              </a:rPr>
              <a:t>6</a:t>
            </a:r>
            <a:r>
              <a:rPr lang="en-US" altLang="en-US" sz="3200" b="1" dirty="0">
                <a:solidFill>
                  <a:srgbClr val="333333"/>
                </a:solidFill>
              </a:rPr>
              <a:t>}</a:t>
            </a:r>
          </a:p>
        </p:txBody>
      </p:sp>
      <p:sp>
        <p:nvSpPr>
          <p:cNvPr id="37" name="Text Box 26">
            <a:extLst>
              <a:ext uri="{FF2B5EF4-FFF2-40B4-BE49-F238E27FC236}">
                <a16:creationId xmlns:a16="http://schemas.microsoft.com/office/drawing/2014/main" id="{1E2E75BC-5F4D-467C-BD15-AF8E1A1F5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397" y="2512983"/>
            <a:ext cx="12192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339933"/>
                </a:solidFill>
              </a:rPr>
              <a:t>E</a:t>
            </a:r>
            <a:r>
              <a:rPr lang="en-US" altLang="en-US" sz="2800" baseline="-25000" dirty="0">
                <a:solidFill>
                  <a:srgbClr val="339933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339933"/>
                </a:solidFill>
              </a:rPr>
              <a:t>E</a:t>
            </a:r>
            <a:r>
              <a:rPr lang="en-US" altLang="en-US" sz="2800" baseline="-25000" dirty="0">
                <a:solidFill>
                  <a:srgbClr val="339933"/>
                </a:solidFill>
              </a:rPr>
              <a:t>2</a:t>
            </a:r>
            <a:endParaRPr lang="en-US" altLang="en-US" sz="2800" dirty="0">
              <a:solidFill>
                <a:srgbClr val="339933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339933"/>
                </a:solidFill>
              </a:rPr>
              <a:t>E</a:t>
            </a:r>
            <a:r>
              <a:rPr lang="en-US" altLang="en-US" sz="2800" baseline="-25000" dirty="0">
                <a:solidFill>
                  <a:srgbClr val="339933"/>
                </a:solidFill>
              </a:rPr>
              <a:t>3</a:t>
            </a:r>
            <a:endParaRPr lang="en-US" altLang="en-US" sz="2800" dirty="0">
              <a:solidFill>
                <a:srgbClr val="339933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339933"/>
                </a:solidFill>
              </a:rPr>
              <a:t>E</a:t>
            </a:r>
            <a:r>
              <a:rPr lang="en-US" altLang="en-US" sz="2800" baseline="-25000" dirty="0">
                <a:solidFill>
                  <a:srgbClr val="339933"/>
                </a:solidFill>
              </a:rPr>
              <a:t>4</a:t>
            </a:r>
            <a:endParaRPr lang="en-US" altLang="en-US" sz="2800" dirty="0">
              <a:solidFill>
                <a:srgbClr val="339933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339933"/>
                </a:solidFill>
              </a:rPr>
              <a:t>E</a:t>
            </a:r>
            <a:r>
              <a:rPr lang="en-US" altLang="en-US" sz="2800" baseline="-25000" dirty="0">
                <a:solidFill>
                  <a:srgbClr val="339933"/>
                </a:solidFill>
              </a:rPr>
              <a:t>5</a:t>
            </a:r>
            <a:endParaRPr lang="en-US" altLang="en-US" sz="2800" dirty="0">
              <a:solidFill>
                <a:srgbClr val="339933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339933"/>
                </a:solidFill>
              </a:rPr>
              <a:t>E</a:t>
            </a:r>
            <a:r>
              <a:rPr lang="en-US" altLang="en-US" sz="2800" baseline="-25000" dirty="0">
                <a:solidFill>
                  <a:srgbClr val="339933"/>
                </a:solidFill>
              </a:rPr>
              <a:t>6</a:t>
            </a:r>
            <a:endParaRPr lang="en-US" altLang="en-US" sz="2800" dirty="0">
              <a:solidFill>
                <a:srgbClr val="339933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sz="28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2895-8DFE-4238-B988-DEC8EF0C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Event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8EE3-E226-4C30-B50C-176F62DD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1756925"/>
          </a:xfrm>
        </p:spPr>
        <p:txBody>
          <a:bodyPr/>
          <a:lstStyle/>
          <a:p>
            <a:r>
              <a:rPr lang="en-US" dirty="0"/>
              <a:t>Two events are </a:t>
            </a:r>
            <a:r>
              <a:rPr lang="en-US" dirty="0">
                <a:solidFill>
                  <a:srgbClr val="FF0000"/>
                </a:solidFill>
              </a:rPr>
              <a:t>mutually exclusive </a:t>
            </a:r>
            <a:r>
              <a:rPr lang="en-US" dirty="0"/>
              <a:t>if, when one event occurs, the other cannot, and vice versa.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42ABA-E996-4972-8B4A-7376D627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306E41A-5CD2-4BE1-818D-750018040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15" y="2258375"/>
            <a:ext cx="7283004" cy="42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ECF9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marL="342900" indent="-342900"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FF0000"/>
                </a:solidFill>
              </a:rPr>
              <a:t>Example: Toss a die.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80515A-D67D-4161-99E6-9F673C8BBC8D}"/>
              </a:ext>
            </a:extLst>
          </p:cNvPr>
          <p:cNvSpPr txBox="1">
            <a:spLocks/>
          </p:cNvSpPr>
          <p:nvPr/>
        </p:nvSpPr>
        <p:spPr>
          <a:xfrm>
            <a:off x="1957285" y="3336747"/>
            <a:ext cx="7622219" cy="42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B: Observe a number greater than 2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2697A7-C0D6-4545-89A3-1D66F723908C}"/>
              </a:ext>
            </a:extLst>
          </p:cNvPr>
          <p:cNvSpPr txBox="1">
            <a:spLocks/>
          </p:cNvSpPr>
          <p:nvPr/>
        </p:nvSpPr>
        <p:spPr>
          <a:xfrm>
            <a:off x="1957285" y="3853305"/>
            <a:ext cx="7622219" cy="42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C: Observe a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7A94CC-0EAC-4D35-86BA-AE0ED77759F5}"/>
              </a:ext>
            </a:extLst>
          </p:cNvPr>
          <p:cNvSpPr txBox="1">
            <a:spLocks/>
          </p:cNvSpPr>
          <p:nvPr/>
        </p:nvSpPr>
        <p:spPr>
          <a:xfrm>
            <a:off x="1957287" y="4381763"/>
            <a:ext cx="7622219" cy="42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D: observe a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EFF9A7-1B88-4DB0-8688-A310C285CDA5}"/>
              </a:ext>
            </a:extLst>
          </p:cNvPr>
          <p:cNvSpPr txBox="1">
            <a:spLocks/>
          </p:cNvSpPr>
          <p:nvPr/>
        </p:nvSpPr>
        <p:spPr>
          <a:xfrm>
            <a:off x="1957285" y="2782959"/>
            <a:ext cx="7622219" cy="42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A: Observe an odd number</a:t>
            </a:r>
          </a:p>
        </p:txBody>
      </p:sp>
      <p:sp>
        <p:nvSpPr>
          <p:cNvPr id="13" name="Text Box 60">
            <a:extLst>
              <a:ext uri="{FF2B5EF4-FFF2-40B4-BE49-F238E27FC236}">
                <a16:creationId xmlns:a16="http://schemas.microsoft.com/office/drawing/2014/main" id="{78B2E2FF-863E-4D6E-80DA-ED8691302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309" y="4406812"/>
            <a:ext cx="2133600" cy="1815882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A and B?</a:t>
            </a:r>
          </a:p>
          <a:p>
            <a:pPr algn="ctr"/>
            <a:r>
              <a:rPr lang="en-US" altLang="en-US" sz="2800" dirty="0"/>
              <a:t>C and D?</a:t>
            </a:r>
          </a:p>
          <a:p>
            <a:pPr algn="ctr"/>
            <a:r>
              <a:rPr lang="en-US" altLang="en-US" sz="2800" dirty="0"/>
              <a:t>B and  C?</a:t>
            </a:r>
          </a:p>
          <a:p>
            <a:pPr algn="ctr"/>
            <a:r>
              <a:rPr lang="en-US" altLang="en-US" sz="2800" dirty="0"/>
              <a:t>B and 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3737D-31DB-4CEC-8B49-3CB650832D8C}"/>
              </a:ext>
            </a:extLst>
          </p:cNvPr>
          <p:cNvSpPr txBox="1"/>
          <p:nvPr/>
        </p:nvSpPr>
        <p:spPr>
          <a:xfrm>
            <a:off x="7064078" y="4479718"/>
            <a:ext cx="262398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FF0000"/>
                </a:solidFill>
              </a:rPr>
              <a:t>Not Mutually Exclusive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34A88-B9D5-4E37-880B-8AB384B8C2F7}"/>
              </a:ext>
            </a:extLst>
          </p:cNvPr>
          <p:cNvSpPr txBox="1"/>
          <p:nvPr/>
        </p:nvSpPr>
        <p:spPr>
          <a:xfrm>
            <a:off x="7064078" y="4956647"/>
            <a:ext cx="262398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FF0000"/>
                </a:solidFill>
              </a:rPr>
              <a:t>Mutually Exclusive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E7E0D9-191C-4BF8-987A-5BF1E5F443AC}"/>
              </a:ext>
            </a:extLst>
          </p:cNvPr>
          <p:cNvSpPr txBox="1"/>
          <p:nvPr/>
        </p:nvSpPr>
        <p:spPr>
          <a:xfrm>
            <a:off x="7078826" y="5425287"/>
            <a:ext cx="262398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FF0000"/>
                </a:solidFill>
              </a:rPr>
              <a:t>Not Mutually Exclusive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8A00B3-734F-4727-B67D-1934B99B017D}"/>
              </a:ext>
            </a:extLst>
          </p:cNvPr>
          <p:cNvSpPr txBox="1"/>
          <p:nvPr/>
        </p:nvSpPr>
        <p:spPr>
          <a:xfrm>
            <a:off x="7064078" y="5878692"/>
            <a:ext cx="262398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FF0000"/>
                </a:solidFill>
              </a:rPr>
              <a:t>Not Mutually Exclusive</a:t>
            </a:r>
          </a:p>
        </p:txBody>
      </p:sp>
    </p:spTree>
    <p:extLst>
      <p:ext uri="{BB962C8B-B14F-4D97-AF65-F5344CB8AC3E}">
        <p14:creationId xmlns:p14="http://schemas.microsoft.com/office/powerpoint/2010/main" val="2282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26004</TotalTime>
  <Words>2291</Words>
  <Application>Microsoft Office PowerPoint</Application>
  <PresentationFormat>Widescreen</PresentationFormat>
  <Paragraphs>366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Book Antiqua</vt:lpstr>
      <vt:lpstr>Calibri</vt:lpstr>
      <vt:lpstr>Calibri Light</vt:lpstr>
      <vt:lpstr>Cambria Math</vt:lpstr>
      <vt:lpstr>MS Reference Serif</vt:lpstr>
      <vt:lpstr>Symbol</vt:lpstr>
      <vt:lpstr>Times New Roman</vt:lpstr>
      <vt:lpstr>Office Theme</vt:lpstr>
      <vt:lpstr>Equation</vt:lpstr>
      <vt:lpstr>Review of Probability Theory</vt:lpstr>
      <vt:lpstr>Introduction to Probability</vt:lpstr>
      <vt:lpstr>Why to study Probability?</vt:lpstr>
      <vt:lpstr>Why to study Probability?</vt:lpstr>
      <vt:lpstr>Probability as a Numerical Measure of the Likelihood of Occurrence</vt:lpstr>
      <vt:lpstr>Probability Experiments</vt:lpstr>
      <vt:lpstr>Event</vt:lpstr>
      <vt:lpstr>Event</vt:lpstr>
      <vt:lpstr>Event</vt:lpstr>
      <vt:lpstr>The Probability of an Event</vt:lpstr>
      <vt:lpstr>The Probability of an Event</vt:lpstr>
      <vt:lpstr>Using Simple Events</vt:lpstr>
      <vt:lpstr>Using Simple Events: Example 1</vt:lpstr>
      <vt:lpstr>Using Simple Events: Example 2</vt:lpstr>
      <vt:lpstr>Using Simple Events: Example 3</vt:lpstr>
      <vt:lpstr>Using Simple Events: Example 3</vt:lpstr>
      <vt:lpstr>Counting Rules</vt:lpstr>
      <vt:lpstr>The mn Rule</vt:lpstr>
      <vt:lpstr>The mn Rule</vt:lpstr>
      <vt:lpstr>Combinatorial reasoning</vt:lpstr>
      <vt:lpstr>Example</vt:lpstr>
      <vt:lpstr>Example</vt:lpstr>
      <vt:lpstr>Some Basic Relationships of Probability</vt:lpstr>
      <vt:lpstr>Complement of an Event</vt:lpstr>
      <vt:lpstr>Union of Two Events</vt:lpstr>
      <vt:lpstr>Intersection of Two Events</vt:lpstr>
      <vt:lpstr>The Additive Rule for Unions</vt:lpstr>
      <vt:lpstr>Example: Additive Rule</vt:lpstr>
      <vt:lpstr>Example: Two Dice</vt:lpstr>
      <vt:lpstr>A Special Case</vt:lpstr>
      <vt:lpstr>Calculating Probabilities for Complements</vt:lpstr>
      <vt:lpstr>Example</vt:lpstr>
      <vt:lpstr>Calculating Probabilities for Intersections</vt:lpstr>
      <vt:lpstr>Practice Exercises</vt:lpstr>
      <vt:lpstr>Topic for the next class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883</cp:revision>
  <dcterms:created xsi:type="dcterms:W3CDTF">2018-08-09T05:48:18Z</dcterms:created>
  <dcterms:modified xsi:type="dcterms:W3CDTF">2021-01-19T10:31:47Z</dcterms:modified>
</cp:coreProperties>
</file>