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451" r:id="rId3"/>
    <p:sldId id="450" r:id="rId4"/>
    <p:sldId id="452" r:id="rId5"/>
    <p:sldId id="453" r:id="rId6"/>
    <p:sldId id="447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49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2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729" autoAdjust="0"/>
  </p:normalViewPr>
  <p:slideViewPr>
    <p:cSldViewPr snapToGrid="0">
      <p:cViewPr varScale="1">
        <p:scale>
          <a:sx n="48" d="100"/>
          <a:sy n="48" d="100"/>
        </p:scale>
        <p:origin x="7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Conditional Probability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F72C6-7139-4F8F-A322-F3136F23290C}"/>
              </a:ext>
            </a:extLst>
          </p:cNvPr>
          <p:cNvSpPr txBox="1"/>
          <p:nvPr/>
        </p:nvSpPr>
        <p:spPr>
          <a:xfrm>
            <a:off x="1" y="6488668"/>
            <a:ext cx="55132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F34"/>
              </a:rPr>
              <a:t>slides are based on lecture notes on Probability Theory by 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FAE7-FBD9-41C6-9A7F-1C751B1C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8C880-8970-4741-A908-451910CC2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Combinations</a:t>
                </a:r>
              </a:p>
              <a:p>
                <a:pPr lvl="1"/>
                <a:r>
                  <a:rPr lang="en-US" dirty="0"/>
                  <a:t>We are often interested in selecting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from a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objects.</a:t>
                </a:r>
              </a:p>
              <a:p>
                <a:pPr lvl="1"/>
                <a:r>
                  <a:rPr lang="pt-BR" dirty="0"/>
                  <a:t>If r ≤ n,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 (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represents the number of possible combinations of objects taken r at a time.</a:t>
                </a:r>
              </a:p>
              <a:p>
                <a:pPr lvl="1"/>
                <a:r>
                  <a:rPr lang="en-US" dirty="0"/>
                  <a:t>Order </a:t>
                </a:r>
                <a:r>
                  <a:rPr lang="en-US" dirty="0">
                    <a:solidFill>
                      <a:srgbClr val="00B050"/>
                    </a:solidFill>
                  </a:rPr>
                  <a:t>DOES NOT </a:t>
                </a:r>
                <a:r>
                  <a:rPr lang="en-US" dirty="0"/>
                  <a:t>Matter here</a:t>
                </a:r>
              </a:p>
              <a:p>
                <a:r>
                  <a:rPr lang="en-US" dirty="0"/>
                  <a:t>Question: A person has 8 friends, of whom 5 will be invited to a party. </a:t>
                </a:r>
                <a:r>
                  <a:rPr lang="en-US" dirty="0">
                    <a:solidFill>
                      <a:srgbClr val="FF0000"/>
                    </a:solidFill>
                  </a:rPr>
                  <a:t>How many choices are there if 2 of the friends are feuding and will not attend together?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8C880-8970-4741-A908-451910CC2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23FB6-BD14-4277-8E04-7FA56FD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64A0-4130-41D6-A42E-EBC2EC17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338B7-577A-4166-8358-41E8F2037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/>
                  <a:t>: Suppose one has 9 people and one wants to divide them into one committee of 3, one of 4, and a last of 2. How many different ways are there?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Divide n objects into one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one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and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· · · 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ways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338B7-577A-4166-8358-41E8F2037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5E3C-D6C3-4C52-A86C-581D4FF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EC2E-7D2B-445E-90E5-CA3026F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A8DF5-023C-47C2-B28A-584A32B8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9F29B77-B4B8-40F1-9DAD-031E03F1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33" y="1161769"/>
            <a:ext cx="7744733" cy="50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BCDF-1156-48EC-BB76-21584E87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DD1A9-F41A-4F3E-B35B-3F3186E2F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two events A and B are mutually exclusive,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DD1A9-F41A-4F3E-B35B-3F3186E2F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5250-8571-4FAC-980E-C86A232A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67D570F5-7B9C-4123-BCC8-38EF002DD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28381"/>
              </p:ext>
            </p:extLst>
          </p:nvPr>
        </p:nvGraphicFramePr>
        <p:xfrm>
          <a:off x="902066" y="1683921"/>
          <a:ext cx="5638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6920" imgH="164880" progId="Equation.3">
                  <p:embed/>
                </p:oleObj>
              </mc:Choice>
              <mc:Fallback>
                <p:oleObj name="Equation" r:id="rId3" imgW="1726920" imgH="164880" progId="Equation.3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ED6E9EC7-697A-42A7-93B0-8F63B0DDA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66" y="1683921"/>
                        <a:ext cx="5638800" cy="539750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>
            <a:extLst>
              <a:ext uri="{FF2B5EF4-FFF2-40B4-BE49-F238E27FC236}">
                <a16:creationId xmlns:a16="http://schemas.microsoft.com/office/drawing/2014/main" id="{5A7617C7-772E-42F5-90BF-BD637AF93616}"/>
              </a:ext>
            </a:extLst>
          </p:cNvPr>
          <p:cNvGrpSpPr>
            <a:grpSpLocks/>
          </p:cNvGrpSpPr>
          <p:nvPr/>
        </p:nvGrpSpPr>
        <p:grpSpPr bwMode="auto">
          <a:xfrm>
            <a:off x="7532575" y="1267996"/>
            <a:ext cx="2438400" cy="1371600"/>
            <a:chOff x="1488" y="2064"/>
            <a:chExt cx="2688" cy="1632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758AEDAB-C2FD-4E6E-ABDB-C73345287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2688" cy="1632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8AE4DE2A-11AC-4460-A245-1B5B79C4D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1104" cy="864"/>
              <a:chOff x="1776" y="2448"/>
              <a:chExt cx="1104" cy="864"/>
            </a:xfrm>
          </p:grpSpPr>
          <p:sp>
            <p:nvSpPr>
              <p:cNvPr id="12" name="Oval 21">
                <a:extLst>
                  <a:ext uri="{FF2B5EF4-FFF2-40B4-BE49-F238E27FC236}">
                    <a16:creationId xmlns:a16="http://schemas.microsoft.com/office/drawing/2014/main" id="{75F3C0F0-99E8-446D-A3C3-2AAA56E1B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104" cy="864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2">
                <a:extLst>
                  <a:ext uri="{FF2B5EF4-FFF2-40B4-BE49-F238E27FC236}">
                    <a16:creationId xmlns:a16="http://schemas.microsoft.com/office/drawing/2014/main" id="{572B0AE2-078F-47EF-AB1B-99861E1BB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7" y="2736"/>
                <a:ext cx="239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333333"/>
                    </a:solidFill>
                  </a:rPr>
                  <a:t>A</a:t>
                </a:r>
              </a:p>
            </p:txBody>
          </p:sp>
        </p:grp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B6DC0AAD-4EBC-48A6-8645-27D424D55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496"/>
              <a:ext cx="1248" cy="864"/>
              <a:chOff x="2592" y="2496"/>
              <a:chExt cx="1248" cy="864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C9424AD6-C239-4EA0-81FF-B8FD307A3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1248" cy="8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2EC5A869-011D-41FB-8C14-D75AE30B6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784"/>
                <a:ext cx="240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solidFill>
                      <a:srgbClr val="333333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02E7B0-6C64-4FBE-9620-42D4B1CAD7C1}"/>
              </a:ext>
            </a:extLst>
          </p:cNvPr>
          <p:cNvGrpSpPr>
            <a:grpSpLocks/>
          </p:cNvGrpSpPr>
          <p:nvPr/>
        </p:nvGrpSpPr>
        <p:grpSpPr bwMode="auto">
          <a:xfrm>
            <a:off x="7652318" y="4280928"/>
            <a:ext cx="2286000" cy="1371600"/>
            <a:chOff x="4320" y="144"/>
            <a:chExt cx="1440" cy="8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846877-11BB-472F-B74A-256DAE227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44"/>
              <a:ext cx="1440" cy="864"/>
              <a:chOff x="1488" y="2064"/>
              <a:chExt cx="2688" cy="1632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DF9548E4-C6C4-4165-80CC-1B3E4C64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688" cy="1632"/>
              </a:xfrm>
              <a:prstGeom prst="rect">
                <a:avLst/>
              </a:prstGeom>
              <a:solidFill>
                <a:srgbClr val="F4ECC6"/>
              </a:solidFill>
              <a:ln w="28575">
                <a:solidFill>
                  <a:srgbClr val="CC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7">
                <a:extLst>
                  <a:ext uri="{FF2B5EF4-FFF2-40B4-BE49-F238E27FC236}">
                    <a16:creationId xmlns:a16="http://schemas.microsoft.com/office/drawing/2014/main" id="{FE7DA9EF-75B2-48E9-8012-0C122C80E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496"/>
                <a:ext cx="1104" cy="864"/>
                <a:chOff x="1776" y="2448"/>
                <a:chExt cx="1104" cy="864"/>
              </a:xfrm>
            </p:grpSpPr>
            <p:sp>
              <p:nvSpPr>
                <p:cNvPr id="20" name="Oval 8">
                  <a:extLst>
                    <a:ext uri="{FF2B5EF4-FFF2-40B4-BE49-F238E27FC236}">
                      <a16:creationId xmlns:a16="http://schemas.microsoft.com/office/drawing/2014/main" id="{83F6E00B-DFF2-4D2A-8D47-AF501DEFA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448"/>
                  <a:ext cx="1104" cy="864"/>
                </a:xfrm>
                <a:prstGeom prst="ellipse">
                  <a:avLst/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9">
                  <a:extLst>
                    <a:ext uri="{FF2B5EF4-FFF2-40B4-BE49-F238E27FC236}">
                      <a16:creationId xmlns:a16="http://schemas.microsoft.com/office/drawing/2014/main" id="{DB004364-EA0A-4A90-8335-900D1C48DB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7" y="2736"/>
                  <a:ext cx="238" cy="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rgbClr val="333333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3DA543AA-1766-401F-9958-7C79255CE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714"/>
                <a:ext cx="217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/>
              </a:p>
            </p:txBody>
          </p:sp>
        </p:grp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CD70025D-0D3B-4460-9503-B5A7B6736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/>
                <a:t>A</a:t>
              </a:r>
              <a:r>
                <a:rPr lang="en-US" altLang="en-US" b="1" baseline="30000"/>
                <a:t>C</a:t>
              </a:r>
              <a:endParaRPr lang="en-US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740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3F14-2809-46AB-99B1-B125DAD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You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F904-F773-47D1-A98B-395C8699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“friend” offers you to play a game. He has </a:t>
            </a:r>
            <a:r>
              <a:rPr lang="en-US" dirty="0">
                <a:solidFill>
                  <a:srgbClr val="FF0000"/>
                </a:solidFill>
              </a:rPr>
              <a:t>three cards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one red on both sides, one black on both sides, and one red on one side and black on the other</a:t>
            </a:r>
            <a:r>
              <a:rPr lang="en-US" dirty="0"/>
              <a:t>.</a:t>
            </a:r>
          </a:p>
          <a:p>
            <a:r>
              <a:rPr lang="en-US" dirty="0"/>
              <a:t>He mixes the three cards in a hat, picks one at random, and places it flat on the table with only one side showing. </a:t>
            </a:r>
          </a:p>
          <a:p>
            <a:r>
              <a:rPr lang="en-US" dirty="0"/>
              <a:t>Suppose that one side is red. He then offers to bet his $4 against your $3 that the other side of the card is also 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5A04-88F1-4CFD-AB01-D1A94D2B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706B-5521-4291-AFCD-7FA31C2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 and F are independent events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Toss two fair coin</a:t>
                </a:r>
              </a:p>
              <a:p>
                <a:pPr lvl="2"/>
                <a:r>
                  <a:rPr lang="en-US" dirty="0"/>
                  <a:t>The event that you get heads on the second coin is independent of the event that you get tails on the first.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event of getting is tails for the first coin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 event of getting heads for the second coin</a:t>
                </a:r>
              </a:p>
              <a:p>
                <a:pPr marL="1371600" lvl="3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Independence and mutually exclusive, are two different things!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8DAD-89FA-4011-8B34-7800569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706B-5521-4291-AFCD-7FA31C2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E and F are independent,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                                                      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if for</a:t>
                </a:r>
                <a:br>
                  <a:rPr lang="en-US" dirty="0"/>
                </a:br>
                <a:r>
                  <a:rPr lang="en-US" dirty="0"/>
                  <a:t>all subcollections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8DAD-89FA-4011-8B34-7800569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66D8B-9EB2-4E64-921D-14466B31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12" y="41762"/>
            <a:ext cx="5159188" cy="3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706B-5521-4291-AFCD-7FA31C2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939118" cy="4906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if for</a:t>
                </a:r>
                <a:br>
                  <a:rPr lang="en-US" dirty="0"/>
                </a:br>
                <a:r>
                  <a:rPr lang="en-US" dirty="0"/>
                  <a:t>all subcollections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Question: </a:t>
                </a:r>
              </a:p>
              <a:p>
                <a:pPr lvl="1"/>
                <a:r>
                  <a:rPr lang="en-US" dirty="0"/>
                  <a:t>An urn contains 10 balls: 4 red and 6 blue.</a:t>
                </a:r>
              </a:p>
              <a:p>
                <a:pPr lvl="1"/>
                <a:r>
                  <a:rPr lang="en-US" dirty="0"/>
                  <a:t>A second urn contains 16 red balls and an unknown number of blue balls.</a:t>
                </a:r>
              </a:p>
              <a:p>
                <a:pPr lvl="1"/>
                <a:r>
                  <a:rPr lang="en-US" dirty="0"/>
                  <a:t>A single ball is drawn from each urn. The probability that both balls are the same color is 0.44</a:t>
                </a:r>
              </a:p>
              <a:p>
                <a:pPr lvl="1"/>
                <a:r>
                  <a:rPr lang="en-US" dirty="0">
                    <a:highlight>
                      <a:srgbClr val="FFFF00"/>
                    </a:highlight>
                  </a:rPr>
                  <a:t>Calculate the number of blue balls in the second urn.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7526-4F44-45FF-9631-C958F703C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939118" cy="4906963"/>
              </a:xfrm>
              <a:blipFill>
                <a:blip r:embed="rId2"/>
                <a:stretch>
                  <a:fillRect l="-1643" t="-2484" r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8DAD-89FA-4011-8B34-7800569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041CF-5D7B-4ED3-AE4F-4B4F648EF215}"/>
                  </a:ext>
                </a:extLst>
              </p:cNvPr>
              <p:cNvSpPr txBox="1"/>
              <p:nvPr/>
            </p:nvSpPr>
            <p:spPr>
              <a:xfrm>
                <a:off x="7377954" y="1720497"/>
                <a:ext cx="4320988" cy="536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Event that a red ball drawn from urn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Event that a blue ball drawn from urn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Let x be the number of blue balls in urn 2</a:t>
                </a: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041CF-5D7B-4ED3-AE4F-4B4F648E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54" y="1720497"/>
                <a:ext cx="4320988" cy="5361981"/>
              </a:xfrm>
              <a:prstGeom prst="rect">
                <a:avLst/>
              </a:prstGeom>
              <a:blipFill>
                <a:blip r:embed="rId3"/>
                <a:stretch>
                  <a:fillRect l="-1128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5679-2179-40A8-BDE0-6F7B6AC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and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A215-D9F8-4ED7-91D5-34148934D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Flip three different fair coins,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𝑯𝑯𝑯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𝑯𝑯𝑻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𝑯𝑻𝑯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𝑯𝑻𝑻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𝑻𝑯𝑯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𝑻𝑯𝑻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𝑻𝑻𝑯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𝑻𝑻𝑻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Question: What is the probability that the first coin comes up heads?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𝑯𝑯𝑯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𝑯𝑯𝑻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𝑯𝑻𝑯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400" i="1" smtClean="0">
                                <a:latin typeface="Cambria Math" panose="02040503050406030204" pitchFamily="18" charset="0"/>
                              </a:rPr>
                              <m:t>𝑯𝑻𝑻</m:t>
                            </m:r>
                          </m:e>
                        </m:d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Additional Information: Exactly two of the three coins came up heads.</a:t>
                </a:r>
              </a:p>
              <a:p>
                <a:pPr lvl="2"/>
                <a:r>
                  <a:rPr lang="en-US" dirty="0"/>
                  <a:t>Now, what is the probability that the first coin was heads?</a:t>
                </a:r>
              </a:p>
              <a:p>
                <a:pPr marL="914400" lvl="2" indent="0">
                  <a:buNone/>
                </a:pPr>
                <a:endParaRPr lang="en-US" b="0" i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/>
                        <m:t>P</m:t>
                      </m:r>
                      <m:r>
                        <m:rPr>
                          <m:nor/>
                        </m:rPr>
                        <a:rPr lang="en-US" b="0"/>
                        <m:t>(</m:t>
                      </m:r>
                      <m:r>
                        <m:rPr>
                          <m:nor/>
                        </m:rPr>
                        <a:rPr lang="en-US" b="0"/>
                        <m:t>first</m:t>
                      </m:r>
                      <m:r>
                        <m:rPr>
                          <m:nor/>
                        </m:rPr>
                        <a:rPr lang="en-US" b="0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coin</m:t>
                      </m:r>
                      <m:r>
                        <m:rPr>
                          <m:nor/>
                        </m:rPr>
                        <a:rPr lang="en-US" b="0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heads</m:t>
                      </m:r>
                      <m:r>
                        <m:rPr>
                          <m:nor/>
                        </m:rPr>
                        <a:rPr lang="en-US" b="0"/>
                        <m:t> | </m:t>
                      </m:r>
                      <m:r>
                        <m:rPr>
                          <m:nor/>
                        </m:rPr>
                        <a:rPr lang="en-US" b="0"/>
                        <m:t>two</m:t>
                      </m:r>
                      <m:r>
                        <m:rPr>
                          <m:nor/>
                        </m:rPr>
                        <a:rPr lang="en-US" b="0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coins</m:t>
                      </m:r>
                      <m:r>
                        <m:rPr>
                          <m:nor/>
                        </m:rPr>
                        <a:rPr lang="en-US" b="0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heads</m:t>
                      </m:r>
                      <m:r>
                        <m:rPr>
                          <m:nor/>
                        </m:rPr>
                        <a:rPr lang="en-US" b="0"/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/>
                        <m:t> 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A215-D9F8-4ED7-91D5-34148934D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3CE5-72FC-482A-B250-9818227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CD1D1-FD00-48DD-82E3-E55C5E39D82F}"/>
              </a:ext>
            </a:extLst>
          </p:cNvPr>
          <p:cNvSpPr txBox="1"/>
          <p:nvPr/>
        </p:nvSpPr>
        <p:spPr>
          <a:xfrm>
            <a:off x="1438835" y="5380633"/>
            <a:ext cx="7382436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0" dirty="0">
                <a:solidFill>
                  <a:srgbClr val="000000"/>
                </a:solidFill>
                <a:effectLst/>
              </a:rPr>
              <a:t>More precisely, we have computed a </a:t>
            </a:r>
            <a:r>
              <a:rPr lang="en-US" sz="1800" b="0" dirty="0">
                <a:solidFill>
                  <a:srgbClr val="FF0000"/>
                </a:solidFill>
                <a:effectLst/>
              </a:rPr>
              <a:t>conditional probability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. That is, we have determined that, </a:t>
            </a:r>
            <a:r>
              <a:rPr lang="en-US" sz="1800" b="0" dirty="0">
                <a:solidFill>
                  <a:srgbClr val="FF0000"/>
                </a:solidFill>
                <a:effectLst/>
              </a:rPr>
              <a:t>conditional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on knowing that exactly two coins came up heads, the conditional probability of the first coin being head is 2/3.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9E61-A110-4551-A57D-135630C2F239}"/>
              </a:ext>
            </a:extLst>
          </p:cNvPr>
          <p:cNvSpPr txBox="1"/>
          <p:nvPr/>
        </p:nvSpPr>
        <p:spPr>
          <a:xfrm>
            <a:off x="8821271" y="4464424"/>
            <a:ext cx="33707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“conditional on,” or “given that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FD78EA4-8FE6-4A47-8FD1-A9B2BA51CCD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47565" y="4649090"/>
            <a:ext cx="4773706" cy="365771"/>
          </a:xfrm>
          <a:prstGeom prst="curvedConnector3">
            <a:avLst>
              <a:gd name="adj1" fmla="val 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C028-7320-4C4B-B09C-A996F81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02388" cy="4906963"/>
              </a:xfrm>
            </p:spPr>
            <p:txBody>
              <a:bodyPr/>
              <a:lstStyle/>
              <a:p>
                <a:r>
                  <a:rPr lang="en-US" dirty="0"/>
                  <a:t>Given two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dirty="0"/>
                  <a:t>, the conditional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conditional probability of </a:t>
                </a:r>
                <a:r>
                  <a:rPr lang="en-US" i="1" dirty="0"/>
                  <a:t>A </a:t>
                </a:r>
                <a:r>
                  <a:rPr lang="en-US" dirty="0"/>
                  <a:t>given </a:t>
                </a:r>
                <a:r>
                  <a:rPr lang="en-US" i="1" dirty="0"/>
                  <a:t>B </a:t>
                </a:r>
                <a:r>
                  <a:rPr lang="en-US" dirty="0"/>
                  <a:t>is equal to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02388" cy="4906963"/>
              </a:xfrm>
              <a:blipFill>
                <a:blip r:embed="rId2"/>
                <a:stretch>
                  <a:fillRect l="-1389" t="-1988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7741-FDC4-4A32-B374-2B8C13E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0F7C9-9DF2-4AE5-9F4A-F835A28E75D6}"/>
              </a:ext>
            </a:extLst>
          </p:cNvPr>
          <p:cNvSpPr txBox="1"/>
          <p:nvPr/>
        </p:nvSpPr>
        <p:spPr>
          <a:xfrm>
            <a:off x="1865780" y="2604264"/>
            <a:ext cx="601419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raction of the time that 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A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occurs once we 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know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that 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B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26E2-1A85-46C3-846F-898D907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41537-0A14-42E7-A736-A11C64E96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Two cards are randomly drawn from a deck of 52 playing cards. Find the probability that both cards will be greater than 3 and less than 8.</a:t>
                </a:r>
              </a:p>
              <a:p>
                <a:pPr lvl="1"/>
                <a:r>
                  <a:rPr lang="en-US" dirty="0"/>
                  <a:t>{4, 5, 6, 7}, total 16 card.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𝟓𝟐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4 candidates are seeking a vacancy on a school board. If A is twice as likely to be elected as B, and B and C are given about the same chance of being elected, while C is twice as likely to be elected as D, then what are the probabilities that C will win? A will not win?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probability that D will win,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41537-0A14-42E7-A736-A11C64E96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5E25-3B2D-4AF6-BB80-C8DE19AC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C028-7320-4C4B-B09C-A996F81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02388" cy="4906963"/>
              </a:xfrm>
            </p:spPr>
            <p:txBody>
              <a:bodyPr/>
              <a:lstStyle/>
              <a:p>
                <a:r>
                  <a:rPr lang="en-US" dirty="0"/>
                  <a:t>The conditional probability of </a:t>
                </a:r>
                <a:r>
                  <a:rPr lang="en-US" i="1" dirty="0"/>
                  <a:t>A </a:t>
                </a:r>
                <a:r>
                  <a:rPr lang="en-US" dirty="0"/>
                  <a:t>given </a:t>
                </a:r>
                <a:r>
                  <a:rPr lang="en-US" i="1" dirty="0"/>
                  <a:t>B </a:t>
                </a:r>
                <a:r>
                  <a:rPr lang="en-US" dirty="0"/>
                  <a:t>is equal to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this implies?</a:t>
                </a:r>
              </a:p>
              <a:p>
                <a:pPr lvl="1"/>
                <a:r>
                  <a:rPr lang="en-US" dirty="0"/>
                  <a:t>A and B are independent of each other.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02388" cy="4906963"/>
              </a:xfrm>
              <a:blipFill>
                <a:blip r:embed="rId2"/>
                <a:stretch>
                  <a:fillRect l="-1389" t="-1988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7741-FDC4-4A32-B374-2B8C13E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C028-7320-4C4B-B09C-A996F81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598024" cy="4906963"/>
              </a:xfrm>
            </p:spPr>
            <p:txBody>
              <a:bodyPr/>
              <a:lstStyle/>
              <a:p>
                <a:r>
                  <a:rPr lang="en-US" dirty="0"/>
                  <a:t>The conditional probability of </a:t>
                </a:r>
                <a:r>
                  <a:rPr lang="en-US" i="1" dirty="0"/>
                  <a:t>A </a:t>
                </a:r>
                <a:r>
                  <a:rPr lang="en-US" dirty="0"/>
                  <a:t>given </a:t>
                </a:r>
                <a:r>
                  <a:rPr lang="en-US" i="1" dirty="0"/>
                  <a:t>B </a:t>
                </a:r>
                <a:r>
                  <a:rPr lang="en-US" dirty="0"/>
                  <a:t>is equal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a box has 3 red marbles and 2 black ones. We select 2 marbles. </a:t>
                </a: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/>
                  <a:t>What is the probability that second marble is red given that the first one is red? </a:t>
                </a:r>
                <a:r>
                  <a:rPr lang="en-US" dirty="0">
                    <a:solidFill>
                      <a:srgbClr val="FF0000"/>
                    </a:solidFill>
                  </a:rPr>
                  <a:t>Apply conditional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598024" cy="4906963"/>
              </a:xfrm>
              <a:blipFill>
                <a:blip r:embed="rId2"/>
                <a:stretch>
                  <a:fillRect l="-1664" t="-1988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7741-FDC4-4A32-B374-2B8C13E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FBB88-A1CA-4325-BCE1-AE4FFB05DA87}"/>
                  </a:ext>
                </a:extLst>
              </p:cNvPr>
              <p:cNvSpPr txBox="1"/>
              <p:nvPr/>
            </p:nvSpPr>
            <p:spPr>
              <a:xfrm>
                <a:off x="8077200" y="1945997"/>
                <a:ext cx="3809999" cy="423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First marble is is red</a:t>
                </a:r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Second marble is red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𝒓𝒆𝒅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𝒃𝒍𝒂𝒄𝒌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FBB88-A1CA-4325-BCE1-AE4FFB05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945997"/>
                <a:ext cx="3809999" cy="4230966"/>
              </a:xfrm>
              <a:prstGeom prst="rect">
                <a:avLst/>
              </a:prstGeom>
              <a:blipFill>
                <a:blip r:embed="rId3"/>
                <a:stretch>
                  <a:fillRect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7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C028-7320-4C4B-B09C-A996F81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598024" cy="4906963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:r>
                  <a:rPr lang="en-US" dirty="0">
                    <a:solidFill>
                      <a:srgbClr val="FF0000"/>
                    </a:solidFill>
                  </a:rPr>
                  <a:t>person 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Y </a:t>
                </a:r>
                <a:r>
                  <a:rPr lang="en-US" dirty="0"/>
                  <a:t>each draw 13 cards from a standard deck of 52. Given that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has exactly two King, what is the probability that Y has exactly one King?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Event that X has two King</a:t>
                </a:r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: </a:t>
                </a:r>
                <a:r>
                  <a:rPr lang="en-US" dirty="0">
                    <a:solidFill>
                      <a:srgbClr val="002060"/>
                    </a:solidFill>
                  </a:rPr>
                  <a:t>Event that Y has one King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4C8FE-A117-4D39-AFBE-486C473A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598024" cy="4906963"/>
              </a:xfrm>
              <a:blipFill>
                <a:blip r:embed="rId2"/>
                <a:stretch>
                  <a:fillRect l="-1664" t="-1988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7741-FDC4-4A32-B374-2B8C13E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5DAE88-224D-491E-AFAB-B39BB264C9FF}"/>
                  </a:ext>
                </a:extLst>
              </p:cNvPr>
              <p:cNvSpPr txBox="1"/>
              <p:nvPr/>
            </p:nvSpPr>
            <p:spPr>
              <a:xfrm>
                <a:off x="8077200" y="1270000"/>
                <a:ext cx="3809999" cy="5329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𝟒𝟖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𝟏𝟏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𝟏𝟑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𝟒𝟖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𝟏𝟏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𝟑𝟕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𝟏𝟑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𝟏𝟑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𝟒𝟖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𝟑𝟕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𝟓𝟐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𝟒𝟖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5DAE88-224D-491E-AFAB-B39BB264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270000"/>
                <a:ext cx="3809999" cy="5329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4DD2-9415-4846-B2BC-D29A085E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21E3-9E8B-4902-9E90-72FAB4FEE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105156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1" dirty="0">
                    <a:latin typeface="Cambria Math" panose="02040503050406030204" pitchFamily="18" charset="0"/>
                  </a:rPr>
                  <a:t> then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events then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∩…∩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21E3-9E8B-4902-9E90-72FAB4FE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10515600" cy="4906963"/>
              </a:xfrm>
              <a:blipFill>
                <a:blip r:embed="rId2"/>
                <a:stretch>
                  <a:fillRect l="-1043" t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2EDB-89FE-4D0C-A6E2-4B68ADFD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0D46-4B7D-4268-8670-34AB5161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96764-52B9-4774-A459-EE480078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an urn has 5 White balls and 7 Black balls. Each ball that is selected is returned to the urn along with an additional ball of the same color. Suppose draw 3 balls. </a:t>
                </a: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/>
                  <a:t>: What is the probability that you get 3 white balls.</a:t>
                </a:r>
              </a:p>
              <a:p>
                <a:r>
                  <a:rPr lang="en-US" dirty="0"/>
                  <a:t>Phan wants to take a Biology course or a Chemistry course. Given that the students take Biology, the probability that they get an A is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dirty="0"/>
                  <a:t>. While the probability of getting an A given that the student took Chemistry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. If Phan makes a decision on the course to take randomly, what's probability of </a:t>
                </a:r>
                <a:r>
                  <a:rPr lang="en-US" dirty="0">
                    <a:solidFill>
                      <a:srgbClr val="FF0000"/>
                    </a:solidFill>
                  </a:rPr>
                  <a:t>getting an A in Chem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96764-52B9-4774-A459-EE480078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ABE3-E027-440D-827D-7D8EBA5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B464-D172-49B5-A104-1DBB29B2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33AE-D7D4-4E59-98F7-41C9389F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Bayes's</a:t>
            </a:r>
            <a:r>
              <a:rPr lang="en-US" dirty="0"/>
              <a:t>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66FD-8D5F-456D-996E-8C9AB06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Statistics with Economics and Business Applications, </a:t>
            </a:r>
            <a:r>
              <a:rPr lang="en-US" altLang="en-US" sz="2800" b="1" dirty="0"/>
              <a:t>Chapter 3  Probability and Discrete Probability Distributions</a:t>
            </a:r>
          </a:p>
          <a:p>
            <a:r>
              <a:rPr lang="en-US" dirty="0"/>
              <a:t>Modern Business Statistics, Slides by John Loucks</a:t>
            </a:r>
          </a:p>
          <a:p>
            <a:r>
              <a:rPr lang="en-US" sz="2800" b="0" i="0">
                <a:solidFill>
                  <a:srgbClr val="FF0000"/>
                </a:solidFill>
                <a:effectLst/>
                <a:latin typeface="F34"/>
              </a:rPr>
              <a:t>lecture notes on Probability Theory by </a:t>
            </a:r>
            <a:r>
              <a:rPr lang="en-US" sz="2800" b="0" i="0">
                <a:solidFill>
                  <a:srgbClr val="FF0000"/>
                </a:solidFill>
                <a:effectLst/>
                <a:latin typeface="F33"/>
              </a:rPr>
              <a:t>Phanuel Mariano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076-33B6-4215-8D22-D8B1999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F2A-B769-43D9-9563-1B7DE21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  <a:p>
            <a:pPr lvl="1"/>
            <a:r>
              <a:rPr lang="en-US" altLang="en-US" sz="2400" b="1" dirty="0"/>
              <a:t>The set of all possible outcomes for an experiment is the sample space.</a:t>
            </a:r>
          </a:p>
          <a:p>
            <a:pPr lvl="2"/>
            <a:r>
              <a:rPr lang="en-US" altLang="en-US" dirty="0"/>
              <a:t>Tossing a coin: </a:t>
            </a:r>
            <a:r>
              <a:rPr lang="en-US" altLang="en-US" b="1" dirty="0"/>
              <a:t>{H, T}</a:t>
            </a:r>
          </a:p>
          <a:p>
            <a:pPr lvl="2"/>
            <a:r>
              <a:rPr lang="en-US" altLang="en-US" dirty="0"/>
              <a:t>Tossing two coin: </a:t>
            </a:r>
            <a:r>
              <a:rPr lang="en-US" altLang="en-US" b="1" dirty="0"/>
              <a:t>{HH,HT, TH, TT}</a:t>
            </a:r>
          </a:p>
          <a:p>
            <a:r>
              <a:rPr lang="en-US" dirty="0"/>
              <a:t>Event </a:t>
            </a:r>
          </a:p>
          <a:p>
            <a:pPr lvl="1"/>
            <a:r>
              <a:rPr lang="en-US" dirty="0"/>
              <a:t>Consists of one or more outcomes and is a subset of the sample space.</a:t>
            </a:r>
          </a:p>
          <a:p>
            <a:pPr lvl="2"/>
            <a:r>
              <a:rPr lang="en-US" dirty="0"/>
              <a:t>A die is tossed.  Event A is observing an even number.</a:t>
            </a:r>
          </a:p>
          <a:p>
            <a:pPr lvl="3"/>
            <a:r>
              <a:rPr lang="en-US" dirty="0"/>
              <a:t>A = {2, 4, 6}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A</a:t>
            </a:r>
            <a:r>
              <a:rPr lang="en-US" altLang="en-US" sz="2400" b="1" dirty="0">
                <a:solidFill>
                  <a:srgbClr val="002060"/>
                </a:solidFill>
              </a:rPr>
              <a:t>n event that consists of a single outcome is called </a:t>
            </a:r>
            <a:r>
              <a:rPr lang="en-US" altLang="en-US" sz="2400" b="1" dirty="0"/>
              <a:t>simple event</a:t>
            </a:r>
            <a:endParaRPr lang="en-US" dirty="0"/>
          </a:p>
          <a:p>
            <a:pPr lvl="1"/>
            <a:endParaRPr 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3C9B-AA98-4413-874D-0825302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076-33B6-4215-8D22-D8B1999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7CF2A-B769-43D9-9563-1B7DE21A0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Two events are </a:t>
                </a:r>
                <a:r>
                  <a:rPr lang="en-US" dirty="0">
                    <a:solidFill>
                      <a:srgbClr val="FF0000"/>
                    </a:solidFill>
                  </a:rPr>
                  <a:t>mutually exclusive </a:t>
                </a:r>
                <a:r>
                  <a:rPr lang="en-US" dirty="0"/>
                  <a:t>if, when one event occurs, the other cannot, and vice versa.</a:t>
                </a:r>
              </a:p>
              <a:p>
                <a:pPr lvl="1"/>
                <a:r>
                  <a:rPr lang="en-US" altLang="en-US" sz="2400" b="1" dirty="0">
                    <a:solidFill>
                      <a:srgbClr val="FF0000"/>
                    </a:solidFill>
                  </a:rPr>
                  <a:t>Toss a die.</a:t>
                </a:r>
              </a:p>
              <a:p>
                <a:pPr lvl="2"/>
                <a:r>
                  <a:rPr lang="en-US" sz="2000" dirty="0">
                    <a:solidFill>
                      <a:srgbClr val="FF0000"/>
                    </a:solidFill>
                  </a:rPr>
                  <a:t>A: Observe a 6</a:t>
                </a:r>
              </a:p>
              <a:p>
                <a:pPr lvl="2"/>
                <a:r>
                  <a:rPr lang="en-US" sz="2000" dirty="0">
                    <a:solidFill>
                      <a:srgbClr val="FF0000"/>
                    </a:solidFill>
                  </a:rPr>
                  <a:t>B: Observe a 3</a:t>
                </a:r>
              </a:p>
              <a:p>
                <a:r>
                  <a:rPr lang="en-US" dirty="0"/>
                  <a:t>Equally Likely Outcomes</a:t>
                </a:r>
              </a:p>
              <a:p>
                <a:pPr lvl="1"/>
                <a:r>
                  <a:rPr lang="en-US" dirty="0"/>
                  <a:t>Probability of an event A </a:t>
                </a:r>
              </a:p>
              <a:p>
                <a:pPr marL="0" indent="0">
                  <a:buNone/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𝐅𝐚𝐯𝐨𝐫𝐚𝐛𝐥𝐞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𝐎𝐮𝐭𝐜𝐨𝐦𝐞𝐬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𝐓𝐨𝐭𝐚𝐥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𝐎𝐮𝐭𝐜𝐨𝐦𝐞𝐬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method for calculating probabilities is only appropriate when the outcomes of the sample space are equally likely.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altLang="en-US" b="1" dirty="0">
                  <a:solidFill>
                    <a:srgbClr val="00206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7CF2A-B769-43D9-9563-1B7DE21A0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3C9B-AA98-4413-874D-0825302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076-33B6-4215-8D22-D8B1999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7CF2A-B769-43D9-9563-1B7DE21A0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 of an event A </a:t>
                </a:r>
                <a:r>
                  <a:rPr lang="en-US" dirty="0"/>
                  <a:t>is equal to the sum of the probabilities of the simple events contained in A </a:t>
                </a:r>
              </a:p>
              <a:p>
                <a:pPr lvl="1"/>
                <a:r>
                  <a:rPr lang="en-US" dirty="0"/>
                  <a:t>Toss a fair coin twice. What is the probability of observing at least one head?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𝑯𝑻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sz="2800" b="1" dirty="0">
                    <a:ea typeface="+mj-ea"/>
                  </a:rPr>
                  <a:t>Basic Rules of Probability</a:t>
                </a:r>
              </a:p>
              <a:p>
                <a:pPr lvl="1"/>
                <a:r>
                  <a:rPr lang="en-US" dirty="0"/>
                  <a:t>Rule I: For any event A,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≤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probabilities for all simple events in S equals 1.</a:t>
                </a:r>
              </a:p>
              <a:p>
                <a:pPr lvl="2"/>
                <a:r>
                  <a:rPr lang="en-US" dirty="0"/>
                  <a:t>Toss a fair coin twice: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𝑯𝑻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altLang="en-US" b="1" dirty="0">
                  <a:solidFill>
                    <a:srgbClr val="00206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7CF2A-B769-43D9-9563-1B7DE21A0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3C9B-AA98-4413-874D-0825302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9F7D-6232-4D11-B400-CBD9A83D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48F-D844-4C84-AF8A-0E6D8E31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Principle</a:t>
            </a:r>
          </a:p>
          <a:p>
            <a:pPr lvl="1"/>
            <a:r>
              <a:rPr lang="en-US" dirty="0"/>
              <a:t>Sample space of throwing 3 dice has 216 entries, sample space of throwing 4 dice has 1296 entries, …</a:t>
            </a:r>
          </a:p>
          <a:p>
            <a:pPr lvl="1"/>
            <a:r>
              <a:rPr lang="en-US" dirty="0"/>
              <a:t>We need a way to help us count faster rather than counting by hand one by 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FB723-00F1-421F-96B9-A1602BDA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4471-24E2-4CA5-BA4D-01B419BA057F}"/>
              </a:ext>
            </a:extLst>
          </p:cNvPr>
          <p:cNvSpPr txBox="1"/>
          <p:nvPr/>
        </p:nvSpPr>
        <p:spPr>
          <a:xfrm>
            <a:off x="1639399" y="3429000"/>
            <a:ext cx="6821020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</a:rPr>
              <a:t>(Basic Counting Principle) 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Suppose 2 experiments are to be performed.</a:t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endParaRPr lang="en-US" sz="2400" b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If one experiment can result in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m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 possibilities</a:t>
            </a: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Second experiment can result in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n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 possibilities</a:t>
            </a: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Then together there are </a:t>
            </a:r>
            <a:r>
              <a:rPr lang="en-US" sz="2400" b="0" i="1" dirty="0" err="1">
                <a:solidFill>
                  <a:srgbClr val="FF0000"/>
                </a:solidFill>
                <a:effectLst/>
              </a:rPr>
              <a:t>mn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 possibilities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8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9F7D-6232-4D11-B400-CBD9A83D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6948F-D844-4C84-AF8A-0E6D8E310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college planning committee consists of 3 freshmen, 4 second year’s, 5 juniors, and 2 seniors. A subcommittee of 4 consists 1 person from each class. How many such subcommittee?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6948F-D844-4C84-AF8A-0E6D8E310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FB723-00F1-421F-96B9-A1602BDA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4471-24E2-4CA5-BA4D-01B419BA057F}"/>
              </a:ext>
            </a:extLst>
          </p:cNvPr>
          <p:cNvSpPr txBox="1"/>
          <p:nvPr/>
        </p:nvSpPr>
        <p:spPr>
          <a:xfrm>
            <a:off x="1238799" y="1310341"/>
            <a:ext cx="7221620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</a:rPr>
              <a:t>(Basic Counting Principle) 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Suppose 2 experiments are to be performed.</a:t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endParaRPr lang="en-US" sz="2400" b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If one experiment can result in m possibilities</a:t>
            </a: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Second experiment can result in n possibilities</a:t>
            </a:r>
          </a:p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</a:rPr>
              <a:t>Then together there are </a:t>
            </a:r>
            <a:r>
              <a:rPr lang="en-US" sz="2400" b="0" i="1" dirty="0" err="1">
                <a:solidFill>
                  <a:srgbClr val="FF0000"/>
                </a:solidFill>
                <a:effectLst/>
              </a:rPr>
              <a:t>mn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 possibilities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1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2FA-9946-481B-B872-74943BD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9AC8-862B-4E44-BF0D-E6A610983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Permutations</a:t>
                </a:r>
              </a:p>
              <a:p>
                <a:pPr lvl="1"/>
                <a:r>
                  <a:rPr lang="en-US" dirty="0"/>
                  <a:t>How many different ordered arrangements of the letters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possible?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With </a:t>
                </a:r>
                <a:r>
                  <a:rPr lang="en-US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objects.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different permutations of the n objects.</a:t>
                </a:r>
              </a:p>
              <a:p>
                <a:r>
                  <a:rPr lang="en-US" dirty="0"/>
                  <a:t>ORDER matters when it comes to Permutations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/>
                  <a:t>How many ways can one arrange 4 math books, 3 chemistry books, 2 physics books, and 1 biology book on a bookshelf so that all the math books are together, all the chemistry books are together, and all the physics books are together?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 .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 .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 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9AC8-862B-4E44-BF0D-E6A610983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48B5-25B0-4645-8727-F259ADAF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2FA-9946-481B-B872-74943BD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9AC8-862B-4E44-BF0D-E6A610983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Permutations</a:t>
                </a:r>
              </a:p>
              <a:p>
                <a:pPr lvl="1"/>
                <a:r>
                  <a:rPr lang="en-US" dirty="0"/>
                  <a:t>How many different ordered arrangements of the letters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possible?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With </a:t>
                </a:r>
                <a:r>
                  <a:rPr lang="en-US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objects.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different permutations of the n objects.</a:t>
                </a:r>
              </a:p>
              <a:p>
                <a:r>
                  <a:rPr lang="en-US" dirty="0"/>
                  <a:t>ORDER matters when it comes to Permutations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00B050"/>
                    </a:solidFill>
                  </a:rPr>
                  <a:t>Repetitions: </a:t>
                </a:r>
                <a:r>
                  <a:rPr lang="en-US" dirty="0"/>
                  <a:t>How many ways can one arrange the letters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different permutations of n objects 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alike.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9AC8-862B-4E44-BF0D-E6A610983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48B5-25B0-4645-8727-F259ADAF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27341</TotalTime>
  <Words>2053</Words>
  <Application>Microsoft Office PowerPoint</Application>
  <PresentationFormat>Widescreen</PresentationFormat>
  <Paragraphs>248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F33</vt:lpstr>
      <vt:lpstr>F34</vt:lpstr>
      <vt:lpstr>Times-Roman</vt:lpstr>
      <vt:lpstr>Office Theme</vt:lpstr>
      <vt:lpstr>Equation</vt:lpstr>
      <vt:lpstr>Conditional Probability</vt:lpstr>
      <vt:lpstr>Practice Exercises</vt:lpstr>
      <vt:lpstr>Recall</vt:lpstr>
      <vt:lpstr>Recall</vt:lpstr>
      <vt:lpstr>Recall</vt:lpstr>
      <vt:lpstr>Recall</vt:lpstr>
      <vt:lpstr>Recall</vt:lpstr>
      <vt:lpstr>Recall</vt:lpstr>
      <vt:lpstr>Recall</vt:lpstr>
      <vt:lpstr>Recall</vt:lpstr>
      <vt:lpstr>Recall</vt:lpstr>
      <vt:lpstr>Recall</vt:lpstr>
      <vt:lpstr>Recall</vt:lpstr>
      <vt:lpstr>Will You Play?</vt:lpstr>
      <vt:lpstr>Independent Events</vt:lpstr>
      <vt:lpstr>Independent Events</vt:lpstr>
      <vt:lpstr>Independent Events</vt:lpstr>
      <vt:lpstr>Conditional Probability and Independence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Practice Exercises</vt:lpstr>
      <vt:lpstr>Next Class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953</cp:revision>
  <dcterms:created xsi:type="dcterms:W3CDTF">2018-08-09T05:48:18Z</dcterms:created>
  <dcterms:modified xsi:type="dcterms:W3CDTF">2021-01-22T11:06:28Z</dcterms:modified>
</cp:coreProperties>
</file>