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1" r:id="rId2"/>
    <p:sldId id="465" r:id="rId3"/>
    <p:sldId id="451" r:id="rId4"/>
    <p:sldId id="476" r:id="rId5"/>
    <p:sldId id="477" r:id="rId6"/>
    <p:sldId id="478" r:id="rId7"/>
    <p:sldId id="479" r:id="rId8"/>
    <p:sldId id="472" r:id="rId9"/>
    <p:sldId id="473" r:id="rId10"/>
    <p:sldId id="474" r:id="rId11"/>
    <p:sldId id="471" r:id="rId12"/>
    <p:sldId id="480" r:id="rId13"/>
    <p:sldId id="475" r:id="rId14"/>
    <p:sldId id="481" r:id="rId15"/>
    <p:sldId id="482" r:id="rId16"/>
    <p:sldId id="483" r:id="rId17"/>
    <p:sldId id="484" r:id="rId18"/>
    <p:sldId id="486" r:id="rId19"/>
    <p:sldId id="31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CBA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1729" autoAdjust="0"/>
  </p:normalViewPr>
  <p:slideViewPr>
    <p:cSldViewPr snapToGrid="0">
      <p:cViewPr varScale="1">
        <p:scale>
          <a:sx n="72" d="100"/>
          <a:sy n="72" d="100"/>
        </p:scale>
        <p:origin x="91"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07850-72F4-4E33-895D-6E82BDB742D6}" type="datetimeFigureOut">
              <a:rPr lang="en-US" smtClean="0"/>
              <a:t>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6D3B2-DC1A-4DC5-BA88-136D08376B51}" type="slidenum">
              <a:rPr lang="en-US" smtClean="0"/>
              <a:t>‹#›</a:t>
            </a:fld>
            <a:endParaRPr lang="en-US"/>
          </a:p>
        </p:txBody>
      </p:sp>
    </p:spTree>
    <p:extLst>
      <p:ext uri="{BB962C8B-B14F-4D97-AF65-F5344CB8AC3E}">
        <p14:creationId xmlns:p14="http://schemas.microsoft.com/office/powerpoint/2010/main" val="113189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D6D3B2-DC1A-4DC5-BA88-136D08376B51}" type="slidenum">
              <a:rPr lang="en-US" smtClean="0"/>
              <a:t>1</a:t>
            </a:fld>
            <a:endParaRPr lang="en-US"/>
          </a:p>
        </p:txBody>
      </p:sp>
    </p:spTree>
    <p:extLst>
      <p:ext uri="{BB962C8B-B14F-4D97-AF65-F5344CB8AC3E}">
        <p14:creationId xmlns:p14="http://schemas.microsoft.com/office/powerpoint/2010/main" val="564186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D6D3B2-DC1A-4DC5-BA88-136D08376B51}" type="slidenum">
              <a:rPr lang="en-US" smtClean="0"/>
              <a:t>17</a:t>
            </a:fld>
            <a:endParaRPr lang="en-US"/>
          </a:p>
        </p:txBody>
      </p:sp>
    </p:spTree>
    <p:extLst>
      <p:ext uri="{BB962C8B-B14F-4D97-AF65-F5344CB8AC3E}">
        <p14:creationId xmlns:p14="http://schemas.microsoft.com/office/powerpoint/2010/main" val="4014675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D6D3B2-DC1A-4DC5-BA88-136D08376B51}" type="slidenum">
              <a:rPr lang="en-US" smtClean="0"/>
              <a:t>18</a:t>
            </a:fld>
            <a:endParaRPr lang="en-US"/>
          </a:p>
        </p:txBody>
      </p:sp>
    </p:spTree>
    <p:extLst>
      <p:ext uri="{BB962C8B-B14F-4D97-AF65-F5344CB8AC3E}">
        <p14:creationId xmlns:p14="http://schemas.microsoft.com/office/powerpoint/2010/main" val="2723475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b="1">
                <a:solidFill>
                  <a:srgbClr val="FF0000"/>
                </a:solidFill>
                <a:latin typeface="+mj-lt"/>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8AAF6B2-C7BC-4F5F-89FA-756C80996319}" type="datetime1">
              <a:rPr lang="en-US" smtClean="0"/>
              <a:t>1/25/2021</a:t>
            </a:fld>
            <a:endParaRPr lang="en-US"/>
          </a:p>
        </p:txBody>
      </p:sp>
      <p:sp>
        <p:nvSpPr>
          <p:cNvPr id="5" name="Footer Placeholder 4"/>
          <p:cNvSpPr>
            <a:spLocks noGrp="1"/>
          </p:cNvSpPr>
          <p:nvPr>
            <p:ph type="ftr" sz="quarter" idx="11"/>
          </p:nvPr>
        </p:nvSpPr>
        <p:spPr/>
        <p:txBody>
          <a:bodyPr/>
          <a:lstStyle>
            <a:lvl1pPr>
              <a:defRPr/>
            </a:lvl1pPr>
          </a:lstStyle>
          <a:p>
            <a:r>
              <a:rPr lang="en-US"/>
              <a:t>Database Management System</a:t>
            </a:r>
            <a:endParaRPr lang="en-US" dirty="0"/>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577812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1B5219-EB3B-428B-83C4-F385ACD5B066}" type="datetime1">
              <a:rPr lang="en-US" smtClean="0"/>
              <a:t>1/25/2021</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25209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944206-DCD5-437B-A394-E67C0F769F6A}" type="datetime1">
              <a:rPr lang="en-US" smtClean="0"/>
              <a:t>1/25/2021</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768925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4867" y="76201"/>
            <a:ext cx="11362267" cy="701675"/>
          </a:xfrm>
        </p:spPr>
        <p:txBody>
          <a:bodyPr/>
          <a:lstStyle/>
          <a:p>
            <a:r>
              <a:rPr lang="en-US"/>
              <a:t>Click to edit Master title style</a:t>
            </a:r>
          </a:p>
        </p:txBody>
      </p:sp>
      <p:sp>
        <p:nvSpPr>
          <p:cNvPr id="3" name="Text Placeholder 2"/>
          <p:cNvSpPr>
            <a:spLocks noGrp="1"/>
          </p:cNvSpPr>
          <p:nvPr>
            <p:ph type="body" sz="half" idx="1"/>
          </p:nvPr>
        </p:nvSpPr>
        <p:spPr>
          <a:xfrm>
            <a:off x="421217" y="1066800"/>
            <a:ext cx="5571067"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5" y="1066800"/>
            <a:ext cx="557318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a:ln/>
        </p:spPr>
        <p:txBody>
          <a:bodyPr/>
          <a:lstStyle>
            <a:lvl1pPr>
              <a:defRPr/>
            </a:lvl1pPr>
          </a:lstStyle>
          <a:p>
            <a:pPr>
              <a:defRPr/>
            </a:pPr>
            <a:fld id="{435B0D2B-E248-4576-9223-EAAE2353D2CC}" type="datetime1">
              <a:rPr lang="en-US" smtClean="0"/>
              <a:t>1/25/2021</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en-US"/>
              <a:t>Database Management System</a:t>
            </a:r>
          </a:p>
        </p:txBody>
      </p:sp>
      <p:sp>
        <p:nvSpPr>
          <p:cNvPr id="7" name="Rectangle 9"/>
          <p:cNvSpPr>
            <a:spLocks noGrp="1" noChangeArrowheads="1"/>
          </p:cNvSpPr>
          <p:nvPr>
            <p:ph type="sldNum" sz="quarter" idx="12"/>
          </p:nvPr>
        </p:nvSpPr>
        <p:spPr>
          <a:ln/>
        </p:spPr>
        <p:txBody>
          <a:bodyPr/>
          <a:lstStyle>
            <a:lvl1pPr>
              <a:defRPr/>
            </a:lvl1pPr>
          </a:lstStyle>
          <a:p>
            <a:pPr>
              <a:defRPr/>
            </a:pPr>
            <a:fld id="{40335EF4-4C82-4C09-8806-679935DFDDC9}" type="slidenum">
              <a:rPr lang="en-US" altLang="en-US"/>
              <a:pPr>
                <a:defRPr/>
              </a:pPr>
              <a:t>‹#›</a:t>
            </a:fld>
            <a:endParaRPr lang="en-US" altLang="en-US"/>
          </a:p>
        </p:txBody>
      </p:sp>
    </p:spTree>
    <p:extLst>
      <p:ext uri="{BB962C8B-B14F-4D97-AF65-F5344CB8AC3E}">
        <p14:creationId xmlns:p14="http://schemas.microsoft.com/office/powerpoint/2010/main" val="3373909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标题 3"/>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083984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74638"/>
            <a:ext cx="10972800" cy="1143000"/>
          </a:xfrm>
        </p:spPr>
        <p:txBody>
          <a:bodyPr/>
          <a:lstStyle/>
          <a:p>
            <a:r>
              <a:rPr lang="en-US"/>
              <a:t>Click to edit Master title style</a:t>
            </a:r>
          </a:p>
        </p:txBody>
      </p:sp>
      <p:sp>
        <p:nvSpPr>
          <p:cNvPr id="3" name="Content Placeholder 2"/>
          <p:cNvSpPr>
            <a:spLocks noGrp="1"/>
          </p:cNvSpPr>
          <p:nvPr>
            <p:ph sz="quarter" idx="1"/>
          </p:nvPr>
        </p:nvSpPr>
        <p:spPr>
          <a:xfrm>
            <a:off x="609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a:xfrm>
            <a:off x="8737600" y="6245225"/>
            <a:ext cx="2844800" cy="476250"/>
          </a:xfrm>
        </p:spPr>
        <p:txBody>
          <a:bodyPr/>
          <a:lstStyle>
            <a:lvl1pPr>
              <a:defRPr/>
            </a:lvl1pPr>
          </a:lstStyle>
          <a:p>
            <a:fld id="{A000FBBA-7DFD-4F6E-882E-974645178C22}" type="slidenum">
              <a:rPr lang="en-US"/>
              <a:pPr/>
              <a:t>‹#›</a:t>
            </a:fld>
            <a:endParaRPr lang="en-US"/>
          </a:p>
        </p:txBody>
      </p:sp>
    </p:spTree>
    <p:extLst>
      <p:ext uri="{BB962C8B-B14F-4D97-AF65-F5344CB8AC3E}">
        <p14:creationId xmlns:p14="http://schemas.microsoft.com/office/powerpoint/2010/main" val="2711768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524000" y="731520"/>
            <a:ext cx="85344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1B04927-D481-428D-A4A4-277E543FDDE3}"/>
              </a:ext>
            </a:extLst>
          </p:cNvPr>
          <p:cNvSpPr>
            <a:spLocks noGrp="1"/>
          </p:cNvSpPr>
          <p:nvPr>
            <p:ph type="dt" sz="half" idx="14"/>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CA058DFB-71AD-46F8-95DC-6F572D22A258}"/>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8724FB9-F8C3-4C4C-9D46-0D937B576E09}"/>
              </a:ext>
            </a:extLst>
          </p:cNvPr>
          <p:cNvSpPr>
            <a:spLocks noGrp="1"/>
          </p:cNvSpPr>
          <p:nvPr>
            <p:ph type="sldNum" sz="quarter" idx="16"/>
          </p:nvPr>
        </p:nvSpPr>
        <p:spPr/>
        <p:txBody>
          <a:bodyPr/>
          <a:lstStyle>
            <a:lvl1pPr>
              <a:defRPr/>
            </a:lvl1pPr>
          </a:lstStyle>
          <a:p>
            <a:fld id="{9553505A-5746-4950-9000-CBCDD694F736}" type="slidenum">
              <a:rPr lang="en-US" altLang="en-US"/>
              <a:pPr/>
              <a:t>‹#›</a:t>
            </a:fld>
            <a:endParaRPr lang="en-US" altLang="en-US"/>
          </a:p>
        </p:txBody>
      </p:sp>
    </p:spTree>
    <p:extLst>
      <p:ext uri="{BB962C8B-B14F-4D97-AF65-F5344CB8AC3E}">
        <p14:creationId xmlns:p14="http://schemas.microsoft.com/office/powerpoint/2010/main" val="2134659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54037"/>
            <a:ext cx="10515600" cy="527050"/>
          </a:xfrm>
        </p:spPr>
        <p:txBody>
          <a:bodyPr>
            <a:normAutofit/>
          </a:bodyPr>
          <a:lstStyle>
            <a:lvl1pPr>
              <a:defRPr sz="4000" b="1">
                <a:solidFill>
                  <a:srgbClr val="C00000"/>
                </a:solidFill>
              </a:defRPr>
            </a:lvl1pPr>
          </a:lstStyle>
          <a:p>
            <a:r>
              <a:rPr lang="en-US" dirty="0"/>
              <a:t>Click to edit Master title style</a:t>
            </a:r>
          </a:p>
        </p:txBody>
      </p:sp>
      <p:sp>
        <p:nvSpPr>
          <p:cNvPr id="3" name="Content Placeholder 2"/>
          <p:cNvSpPr>
            <a:spLocks noGrp="1"/>
          </p:cNvSpPr>
          <p:nvPr>
            <p:ph idx="1"/>
          </p:nvPr>
        </p:nvSpPr>
        <p:spPr>
          <a:xfrm>
            <a:off x="838200" y="1270000"/>
            <a:ext cx="7622219" cy="4906963"/>
          </a:xfrm>
        </p:spPr>
        <p:txBody>
          <a:bodyPr/>
          <a:lstStyle>
            <a:lvl1pPr algn="just">
              <a:defRPr b="1">
                <a:solidFill>
                  <a:srgbClr val="002060"/>
                </a:solidFill>
              </a:defRPr>
            </a:lvl1pPr>
            <a:lvl2pPr algn="just">
              <a:defRPr b="1">
                <a:solidFill>
                  <a:srgbClr val="FF0000"/>
                </a:solidFill>
              </a:defRPr>
            </a:lvl2pPr>
            <a:lvl3pPr algn="just">
              <a:defRPr b="1">
                <a:solidFill>
                  <a:srgbClr val="00B050"/>
                </a:solidFill>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07150"/>
            <a:ext cx="2743200" cy="365125"/>
          </a:xfrm>
        </p:spPr>
        <p:txBody>
          <a:bodyPr/>
          <a:lstStyle/>
          <a:p>
            <a:fld id="{5FA70EB6-0888-4CFE-8DE5-FCD243586199}" type="datetime1">
              <a:rPr lang="en-US" smtClean="0"/>
              <a:t>1/25/2021</a:t>
            </a:fld>
            <a:endParaRPr lang="en-US"/>
          </a:p>
        </p:txBody>
      </p:sp>
      <p:sp>
        <p:nvSpPr>
          <p:cNvPr id="5" name="Footer Placeholder 4"/>
          <p:cNvSpPr>
            <a:spLocks noGrp="1"/>
          </p:cNvSpPr>
          <p:nvPr>
            <p:ph type="ftr" sz="quarter" idx="11"/>
          </p:nvPr>
        </p:nvSpPr>
        <p:spPr>
          <a:xfrm>
            <a:off x="4038600" y="6407150"/>
            <a:ext cx="4114800" cy="365125"/>
          </a:xfrm>
        </p:spPr>
        <p:txBody>
          <a:bodyPr/>
          <a:lstStyle/>
          <a:p>
            <a:r>
              <a:rPr lang="en-US"/>
              <a:t>Database Management System</a:t>
            </a:r>
          </a:p>
        </p:txBody>
      </p:sp>
      <p:sp>
        <p:nvSpPr>
          <p:cNvPr id="6" name="Slide Number Placeholder 5"/>
          <p:cNvSpPr>
            <a:spLocks noGrp="1"/>
          </p:cNvSpPr>
          <p:nvPr>
            <p:ph type="sldNum" sz="quarter" idx="12"/>
          </p:nvPr>
        </p:nvSpPr>
        <p:spPr>
          <a:xfrm>
            <a:off x="8610600" y="6407150"/>
            <a:ext cx="2743200" cy="365125"/>
          </a:xfrm>
        </p:spPr>
        <p:txBody>
          <a:bodyPr/>
          <a:lstStyle/>
          <a:p>
            <a:fld id="{7A40C488-C8CC-47D5-8871-7D5F905AB6AC}" type="slidenum">
              <a:rPr lang="en-US" smtClean="0"/>
              <a:t>‹#›</a:t>
            </a:fld>
            <a:endParaRPr lang="en-US"/>
          </a:p>
        </p:txBody>
      </p:sp>
      <p:cxnSp>
        <p:nvCxnSpPr>
          <p:cNvPr id="8" name="Straight Connector 7"/>
          <p:cNvCxnSpPr/>
          <p:nvPr userDrawn="1"/>
        </p:nvCxnSpPr>
        <p:spPr>
          <a:xfrm flipV="1">
            <a:off x="838200" y="1081087"/>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17" name="Straight Connector 16"/>
          <p:cNvCxnSpPr/>
          <p:nvPr userDrawn="1"/>
        </p:nvCxnSpPr>
        <p:spPr>
          <a:xfrm flipV="1">
            <a:off x="838200" y="6356350"/>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5561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0F393C-D2F5-406D-97F0-5CB1936ADC4B}" type="datetime1">
              <a:rPr lang="en-US" smtClean="0"/>
              <a:t>1/25/2021</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9540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6EC112-2C11-4566-94FB-463B4717BC39}" type="datetime1">
              <a:rPr lang="en-US" smtClean="0"/>
              <a:t>1/25/2021</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41430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F8F58C-B82A-4384-83AD-65998651D24C}" type="datetime1">
              <a:rPr lang="en-US" smtClean="0"/>
              <a:t>1/25/2021</a:t>
            </a:fld>
            <a:endParaRPr lang="en-US"/>
          </a:p>
        </p:txBody>
      </p:sp>
      <p:sp>
        <p:nvSpPr>
          <p:cNvPr id="8" name="Footer Placeholder 7"/>
          <p:cNvSpPr>
            <a:spLocks noGrp="1"/>
          </p:cNvSpPr>
          <p:nvPr>
            <p:ph type="ftr" sz="quarter" idx="11"/>
          </p:nvPr>
        </p:nvSpPr>
        <p:spPr/>
        <p:txBody>
          <a:bodyPr/>
          <a:lstStyle/>
          <a:p>
            <a:r>
              <a:rPr lang="en-US"/>
              <a:t>Database Management System</a:t>
            </a:r>
          </a:p>
        </p:txBody>
      </p:sp>
      <p:sp>
        <p:nvSpPr>
          <p:cNvPr id="9" name="Slide Number Placeholder 8"/>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68785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7B8B25-4FB2-4839-87AC-18ADEABEBF25}" type="datetime1">
              <a:rPr lang="en-US" smtClean="0"/>
              <a:t>1/25/2021</a:t>
            </a:fld>
            <a:endParaRPr lang="en-US"/>
          </a:p>
        </p:txBody>
      </p:sp>
      <p:sp>
        <p:nvSpPr>
          <p:cNvPr id="4" name="Footer Placeholder 3"/>
          <p:cNvSpPr>
            <a:spLocks noGrp="1"/>
          </p:cNvSpPr>
          <p:nvPr>
            <p:ph type="ftr" sz="quarter" idx="11"/>
          </p:nvPr>
        </p:nvSpPr>
        <p:spPr/>
        <p:txBody>
          <a:bodyPr/>
          <a:lstStyle/>
          <a:p>
            <a:r>
              <a:rPr lang="en-US"/>
              <a:t>Database Management System</a:t>
            </a:r>
          </a:p>
        </p:txBody>
      </p:sp>
      <p:sp>
        <p:nvSpPr>
          <p:cNvPr id="5" name="Slide Number Placeholder 4"/>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76605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7D92F-300D-4C14-8BAC-DFA0E0CFD5DA}" type="datetime1">
              <a:rPr lang="en-US" smtClean="0"/>
              <a:t>1/25/2021</a:t>
            </a:fld>
            <a:endParaRPr lang="en-US"/>
          </a:p>
        </p:txBody>
      </p:sp>
      <p:sp>
        <p:nvSpPr>
          <p:cNvPr id="3" name="Footer Placeholder 2"/>
          <p:cNvSpPr>
            <a:spLocks noGrp="1"/>
          </p:cNvSpPr>
          <p:nvPr>
            <p:ph type="ftr" sz="quarter" idx="11"/>
          </p:nvPr>
        </p:nvSpPr>
        <p:spPr/>
        <p:txBody>
          <a:bodyPr/>
          <a:lstStyle/>
          <a:p>
            <a:r>
              <a:rPr lang="en-US"/>
              <a:t>Database Management System</a:t>
            </a:r>
          </a:p>
        </p:txBody>
      </p:sp>
      <p:sp>
        <p:nvSpPr>
          <p:cNvPr id="4" name="Slide Number Placeholder 3"/>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296327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BDC4DE-52F3-44CD-8BF8-67D44913BCDC}" type="datetime1">
              <a:rPr lang="en-US" smtClean="0"/>
              <a:t>1/25/2021</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12416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8BE593-E52F-44BB-917E-97E0D05457AB}" type="datetime1">
              <a:rPr lang="en-US" smtClean="0"/>
              <a:t>1/25/2021</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37010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3F2171-3CC4-4091-8456-BA59E24C067F}" type="datetime1">
              <a:rPr lang="en-US" smtClean="0"/>
              <a:t>1/25/2021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Database Management System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0C488-C8CC-47D5-8871-7D5F905AB6AC}" type="slidenum">
              <a:rPr lang="en-US" smtClean="0"/>
              <a:t>‹#›</a:t>
            </a:fld>
            <a:endParaRPr lang="en-US"/>
          </a:p>
        </p:txBody>
      </p:sp>
    </p:spTree>
    <p:extLst>
      <p:ext uri="{BB962C8B-B14F-4D97-AF65-F5344CB8AC3E}">
        <p14:creationId xmlns:p14="http://schemas.microsoft.com/office/powerpoint/2010/main" val="1401980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4" r:id="rId14"/>
    <p:sldLayoutId id="214748366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8.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2.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3322" y="3030220"/>
            <a:ext cx="10567916" cy="678180"/>
          </a:xfrm>
        </p:spPr>
        <p:txBody>
          <a:bodyPr>
            <a:normAutofit/>
          </a:bodyPr>
          <a:lstStyle/>
          <a:p>
            <a:r>
              <a:rPr lang="en-US" sz="4000" dirty="0" err="1">
                <a:solidFill>
                  <a:srgbClr val="C00000"/>
                </a:solidFill>
              </a:rPr>
              <a:t>Bayes's</a:t>
            </a:r>
            <a:r>
              <a:rPr lang="en-US" sz="4000" dirty="0">
                <a:solidFill>
                  <a:srgbClr val="C00000"/>
                </a:solidFill>
              </a:rPr>
              <a:t> Formula</a:t>
            </a:r>
          </a:p>
        </p:txBody>
      </p:sp>
      <p:sp>
        <p:nvSpPr>
          <p:cNvPr id="5" name="Slide Number Placeholder 4"/>
          <p:cNvSpPr>
            <a:spLocks noGrp="1"/>
          </p:cNvSpPr>
          <p:nvPr>
            <p:ph type="sldNum" sz="quarter" idx="12"/>
          </p:nvPr>
        </p:nvSpPr>
        <p:spPr/>
        <p:txBody>
          <a:bodyPr/>
          <a:lstStyle/>
          <a:p>
            <a:fld id="{7A40C488-C8CC-47D5-8871-7D5F905AB6AC}" type="slidenum">
              <a:rPr lang="en-US" smtClean="0"/>
              <a:t>1</a:t>
            </a:fld>
            <a:endParaRPr lang="en-US"/>
          </a:p>
        </p:txBody>
      </p:sp>
    </p:spTree>
    <p:extLst>
      <p:ext uri="{BB962C8B-B14F-4D97-AF65-F5344CB8AC3E}">
        <p14:creationId xmlns:p14="http://schemas.microsoft.com/office/powerpoint/2010/main" val="2294038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9710-8250-4844-8E45-F2294B713D5E}"/>
              </a:ext>
            </a:extLst>
          </p:cNvPr>
          <p:cNvSpPr>
            <a:spLocks noGrp="1"/>
          </p:cNvSpPr>
          <p:nvPr>
            <p:ph type="title"/>
          </p:nvPr>
        </p:nvSpPr>
        <p:spPr/>
        <p:txBody>
          <a:bodyPr>
            <a:normAutofit fontScale="90000"/>
          </a:bodyPr>
          <a:lstStyle/>
          <a:p>
            <a:r>
              <a:rPr lang="en-US" dirty="0"/>
              <a:t>Total Probability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671D14C-B3F7-4D60-B901-77475AECD89E}"/>
                  </a:ext>
                </a:extLst>
              </p:cNvPr>
              <p:cNvSpPr>
                <a:spLocks noGrp="1"/>
              </p:cNvSpPr>
              <p:nvPr>
                <p:ph idx="1"/>
              </p:nvPr>
            </p:nvSpPr>
            <p:spPr>
              <a:xfrm>
                <a:off x="838200" y="1270000"/>
                <a:ext cx="5457669" cy="4906963"/>
              </a:xfrm>
            </p:spPr>
            <p:txBody>
              <a:bodyPr>
                <a:normAutofit fontScale="92500" lnSpcReduction="20000"/>
              </a:bodyPr>
              <a:lstStyle/>
              <a:p>
                <a:r>
                  <a:rPr lang="en-US" dirty="0"/>
                  <a:t>In answering a question on a </a:t>
                </a:r>
                <a:r>
                  <a:rPr lang="en-US" dirty="0">
                    <a:solidFill>
                      <a:srgbClr val="FF0000"/>
                    </a:solidFill>
                  </a:rPr>
                  <a:t>multiple-choice</a:t>
                </a:r>
                <a:r>
                  <a:rPr lang="en-US" dirty="0"/>
                  <a:t> test, a student either knows the answer or guesses. Let </a:t>
                </a:r>
                <a14:m>
                  <m:oMath xmlns:m="http://schemas.openxmlformats.org/officeDocument/2006/math">
                    <m:r>
                      <a:rPr lang="en-US" i="1" dirty="0" smtClean="0">
                        <a:solidFill>
                          <a:srgbClr val="FF0000"/>
                        </a:solidFill>
                        <a:latin typeface="Cambria Math" panose="02040503050406030204" pitchFamily="18" charset="0"/>
                      </a:rPr>
                      <m:t>𝑝</m:t>
                    </m:r>
                  </m:oMath>
                </a14:m>
                <a:r>
                  <a:rPr lang="en-US" dirty="0"/>
                  <a:t> be the probability that she knows the correct answer and </a:t>
                </a:r>
                <a14:m>
                  <m:oMath xmlns:m="http://schemas.openxmlformats.org/officeDocument/2006/math">
                    <m:r>
                      <a:rPr lang="en-US" i="1" dirty="0" smtClean="0">
                        <a:solidFill>
                          <a:srgbClr val="FF0000"/>
                        </a:solidFill>
                        <a:latin typeface="Cambria Math" panose="02040503050406030204" pitchFamily="18" charset="0"/>
                      </a:rPr>
                      <m:t>(1 − </m:t>
                    </m:r>
                    <m:r>
                      <a:rPr lang="en-US" i="1" dirty="0" smtClean="0">
                        <a:solidFill>
                          <a:srgbClr val="FF0000"/>
                        </a:solidFill>
                        <a:latin typeface="Cambria Math" panose="02040503050406030204" pitchFamily="18" charset="0"/>
                      </a:rPr>
                      <m:t>𝑝</m:t>
                    </m:r>
                    <m:r>
                      <a:rPr lang="en-US" i="1" dirty="0" smtClean="0">
                        <a:solidFill>
                          <a:srgbClr val="FF0000"/>
                        </a:solidFill>
                        <a:latin typeface="Cambria Math" panose="02040503050406030204" pitchFamily="18" charset="0"/>
                      </a:rPr>
                      <m:t>)</m:t>
                    </m:r>
                  </m:oMath>
                </a14:m>
                <a:r>
                  <a:rPr lang="en-US" dirty="0"/>
                  <a:t> the probability that she guesses. </a:t>
                </a:r>
              </a:p>
              <a:p>
                <a:r>
                  <a:rPr lang="en-US" dirty="0"/>
                  <a:t>Assume that a student who </a:t>
                </a:r>
                <a:r>
                  <a:rPr lang="en-US" dirty="0">
                    <a:solidFill>
                      <a:srgbClr val="FF0000"/>
                    </a:solidFill>
                  </a:rPr>
                  <a:t>guesses</a:t>
                </a:r>
                <a:r>
                  <a:rPr lang="en-US" dirty="0"/>
                  <a:t> at the answer will be correct with </a:t>
                </a:r>
                <a:r>
                  <a:rPr lang="en-US" dirty="0">
                    <a:solidFill>
                      <a:srgbClr val="FF0000"/>
                    </a:solidFill>
                  </a:rPr>
                  <a:t>probability</a:t>
                </a:r>
                <a:r>
                  <a:rPr lang="en-US" dirty="0"/>
                  <a:t> </a:t>
                </a:r>
                <a14:m>
                  <m:oMath xmlns:m="http://schemas.openxmlformats.org/officeDocument/2006/math">
                    <m:r>
                      <a:rPr lang="en-US" i="1" dirty="0" smtClean="0">
                        <a:solidFill>
                          <a:srgbClr val="FF0000"/>
                        </a:solidFill>
                        <a:latin typeface="Cambria Math" panose="02040503050406030204" pitchFamily="18" charset="0"/>
                      </a:rPr>
                      <m:t>1</m:t>
                    </m:r>
                    <m:r>
                      <a:rPr lang="en-US" b="1" i="1" dirty="0" smtClean="0">
                        <a:solidFill>
                          <a:srgbClr val="FF0000"/>
                        </a:solidFill>
                        <a:latin typeface="Cambria Math" panose="02040503050406030204" pitchFamily="18" charset="0"/>
                      </a:rPr>
                      <m:t>/</m:t>
                    </m:r>
                    <m:r>
                      <a:rPr lang="en-US" i="1" dirty="0">
                        <a:solidFill>
                          <a:srgbClr val="FF0000"/>
                        </a:solidFill>
                        <a:latin typeface="Cambria Math" panose="02040503050406030204" pitchFamily="18" charset="0"/>
                      </a:rPr>
                      <m:t>𝑚</m:t>
                    </m:r>
                  </m:oMath>
                </a14:m>
                <a:r>
                  <a:rPr lang="en-US" dirty="0"/>
                  <a:t>, where </a:t>
                </a:r>
                <a:r>
                  <a:rPr lang="en-US" dirty="0">
                    <a:solidFill>
                      <a:srgbClr val="FF0000"/>
                    </a:solidFill>
                  </a:rPr>
                  <a:t>m</a:t>
                </a:r>
                <a:r>
                  <a:rPr lang="en-US" dirty="0"/>
                  <a:t> is the number of multiple-choice alternatives. </a:t>
                </a:r>
              </a:p>
              <a:p>
                <a:r>
                  <a:rPr lang="en-US" dirty="0"/>
                  <a:t>What is the conditional probability that a student knew the answer to a question given that she answered it correctly?</a:t>
                </a:r>
              </a:p>
            </p:txBody>
          </p:sp>
        </mc:Choice>
        <mc:Fallback xmlns="">
          <p:sp>
            <p:nvSpPr>
              <p:cNvPr id="3" name="Content Placeholder 2">
                <a:extLst>
                  <a:ext uri="{FF2B5EF4-FFF2-40B4-BE49-F238E27FC236}">
                    <a16:creationId xmlns:a16="http://schemas.microsoft.com/office/drawing/2014/main" id="{8671D14C-B3F7-4D60-B901-77475AECD89E}"/>
                  </a:ext>
                </a:extLst>
              </p:cNvPr>
              <p:cNvSpPr>
                <a:spLocks noGrp="1" noRot="1" noChangeAspect="1" noMove="1" noResize="1" noEditPoints="1" noAdjustHandles="1" noChangeArrowheads="1" noChangeShapeType="1" noTextEdit="1"/>
              </p:cNvSpPr>
              <p:nvPr>
                <p:ph idx="1"/>
              </p:nvPr>
            </p:nvSpPr>
            <p:spPr>
              <a:xfrm>
                <a:off x="838200" y="1270000"/>
                <a:ext cx="5457669" cy="4906963"/>
              </a:xfrm>
              <a:blipFill>
                <a:blip r:embed="rId2"/>
                <a:stretch>
                  <a:fillRect l="-1788" t="-3106" r="-189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AA98988-9BB4-4F50-B84A-74DFEF2B49AC}"/>
              </a:ext>
            </a:extLst>
          </p:cNvPr>
          <p:cNvSpPr>
            <a:spLocks noGrp="1"/>
          </p:cNvSpPr>
          <p:nvPr>
            <p:ph type="sldNum" sz="quarter" idx="12"/>
          </p:nvPr>
        </p:nvSpPr>
        <p:spPr/>
        <p:txBody>
          <a:bodyPr/>
          <a:lstStyle/>
          <a:p>
            <a:fld id="{7A40C488-C8CC-47D5-8871-7D5F905AB6AC}" type="slidenum">
              <a:rPr lang="en-US" smtClean="0"/>
              <a:t>10</a:t>
            </a:fld>
            <a:endParaRPr lang="en-US"/>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20D7298E-8A64-4881-96B9-4A3B93497CC8}"/>
                  </a:ext>
                </a:extLst>
              </p:cNvPr>
              <p:cNvSpPr txBox="1">
                <a:spLocks/>
              </p:cNvSpPr>
              <p:nvPr/>
            </p:nvSpPr>
            <p:spPr>
              <a:xfrm>
                <a:off x="6297121" y="282446"/>
                <a:ext cx="5849909" cy="6021518"/>
              </a:xfrm>
              <a:prstGeom prst="rect">
                <a:avLst/>
              </a:prstGeom>
              <a:solidFill>
                <a:schemeClr val="bg1">
                  <a:lumMod val="95000"/>
                </a:schemeClr>
              </a:solidFill>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Solution</a:t>
                </a:r>
              </a:p>
              <a:p>
                <a:pPr lvl="1"/>
                <a:r>
                  <a:rPr lang="en-US" dirty="0"/>
                  <a:t>A: Student knows the answer.</a:t>
                </a:r>
              </a:p>
              <a:p>
                <a:pPr lvl="1"/>
                <a:r>
                  <a:rPr lang="en-US" dirty="0"/>
                  <a:t>B: Student guess the answer.</a:t>
                </a:r>
              </a:p>
              <a:p>
                <a:pPr lvl="1"/>
                <a:r>
                  <a:rPr lang="en-US" dirty="0"/>
                  <a:t>C: correct answer</a:t>
                </a:r>
              </a:p>
              <a:p>
                <a:pPr lvl="1"/>
                <a14:m>
                  <m:oMath xmlns:m="http://schemas.openxmlformats.org/officeDocument/2006/math">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𝑨</m:t>
                    </m:r>
                    <m:r>
                      <a:rPr lang="en-US" b="1" i="1" dirty="0" smtClean="0">
                        <a:latin typeface="Cambria Math" panose="02040503050406030204" pitchFamily="18" charset="0"/>
                      </a:rPr>
                      <m:t>) = </m:t>
                    </m:r>
                    <m:r>
                      <a:rPr lang="en-US" b="1" i="1" dirty="0" smtClean="0">
                        <a:latin typeface="Cambria Math" panose="02040503050406030204" pitchFamily="18" charset="0"/>
                      </a:rPr>
                      <m:t>𝒑</m:t>
                    </m:r>
                  </m:oMath>
                </a14:m>
                <a:r>
                  <a:rPr lang="en-US" dirty="0"/>
                  <a:t>, </a:t>
                </a:r>
                <a14:m>
                  <m:oMath xmlns:m="http://schemas.openxmlformats.org/officeDocument/2006/math">
                    <m:r>
                      <a:rPr lang="en-US" b="1" i="1" smtClean="0">
                        <a:latin typeface="Cambria Math" panose="02040503050406030204" pitchFamily="18" charset="0"/>
                      </a:rPr>
                      <m:t>𝑷</m:t>
                    </m:r>
                    <m:d>
                      <m:dPr>
                        <m:ctrlPr>
                          <a:rPr lang="en-US" i="1" smtClean="0">
                            <a:latin typeface="Cambria Math" panose="02040503050406030204" pitchFamily="18" charset="0"/>
                          </a:rPr>
                        </m:ctrlPr>
                      </m:dPr>
                      <m:e>
                        <m:r>
                          <a:rPr lang="en-US" b="1" i="1" smtClean="0">
                            <a:latin typeface="Cambria Math" panose="02040503050406030204" pitchFamily="18" charset="0"/>
                          </a:rPr>
                          <m:t>𝑩</m:t>
                        </m:r>
                      </m:e>
                    </m:d>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𝒑</m:t>
                    </m:r>
                  </m:oMath>
                </a14:m>
                <a:endParaRPr lang="en-US" dirty="0"/>
              </a:p>
              <a:p>
                <a:pPr lvl="1"/>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b="1" i="1" dirty="0" smtClean="0">
                        <a:latin typeface="Cambria Math" panose="02040503050406030204" pitchFamily="18" charset="0"/>
                      </a:rPr>
                      <m:t>𝑪</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 = 1, </m:t>
                    </m:r>
                    <m:r>
                      <a:rPr lang="en-US" i="1" dirty="0" smtClean="0">
                        <a:latin typeface="Cambria Math" panose="02040503050406030204" pitchFamily="18" charset="0"/>
                      </a:rPr>
                      <m:t>𝑃</m:t>
                    </m:r>
                    <m:r>
                      <a:rPr lang="en-US" i="1" dirty="0" smtClean="0">
                        <a:latin typeface="Cambria Math" panose="02040503050406030204" pitchFamily="18" charset="0"/>
                      </a:rPr>
                      <m:t>(</m:t>
                    </m:r>
                    <m:r>
                      <a:rPr lang="en-US" b="1" i="1" dirty="0" smtClean="0">
                        <a:latin typeface="Cambria Math" panose="02040503050406030204" pitchFamily="18" charset="0"/>
                      </a:rPr>
                      <m:t>𝑪</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 =</m:t>
                    </m:r>
                    <m:f>
                      <m:fPr>
                        <m:ctrlPr>
                          <a:rPr lang="en-US" b="1" i="1" dirty="0" smtClean="0">
                            <a:latin typeface="Cambria Math" panose="02040503050406030204" pitchFamily="18" charset="0"/>
                          </a:rPr>
                        </m:ctrlPr>
                      </m:fPr>
                      <m:num>
                        <m:r>
                          <a:rPr lang="en-US" b="1" i="1" dirty="0" smtClean="0">
                            <a:latin typeface="Cambria Math" panose="02040503050406030204" pitchFamily="18" charset="0"/>
                          </a:rPr>
                          <m:t>𝟏</m:t>
                        </m:r>
                      </m:num>
                      <m:den>
                        <m:r>
                          <a:rPr lang="en-US" b="1" i="1" dirty="0" smtClean="0">
                            <a:latin typeface="Cambria Math" panose="02040503050406030204" pitchFamily="18" charset="0"/>
                          </a:rPr>
                          <m:t>𝒎</m:t>
                        </m:r>
                      </m:den>
                    </m:f>
                  </m:oMath>
                </a14:m>
                <a:endParaRPr lang="en-US" dirty="0"/>
              </a:p>
              <a:p>
                <a:pPr lvl="1"/>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i="1" dirty="0" smtClean="0">
                            <a:latin typeface="Cambria Math" panose="02040503050406030204" pitchFamily="18" charset="0"/>
                          </a:rPr>
                          <m:t>𝐴</m:t>
                        </m:r>
                      </m:e>
                      <m:e>
                        <m:r>
                          <a:rPr lang="en-US" b="1" i="1" dirty="0" smtClean="0">
                            <a:latin typeface="Cambria Math" panose="02040503050406030204" pitchFamily="18" charset="0"/>
                          </a:rPr>
                          <m:t>𝑪</m:t>
                        </m:r>
                      </m:e>
                    </m:d>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b="1" i="1" dirty="0" smtClean="0">
                            <a:latin typeface="Cambria Math" panose="02040503050406030204" pitchFamily="18" charset="0"/>
                          </a:rPr>
                          <m:t>𝑷</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𝑨</m:t>
                            </m:r>
                            <m:r>
                              <a:rPr lang="en-US" b="1" i="1" dirty="0" smtClean="0">
                                <a:latin typeface="Cambria Math" panose="02040503050406030204" pitchFamily="18" charset="0"/>
                                <a:ea typeface="Cambria Math" panose="02040503050406030204" pitchFamily="18" charset="0"/>
                              </a:rPr>
                              <m:t>∩</m:t>
                            </m:r>
                            <m:r>
                              <a:rPr lang="en-US" b="1" i="1" dirty="0" smtClean="0">
                                <a:latin typeface="Cambria Math" panose="02040503050406030204" pitchFamily="18" charset="0"/>
                                <a:ea typeface="Cambria Math" panose="02040503050406030204" pitchFamily="18" charset="0"/>
                              </a:rPr>
                              <m:t>𝑪</m:t>
                            </m:r>
                          </m:e>
                        </m:d>
                      </m:num>
                      <m:den>
                        <m:r>
                          <a:rPr lang="en-US" b="1" i="1" dirty="0" smtClean="0">
                            <a:latin typeface="Cambria Math" panose="02040503050406030204" pitchFamily="18" charset="0"/>
                          </a:rPr>
                          <m:t>𝑷</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𝑪</m:t>
                            </m:r>
                          </m:e>
                        </m:d>
                      </m:den>
                    </m:f>
                    <m:r>
                      <a:rPr lang="en-US" b="1" i="1" dirty="0" smtClean="0">
                        <a:latin typeface="Cambria Math" panose="02040503050406030204" pitchFamily="18" charset="0"/>
                      </a:rPr>
                      <m:t>?</m:t>
                    </m:r>
                  </m:oMath>
                </a14:m>
                <a:endParaRPr lang="en-US" dirty="0"/>
              </a:p>
              <a:p>
                <a:pPr lvl="1"/>
                <a14:m>
                  <m:oMath xmlns:m="http://schemas.openxmlformats.org/officeDocument/2006/math">
                    <m:r>
                      <a:rPr lang="en-US" b="0" i="1" dirty="0" smtClean="0">
                        <a:latin typeface="Cambria Math" panose="02040503050406030204" pitchFamily="18" charset="0"/>
                      </a:rPr>
                      <m:t>𝑃</m:t>
                    </m:r>
                    <m:r>
                      <a:rPr lang="en-US" b="0" i="1" dirty="0" smtClean="0">
                        <a:latin typeface="Cambria Math" panose="02040503050406030204" pitchFamily="18" charset="0"/>
                      </a:rPr>
                      <m:t>(</m:t>
                    </m:r>
                    <m:r>
                      <a:rPr lang="en-US" b="0" i="1" dirty="0" smtClean="0">
                        <a:latin typeface="Cambria Math" panose="02040503050406030204" pitchFamily="18" charset="0"/>
                      </a:rPr>
                      <m:t>𝐶</m:t>
                    </m:r>
                    <m:r>
                      <a:rPr lang="en-US" b="0" i="1" dirty="0" smtClean="0">
                        <a:latin typeface="Cambria Math" panose="02040503050406030204" pitchFamily="18" charset="0"/>
                      </a:rPr>
                      <m:t>) = </m:t>
                    </m:r>
                    <m:r>
                      <a:rPr lang="en-US" b="0" i="1" dirty="0" smtClean="0">
                        <a:latin typeface="Cambria Math" panose="02040503050406030204" pitchFamily="18" charset="0"/>
                      </a:rPr>
                      <m:t>𝑃</m:t>
                    </m:r>
                    <m:r>
                      <a:rPr lang="en-US" b="0" i="1" dirty="0" smtClean="0">
                        <a:latin typeface="Cambria Math" panose="02040503050406030204" pitchFamily="18" charset="0"/>
                      </a:rPr>
                      <m:t>(</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𝑃</m:t>
                    </m:r>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 + </m:t>
                    </m:r>
                    <m:r>
                      <a:rPr lang="en-US" b="0" i="1" dirty="0" smtClean="0">
                        <a:latin typeface="Cambria Math" panose="02040503050406030204" pitchFamily="18" charset="0"/>
                      </a:rPr>
                      <m:t>𝑃</m:t>
                    </m:r>
                    <m:r>
                      <a:rPr lang="en-US" b="0" i="1" dirty="0" smtClean="0">
                        <a:latin typeface="Cambria Math" panose="02040503050406030204" pitchFamily="18" charset="0"/>
                      </a:rPr>
                      <m:t>(</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𝐵</m:t>
                    </m:r>
                    <m:r>
                      <a:rPr lang="en-US" b="0" i="1" dirty="0" smtClean="0">
                        <a:latin typeface="Cambria Math" panose="02040503050406030204" pitchFamily="18" charset="0"/>
                      </a:rPr>
                      <m:t>)</m:t>
                    </m:r>
                    <m:r>
                      <a:rPr lang="en-US" b="0" i="1" dirty="0" smtClean="0">
                        <a:latin typeface="Cambria Math" panose="02040503050406030204" pitchFamily="18" charset="0"/>
                      </a:rPr>
                      <m:t>𝑃</m:t>
                    </m:r>
                    <m:r>
                      <a:rPr lang="en-US" b="0" i="1" dirty="0" smtClean="0">
                        <a:latin typeface="Cambria Math" panose="02040503050406030204" pitchFamily="18" charset="0"/>
                      </a:rPr>
                      <m:t>(</m:t>
                    </m:r>
                    <m:r>
                      <a:rPr lang="en-US" b="0" i="1" dirty="0" smtClean="0">
                        <a:latin typeface="Cambria Math" panose="02040503050406030204" pitchFamily="18" charset="0"/>
                      </a:rPr>
                      <m:t>𝐵</m:t>
                    </m:r>
                    <m:r>
                      <a:rPr lang="en-US" b="0" i="1" dirty="0" smtClean="0">
                        <a:latin typeface="Cambria Math" panose="02040503050406030204" pitchFamily="18" charset="0"/>
                      </a:rPr>
                      <m:t>)</m:t>
                    </m:r>
                  </m:oMath>
                </a14:m>
                <a:endParaRPr lang="en-US" b="0" dirty="0"/>
              </a:p>
              <a:p>
                <a:pPr marL="457200" lvl="1"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d>
                        <m:dPr>
                          <m:ctrlPr>
                            <a:rPr lang="en-US" b="1" i="1" smtClean="0">
                              <a:latin typeface="Cambria Math" panose="02040503050406030204" pitchFamily="18" charset="0"/>
                            </a:rPr>
                          </m:ctrlPr>
                        </m:dPr>
                        <m:e>
                          <m:r>
                            <a:rPr lang="en-US" b="1" i="1" smtClean="0">
                              <a:latin typeface="Cambria Math" panose="02040503050406030204" pitchFamily="18" charset="0"/>
                            </a:rPr>
                            <m:t>𝟏</m:t>
                          </m:r>
                        </m:e>
                      </m:d>
                      <m:d>
                        <m:dPr>
                          <m:ctrlPr>
                            <a:rPr lang="en-US" b="1" i="1" smtClean="0">
                              <a:latin typeface="Cambria Math" panose="02040503050406030204" pitchFamily="18" charset="0"/>
                            </a:rPr>
                          </m:ctrlPr>
                        </m:dPr>
                        <m:e>
                          <m:r>
                            <a:rPr lang="en-US" b="1" i="1" smtClean="0">
                              <a:latin typeface="Cambria Math" panose="02040503050406030204" pitchFamily="18" charset="0"/>
                            </a:rPr>
                            <m:t>𝒑</m:t>
                          </m:r>
                        </m:e>
                      </m:d>
                      <m:r>
                        <a:rPr lang="en-US" b="1" i="1" smtClean="0">
                          <a:latin typeface="Cambria Math" panose="02040503050406030204" pitchFamily="18" charset="0"/>
                        </a:rPr>
                        <m:t>+</m:t>
                      </m:r>
                      <m:d>
                        <m:dPr>
                          <m:ctrlPr>
                            <a:rPr lang="en-US" b="1" i="1" smtClean="0">
                              <a:latin typeface="Cambria Math" panose="02040503050406030204" pitchFamily="18" charset="0"/>
                            </a:rPr>
                          </m:ctrlPr>
                        </m:dPr>
                        <m:e>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r>
                                <a:rPr lang="en-US" b="1" i="1" smtClean="0">
                                  <a:latin typeface="Cambria Math" panose="02040503050406030204" pitchFamily="18" charset="0"/>
                                </a:rPr>
                                <m:t>𝒎</m:t>
                              </m:r>
                            </m:den>
                          </m:f>
                        </m:e>
                      </m:d>
                      <m:d>
                        <m:dPr>
                          <m:ctrlPr>
                            <a:rPr lang="en-US" b="1" i="1" smtClean="0">
                              <a:latin typeface="Cambria Math" panose="02040503050406030204" pitchFamily="18" charset="0"/>
                            </a:rPr>
                          </m:ctrlPr>
                        </m:dPr>
                        <m:e>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𝒑</m:t>
                          </m:r>
                        </m:e>
                      </m:d>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𝒎𝒑</m:t>
                          </m:r>
                          <m:r>
                            <a:rPr lang="en-US" b="1" i="1" smtClean="0">
                              <a:latin typeface="Cambria Math" panose="02040503050406030204" pitchFamily="18" charset="0"/>
                            </a:rPr>
                            <m:t>−</m:t>
                          </m:r>
                          <m:r>
                            <a:rPr lang="en-US" b="1" i="1" smtClean="0">
                              <a:latin typeface="Cambria Math" panose="02040503050406030204" pitchFamily="18" charset="0"/>
                            </a:rPr>
                            <m:t>𝒑</m:t>
                          </m:r>
                          <m:r>
                            <a:rPr lang="en-US" b="1" i="1" smtClean="0">
                              <a:latin typeface="Cambria Math" panose="02040503050406030204" pitchFamily="18" charset="0"/>
                            </a:rPr>
                            <m:t>+</m:t>
                          </m:r>
                          <m:r>
                            <a:rPr lang="en-US" b="1" i="1" smtClean="0">
                              <a:latin typeface="Cambria Math" panose="02040503050406030204" pitchFamily="18" charset="0"/>
                            </a:rPr>
                            <m:t>𝟏</m:t>
                          </m:r>
                        </m:num>
                        <m:den>
                          <m:r>
                            <a:rPr lang="en-US" b="1" i="1" smtClean="0">
                              <a:latin typeface="Cambria Math" panose="02040503050406030204" pitchFamily="18" charset="0"/>
                            </a:rPr>
                            <m:t>𝒎</m:t>
                          </m:r>
                        </m:den>
                      </m:f>
                    </m:oMath>
                  </m:oMathPara>
                </a14:m>
                <a:endParaRPr lang="en-US" dirty="0"/>
              </a:p>
              <a:p>
                <a:pPr lvl="1"/>
                <a14:m>
                  <m:oMath xmlns:m="http://schemas.openxmlformats.org/officeDocument/2006/math">
                    <m:r>
                      <a:rPr lang="en-US" b="1" i="1" dirty="0" smtClean="0">
                        <a:latin typeface="Cambria Math" panose="02040503050406030204" pitchFamily="18" charset="0"/>
                      </a:rPr>
                      <m:t>𝑷</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𝑨</m:t>
                        </m:r>
                        <m:r>
                          <a:rPr lang="en-US" b="1" i="1" dirty="0" smtClean="0">
                            <a:latin typeface="Cambria Math" panose="02040503050406030204" pitchFamily="18" charset="0"/>
                            <a:ea typeface="Cambria Math" panose="02040503050406030204" pitchFamily="18" charset="0"/>
                          </a:rPr>
                          <m:t>∩</m:t>
                        </m:r>
                        <m:r>
                          <a:rPr lang="en-US" b="1" i="1" dirty="0" smtClean="0">
                            <a:latin typeface="Cambria Math" panose="02040503050406030204" pitchFamily="18" charset="0"/>
                            <a:ea typeface="Cambria Math" panose="02040503050406030204" pitchFamily="18" charset="0"/>
                          </a:rPr>
                          <m:t>𝑪</m:t>
                        </m:r>
                      </m:e>
                    </m:d>
                    <m:r>
                      <a:rPr lang="en-US" i="1" dirty="0">
                        <a:latin typeface="Cambria Math" panose="02040503050406030204" pitchFamily="18" charset="0"/>
                      </a:rPr>
                      <m:t>=</m:t>
                    </m:r>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b="1" i="1" dirty="0" smtClean="0">
                            <a:latin typeface="Cambria Math" panose="02040503050406030204" pitchFamily="18" charset="0"/>
                          </a:rPr>
                          <m:t>𝑪</m:t>
                        </m:r>
                      </m:e>
                      <m:e>
                        <m:r>
                          <a:rPr lang="en-US" i="1" dirty="0" smtClean="0">
                            <a:latin typeface="Cambria Math" panose="02040503050406030204" pitchFamily="18" charset="0"/>
                          </a:rPr>
                          <m:t>𝐴</m:t>
                        </m:r>
                      </m:e>
                    </m:d>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i="1" dirty="0" smtClean="0">
                            <a:latin typeface="Cambria Math" panose="02040503050406030204" pitchFamily="18" charset="0"/>
                          </a:rPr>
                          <m:t>𝐴</m:t>
                        </m:r>
                      </m:e>
                    </m:d>
                    <m:r>
                      <a:rPr lang="en-US" i="1" dirty="0" smtClean="0">
                        <a:latin typeface="Cambria Math" panose="02040503050406030204" pitchFamily="18" charset="0"/>
                      </a:rPr>
                      <m:t>=</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𝟏</m:t>
                        </m:r>
                      </m:e>
                    </m:d>
                    <m:d>
                      <m:dPr>
                        <m:ctrlPr>
                          <a:rPr lang="en-US" b="1" i="1" dirty="0" smtClean="0">
                            <a:latin typeface="Cambria Math" panose="02040503050406030204" pitchFamily="18" charset="0"/>
                          </a:rPr>
                        </m:ctrlPr>
                      </m:dPr>
                      <m:e>
                        <m:r>
                          <a:rPr lang="en-US" i="1" dirty="0" smtClean="0">
                            <a:latin typeface="Cambria Math" panose="02040503050406030204" pitchFamily="18" charset="0"/>
                          </a:rPr>
                          <m:t>𝑝</m:t>
                        </m:r>
                      </m:e>
                    </m:d>
                  </m:oMath>
                </a14:m>
                <a:endParaRPr lang="en-US" b="1" dirty="0"/>
              </a:p>
              <a:p>
                <a:pPr lvl="1"/>
                <a:endParaRPr lang="en-US" dirty="0"/>
              </a:p>
              <a:p>
                <a:pPr lvl="1"/>
                <a14:m>
                  <m:oMath xmlns:m="http://schemas.openxmlformats.org/officeDocument/2006/math">
                    <m:r>
                      <a:rPr lang="en-US" i="1" dirty="0">
                        <a:latin typeface="Cambria Math" panose="02040503050406030204" pitchFamily="18" charset="0"/>
                      </a:rPr>
                      <m:t>𝑃</m:t>
                    </m:r>
                    <m:d>
                      <m:dPr>
                        <m:ctrlPr>
                          <a:rPr lang="en-US" i="1" dirty="0">
                            <a:latin typeface="Cambria Math" panose="02040503050406030204" pitchFamily="18" charset="0"/>
                          </a:rPr>
                        </m:ctrlPr>
                      </m:dPr>
                      <m:e>
                        <m:r>
                          <a:rPr lang="en-US" i="1" dirty="0">
                            <a:latin typeface="Cambria Math" panose="02040503050406030204" pitchFamily="18" charset="0"/>
                          </a:rPr>
                          <m:t>𝐴</m:t>
                        </m:r>
                      </m:e>
                      <m:e>
                        <m:r>
                          <a:rPr lang="en-US" b="1" i="1" dirty="0" smtClean="0">
                            <a:latin typeface="Cambria Math" panose="02040503050406030204" pitchFamily="18" charset="0"/>
                          </a:rPr>
                          <m:t>𝑪</m:t>
                        </m:r>
                      </m:e>
                    </m:d>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𝑷</m:t>
                        </m:r>
                        <m:d>
                          <m:dPr>
                            <m:ctrlPr>
                              <a:rPr lang="en-US" i="1" dirty="0">
                                <a:latin typeface="Cambria Math" panose="02040503050406030204" pitchFamily="18" charset="0"/>
                              </a:rPr>
                            </m:ctrlPr>
                          </m:dPr>
                          <m:e>
                            <m:r>
                              <a:rPr lang="en-US" i="1" dirty="0">
                                <a:latin typeface="Cambria Math" panose="02040503050406030204" pitchFamily="18" charset="0"/>
                              </a:rPr>
                              <m:t>𝑨</m:t>
                            </m:r>
                            <m:r>
                              <a:rPr lang="en-US" i="1" dirty="0">
                                <a:latin typeface="Cambria Math" panose="02040503050406030204" pitchFamily="18" charset="0"/>
                                <a:ea typeface="Cambria Math" panose="02040503050406030204" pitchFamily="18" charset="0"/>
                              </a:rPr>
                              <m:t>∩</m:t>
                            </m:r>
                            <m:r>
                              <a:rPr lang="en-US" b="1" i="1" dirty="0" smtClean="0">
                                <a:latin typeface="Cambria Math" panose="02040503050406030204" pitchFamily="18" charset="0"/>
                                <a:ea typeface="Cambria Math" panose="02040503050406030204" pitchFamily="18" charset="0"/>
                              </a:rPr>
                              <m:t>𝑪</m:t>
                            </m:r>
                          </m:e>
                        </m:d>
                      </m:num>
                      <m:den>
                        <m:r>
                          <a:rPr lang="en-US" i="1" dirty="0">
                            <a:latin typeface="Cambria Math" panose="02040503050406030204" pitchFamily="18" charset="0"/>
                          </a:rPr>
                          <m:t>𝑷</m:t>
                        </m:r>
                        <m:d>
                          <m:dPr>
                            <m:ctrlPr>
                              <a:rPr lang="en-US" i="1" dirty="0">
                                <a:latin typeface="Cambria Math" panose="02040503050406030204" pitchFamily="18" charset="0"/>
                              </a:rPr>
                            </m:ctrlPr>
                          </m:dPr>
                          <m:e>
                            <m:r>
                              <a:rPr lang="en-US" b="1" i="1" dirty="0" smtClean="0">
                                <a:latin typeface="Cambria Math" panose="02040503050406030204" pitchFamily="18" charset="0"/>
                              </a:rPr>
                              <m:t>𝑪</m:t>
                            </m:r>
                          </m:e>
                        </m:d>
                      </m:den>
                    </m:f>
                    <m:r>
                      <a:rPr lang="en-US" b="1" i="1" dirty="0" smtClean="0">
                        <a:latin typeface="Cambria Math" panose="02040503050406030204" pitchFamily="18" charset="0"/>
                      </a:rPr>
                      <m:t>=</m:t>
                    </m:r>
                    <m:f>
                      <m:fPr>
                        <m:ctrlPr>
                          <a:rPr lang="en-US" b="1" i="1" dirty="0" smtClean="0">
                            <a:latin typeface="Cambria Math" panose="02040503050406030204" pitchFamily="18" charset="0"/>
                          </a:rPr>
                        </m:ctrlPr>
                      </m:fPr>
                      <m:num>
                        <m:r>
                          <a:rPr lang="en-US" b="1" i="1" dirty="0" smtClean="0">
                            <a:latin typeface="Cambria Math" panose="02040503050406030204" pitchFamily="18" charset="0"/>
                          </a:rPr>
                          <m:t>𝒑𝒎</m:t>
                        </m:r>
                      </m:num>
                      <m:den>
                        <m:r>
                          <a:rPr lang="en-US" i="1">
                            <a:latin typeface="Cambria Math" panose="02040503050406030204" pitchFamily="18" charset="0"/>
                          </a:rPr>
                          <m:t>𝒎𝒑</m:t>
                        </m:r>
                        <m:r>
                          <a:rPr lang="en-US" i="1">
                            <a:latin typeface="Cambria Math" panose="02040503050406030204" pitchFamily="18" charset="0"/>
                          </a:rPr>
                          <m:t>−</m:t>
                        </m:r>
                        <m:r>
                          <a:rPr lang="en-US" i="1">
                            <a:latin typeface="Cambria Math" panose="02040503050406030204" pitchFamily="18" charset="0"/>
                          </a:rPr>
                          <m:t>𝒑</m:t>
                        </m:r>
                        <m:r>
                          <a:rPr lang="en-US" i="1">
                            <a:latin typeface="Cambria Math" panose="02040503050406030204" pitchFamily="18" charset="0"/>
                          </a:rPr>
                          <m:t>+</m:t>
                        </m:r>
                        <m:r>
                          <a:rPr lang="en-US" i="1">
                            <a:latin typeface="Cambria Math" panose="02040503050406030204" pitchFamily="18" charset="0"/>
                          </a:rPr>
                          <m:t>𝟏</m:t>
                        </m:r>
                      </m:den>
                    </m:f>
                  </m:oMath>
                </a14:m>
                <a:endParaRPr lang="en-US" dirty="0"/>
              </a:p>
            </p:txBody>
          </p:sp>
        </mc:Choice>
        <mc:Fallback xmlns="">
          <p:sp>
            <p:nvSpPr>
              <p:cNvPr id="5" name="Content Placeholder 2">
                <a:extLst>
                  <a:ext uri="{FF2B5EF4-FFF2-40B4-BE49-F238E27FC236}">
                    <a16:creationId xmlns:a16="http://schemas.microsoft.com/office/drawing/2014/main" id="{20D7298E-8A64-4881-96B9-4A3B93497CC8}"/>
                  </a:ext>
                </a:extLst>
              </p:cNvPr>
              <p:cNvSpPr txBox="1">
                <a:spLocks noRot="1" noChangeAspect="1" noMove="1" noResize="1" noEditPoints="1" noAdjustHandles="1" noChangeArrowheads="1" noChangeShapeType="1" noTextEdit="1"/>
              </p:cNvSpPr>
              <p:nvPr/>
            </p:nvSpPr>
            <p:spPr>
              <a:xfrm>
                <a:off x="6297121" y="282446"/>
                <a:ext cx="5849909" cy="6021518"/>
              </a:xfrm>
              <a:prstGeom prst="rect">
                <a:avLst/>
              </a:prstGeom>
              <a:blipFill>
                <a:blip r:embed="rId3"/>
                <a:stretch>
                  <a:fillRect l="-1875" t="-1619"/>
                </a:stretch>
              </a:blipFill>
            </p:spPr>
            <p:txBody>
              <a:bodyPr/>
              <a:lstStyle/>
              <a:p>
                <a:r>
                  <a:rPr lang="en-US">
                    <a:noFill/>
                  </a:rPr>
                  <a:t> </a:t>
                </a:r>
              </a:p>
            </p:txBody>
          </p:sp>
        </mc:Fallback>
      </mc:AlternateContent>
    </p:spTree>
    <p:extLst>
      <p:ext uri="{BB962C8B-B14F-4D97-AF65-F5344CB8AC3E}">
        <p14:creationId xmlns:p14="http://schemas.microsoft.com/office/powerpoint/2010/main" val="29568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CB20-160B-44AC-9269-9688C6EE5B9B}"/>
              </a:ext>
            </a:extLst>
          </p:cNvPr>
          <p:cNvSpPr>
            <a:spLocks noGrp="1"/>
          </p:cNvSpPr>
          <p:nvPr>
            <p:ph type="title"/>
          </p:nvPr>
        </p:nvSpPr>
        <p:spPr/>
        <p:txBody>
          <a:bodyPr>
            <a:normAutofit fontScale="90000"/>
          </a:bodyPr>
          <a:lstStyle/>
          <a:p>
            <a:r>
              <a:rPr lang="en-US" dirty="0" err="1"/>
              <a:t>Bayes's</a:t>
            </a:r>
            <a:r>
              <a:rPr lang="en-US" dirty="0"/>
              <a:t> Formula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AF08D7-7C91-4D31-A89C-0D8A63D8AA30}"/>
                  </a:ext>
                </a:extLst>
              </p:cNvPr>
              <p:cNvSpPr>
                <a:spLocks noGrp="1"/>
              </p:cNvSpPr>
              <p:nvPr>
                <p:ph idx="1"/>
              </p:nvPr>
            </p:nvSpPr>
            <p:spPr/>
            <p:txBody>
              <a:bodyPr/>
              <a:lstStyle/>
              <a:p>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b="1" i="1" dirty="0" smtClean="0">
                            <a:latin typeface="Cambria Math" panose="02040503050406030204" pitchFamily="18" charset="0"/>
                          </a:rPr>
                          <m:t>𝑯</m:t>
                        </m:r>
                        <m:r>
                          <a:rPr lang="en-US" i="1" dirty="0" smtClean="0">
                            <a:latin typeface="Cambria Math" panose="02040503050406030204" pitchFamily="18" charset="0"/>
                            <a:ea typeface="Cambria Math" panose="02040503050406030204" pitchFamily="18" charset="0"/>
                          </a:rPr>
                          <m:t>∩</m:t>
                        </m:r>
                        <m:r>
                          <a:rPr lang="en-US" b="1" i="1" dirty="0" smtClean="0">
                            <a:latin typeface="Cambria Math" panose="02040503050406030204" pitchFamily="18" charset="0"/>
                          </a:rPr>
                          <m:t>𝑫</m:t>
                        </m:r>
                      </m:e>
                    </m:d>
                    <m:r>
                      <a:rPr lang="en-US" i="1" dirty="0" smtClean="0">
                        <a:latin typeface="Cambria Math" panose="02040503050406030204" pitchFamily="18" charset="0"/>
                      </a:rPr>
                      <m:t>= </m:t>
                    </m:r>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b="1" i="1" dirty="0" smtClean="0">
                            <a:latin typeface="Cambria Math" panose="02040503050406030204" pitchFamily="18" charset="0"/>
                          </a:rPr>
                          <m:t>𝑫</m:t>
                        </m:r>
                        <m:r>
                          <a:rPr lang="en-US" i="1" dirty="0" smtClean="0">
                            <a:latin typeface="Cambria Math" panose="02040503050406030204" pitchFamily="18" charset="0"/>
                          </a:rPr>
                          <m:t> </m:t>
                        </m:r>
                      </m:e>
                      <m:e>
                        <m:r>
                          <a:rPr lang="en-US" b="1" i="1" dirty="0" smtClean="0">
                            <a:latin typeface="Cambria Math" panose="02040503050406030204" pitchFamily="18" charset="0"/>
                          </a:rPr>
                          <m:t>𝑯</m:t>
                        </m:r>
                      </m:e>
                    </m:d>
                    <m:r>
                      <a:rPr lang="en-US" b="1" i="1" dirty="0" smtClean="0">
                        <a:latin typeface="Cambria Math" panose="02040503050406030204" pitchFamily="18" charset="0"/>
                      </a:rPr>
                      <m:t>.</m:t>
                    </m:r>
                    <m:r>
                      <a:rPr lang="en-US" i="1" dirty="0">
                        <a:latin typeface="Cambria Math" panose="02040503050406030204" pitchFamily="18" charset="0"/>
                      </a:rPr>
                      <m:t>𝑃</m:t>
                    </m:r>
                    <m:r>
                      <a:rPr lang="en-US" i="1" dirty="0">
                        <a:latin typeface="Cambria Math" panose="02040503050406030204" pitchFamily="18" charset="0"/>
                      </a:rPr>
                      <m:t>(</m:t>
                    </m:r>
                    <m:r>
                      <a:rPr lang="en-US" b="1" i="1" dirty="0" smtClean="0">
                        <a:latin typeface="Cambria Math" panose="02040503050406030204" pitchFamily="18" charset="0"/>
                      </a:rPr>
                      <m:t>𝑯</m:t>
                    </m:r>
                    <m:r>
                      <a:rPr lang="en-US" i="1" dirty="0">
                        <a:latin typeface="Cambria Math" panose="02040503050406030204" pitchFamily="18" charset="0"/>
                      </a:rPr>
                      <m:t>)</m:t>
                    </m:r>
                  </m:oMath>
                </a14:m>
                <a:r>
                  <a:rPr lang="en-US" dirty="0"/>
                  <a:t>, P(H)&gt;0</a:t>
                </a:r>
              </a:p>
              <a:p>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b="1" i="1" dirty="0" smtClean="0">
                            <a:latin typeface="Cambria Math" panose="02040503050406030204" pitchFamily="18" charset="0"/>
                          </a:rPr>
                          <m:t>𝑫</m:t>
                        </m:r>
                        <m:r>
                          <a:rPr lang="en-US" i="1" dirty="0" smtClean="0">
                            <a:latin typeface="Cambria Math" panose="02040503050406030204" pitchFamily="18" charset="0"/>
                            <a:ea typeface="Cambria Math" panose="02040503050406030204" pitchFamily="18" charset="0"/>
                          </a:rPr>
                          <m:t>∩</m:t>
                        </m:r>
                        <m:r>
                          <a:rPr lang="en-US" b="1" i="1" dirty="0" smtClean="0">
                            <a:latin typeface="Cambria Math" panose="02040503050406030204" pitchFamily="18" charset="0"/>
                          </a:rPr>
                          <m:t>𝑯</m:t>
                        </m:r>
                      </m:e>
                    </m:d>
                    <m:r>
                      <a:rPr lang="en-US" i="1" dirty="0" smtClean="0">
                        <a:latin typeface="Cambria Math" panose="02040503050406030204" pitchFamily="18" charset="0"/>
                      </a:rPr>
                      <m:t>= </m:t>
                    </m:r>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b="1" i="1" dirty="0" smtClean="0">
                            <a:latin typeface="Cambria Math" panose="02040503050406030204" pitchFamily="18" charset="0"/>
                          </a:rPr>
                          <m:t>𝑯</m:t>
                        </m:r>
                        <m:r>
                          <a:rPr lang="en-US" i="1" dirty="0" smtClean="0">
                            <a:latin typeface="Cambria Math" panose="02040503050406030204" pitchFamily="18" charset="0"/>
                          </a:rPr>
                          <m:t> </m:t>
                        </m:r>
                      </m:e>
                      <m:e>
                        <m:r>
                          <a:rPr lang="en-US" b="1" i="1" dirty="0" smtClean="0">
                            <a:latin typeface="Cambria Math" panose="02040503050406030204" pitchFamily="18" charset="0"/>
                          </a:rPr>
                          <m:t>𝑫</m:t>
                        </m:r>
                      </m:e>
                    </m:d>
                    <m:r>
                      <a:rPr lang="en-US" b="1" i="1" dirty="0" smtClean="0">
                        <a:latin typeface="Cambria Math" panose="02040503050406030204" pitchFamily="18" charset="0"/>
                      </a:rPr>
                      <m:t>.</m:t>
                    </m:r>
                    <m:r>
                      <a:rPr lang="en-US" i="1" dirty="0">
                        <a:latin typeface="Cambria Math" panose="02040503050406030204" pitchFamily="18" charset="0"/>
                      </a:rPr>
                      <m:t>𝑃</m:t>
                    </m:r>
                    <m:r>
                      <a:rPr lang="en-US" i="1" dirty="0">
                        <a:latin typeface="Cambria Math" panose="02040503050406030204" pitchFamily="18" charset="0"/>
                      </a:rPr>
                      <m:t>(</m:t>
                    </m:r>
                    <m:r>
                      <a:rPr lang="en-US" b="1" i="1" dirty="0" smtClean="0">
                        <a:latin typeface="Cambria Math" panose="02040503050406030204" pitchFamily="18" charset="0"/>
                      </a:rPr>
                      <m:t>𝑫</m:t>
                    </m:r>
                    <m:r>
                      <a:rPr lang="en-US" i="1" dirty="0">
                        <a:latin typeface="Cambria Math" panose="02040503050406030204" pitchFamily="18" charset="0"/>
                      </a:rPr>
                      <m:t>)</m:t>
                    </m:r>
                  </m:oMath>
                </a14:m>
                <a:r>
                  <a:rPr lang="en-US" dirty="0"/>
                  <a:t>, P(D)&gt;0</a:t>
                </a:r>
              </a:p>
              <a:p>
                <a:r>
                  <a:rPr lang="en-US" dirty="0"/>
                  <a:t>So, </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𝑃</m:t>
                      </m:r>
                      <m:d>
                        <m:dPr>
                          <m:ctrlPr>
                            <a:rPr lang="en-US" i="1" dirty="0">
                              <a:latin typeface="Cambria Math" panose="02040503050406030204" pitchFamily="18" charset="0"/>
                            </a:rPr>
                          </m:ctrlPr>
                        </m:dPr>
                        <m:e>
                          <m:r>
                            <a:rPr lang="en-US" b="1" i="1" dirty="0" smtClean="0">
                              <a:latin typeface="Cambria Math" panose="02040503050406030204" pitchFamily="18" charset="0"/>
                            </a:rPr>
                            <m:t>𝑯</m:t>
                          </m:r>
                          <m:r>
                            <a:rPr lang="en-US" i="1" dirty="0">
                              <a:latin typeface="Cambria Math" panose="02040503050406030204" pitchFamily="18" charset="0"/>
                            </a:rPr>
                            <m:t> </m:t>
                          </m:r>
                        </m:e>
                        <m:e>
                          <m:r>
                            <a:rPr lang="en-US" b="1" i="1" dirty="0" smtClean="0">
                              <a:latin typeface="Cambria Math" panose="02040503050406030204" pitchFamily="18" charset="0"/>
                            </a:rPr>
                            <m:t>𝑫</m:t>
                          </m:r>
                        </m:e>
                      </m:d>
                      <m:r>
                        <a:rPr lang="en-US" b="1" i="1" dirty="0" smtClean="0">
                          <a:latin typeface="Cambria Math" panose="02040503050406030204" pitchFamily="18" charset="0"/>
                        </a:rPr>
                        <m:t>.</m:t>
                      </m:r>
                      <m:r>
                        <a:rPr lang="en-US" i="1" dirty="0">
                          <a:latin typeface="Cambria Math" panose="02040503050406030204" pitchFamily="18" charset="0"/>
                        </a:rPr>
                        <m:t>𝑃</m:t>
                      </m:r>
                      <m:d>
                        <m:dPr>
                          <m:ctrlPr>
                            <a:rPr lang="en-US" i="1" dirty="0">
                              <a:latin typeface="Cambria Math" panose="02040503050406030204" pitchFamily="18" charset="0"/>
                            </a:rPr>
                          </m:ctrlPr>
                        </m:dPr>
                        <m:e>
                          <m:r>
                            <a:rPr lang="en-US" b="1" i="1" dirty="0" smtClean="0">
                              <a:latin typeface="Cambria Math" panose="02040503050406030204" pitchFamily="18" charset="0"/>
                            </a:rPr>
                            <m:t>𝑫</m:t>
                          </m:r>
                        </m:e>
                      </m:d>
                      <m:r>
                        <a:rPr lang="en-US" b="1" i="1" dirty="0" smtClean="0">
                          <a:latin typeface="Cambria Math" panose="02040503050406030204" pitchFamily="18" charset="0"/>
                        </a:rPr>
                        <m:t>=</m:t>
                      </m:r>
                      <m:r>
                        <a:rPr lang="en-US" i="1" dirty="0">
                          <a:latin typeface="Cambria Math" panose="02040503050406030204" pitchFamily="18" charset="0"/>
                        </a:rPr>
                        <m:t>𝑃</m:t>
                      </m:r>
                      <m:d>
                        <m:dPr>
                          <m:ctrlPr>
                            <a:rPr lang="en-US" i="1" dirty="0">
                              <a:latin typeface="Cambria Math" panose="02040503050406030204" pitchFamily="18" charset="0"/>
                            </a:rPr>
                          </m:ctrlPr>
                        </m:dPr>
                        <m:e>
                          <m:r>
                            <a:rPr lang="en-US" b="1" i="1" dirty="0" smtClean="0">
                              <a:latin typeface="Cambria Math" panose="02040503050406030204" pitchFamily="18" charset="0"/>
                            </a:rPr>
                            <m:t>𝑫</m:t>
                          </m:r>
                          <m:r>
                            <a:rPr lang="en-US" i="1" dirty="0">
                              <a:latin typeface="Cambria Math" panose="02040503050406030204" pitchFamily="18" charset="0"/>
                            </a:rPr>
                            <m:t> </m:t>
                          </m:r>
                        </m:e>
                        <m:e>
                          <m:r>
                            <a:rPr lang="en-US" b="1" i="1" dirty="0" smtClean="0">
                              <a:latin typeface="Cambria Math" panose="02040503050406030204" pitchFamily="18" charset="0"/>
                            </a:rPr>
                            <m:t>𝑯</m:t>
                          </m:r>
                        </m:e>
                      </m:d>
                      <m:r>
                        <a:rPr lang="en-US" b="1" i="1" dirty="0" smtClean="0">
                          <a:latin typeface="Cambria Math" panose="02040503050406030204" pitchFamily="18" charset="0"/>
                        </a:rPr>
                        <m:t>.</m:t>
                      </m:r>
                      <m:r>
                        <a:rPr lang="en-US" i="1" dirty="0">
                          <a:latin typeface="Cambria Math" panose="02040503050406030204" pitchFamily="18" charset="0"/>
                        </a:rPr>
                        <m:t>𝑃</m:t>
                      </m:r>
                      <m:d>
                        <m:dPr>
                          <m:ctrlPr>
                            <a:rPr lang="en-US" i="1" dirty="0">
                              <a:latin typeface="Cambria Math" panose="02040503050406030204" pitchFamily="18" charset="0"/>
                            </a:rPr>
                          </m:ctrlPr>
                        </m:dPr>
                        <m:e>
                          <m:r>
                            <a:rPr lang="en-US" b="1" i="1" dirty="0" smtClean="0">
                              <a:latin typeface="Cambria Math" panose="02040503050406030204" pitchFamily="18" charset="0"/>
                            </a:rPr>
                            <m:t>𝑯</m:t>
                          </m:r>
                        </m:e>
                      </m:d>
                    </m:oMath>
                  </m:oMathPara>
                </a14:m>
                <a:endParaRPr lang="en-US" dirty="0"/>
              </a:p>
              <a:p>
                <a:r>
                  <a:rPr lang="en-US" dirty="0"/>
                  <a:t>Dividing through by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b="1" i="1" dirty="0" smtClean="0">
                        <a:latin typeface="Cambria Math" panose="02040503050406030204" pitchFamily="18" charset="0"/>
                      </a:rPr>
                      <m:t>𝑫</m:t>
                    </m:r>
                    <m:r>
                      <a:rPr lang="en-US" i="1" dirty="0" smtClean="0">
                        <a:latin typeface="Cambria Math" panose="02040503050406030204" pitchFamily="18" charset="0"/>
                      </a:rPr>
                      <m:t>) </m:t>
                    </m:r>
                  </m:oMath>
                </a14:m>
                <a:r>
                  <a:rPr lang="en-US" dirty="0"/>
                  <a:t>we get</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d>
                        <m:dPr>
                          <m:ctrlPr>
                            <a:rPr lang="en-US" i="1" dirty="0">
                              <a:latin typeface="Cambria Math" panose="02040503050406030204" pitchFamily="18" charset="0"/>
                            </a:rPr>
                          </m:ctrlPr>
                        </m:dPr>
                        <m:e>
                          <m:r>
                            <a:rPr lang="en-US" b="1" i="1" dirty="0" smtClean="0">
                              <a:latin typeface="Cambria Math" panose="02040503050406030204" pitchFamily="18" charset="0"/>
                            </a:rPr>
                            <m:t>𝑯</m:t>
                          </m:r>
                          <m:r>
                            <a:rPr lang="en-US" i="1" dirty="0">
                              <a:latin typeface="Cambria Math" panose="02040503050406030204" pitchFamily="18" charset="0"/>
                            </a:rPr>
                            <m:t> </m:t>
                          </m:r>
                        </m:e>
                        <m:e>
                          <m:r>
                            <a:rPr lang="en-US" b="1" i="1" dirty="0" smtClean="0">
                              <a:latin typeface="Cambria Math" panose="02040503050406030204" pitchFamily="18" charset="0"/>
                            </a:rPr>
                            <m:t>𝑫</m:t>
                          </m:r>
                        </m:e>
                      </m:d>
                      <m:r>
                        <a:rPr lang="en-US" b="1" i="1" dirty="0" smtClean="0">
                          <a:latin typeface="Cambria Math" panose="02040503050406030204" pitchFamily="18" charset="0"/>
                        </a:rPr>
                        <m:t>=</m:t>
                      </m:r>
                      <m:f>
                        <m:fPr>
                          <m:ctrlPr>
                            <a:rPr lang="en-US" b="1" i="1" dirty="0" smtClean="0">
                              <a:latin typeface="Cambria Math" panose="02040503050406030204" pitchFamily="18" charset="0"/>
                            </a:rPr>
                          </m:ctrlPr>
                        </m:fPr>
                        <m:num>
                          <m:r>
                            <a:rPr lang="en-US" i="1" dirty="0">
                              <a:latin typeface="Cambria Math" panose="02040503050406030204" pitchFamily="18" charset="0"/>
                            </a:rPr>
                            <m:t>𝑃</m:t>
                          </m:r>
                          <m:d>
                            <m:dPr>
                              <m:ctrlPr>
                                <a:rPr lang="en-US" i="1" dirty="0">
                                  <a:latin typeface="Cambria Math" panose="02040503050406030204" pitchFamily="18" charset="0"/>
                                </a:rPr>
                              </m:ctrlPr>
                            </m:dPr>
                            <m:e>
                              <m:r>
                                <a:rPr lang="en-US" b="1" i="1" dirty="0" smtClean="0">
                                  <a:latin typeface="Cambria Math" panose="02040503050406030204" pitchFamily="18" charset="0"/>
                                </a:rPr>
                                <m:t>𝑫</m:t>
                              </m:r>
                              <m:r>
                                <a:rPr lang="en-US" i="1" dirty="0">
                                  <a:latin typeface="Cambria Math" panose="02040503050406030204" pitchFamily="18" charset="0"/>
                                </a:rPr>
                                <m:t> </m:t>
                              </m:r>
                            </m:e>
                            <m:e>
                              <m:r>
                                <a:rPr lang="en-US" b="1" i="1" dirty="0" smtClean="0">
                                  <a:latin typeface="Cambria Math" panose="02040503050406030204" pitchFamily="18" charset="0"/>
                                </a:rPr>
                                <m:t>𝑯</m:t>
                              </m:r>
                            </m:e>
                          </m:d>
                          <m:r>
                            <a:rPr lang="en-US" b="1" i="1" dirty="0" smtClean="0">
                              <a:latin typeface="Cambria Math" panose="02040503050406030204" pitchFamily="18" charset="0"/>
                            </a:rPr>
                            <m:t>.</m:t>
                          </m:r>
                          <m:r>
                            <a:rPr lang="en-US" i="1" dirty="0">
                              <a:latin typeface="Cambria Math" panose="02040503050406030204" pitchFamily="18" charset="0"/>
                            </a:rPr>
                            <m:t>𝑃</m:t>
                          </m:r>
                          <m:d>
                            <m:dPr>
                              <m:ctrlPr>
                                <a:rPr lang="en-US" i="1" dirty="0">
                                  <a:latin typeface="Cambria Math" panose="02040503050406030204" pitchFamily="18" charset="0"/>
                                </a:rPr>
                              </m:ctrlPr>
                            </m:dPr>
                            <m:e>
                              <m:r>
                                <a:rPr lang="en-US" b="1" i="1" dirty="0" smtClean="0">
                                  <a:latin typeface="Cambria Math" panose="02040503050406030204" pitchFamily="18" charset="0"/>
                                </a:rPr>
                                <m:t>𝑯</m:t>
                              </m:r>
                            </m:e>
                          </m:d>
                        </m:num>
                        <m:den>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𝑫</m:t>
                          </m:r>
                          <m:r>
                            <a:rPr lang="en-US" b="1" i="1" dirty="0" smtClean="0">
                              <a:latin typeface="Cambria Math" panose="02040503050406030204" pitchFamily="18" charset="0"/>
                            </a:rPr>
                            <m:t>)</m:t>
                          </m:r>
                        </m:den>
                      </m:f>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D8AF08D7-7C91-4D31-A89C-0D8A63D8AA30}"/>
                  </a:ext>
                </a:extLst>
              </p:cNvPr>
              <p:cNvSpPr>
                <a:spLocks noGrp="1" noRot="1" noChangeAspect="1" noMove="1" noResize="1" noEditPoints="1" noAdjustHandles="1" noChangeArrowheads="1" noChangeShapeType="1" noTextEdit="1"/>
              </p:cNvSpPr>
              <p:nvPr>
                <p:ph idx="1"/>
              </p:nvPr>
            </p:nvSpPr>
            <p:spPr>
              <a:blipFill>
                <a:blip r:embed="rId2"/>
                <a:stretch>
                  <a:fillRect l="-1440" t="-198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DD40169-7333-4BC9-9425-A60095D948FE}"/>
              </a:ext>
            </a:extLst>
          </p:cNvPr>
          <p:cNvSpPr>
            <a:spLocks noGrp="1"/>
          </p:cNvSpPr>
          <p:nvPr>
            <p:ph type="sldNum" sz="quarter" idx="12"/>
          </p:nvPr>
        </p:nvSpPr>
        <p:spPr/>
        <p:txBody>
          <a:bodyPr/>
          <a:lstStyle/>
          <a:p>
            <a:fld id="{7A40C488-C8CC-47D5-8871-7D5F905AB6AC}" type="slidenum">
              <a:rPr lang="en-US" smtClean="0"/>
              <a:t>11</a:t>
            </a:fld>
            <a:endParaRPr lang="en-US"/>
          </a:p>
        </p:txBody>
      </p:sp>
      <p:sp>
        <p:nvSpPr>
          <p:cNvPr id="6" name="Rectangle 5">
            <a:extLst>
              <a:ext uri="{FF2B5EF4-FFF2-40B4-BE49-F238E27FC236}">
                <a16:creationId xmlns:a16="http://schemas.microsoft.com/office/drawing/2014/main" id="{BEC4D5E3-866F-42A2-86DF-2819744677B9}"/>
              </a:ext>
            </a:extLst>
          </p:cNvPr>
          <p:cNvSpPr/>
          <p:nvPr/>
        </p:nvSpPr>
        <p:spPr>
          <a:xfrm>
            <a:off x="2407024" y="3832412"/>
            <a:ext cx="4773705" cy="14926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B78F85E-40B1-49DA-B02B-4AC861EE6527}"/>
              </a:ext>
            </a:extLst>
          </p:cNvPr>
          <p:cNvSpPr txBox="1"/>
          <p:nvPr/>
        </p:nvSpPr>
        <p:spPr>
          <a:xfrm>
            <a:off x="8610600" y="4359462"/>
            <a:ext cx="1234867" cy="369332"/>
          </a:xfrm>
          <a:prstGeom prst="rect">
            <a:avLst/>
          </a:prstGeom>
          <a:noFill/>
        </p:spPr>
        <p:txBody>
          <a:bodyPr wrap="square" rtlCol="0">
            <a:spAutoFit/>
          </a:bodyPr>
          <a:lstStyle/>
          <a:p>
            <a:r>
              <a:rPr lang="en-US" dirty="0"/>
              <a:t>Bayes’ law</a:t>
            </a:r>
          </a:p>
        </p:txBody>
      </p:sp>
      <p:cxnSp>
        <p:nvCxnSpPr>
          <p:cNvPr id="9" name="Straight Arrow Connector 8">
            <a:extLst>
              <a:ext uri="{FF2B5EF4-FFF2-40B4-BE49-F238E27FC236}">
                <a16:creationId xmlns:a16="http://schemas.microsoft.com/office/drawing/2014/main" id="{39F2AB47-7AA8-491A-9CF3-542F390F207E}"/>
              </a:ext>
            </a:extLst>
          </p:cNvPr>
          <p:cNvCxnSpPr/>
          <p:nvPr/>
        </p:nvCxnSpPr>
        <p:spPr>
          <a:xfrm flipH="1">
            <a:off x="7180729" y="4578723"/>
            <a:ext cx="130210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8DC9A4D-095C-4C62-B121-F6F66A7686CA}"/>
              </a:ext>
            </a:extLst>
          </p:cNvPr>
          <p:cNvSpPr txBox="1"/>
          <p:nvPr/>
        </p:nvSpPr>
        <p:spPr>
          <a:xfrm>
            <a:off x="997311" y="5530632"/>
            <a:ext cx="6834468" cy="646331"/>
          </a:xfrm>
          <a:prstGeom prst="rect">
            <a:avLst/>
          </a:prstGeom>
          <a:solidFill>
            <a:srgbClr val="FFFF00"/>
          </a:solidFill>
        </p:spPr>
        <p:txBody>
          <a:bodyPr wrap="square">
            <a:spAutoFit/>
          </a:bodyPr>
          <a:lstStyle/>
          <a:p>
            <a:pPr algn="just"/>
            <a:r>
              <a:rPr lang="en-US" sz="1800" b="0" i="0" dirty="0">
                <a:solidFill>
                  <a:srgbClr val="000000"/>
                </a:solidFill>
                <a:effectLst/>
              </a:rPr>
              <a:t>This law is important in the cases where we want to know the number on the left, and we do know (or can guess) the numbers on the right.</a:t>
            </a:r>
            <a:r>
              <a:rPr lang="en-US" dirty="0"/>
              <a:t> </a:t>
            </a:r>
          </a:p>
        </p:txBody>
      </p:sp>
      <p:sp>
        <p:nvSpPr>
          <p:cNvPr id="10" name="TextBox 9">
            <a:extLst>
              <a:ext uri="{FF2B5EF4-FFF2-40B4-BE49-F238E27FC236}">
                <a16:creationId xmlns:a16="http://schemas.microsoft.com/office/drawing/2014/main" id="{5C74253C-0B21-423A-ACB8-AC4BDEAFA799}"/>
              </a:ext>
            </a:extLst>
          </p:cNvPr>
          <p:cNvSpPr txBox="1"/>
          <p:nvPr/>
        </p:nvSpPr>
        <p:spPr>
          <a:xfrm>
            <a:off x="7568656" y="1548167"/>
            <a:ext cx="4153651" cy="1754326"/>
          </a:xfrm>
          <a:prstGeom prst="rect">
            <a:avLst/>
          </a:prstGeom>
          <a:solidFill>
            <a:srgbClr val="FFFF00"/>
          </a:solidFill>
        </p:spPr>
        <p:txBody>
          <a:bodyPr wrap="square">
            <a:spAutoFit/>
          </a:bodyPr>
          <a:lstStyle/>
          <a:p>
            <a:pPr algn="just"/>
            <a:r>
              <a:rPr lang="en-US" sz="1800" b="1" i="0" dirty="0">
                <a:solidFill>
                  <a:srgbClr val="0000FF"/>
                </a:solidFill>
                <a:effectLst/>
                <a:latin typeface="NimbusSanL-Bold"/>
              </a:rPr>
              <a:t>Applications of Bayes’ Theorem: Machine Learning</a:t>
            </a:r>
          </a:p>
          <a:p>
            <a:pPr marL="342900" indent="-342900" algn="just">
              <a:buFont typeface="+mj-lt"/>
              <a:buAutoNum type="arabicPeriod"/>
            </a:pPr>
            <a:r>
              <a:rPr lang="en-US" dirty="0"/>
              <a:t>Naive Bayes Classifier: Find posterior probabilities of Classes </a:t>
            </a:r>
          </a:p>
          <a:p>
            <a:pPr marL="342900" indent="-342900" algn="just">
              <a:buFont typeface="+mj-lt"/>
              <a:buAutoNum type="arabicPeriod"/>
            </a:pPr>
            <a:r>
              <a:rPr lang="en-US" sz="1800" b="0" i="0" dirty="0">
                <a:solidFill>
                  <a:srgbClr val="000000"/>
                </a:solidFill>
                <a:effectLst/>
                <a:latin typeface="NimbusSanL-Regu"/>
              </a:rPr>
              <a:t>Bayesian Belief Networks : Reasoning with uncertain knowledge</a:t>
            </a:r>
            <a:r>
              <a:rPr lang="en-US" dirty="0"/>
              <a:t> </a:t>
            </a:r>
          </a:p>
        </p:txBody>
      </p:sp>
    </p:spTree>
    <p:extLst>
      <p:ext uri="{BB962C8B-B14F-4D97-AF65-F5344CB8AC3E}">
        <p14:creationId xmlns:p14="http://schemas.microsoft.com/office/powerpoint/2010/main" val="181479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CB20-160B-44AC-9269-9688C6EE5B9B}"/>
              </a:ext>
            </a:extLst>
          </p:cNvPr>
          <p:cNvSpPr>
            <a:spLocks noGrp="1"/>
          </p:cNvSpPr>
          <p:nvPr>
            <p:ph type="title"/>
          </p:nvPr>
        </p:nvSpPr>
        <p:spPr/>
        <p:txBody>
          <a:bodyPr>
            <a:normAutofit fontScale="90000"/>
          </a:bodyPr>
          <a:lstStyle/>
          <a:p>
            <a:r>
              <a:rPr lang="en-US" dirty="0" err="1"/>
              <a:t>Bayes's</a:t>
            </a:r>
            <a:r>
              <a:rPr lang="en-US" dirty="0"/>
              <a:t> Formula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AF08D7-7C91-4D31-A89C-0D8A63D8AA30}"/>
                  </a:ext>
                </a:extLst>
              </p:cNvPr>
              <p:cNvSpPr>
                <a:spLocks noGrp="1"/>
              </p:cNvSpPr>
              <p:nvPr>
                <p:ph idx="1"/>
              </p:nvPr>
            </p:nvSpPr>
            <p:spPr>
              <a:xfrm>
                <a:off x="838200" y="1270000"/>
                <a:ext cx="7316449" cy="4906963"/>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d>
                        <m:dPr>
                          <m:ctrlPr>
                            <a:rPr lang="en-US" i="1" dirty="0">
                              <a:latin typeface="Cambria Math" panose="02040503050406030204" pitchFamily="18" charset="0"/>
                            </a:rPr>
                          </m:ctrlPr>
                        </m:dPr>
                        <m:e>
                          <m:r>
                            <a:rPr lang="en-US" b="1" i="1" dirty="0" smtClean="0">
                              <a:latin typeface="Cambria Math" panose="02040503050406030204" pitchFamily="18" charset="0"/>
                            </a:rPr>
                            <m:t>𝑯</m:t>
                          </m:r>
                          <m:r>
                            <a:rPr lang="en-US" i="1" dirty="0">
                              <a:latin typeface="Cambria Math" panose="02040503050406030204" pitchFamily="18" charset="0"/>
                            </a:rPr>
                            <m:t> </m:t>
                          </m:r>
                        </m:e>
                        <m:e>
                          <m:r>
                            <a:rPr lang="en-US" b="1" i="1" dirty="0" smtClean="0">
                              <a:latin typeface="Cambria Math" panose="02040503050406030204" pitchFamily="18" charset="0"/>
                            </a:rPr>
                            <m:t>𝑫</m:t>
                          </m:r>
                        </m:e>
                      </m:d>
                      <m:r>
                        <a:rPr lang="en-US" b="1" i="1" dirty="0" smtClean="0">
                          <a:latin typeface="Cambria Math" panose="02040503050406030204" pitchFamily="18" charset="0"/>
                        </a:rPr>
                        <m:t>=</m:t>
                      </m:r>
                      <m:f>
                        <m:fPr>
                          <m:ctrlPr>
                            <a:rPr lang="en-US" b="1" i="1" dirty="0" smtClean="0">
                              <a:latin typeface="Cambria Math" panose="02040503050406030204" pitchFamily="18" charset="0"/>
                            </a:rPr>
                          </m:ctrlPr>
                        </m:fPr>
                        <m:num>
                          <m:r>
                            <a:rPr lang="en-US" i="1" dirty="0">
                              <a:latin typeface="Cambria Math" panose="02040503050406030204" pitchFamily="18" charset="0"/>
                            </a:rPr>
                            <m:t>𝑃</m:t>
                          </m:r>
                          <m:d>
                            <m:dPr>
                              <m:ctrlPr>
                                <a:rPr lang="en-US" i="1" dirty="0">
                                  <a:latin typeface="Cambria Math" panose="02040503050406030204" pitchFamily="18" charset="0"/>
                                </a:rPr>
                              </m:ctrlPr>
                            </m:dPr>
                            <m:e>
                              <m:r>
                                <a:rPr lang="en-US" b="1" i="1" dirty="0" smtClean="0">
                                  <a:latin typeface="Cambria Math" panose="02040503050406030204" pitchFamily="18" charset="0"/>
                                </a:rPr>
                                <m:t>𝑫</m:t>
                              </m:r>
                              <m:r>
                                <a:rPr lang="en-US" i="1" dirty="0">
                                  <a:latin typeface="Cambria Math" panose="02040503050406030204" pitchFamily="18" charset="0"/>
                                </a:rPr>
                                <m:t> </m:t>
                              </m:r>
                            </m:e>
                            <m:e>
                              <m:r>
                                <a:rPr lang="en-US" b="1" i="1" dirty="0" smtClean="0">
                                  <a:latin typeface="Cambria Math" panose="02040503050406030204" pitchFamily="18" charset="0"/>
                                </a:rPr>
                                <m:t>𝑯</m:t>
                              </m:r>
                            </m:e>
                          </m:d>
                          <m:r>
                            <a:rPr lang="en-US" b="1" i="1" dirty="0" smtClean="0">
                              <a:latin typeface="Cambria Math" panose="02040503050406030204" pitchFamily="18" charset="0"/>
                            </a:rPr>
                            <m:t>.</m:t>
                          </m:r>
                          <m:r>
                            <a:rPr lang="en-US" i="1" dirty="0">
                              <a:latin typeface="Cambria Math" panose="02040503050406030204" pitchFamily="18" charset="0"/>
                            </a:rPr>
                            <m:t>𝑃</m:t>
                          </m:r>
                          <m:d>
                            <m:dPr>
                              <m:ctrlPr>
                                <a:rPr lang="en-US" i="1" dirty="0">
                                  <a:latin typeface="Cambria Math" panose="02040503050406030204" pitchFamily="18" charset="0"/>
                                </a:rPr>
                              </m:ctrlPr>
                            </m:dPr>
                            <m:e>
                              <m:r>
                                <a:rPr lang="en-US" b="1" i="1" dirty="0" smtClean="0">
                                  <a:latin typeface="Cambria Math" panose="02040503050406030204" pitchFamily="18" charset="0"/>
                                </a:rPr>
                                <m:t>𝑯</m:t>
                              </m:r>
                            </m:e>
                          </m:d>
                        </m:num>
                        <m:den>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𝑫</m:t>
                          </m:r>
                          <m:r>
                            <a:rPr lang="en-US" b="1" i="1" dirty="0" smtClean="0">
                              <a:latin typeface="Cambria Math" panose="02040503050406030204" pitchFamily="18" charset="0"/>
                            </a:rPr>
                            <m:t>)</m:t>
                          </m:r>
                        </m:den>
                      </m:f>
                    </m:oMath>
                  </m:oMathPara>
                </a14:m>
                <a:endParaRPr lang="en-US" dirty="0"/>
              </a:p>
              <a:p>
                <a:r>
                  <a:rPr lang="en-US" dirty="0"/>
                  <a:t>P(H) </a:t>
                </a:r>
              </a:p>
              <a:p>
                <a:pPr lvl="1"/>
                <a:r>
                  <a:rPr lang="en-US" dirty="0"/>
                  <a:t>Initial probability that hypothesis H holds before we have observed the training data.</a:t>
                </a:r>
              </a:p>
              <a:p>
                <a:r>
                  <a:rPr lang="en-US" dirty="0"/>
                  <a:t>P(D)</a:t>
                </a:r>
              </a:p>
              <a:p>
                <a:pPr lvl="1"/>
                <a:r>
                  <a:rPr lang="en-US" dirty="0"/>
                  <a:t>Prior probability of training data D, i.e., the probability of D given no knowledge about which hypothesis holds.</a:t>
                </a:r>
              </a:p>
              <a:p>
                <a:r>
                  <a:rPr lang="en-US" dirty="0"/>
                  <a:t>P(D|H)</a:t>
                </a:r>
              </a:p>
              <a:p>
                <a:pPr lvl="1"/>
                <a:r>
                  <a:rPr lang="en-US" dirty="0"/>
                  <a:t>Probability of D given H</a:t>
                </a:r>
              </a:p>
              <a:p>
                <a:r>
                  <a:rPr lang="en-US" dirty="0"/>
                  <a:t>P(H|D)</a:t>
                </a:r>
              </a:p>
              <a:p>
                <a:pPr lvl="1"/>
                <a:r>
                  <a:rPr lang="en-US" dirty="0"/>
                  <a:t>Probability of H given D (posterior probability)</a:t>
                </a:r>
              </a:p>
            </p:txBody>
          </p:sp>
        </mc:Choice>
        <mc:Fallback xmlns="">
          <p:sp>
            <p:nvSpPr>
              <p:cNvPr id="3" name="Content Placeholder 2">
                <a:extLst>
                  <a:ext uri="{FF2B5EF4-FFF2-40B4-BE49-F238E27FC236}">
                    <a16:creationId xmlns:a16="http://schemas.microsoft.com/office/drawing/2014/main" id="{D8AF08D7-7C91-4D31-A89C-0D8A63D8AA30}"/>
                  </a:ext>
                </a:extLst>
              </p:cNvPr>
              <p:cNvSpPr>
                <a:spLocks noGrp="1" noRot="1" noChangeAspect="1" noMove="1" noResize="1" noEditPoints="1" noAdjustHandles="1" noChangeArrowheads="1" noChangeShapeType="1" noTextEdit="1"/>
              </p:cNvSpPr>
              <p:nvPr>
                <p:ph idx="1"/>
              </p:nvPr>
            </p:nvSpPr>
            <p:spPr>
              <a:xfrm>
                <a:off x="838200" y="1270000"/>
                <a:ext cx="7316449" cy="4906963"/>
              </a:xfrm>
              <a:blipFill>
                <a:blip r:embed="rId2"/>
                <a:stretch>
                  <a:fillRect l="-1333" r="-1000" b="-136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DD40169-7333-4BC9-9425-A60095D948FE}"/>
              </a:ext>
            </a:extLst>
          </p:cNvPr>
          <p:cNvSpPr>
            <a:spLocks noGrp="1"/>
          </p:cNvSpPr>
          <p:nvPr>
            <p:ph type="sldNum" sz="quarter" idx="12"/>
          </p:nvPr>
        </p:nvSpPr>
        <p:spPr/>
        <p:txBody>
          <a:bodyPr/>
          <a:lstStyle/>
          <a:p>
            <a:fld id="{7A40C488-C8CC-47D5-8871-7D5F905AB6AC}" type="slidenum">
              <a:rPr lang="en-US" smtClean="0"/>
              <a:t>12</a:t>
            </a:fld>
            <a:endParaRPr lang="en-US"/>
          </a:p>
        </p:txBody>
      </p:sp>
      <p:sp>
        <p:nvSpPr>
          <p:cNvPr id="13" name="TextBox 12">
            <a:extLst>
              <a:ext uri="{FF2B5EF4-FFF2-40B4-BE49-F238E27FC236}">
                <a16:creationId xmlns:a16="http://schemas.microsoft.com/office/drawing/2014/main" id="{0139F166-EA9C-4908-979A-F88C7680FD89}"/>
              </a:ext>
            </a:extLst>
          </p:cNvPr>
          <p:cNvSpPr txBox="1"/>
          <p:nvPr/>
        </p:nvSpPr>
        <p:spPr>
          <a:xfrm>
            <a:off x="948129" y="6419877"/>
            <a:ext cx="7316448" cy="369332"/>
          </a:xfrm>
          <a:prstGeom prst="rect">
            <a:avLst/>
          </a:prstGeom>
          <a:solidFill>
            <a:srgbClr val="FFFF00"/>
          </a:solidFill>
        </p:spPr>
        <p:txBody>
          <a:bodyPr wrap="square">
            <a:spAutoFit/>
          </a:bodyPr>
          <a:lstStyle/>
          <a:p>
            <a:r>
              <a:rPr lang="en-US" sz="1800" b="0" i="0" dirty="0">
                <a:solidFill>
                  <a:srgbClr val="000000"/>
                </a:solidFill>
                <a:effectLst/>
                <a:latin typeface="NimbusSanL-Regu"/>
              </a:rPr>
              <a:t>Evaluation of posteriori probability in terms of a priori information</a:t>
            </a:r>
            <a:endParaRPr lang="en-US" dirty="0"/>
          </a:p>
        </p:txBody>
      </p:sp>
    </p:spTree>
    <p:extLst>
      <p:ext uri="{BB962C8B-B14F-4D97-AF65-F5344CB8AC3E}">
        <p14:creationId xmlns:p14="http://schemas.microsoft.com/office/powerpoint/2010/main" val="323113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0BDC-8BDF-433C-9024-437223C4D883}"/>
              </a:ext>
            </a:extLst>
          </p:cNvPr>
          <p:cNvSpPr>
            <a:spLocks noGrp="1"/>
          </p:cNvSpPr>
          <p:nvPr>
            <p:ph type="title"/>
          </p:nvPr>
        </p:nvSpPr>
        <p:spPr/>
        <p:txBody>
          <a:bodyPr>
            <a:normAutofit fontScale="90000"/>
          </a:bodyPr>
          <a:lstStyle/>
          <a:p>
            <a:r>
              <a:rPr lang="en-US" dirty="0" err="1"/>
              <a:t>Bayes's</a:t>
            </a:r>
            <a:r>
              <a:rPr lang="en-US" dirty="0"/>
              <a:t> Formula</a:t>
            </a:r>
          </a:p>
        </p:txBody>
      </p:sp>
      <p:sp>
        <p:nvSpPr>
          <p:cNvPr id="3" name="Content Placeholder 2">
            <a:extLst>
              <a:ext uri="{FF2B5EF4-FFF2-40B4-BE49-F238E27FC236}">
                <a16:creationId xmlns:a16="http://schemas.microsoft.com/office/drawing/2014/main" id="{415C6AAC-0C8D-4C4B-AE9A-93A09DB51FED}"/>
              </a:ext>
            </a:extLst>
          </p:cNvPr>
          <p:cNvSpPr>
            <a:spLocks noGrp="1"/>
          </p:cNvSpPr>
          <p:nvPr>
            <p:ph idx="1"/>
          </p:nvPr>
        </p:nvSpPr>
        <p:spPr>
          <a:xfrm>
            <a:off x="838201" y="1270000"/>
            <a:ext cx="4873052" cy="4906963"/>
          </a:xfrm>
        </p:spPr>
        <p:txBody>
          <a:bodyPr>
            <a:normAutofit lnSpcReduction="10000"/>
          </a:bodyPr>
          <a:lstStyle/>
          <a:p>
            <a:r>
              <a:rPr lang="en-US" dirty="0"/>
              <a:t>Question</a:t>
            </a:r>
          </a:p>
          <a:p>
            <a:pPr lvl="1"/>
            <a:r>
              <a:rPr lang="en-US" dirty="0"/>
              <a:t>A laboratory blood test is 99 percent effective in detecting a certain disease when it is, in fact, present. </a:t>
            </a:r>
          </a:p>
          <a:p>
            <a:pPr lvl="1"/>
            <a:r>
              <a:rPr lang="en-US" dirty="0"/>
              <a:t>However, the test also yields a “false positive” result for 0.5% percent of the healthy persons tested. </a:t>
            </a:r>
          </a:p>
          <a:p>
            <a:pPr lvl="1"/>
            <a:r>
              <a:rPr lang="en-US" dirty="0"/>
              <a:t>If 0.1 percent of the population actually has the disease, what is the probability a person has the disease given that his test result is positive?</a:t>
            </a:r>
          </a:p>
        </p:txBody>
      </p:sp>
      <p:sp>
        <p:nvSpPr>
          <p:cNvPr id="4" name="Slide Number Placeholder 3">
            <a:extLst>
              <a:ext uri="{FF2B5EF4-FFF2-40B4-BE49-F238E27FC236}">
                <a16:creationId xmlns:a16="http://schemas.microsoft.com/office/drawing/2014/main" id="{5A47A7F5-E010-4014-95BD-E87380DDD60D}"/>
              </a:ext>
            </a:extLst>
          </p:cNvPr>
          <p:cNvSpPr>
            <a:spLocks noGrp="1"/>
          </p:cNvSpPr>
          <p:nvPr>
            <p:ph type="sldNum" sz="quarter" idx="12"/>
          </p:nvPr>
        </p:nvSpPr>
        <p:spPr/>
        <p:txBody>
          <a:bodyPr/>
          <a:lstStyle/>
          <a:p>
            <a:fld id="{7A40C488-C8CC-47D5-8871-7D5F905AB6AC}" type="slidenum">
              <a:rPr lang="en-US" smtClean="0"/>
              <a:t>13</a:t>
            </a:fld>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098DC5C2-B6F1-43CF-A697-6089352FF502}"/>
                  </a:ext>
                </a:extLst>
              </p:cNvPr>
              <p:cNvSpPr txBox="1">
                <a:spLocks/>
              </p:cNvSpPr>
              <p:nvPr/>
            </p:nvSpPr>
            <p:spPr>
              <a:xfrm>
                <a:off x="6297121" y="282446"/>
                <a:ext cx="5849909" cy="6021518"/>
              </a:xfrm>
              <a:prstGeom prst="rect">
                <a:avLst/>
              </a:prstGeom>
              <a:solidFill>
                <a:schemeClr val="bg1">
                  <a:lumMod val="95000"/>
                </a:schemeClr>
              </a:solidFill>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Solution</a:t>
                </a:r>
              </a:p>
              <a:p>
                <a:pPr lvl="1"/>
                <a:r>
                  <a:rPr lang="en-US" dirty="0"/>
                  <a:t>A: Person has the disease.</a:t>
                </a:r>
              </a:p>
              <a:p>
                <a:pPr lvl="1"/>
                <a:r>
                  <a:rPr lang="en-US" dirty="0"/>
                  <a:t>B: Person does not have the disease.</a:t>
                </a:r>
              </a:p>
              <a:p>
                <a:pPr lvl="1"/>
                <a:r>
                  <a:rPr lang="en-US" dirty="0"/>
                  <a:t>C: Test result is positive</a:t>
                </a:r>
              </a:p>
              <a:p>
                <a:pPr lvl="1"/>
                <a14:m>
                  <m:oMath xmlns:m="http://schemas.openxmlformats.org/officeDocument/2006/math">
                    <m:r>
                      <a:rPr lang="en-US" b="1" i="1" dirty="0" smtClean="0">
                        <a:latin typeface="Cambria Math" panose="02040503050406030204" pitchFamily="18" charset="0"/>
                      </a:rPr>
                      <m:t>𝑷</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𝑨</m:t>
                        </m:r>
                      </m:e>
                      <m:e>
                        <m:r>
                          <a:rPr lang="en-US" b="1" i="1" dirty="0" smtClean="0">
                            <a:latin typeface="Cambria Math" panose="02040503050406030204" pitchFamily="18" charset="0"/>
                          </a:rPr>
                          <m:t>𝑪</m:t>
                        </m:r>
                      </m:e>
                    </m:d>
                    <m:r>
                      <a:rPr lang="en-US" b="1" i="1" dirty="0" smtClean="0">
                        <a:latin typeface="Cambria Math" panose="02040503050406030204" pitchFamily="18" charset="0"/>
                      </a:rPr>
                      <m:t>=</m:t>
                    </m:r>
                    <m:f>
                      <m:fPr>
                        <m:ctrlPr>
                          <a:rPr lang="en-US" b="1" i="1" dirty="0" smtClean="0">
                            <a:latin typeface="Cambria Math" panose="02040503050406030204" pitchFamily="18" charset="0"/>
                          </a:rPr>
                        </m:ctrlPr>
                      </m:fPr>
                      <m:num>
                        <m:r>
                          <a:rPr lang="en-US" b="1" i="1" dirty="0" smtClean="0">
                            <a:latin typeface="Cambria Math" panose="02040503050406030204" pitchFamily="18" charset="0"/>
                          </a:rPr>
                          <m:t>𝑷</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𝑨</m:t>
                            </m:r>
                            <m:r>
                              <a:rPr lang="en-US" b="1" i="1" dirty="0" smtClean="0">
                                <a:latin typeface="Cambria Math" panose="02040503050406030204" pitchFamily="18" charset="0"/>
                                <a:ea typeface="Cambria Math" panose="02040503050406030204" pitchFamily="18" charset="0"/>
                              </a:rPr>
                              <m:t>∩</m:t>
                            </m:r>
                            <m:r>
                              <a:rPr lang="en-US" b="1" i="1" dirty="0" smtClean="0">
                                <a:latin typeface="Cambria Math" panose="02040503050406030204" pitchFamily="18" charset="0"/>
                                <a:ea typeface="Cambria Math" panose="02040503050406030204" pitchFamily="18" charset="0"/>
                              </a:rPr>
                              <m:t>𝑪</m:t>
                            </m:r>
                          </m:e>
                        </m:d>
                      </m:num>
                      <m:den>
                        <m:r>
                          <a:rPr lang="en-US" b="1" i="1" dirty="0" smtClean="0">
                            <a:latin typeface="Cambria Math" panose="02040503050406030204" pitchFamily="18" charset="0"/>
                          </a:rPr>
                          <m:t>𝑷</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𝑪</m:t>
                            </m:r>
                          </m:e>
                        </m:d>
                      </m:den>
                    </m:f>
                    <m:r>
                      <a:rPr lang="en-US" b="1" i="1" dirty="0" smtClean="0">
                        <a:latin typeface="Cambria Math" panose="02040503050406030204" pitchFamily="18" charset="0"/>
                      </a:rPr>
                      <m:t>=</m:t>
                    </m:r>
                    <m:f>
                      <m:fPr>
                        <m:ctrlPr>
                          <a:rPr lang="en-US" b="1" i="1" dirty="0" smtClean="0">
                            <a:latin typeface="Cambria Math" panose="02040503050406030204" pitchFamily="18" charset="0"/>
                          </a:rPr>
                        </m:ctrlPr>
                      </m:fPr>
                      <m:num>
                        <m:r>
                          <a:rPr lang="en-US" b="1" i="1" dirty="0" smtClean="0">
                            <a:latin typeface="Cambria Math" panose="02040503050406030204" pitchFamily="18" charset="0"/>
                          </a:rPr>
                          <m:t>𝑷</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𝑪</m:t>
                            </m:r>
                          </m:e>
                          <m:e>
                            <m:r>
                              <a:rPr lang="en-US" b="1" i="1" dirty="0" smtClean="0">
                                <a:latin typeface="Cambria Math" panose="02040503050406030204" pitchFamily="18" charset="0"/>
                              </a:rPr>
                              <m:t>𝑨</m:t>
                            </m:r>
                          </m:e>
                        </m:d>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𝑨</m:t>
                        </m:r>
                        <m:r>
                          <a:rPr lang="en-US" b="1" i="1" dirty="0" smtClean="0">
                            <a:latin typeface="Cambria Math" panose="02040503050406030204" pitchFamily="18" charset="0"/>
                          </a:rPr>
                          <m:t>)</m:t>
                        </m:r>
                      </m:num>
                      <m:den>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𝑪</m:t>
                        </m:r>
                        <m:r>
                          <a:rPr lang="en-US" b="1" i="1" dirty="0" smtClean="0">
                            <a:latin typeface="Cambria Math" panose="02040503050406030204" pitchFamily="18" charset="0"/>
                          </a:rPr>
                          <m:t>)</m:t>
                        </m:r>
                      </m:den>
                    </m:f>
                  </m:oMath>
                </a14:m>
                <a:endParaRPr lang="en-US" dirty="0"/>
              </a:p>
              <a:p>
                <a:pPr lvl="1"/>
                <a:endParaRPr lang="en-US" dirty="0"/>
              </a:p>
              <a:p>
                <a:pPr lvl="1"/>
                <a14:m>
                  <m:oMath xmlns:m="http://schemas.openxmlformats.org/officeDocument/2006/math">
                    <m:r>
                      <a:rPr lang="en-US" sz="2200" i="1" dirty="0" smtClean="0">
                        <a:latin typeface="Cambria Math" panose="02040503050406030204" pitchFamily="18" charset="0"/>
                      </a:rPr>
                      <m:t>𝑃</m:t>
                    </m:r>
                    <m:d>
                      <m:dPr>
                        <m:ctrlPr>
                          <a:rPr lang="en-US" sz="2200" i="1" dirty="0" smtClean="0">
                            <a:latin typeface="Cambria Math" panose="02040503050406030204" pitchFamily="18" charset="0"/>
                          </a:rPr>
                        </m:ctrlPr>
                      </m:dPr>
                      <m:e>
                        <m:r>
                          <a:rPr lang="en-US" sz="2200" i="1" dirty="0" smtClean="0">
                            <a:latin typeface="Cambria Math" panose="02040503050406030204" pitchFamily="18" charset="0"/>
                          </a:rPr>
                          <m:t>𝐴</m:t>
                        </m:r>
                      </m:e>
                    </m:d>
                    <m:r>
                      <a:rPr lang="en-US" sz="2200" i="1" dirty="0" smtClean="0">
                        <a:latin typeface="Cambria Math" panose="02040503050406030204" pitchFamily="18" charset="0"/>
                      </a:rPr>
                      <m:t>= </m:t>
                    </m:r>
                    <m:f>
                      <m:fPr>
                        <m:ctrlPr>
                          <a:rPr lang="en-US" sz="2200" i="1" dirty="0" smtClean="0">
                            <a:latin typeface="Cambria Math" panose="02040503050406030204" pitchFamily="18" charset="0"/>
                          </a:rPr>
                        </m:ctrlPr>
                      </m:fPr>
                      <m:num>
                        <m:r>
                          <a:rPr lang="en-US" sz="2200" b="1" i="1" dirty="0" smtClean="0">
                            <a:latin typeface="Cambria Math" panose="02040503050406030204" pitchFamily="18" charset="0"/>
                          </a:rPr>
                          <m:t>𝟎</m:t>
                        </m:r>
                        <m:r>
                          <a:rPr lang="en-US" sz="2200" b="1" i="1" dirty="0" smtClean="0">
                            <a:latin typeface="Cambria Math" panose="02040503050406030204" pitchFamily="18" charset="0"/>
                          </a:rPr>
                          <m:t>.</m:t>
                        </m:r>
                        <m:r>
                          <a:rPr lang="en-US" sz="2200" b="1" i="1" dirty="0" smtClean="0">
                            <a:latin typeface="Cambria Math" panose="02040503050406030204" pitchFamily="18" charset="0"/>
                          </a:rPr>
                          <m:t>𝟏</m:t>
                        </m:r>
                      </m:num>
                      <m:den>
                        <m:r>
                          <a:rPr lang="en-US" sz="2200" b="1" i="1" dirty="0" smtClean="0">
                            <a:latin typeface="Cambria Math" panose="02040503050406030204" pitchFamily="18" charset="0"/>
                          </a:rPr>
                          <m:t>𝟏𝟎𝟎</m:t>
                        </m:r>
                      </m:den>
                    </m:f>
                    <m:r>
                      <a:rPr lang="en-US" sz="2200" b="1" i="1" dirty="0" smtClean="0">
                        <a:latin typeface="Cambria Math" panose="02040503050406030204" pitchFamily="18" charset="0"/>
                      </a:rPr>
                      <m:t>=</m:t>
                    </m:r>
                    <m:r>
                      <a:rPr lang="en-US" sz="2200" b="1" i="1" dirty="0" smtClean="0">
                        <a:latin typeface="Cambria Math" panose="02040503050406030204" pitchFamily="18" charset="0"/>
                      </a:rPr>
                      <m:t>𝟎</m:t>
                    </m:r>
                    <m:r>
                      <a:rPr lang="en-US" sz="2200" b="1" i="1" dirty="0" smtClean="0">
                        <a:latin typeface="Cambria Math" panose="02040503050406030204" pitchFamily="18" charset="0"/>
                      </a:rPr>
                      <m:t>.</m:t>
                    </m:r>
                    <m:r>
                      <a:rPr lang="en-US" sz="2200" b="1" i="1" dirty="0" smtClean="0">
                        <a:latin typeface="Cambria Math" panose="02040503050406030204" pitchFamily="18" charset="0"/>
                      </a:rPr>
                      <m:t>𝟎𝟎𝟏</m:t>
                    </m:r>
                    <m:r>
                      <a:rPr lang="en-US" sz="2200" b="1" i="1" dirty="0" smtClean="0">
                        <a:latin typeface="Cambria Math" panose="02040503050406030204" pitchFamily="18" charset="0"/>
                      </a:rPr>
                      <m:t>, </m:t>
                    </m:r>
                    <m:r>
                      <a:rPr lang="en-US" sz="2200" b="1" i="1" dirty="0" smtClean="0">
                        <a:latin typeface="Cambria Math" panose="02040503050406030204" pitchFamily="18" charset="0"/>
                      </a:rPr>
                      <m:t>𝑷</m:t>
                    </m:r>
                    <m:d>
                      <m:dPr>
                        <m:ctrlPr>
                          <a:rPr lang="en-US" sz="2200" b="1" i="1" dirty="0" smtClean="0">
                            <a:latin typeface="Cambria Math" panose="02040503050406030204" pitchFamily="18" charset="0"/>
                          </a:rPr>
                        </m:ctrlPr>
                      </m:dPr>
                      <m:e>
                        <m:r>
                          <a:rPr lang="en-US" sz="2200" b="1" i="1" dirty="0" smtClean="0">
                            <a:latin typeface="Cambria Math" panose="02040503050406030204" pitchFamily="18" charset="0"/>
                          </a:rPr>
                          <m:t>𝑩</m:t>
                        </m:r>
                      </m:e>
                    </m:d>
                    <m:r>
                      <a:rPr lang="en-US" sz="2200" b="1" i="1" dirty="0" smtClean="0">
                        <a:latin typeface="Cambria Math" panose="02040503050406030204" pitchFamily="18" charset="0"/>
                      </a:rPr>
                      <m:t>=</m:t>
                    </m:r>
                    <m:r>
                      <a:rPr lang="en-US" sz="2200" b="1" i="1" dirty="0" smtClean="0">
                        <a:latin typeface="Cambria Math" panose="02040503050406030204" pitchFamily="18" charset="0"/>
                      </a:rPr>
                      <m:t>𝟎</m:t>
                    </m:r>
                    <m:r>
                      <a:rPr lang="en-US" sz="2200" b="1" i="1" dirty="0" smtClean="0">
                        <a:latin typeface="Cambria Math" panose="02040503050406030204" pitchFamily="18" charset="0"/>
                      </a:rPr>
                      <m:t>.</m:t>
                    </m:r>
                    <m:r>
                      <a:rPr lang="en-US" sz="2200" b="1" i="1" dirty="0" smtClean="0">
                        <a:latin typeface="Cambria Math" panose="02040503050406030204" pitchFamily="18" charset="0"/>
                      </a:rPr>
                      <m:t>𝟗𝟗𝟗</m:t>
                    </m:r>
                  </m:oMath>
                </a14:m>
                <a:endParaRPr lang="en-US" sz="2200" dirty="0"/>
              </a:p>
              <a:p>
                <a:pPr lvl="1"/>
                <a:endParaRPr lang="en-US" sz="2200" dirty="0"/>
              </a:p>
              <a:p>
                <a:pPr lvl="1"/>
                <a14:m>
                  <m:oMath xmlns:m="http://schemas.openxmlformats.org/officeDocument/2006/math">
                    <m:r>
                      <a:rPr lang="en-US" sz="2200" i="1" dirty="0" smtClean="0">
                        <a:latin typeface="Cambria Math" panose="02040503050406030204" pitchFamily="18" charset="0"/>
                      </a:rPr>
                      <m:t>𝑃</m:t>
                    </m:r>
                    <m:r>
                      <a:rPr lang="en-US" sz="2200" i="1" dirty="0" smtClean="0">
                        <a:latin typeface="Cambria Math" panose="02040503050406030204" pitchFamily="18" charset="0"/>
                      </a:rPr>
                      <m:t>(</m:t>
                    </m:r>
                    <m:r>
                      <a:rPr lang="en-US" sz="2200" i="1" dirty="0" smtClean="0">
                        <a:latin typeface="Cambria Math" panose="02040503050406030204" pitchFamily="18" charset="0"/>
                      </a:rPr>
                      <m:t>𝐶</m:t>
                    </m:r>
                    <m:r>
                      <a:rPr lang="en-US" sz="2200" i="1" dirty="0" smtClean="0">
                        <a:latin typeface="Cambria Math" panose="02040503050406030204" pitchFamily="18" charset="0"/>
                      </a:rPr>
                      <m:t>|</m:t>
                    </m:r>
                    <m:r>
                      <a:rPr lang="en-US" sz="2200" i="1" dirty="0" smtClean="0">
                        <a:latin typeface="Cambria Math" panose="02040503050406030204" pitchFamily="18" charset="0"/>
                      </a:rPr>
                      <m:t>𝐴</m:t>
                    </m:r>
                    <m:r>
                      <a:rPr lang="en-US" sz="2200" i="1" dirty="0" smtClean="0">
                        <a:latin typeface="Cambria Math" panose="02040503050406030204" pitchFamily="18" charset="0"/>
                      </a:rPr>
                      <m:t>)= 0.99,</m:t>
                    </m:r>
                    <m:r>
                      <a:rPr lang="en-US" sz="2200" b="1" i="0" dirty="0" smtClean="0">
                        <a:latin typeface="Cambria Math" panose="02040503050406030204" pitchFamily="18" charset="0"/>
                      </a:rPr>
                      <m:t>  </m:t>
                    </m:r>
                    <m:r>
                      <a:rPr lang="en-US" sz="2200" i="1" dirty="0" smtClean="0">
                        <a:latin typeface="Cambria Math" panose="02040503050406030204" pitchFamily="18" charset="0"/>
                      </a:rPr>
                      <m:t>𝑃</m:t>
                    </m:r>
                    <m:d>
                      <m:dPr>
                        <m:ctrlPr>
                          <a:rPr lang="en-US" sz="2200" i="1" dirty="0" smtClean="0">
                            <a:latin typeface="Cambria Math" panose="02040503050406030204" pitchFamily="18" charset="0"/>
                          </a:rPr>
                        </m:ctrlPr>
                      </m:dPr>
                      <m:e>
                        <m:r>
                          <a:rPr lang="en-US" sz="2200" i="1" dirty="0" smtClean="0">
                            <a:latin typeface="Cambria Math" panose="02040503050406030204" pitchFamily="18" charset="0"/>
                          </a:rPr>
                          <m:t>𝐶</m:t>
                        </m:r>
                      </m:e>
                      <m:e>
                        <m:r>
                          <a:rPr lang="en-US" sz="2200" i="1" dirty="0" smtClean="0">
                            <a:latin typeface="Cambria Math" panose="02040503050406030204" pitchFamily="18" charset="0"/>
                          </a:rPr>
                          <m:t>𝐵</m:t>
                        </m:r>
                      </m:e>
                    </m:d>
                    <m:r>
                      <a:rPr lang="en-US" sz="2200" i="1" dirty="0" smtClean="0">
                        <a:latin typeface="Cambria Math" panose="02040503050406030204" pitchFamily="18" charset="0"/>
                      </a:rPr>
                      <m:t>= </m:t>
                    </m:r>
                    <m:f>
                      <m:fPr>
                        <m:ctrlPr>
                          <a:rPr lang="en-US" sz="2200" i="1" dirty="0" smtClean="0">
                            <a:latin typeface="Cambria Math" panose="02040503050406030204" pitchFamily="18" charset="0"/>
                          </a:rPr>
                        </m:ctrlPr>
                      </m:fPr>
                      <m:num>
                        <m:r>
                          <a:rPr lang="en-US" sz="2200" b="1" i="1" dirty="0" smtClean="0">
                            <a:latin typeface="Cambria Math" panose="02040503050406030204" pitchFamily="18" charset="0"/>
                          </a:rPr>
                          <m:t>𝟎</m:t>
                        </m:r>
                        <m:r>
                          <a:rPr lang="en-US" sz="2200" b="1" i="1" dirty="0" smtClean="0">
                            <a:latin typeface="Cambria Math" panose="02040503050406030204" pitchFamily="18" charset="0"/>
                          </a:rPr>
                          <m:t>.</m:t>
                        </m:r>
                        <m:r>
                          <a:rPr lang="en-US" sz="2200" b="1" i="1" dirty="0" smtClean="0">
                            <a:latin typeface="Cambria Math" panose="02040503050406030204" pitchFamily="18" charset="0"/>
                          </a:rPr>
                          <m:t>𝟓</m:t>
                        </m:r>
                      </m:num>
                      <m:den>
                        <m:r>
                          <a:rPr lang="en-US" sz="2200" b="1" i="1" dirty="0" smtClean="0">
                            <a:latin typeface="Cambria Math" panose="02040503050406030204" pitchFamily="18" charset="0"/>
                          </a:rPr>
                          <m:t>𝟏𝟎𝟎</m:t>
                        </m:r>
                      </m:den>
                    </m:f>
                    <m:r>
                      <a:rPr lang="en-US" sz="2200" b="1" i="1" dirty="0" smtClean="0">
                        <a:latin typeface="Cambria Math" panose="02040503050406030204" pitchFamily="18" charset="0"/>
                      </a:rPr>
                      <m:t>=</m:t>
                    </m:r>
                    <m:r>
                      <a:rPr lang="en-US" sz="2200" b="1" i="1" dirty="0" smtClean="0">
                        <a:latin typeface="Cambria Math" panose="02040503050406030204" pitchFamily="18" charset="0"/>
                      </a:rPr>
                      <m:t>𝟎</m:t>
                    </m:r>
                    <m:r>
                      <a:rPr lang="en-US" sz="2200" b="1" i="1" dirty="0" smtClean="0">
                        <a:latin typeface="Cambria Math" panose="02040503050406030204" pitchFamily="18" charset="0"/>
                      </a:rPr>
                      <m:t>.</m:t>
                    </m:r>
                    <m:r>
                      <a:rPr lang="en-US" sz="2200" b="1" i="1" dirty="0" smtClean="0">
                        <a:latin typeface="Cambria Math" panose="02040503050406030204" pitchFamily="18" charset="0"/>
                      </a:rPr>
                      <m:t>𝟎𝟎𝟓</m:t>
                    </m:r>
                  </m:oMath>
                </a14:m>
                <a:endParaRPr lang="en-US" sz="2200" dirty="0"/>
              </a:p>
              <a:p>
                <a:pPr lvl="1"/>
                <a:endParaRPr lang="en-US" sz="2200" dirty="0"/>
              </a:p>
              <a:p>
                <a:pPr lvl="1"/>
                <a14:m>
                  <m:oMath xmlns:m="http://schemas.openxmlformats.org/officeDocument/2006/math">
                    <m:r>
                      <a:rPr lang="en-US" sz="2000" i="1" dirty="0">
                        <a:latin typeface="Cambria Math" panose="02040503050406030204" pitchFamily="18" charset="0"/>
                      </a:rPr>
                      <m:t>𝑷</m:t>
                    </m:r>
                    <m:d>
                      <m:dPr>
                        <m:ctrlPr>
                          <a:rPr lang="en-US" sz="2000" i="1" dirty="0">
                            <a:latin typeface="Cambria Math" panose="02040503050406030204" pitchFamily="18" charset="0"/>
                          </a:rPr>
                        </m:ctrlPr>
                      </m:dPr>
                      <m:e>
                        <m:r>
                          <a:rPr lang="en-US" sz="2000" i="1" dirty="0">
                            <a:latin typeface="Cambria Math" panose="02040503050406030204" pitchFamily="18" charset="0"/>
                          </a:rPr>
                          <m:t>𝑪</m:t>
                        </m:r>
                      </m:e>
                    </m:d>
                    <m:r>
                      <a:rPr lang="en-US" sz="2000" b="1" i="1" dirty="0" smtClean="0">
                        <a:latin typeface="Cambria Math" panose="02040503050406030204" pitchFamily="18" charset="0"/>
                      </a:rPr>
                      <m:t>=</m:t>
                    </m:r>
                    <m:r>
                      <a:rPr lang="en-US" sz="2000" b="1" i="1" dirty="0" smtClean="0">
                        <a:latin typeface="Cambria Math" panose="02040503050406030204" pitchFamily="18" charset="0"/>
                      </a:rPr>
                      <m:t>𝑷</m:t>
                    </m:r>
                    <m:d>
                      <m:dPr>
                        <m:ctrlPr>
                          <a:rPr lang="en-US" sz="2000" b="1" i="1" dirty="0" smtClean="0">
                            <a:latin typeface="Cambria Math" panose="02040503050406030204" pitchFamily="18" charset="0"/>
                          </a:rPr>
                        </m:ctrlPr>
                      </m:dPr>
                      <m:e>
                        <m:r>
                          <a:rPr lang="en-US" sz="2000" b="1" i="1" dirty="0" smtClean="0">
                            <a:latin typeface="Cambria Math" panose="02040503050406030204" pitchFamily="18" charset="0"/>
                          </a:rPr>
                          <m:t>𝑪</m:t>
                        </m:r>
                      </m:e>
                      <m:e>
                        <m:r>
                          <a:rPr lang="en-US" sz="2000" b="1" i="1" dirty="0" smtClean="0">
                            <a:latin typeface="Cambria Math" panose="02040503050406030204" pitchFamily="18" charset="0"/>
                          </a:rPr>
                          <m:t>𝑨</m:t>
                        </m:r>
                      </m:e>
                    </m:d>
                    <m:r>
                      <a:rPr lang="en-US" sz="2000" b="1" i="1" dirty="0" smtClean="0">
                        <a:latin typeface="Cambria Math" panose="02040503050406030204" pitchFamily="18" charset="0"/>
                      </a:rPr>
                      <m:t>𝑷</m:t>
                    </m:r>
                    <m:d>
                      <m:dPr>
                        <m:ctrlPr>
                          <a:rPr lang="en-US" sz="2000" b="1" i="1" dirty="0" smtClean="0">
                            <a:latin typeface="Cambria Math" panose="02040503050406030204" pitchFamily="18" charset="0"/>
                          </a:rPr>
                        </m:ctrlPr>
                      </m:dPr>
                      <m:e>
                        <m:r>
                          <a:rPr lang="en-US" sz="2000" b="1" i="1" dirty="0" smtClean="0">
                            <a:latin typeface="Cambria Math" panose="02040503050406030204" pitchFamily="18" charset="0"/>
                          </a:rPr>
                          <m:t>𝑨</m:t>
                        </m:r>
                      </m:e>
                    </m:d>
                    <m:r>
                      <a:rPr lang="en-US" sz="2000" b="1" i="1" dirty="0" smtClean="0">
                        <a:latin typeface="Cambria Math" panose="02040503050406030204" pitchFamily="18" charset="0"/>
                      </a:rPr>
                      <m:t>+</m:t>
                    </m:r>
                    <m:r>
                      <a:rPr lang="en-US" sz="2000" b="1" i="1" dirty="0" smtClean="0">
                        <a:latin typeface="Cambria Math" panose="02040503050406030204" pitchFamily="18" charset="0"/>
                      </a:rPr>
                      <m:t>𝑷</m:t>
                    </m:r>
                    <m:d>
                      <m:dPr>
                        <m:ctrlPr>
                          <a:rPr lang="en-US" sz="2000" b="1" i="1" dirty="0" smtClean="0">
                            <a:latin typeface="Cambria Math" panose="02040503050406030204" pitchFamily="18" charset="0"/>
                          </a:rPr>
                        </m:ctrlPr>
                      </m:dPr>
                      <m:e>
                        <m:r>
                          <a:rPr lang="en-US" sz="2000" b="1" i="1" dirty="0" smtClean="0">
                            <a:latin typeface="Cambria Math" panose="02040503050406030204" pitchFamily="18" charset="0"/>
                          </a:rPr>
                          <m:t>𝑪</m:t>
                        </m:r>
                      </m:e>
                      <m:e>
                        <m:r>
                          <a:rPr lang="en-US" sz="2000" b="1" i="1" dirty="0" smtClean="0">
                            <a:latin typeface="Cambria Math" panose="02040503050406030204" pitchFamily="18" charset="0"/>
                          </a:rPr>
                          <m:t>𝑩</m:t>
                        </m:r>
                      </m:e>
                    </m:d>
                    <m:r>
                      <a:rPr lang="en-US" sz="2000" b="1" i="1" dirty="0" smtClean="0">
                        <a:latin typeface="Cambria Math" panose="02040503050406030204" pitchFamily="18" charset="0"/>
                      </a:rPr>
                      <m:t>𝑷</m:t>
                    </m:r>
                    <m:d>
                      <m:dPr>
                        <m:ctrlPr>
                          <a:rPr lang="en-US" sz="2000" b="1" i="1" dirty="0" smtClean="0">
                            <a:latin typeface="Cambria Math" panose="02040503050406030204" pitchFamily="18" charset="0"/>
                          </a:rPr>
                        </m:ctrlPr>
                      </m:dPr>
                      <m:e>
                        <m:r>
                          <a:rPr lang="en-US" sz="2000" b="1" i="1" dirty="0" smtClean="0">
                            <a:latin typeface="Cambria Math" panose="02040503050406030204" pitchFamily="18" charset="0"/>
                          </a:rPr>
                          <m:t>𝑩</m:t>
                        </m:r>
                      </m:e>
                    </m:d>
                  </m:oMath>
                </a14:m>
                <a:endParaRPr lang="en-US" sz="2000" b="1" dirty="0"/>
              </a:p>
              <a:p>
                <a:pPr marL="457200" lvl="1" indent="0">
                  <a:buNone/>
                </a:pPr>
                <a14:m>
                  <m:oMathPara xmlns:m="http://schemas.openxmlformats.org/officeDocument/2006/math">
                    <m:oMathParaPr>
                      <m:jc m:val="centerGroup"/>
                    </m:oMathParaPr>
                    <m:oMath xmlns:m="http://schemas.openxmlformats.org/officeDocument/2006/math">
                      <m:r>
                        <a:rPr lang="en-US" sz="2200" b="1" i="1" smtClean="0">
                          <a:latin typeface="Cambria Math" panose="02040503050406030204" pitchFamily="18" charset="0"/>
                        </a:rPr>
                        <m:t>=</m:t>
                      </m:r>
                      <m:d>
                        <m:dPr>
                          <m:ctrlPr>
                            <a:rPr lang="en-US" sz="2200" b="1" i="1" smtClean="0">
                              <a:latin typeface="Cambria Math" panose="02040503050406030204" pitchFamily="18" charset="0"/>
                            </a:rPr>
                          </m:ctrlPr>
                        </m:dPr>
                        <m:e>
                          <m:r>
                            <a:rPr lang="en-US" sz="2200" b="1" i="1" smtClean="0">
                              <a:latin typeface="Cambria Math" panose="02040503050406030204" pitchFamily="18" charset="0"/>
                            </a:rPr>
                            <m:t>𝟎</m:t>
                          </m:r>
                          <m:r>
                            <a:rPr lang="en-US" sz="2200" b="1" i="1" smtClean="0">
                              <a:latin typeface="Cambria Math" panose="02040503050406030204" pitchFamily="18" charset="0"/>
                            </a:rPr>
                            <m:t>.</m:t>
                          </m:r>
                          <m:r>
                            <a:rPr lang="en-US" sz="2200" b="1" i="1" smtClean="0">
                              <a:latin typeface="Cambria Math" panose="02040503050406030204" pitchFamily="18" charset="0"/>
                            </a:rPr>
                            <m:t>𝟗𝟗</m:t>
                          </m:r>
                        </m:e>
                      </m:d>
                      <m:d>
                        <m:dPr>
                          <m:ctrlPr>
                            <a:rPr lang="en-US" sz="2200" b="1" i="1" smtClean="0">
                              <a:latin typeface="Cambria Math" panose="02040503050406030204" pitchFamily="18" charset="0"/>
                            </a:rPr>
                          </m:ctrlPr>
                        </m:dPr>
                        <m:e>
                          <m:r>
                            <a:rPr lang="en-US" sz="2200" b="1" i="1" smtClean="0">
                              <a:latin typeface="Cambria Math" panose="02040503050406030204" pitchFamily="18" charset="0"/>
                            </a:rPr>
                            <m:t>𝟎</m:t>
                          </m:r>
                          <m:r>
                            <a:rPr lang="en-US" sz="2200" b="1" i="1" smtClean="0">
                              <a:latin typeface="Cambria Math" panose="02040503050406030204" pitchFamily="18" charset="0"/>
                            </a:rPr>
                            <m:t>.</m:t>
                          </m:r>
                          <m:r>
                            <a:rPr lang="en-US" sz="2200" b="1" i="1" smtClean="0">
                              <a:latin typeface="Cambria Math" panose="02040503050406030204" pitchFamily="18" charset="0"/>
                            </a:rPr>
                            <m:t>𝟎𝟎𝟏</m:t>
                          </m:r>
                        </m:e>
                      </m:d>
                      <m:r>
                        <a:rPr lang="en-US" sz="2200" b="1" i="1" smtClean="0">
                          <a:latin typeface="Cambria Math" panose="02040503050406030204" pitchFamily="18" charset="0"/>
                        </a:rPr>
                        <m:t>+(</m:t>
                      </m:r>
                      <m:r>
                        <a:rPr lang="en-US" sz="2200" b="1" i="1" smtClean="0">
                          <a:latin typeface="Cambria Math" panose="02040503050406030204" pitchFamily="18" charset="0"/>
                        </a:rPr>
                        <m:t>𝟎</m:t>
                      </m:r>
                      <m:r>
                        <a:rPr lang="en-US" sz="2200" b="1" i="1" smtClean="0">
                          <a:latin typeface="Cambria Math" panose="02040503050406030204" pitchFamily="18" charset="0"/>
                        </a:rPr>
                        <m:t>.</m:t>
                      </m:r>
                      <m:r>
                        <a:rPr lang="en-US" sz="2200" b="1" i="1" smtClean="0">
                          <a:latin typeface="Cambria Math" panose="02040503050406030204" pitchFamily="18" charset="0"/>
                        </a:rPr>
                        <m:t>𝟎𝟎𝟓</m:t>
                      </m:r>
                      <m:r>
                        <a:rPr lang="en-US" sz="2200" b="1" i="1" smtClean="0">
                          <a:latin typeface="Cambria Math" panose="02040503050406030204" pitchFamily="18" charset="0"/>
                        </a:rPr>
                        <m:t>)(</m:t>
                      </m:r>
                      <m:r>
                        <a:rPr lang="en-US" sz="2200" b="1" i="1" smtClean="0">
                          <a:latin typeface="Cambria Math" panose="02040503050406030204" pitchFamily="18" charset="0"/>
                        </a:rPr>
                        <m:t>𝟎</m:t>
                      </m:r>
                      <m:r>
                        <a:rPr lang="en-US" sz="2200" b="1" i="1" smtClean="0">
                          <a:latin typeface="Cambria Math" panose="02040503050406030204" pitchFamily="18" charset="0"/>
                        </a:rPr>
                        <m:t>.</m:t>
                      </m:r>
                      <m:r>
                        <a:rPr lang="en-US" sz="2200" b="1" i="1" smtClean="0">
                          <a:latin typeface="Cambria Math" panose="02040503050406030204" pitchFamily="18" charset="0"/>
                        </a:rPr>
                        <m:t>𝟗𝟗𝟗</m:t>
                      </m:r>
                      <m:r>
                        <a:rPr lang="en-US" sz="2200" b="1" i="1" smtClean="0">
                          <a:latin typeface="Cambria Math" panose="02040503050406030204" pitchFamily="18" charset="0"/>
                        </a:rPr>
                        <m:t>)</m:t>
                      </m:r>
                    </m:oMath>
                  </m:oMathPara>
                </a14:m>
                <a:endParaRPr lang="en-US" sz="2200" dirty="0"/>
              </a:p>
              <a:p>
                <a:pPr marL="457200" lvl="1" indent="0">
                  <a:buNone/>
                </a:pPr>
                <a:endParaRPr lang="en-US" sz="2200" dirty="0"/>
              </a:p>
              <a:p>
                <a:pPr marL="457200" lvl="1" indent="0">
                  <a:buNone/>
                </a:pPr>
                <a14:m>
                  <m:oMathPara xmlns:m="http://schemas.openxmlformats.org/officeDocument/2006/math">
                    <m:oMathParaPr>
                      <m:jc m:val="centerGroup"/>
                    </m:oMathParaPr>
                    <m:oMath xmlns:m="http://schemas.openxmlformats.org/officeDocument/2006/math">
                      <m:r>
                        <a:rPr lang="en-US" sz="2000" i="1" dirty="0">
                          <a:latin typeface="Cambria Math" panose="02040503050406030204" pitchFamily="18" charset="0"/>
                        </a:rPr>
                        <m:t>𝑷</m:t>
                      </m:r>
                      <m:d>
                        <m:dPr>
                          <m:ctrlPr>
                            <a:rPr lang="en-US" sz="2000" i="1" dirty="0">
                              <a:latin typeface="Cambria Math" panose="02040503050406030204" pitchFamily="18" charset="0"/>
                            </a:rPr>
                          </m:ctrlPr>
                        </m:dPr>
                        <m:e>
                          <m:r>
                            <a:rPr lang="en-US" sz="2000" i="1" dirty="0">
                              <a:latin typeface="Cambria Math" panose="02040503050406030204" pitchFamily="18" charset="0"/>
                            </a:rPr>
                            <m:t>𝑨</m:t>
                          </m:r>
                        </m:e>
                        <m:e>
                          <m:r>
                            <a:rPr lang="en-US" sz="2000" i="1" dirty="0">
                              <a:latin typeface="Cambria Math" panose="02040503050406030204" pitchFamily="18" charset="0"/>
                            </a:rPr>
                            <m:t>𝑪</m:t>
                          </m:r>
                        </m:e>
                      </m:d>
                      <m:r>
                        <a:rPr lang="en-US" sz="2000" i="1" dirty="0">
                          <a:latin typeface="Cambria Math" panose="02040503050406030204" pitchFamily="18" charset="0"/>
                        </a:rPr>
                        <m:t>=</m:t>
                      </m:r>
                      <m:f>
                        <m:fPr>
                          <m:ctrlPr>
                            <a:rPr lang="en-US" sz="2000" i="1" dirty="0">
                              <a:latin typeface="Cambria Math" panose="02040503050406030204" pitchFamily="18" charset="0"/>
                            </a:rPr>
                          </m:ctrlPr>
                        </m:fPr>
                        <m:num>
                          <m:r>
                            <a:rPr lang="en-US" sz="2000" b="1" i="1" dirty="0" smtClean="0">
                              <a:latin typeface="Cambria Math" panose="02040503050406030204" pitchFamily="18" charset="0"/>
                            </a:rPr>
                            <m:t>(</m:t>
                          </m:r>
                          <m:r>
                            <a:rPr lang="en-US" sz="2000" b="1" i="1" dirty="0" smtClean="0">
                              <a:latin typeface="Cambria Math" panose="02040503050406030204" pitchFamily="18" charset="0"/>
                            </a:rPr>
                            <m:t>𝟎</m:t>
                          </m:r>
                          <m:r>
                            <a:rPr lang="en-US" sz="2000" b="1" i="1" dirty="0" smtClean="0">
                              <a:latin typeface="Cambria Math" panose="02040503050406030204" pitchFamily="18" charset="0"/>
                            </a:rPr>
                            <m:t>.</m:t>
                          </m:r>
                          <m:r>
                            <a:rPr lang="en-US" sz="2000" b="1" i="1" dirty="0" smtClean="0">
                              <a:latin typeface="Cambria Math" panose="02040503050406030204" pitchFamily="18" charset="0"/>
                            </a:rPr>
                            <m:t>𝟗𝟗</m:t>
                          </m:r>
                          <m:r>
                            <a:rPr lang="en-US" sz="2000" b="1" i="1" dirty="0" smtClean="0">
                              <a:latin typeface="Cambria Math" panose="02040503050406030204" pitchFamily="18" charset="0"/>
                            </a:rPr>
                            <m:t>)(</m:t>
                          </m:r>
                          <m:r>
                            <a:rPr lang="en-US" sz="2000" b="1" i="1" dirty="0" smtClean="0">
                              <a:latin typeface="Cambria Math" panose="02040503050406030204" pitchFamily="18" charset="0"/>
                            </a:rPr>
                            <m:t>𝟎</m:t>
                          </m:r>
                          <m:r>
                            <a:rPr lang="en-US" sz="2000" b="1" i="1" dirty="0" smtClean="0">
                              <a:latin typeface="Cambria Math" panose="02040503050406030204" pitchFamily="18" charset="0"/>
                            </a:rPr>
                            <m:t>.</m:t>
                          </m:r>
                          <m:r>
                            <a:rPr lang="en-US" sz="2000" b="1" i="1" dirty="0" smtClean="0">
                              <a:latin typeface="Cambria Math" panose="02040503050406030204" pitchFamily="18" charset="0"/>
                            </a:rPr>
                            <m:t>𝟎𝟎𝟏</m:t>
                          </m:r>
                          <m:r>
                            <a:rPr lang="en-US" sz="2000" b="1" i="1" dirty="0" smtClean="0">
                              <a:latin typeface="Cambria Math" panose="02040503050406030204" pitchFamily="18" charset="0"/>
                            </a:rPr>
                            <m:t>)</m:t>
                          </m:r>
                        </m:num>
                        <m:den>
                          <m:d>
                            <m:dPr>
                              <m:ctrlPr>
                                <a:rPr lang="en-US" sz="2000" i="1">
                                  <a:latin typeface="Cambria Math" panose="02040503050406030204" pitchFamily="18" charset="0"/>
                                </a:rPr>
                              </m:ctrlPr>
                            </m:dPr>
                            <m:e>
                              <m:r>
                                <a:rPr lang="en-US" sz="2000" i="1">
                                  <a:latin typeface="Cambria Math" panose="02040503050406030204" pitchFamily="18" charset="0"/>
                                </a:rPr>
                                <m:t>𝟎</m:t>
                              </m:r>
                              <m:r>
                                <a:rPr lang="en-US" sz="2000" i="1">
                                  <a:latin typeface="Cambria Math" panose="02040503050406030204" pitchFamily="18" charset="0"/>
                                </a:rPr>
                                <m:t>.</m:t>
                              </m:r>
                              <m:r>
                                <a:rPr lang="en-US" sz="2000" i="1">
                                  <a:latin typeface="Cambria Math" panose="02040503050406030204" pitchFamily="18" charset="0"/>
                                </a:rPr>
                                <m:t>𝟗𝟗</m:t>
                              </m:r>
                            </m:e>
                          </m:d>
                          <m:d>
                            <m:dPr>
                              <m:ctrlPr>
                                <a:rPr lang="en-US" sz="2000" i="1">
                                  <a:latin typeface="Cambria Math" panose="02040503050406030204" pitchFamily="18" charset="0"/>
                                </a:rPr>
                              </m:ctrlPr>
                            </m:dPr>
                            <m:e>
                              <m:r>
                                <a:rPr lang="en-US" sz="2000" i="1">
                                  <a:latin typeface="Cambria Math" panose="02040503050406030204" pitchFamily="18" charset="0"/>
                                </a:rPr>
                                <m:t>𝟎</m:t>
                              </m:r>
                              <m:r>
                                <a:rPr lang="en-US" sz="2000" i="1">
                                  <a:latin typeface="Cambria Math" panose="02040503050406030204" pitchFamily="18" charset="0"/>
                                </a:rPr>
                                <m:t>.</m:t>
                              </m:r>
                              <m:r>
                                <a:rPr lang="en-US" sz="2000" i="1">
                                  <a:latin typeface="Cambria Math" panose="02040503050406030204" pitchFamily="18" charset="0"/>
                                </a:rPr>
                                <m:t>𝟎𝟎𝟏</m:t>
                              </m:r>
                            </m:e>
                          </m:d>
                          <m:r>
                            <a:rPr lang="en-US" sz="2000" i="1">
                              <a:latin typeface="Cambria Math" panose="02040503050406030204" pitchFamily="18" charset="0"/>
                            </a:rPr>
                            <m:t>+(</m:t>
                          </m:r>
                          <m:r>
                            <a:rPr lang="en-US" sz="2000" i="1">
                              <a:latin typeface="Cambria Math" panose="02040503050406030204" pitchFamily="18" charset="0"/>
                            </a:rPr>
                            <m:t>𝟎</m:t>
                          </m:r>
                          <m:r>
                            <a:rPr lang="en-US" sz="2000" i="1">
                              <a:latin typeface="Cambria Math" panose="02040503050406030204" pitchFamily="18" charset="0"/>
                            </a:rPr>
                            <m:t>.</m:t>
                          </m:r>
                          <m:r>
                            <a:rPr lang="en-US" sz="2000" i="1">
                              <a:latin typeface="Cambria Math" panose="02040503050406030204" pitchFamily="18" charset="0"/>
                            </a:rPr>
                            <m:t>𝟎𝟎𝟓</m:t>
                          </m:r>
                          <m:r>
                            <a:rPr lang="en-US" sz="2000" i="1">
                              <a:latin typeface="Cambria Math" panose="02040503050406030204" pitchFamily="18" charset="0"/>
                            </a:rPr>
                            <m:t>)(</m:t>
                          </m:r>
                          <m:r>
                            <a:rPr lang="en-US" sz="2000" i="1">
                              <a:latin typeface="Cambria Math" panose="02040503050406030204" pitchFamily="18" charset="0"/>
                            </a:rPr>
                            <m:t>𝟎</m:t>
                          </m:r>
                          <m:r>
                            <a:rPr lang="en-US" sz="2000" i="1">
                              <a:latin typeface="Cambria Math" panose="02040503050406030204" pitchFamily="18" charset="0"/>
                            </a:rPr>
                            <m:t>.</m:t>
                          </m:r>
                          <m:r>
                            <a:rPr lang="en-US" sz="2000" i="1">
                              <a:latin typeface="Cambria Math" panose="02040503050406030204" pitchFamily="18" charset="0"/>
                            </a:rPr>
                            <m:t>𝟗𝟗𝟗</m:t>
                          </m:r>
                          <m:r>
                            <a:rPr lang="en-US" sz="2000" i="1">
                              <a:latin typeface="Cambria Math" panose="02040503050406030204" pitchFamily="18" charset="0"/>
                            </a:rPr>
                            <m:t>)</m:t>
                          </m:r>
                          <m:r>
                            <m:rPr>
                              <m:nor/>
                            </m:rPr>
                            <a:rPr lang="en-US" sz="2000" dirty="0"/>
                            <m:t> </m:t>
                          </m:r>
                        </m:den>
                      </m:f>
                    </m:oMath>
                  </m:oMathPara>
                </a14:m>
                <a:endParaRPr lang="en-US" sz="2000" dirty="0"/>
              </a:p>
              <a:p>
                <a:pPr marL="457200" lvl="1" indent="0">
                  <a:buNone/>
                </a:pPr>
                <a:endParaRPr lang="en-US" sz="2200" dirty="0"/>
              </a:p>
            </p:txBody>
          </p:sp>
        </mc:Choice>
        <mc:Fallback xmlns="">
          <p:sp>
            <p:nvSpPr>
              <p:cNvPr id="5" name="Content Placeholder 2">
                <a:extLst>
                  <a:ext uri="{FF2B5EF4-FFF2-40B4-BE49-F238E27FC236}">
                    <a16:creationId xmlns:a16="http://schemas.microsoft.com/office/drawing/2014/main" id="{098DC5C2-B6F1-43CF-A697-6089352FF502}"/>
                  </a:ext>
                </a:extLst>
              </p:cNvPr>
              <p:cNvSpPr txBox="1">
                <a:spLocks noRot="1" noChangeAspect="1" noMove="1" noResize="1" noEditPoints="1" noAdjustHandles="1" noChangeArrowheads="1" noChangeShapeType="1" noTextEdit="1"/>
              </p:cNvSpPr>
              <p:nvPr/>
            </p:nvSpPr>
            <p:spPr>
              <a:xfrm>
                <a:off x="6297121" y="282446"/>
                <a:ext cx="5849909" cy="6021518"/>
              </a:xfrm>
              <a:prstGeom prst="rect">
                <a:avLst/>
              </a:prstGeom>
              <a:blipFill>
                <a:blip r:embed="rId2"/>
                <a:stretch>
                  <a:fillRect l="-1875" t="-1619"/>
                </a:stretch>
              </a:blipFill>
            </p:spPr>
            <p:txBody>
              <a:bodyPr/>
              <a:lstStyle/>
              <a:p>
                <a:r>
                  <a:rPr lang="en-US">
                    <a:noFill/>
                  </a:rPr>
                  <a:t> </a:t>
                </a:r>
              </a:p>
            </p:txBody>
          </p:sp>
        </mc:Fallback>
      </mc:AlternateContent>
    </p:spTree>
    <p:extLst>
      <p:ext uri="{BB962C8B-B14F-4D97-AF65-F5344CB8AC3E}">
        <p14:creationId xmlns:p14="http://schemas.microsoft.com/office/powerpoint/2010/main" val="179749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CB20-160B-44AC-9269-9688C6EE5B9B}"/>
              </a:ext>
            </a:extLst>
          </p:cNvPr>
          <p:cNvSpPr>
            <a:spLocks noGrp="1"/>
          </p:cNvSpPr>
          <p:nvPr>
            <p:ph type="title"/>
          </p:nvPr>
        </p:nvSpPr>
        <p:spPr/>
        <p:txBody>
          <a:bodyPr>
            <a:normAutofit fontScale="90000"/>
          </a:bodyPr>
          <a:lstStyle/>
          <a:p>
            <a:r>
              <a:rPr lang="en-US" dirty="0" err="1"/>
              <a:t>Bayes's</a:t>
            </a:r>
            <a:r>
              <a:rPr lang="en-US" dirty="0"/>
              <a:t> Formula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AF08D7-7C91-4D31-A89C-0D8A63D8AA30}"/>
                  </a:ext>
                </a:extLst>
              </p:cNvPr>
              <p:cNvSpPr>
                <a:spLocks noGrp="1"/>
              </p:cNvSpPr>
              <p:nvPr>
                <p:ph idx="1"/>
              </p:nvPr>
            </p:nvSpPr>
            <p:spPr>
              <a:xfrm>
                <a:off x="838201" y="1270000"/>
                <a:ext cx="5257800" cy="4906963"/>
              </a:xfrm>
            </p:spPr>
            <p:txBody>
              <a:bodyPr>
                <a:normAutofit fontScale="85000" lnSpcReduction="10000"/>
              </a:bodyPr>
              <a:lstStyle/>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d>
                        <m:dPr>
                          <m:ctrlPr>
                            <a:rPr lang="en-US" i="1" dirty="0">
                              <a:latin typeface="Cambria Math" panose="02040503050406030204" pitchFamily="18" charset="0"/>
                            </a:rPr>
                          </m:ctrlPr>
                        </m:dPr>
                        <m:e>
                          <m:r>
                            <a:rPr lang="en-US" b="1" i="1" dirty="0" smtClean="0">
                              <a:latin typeface="Cambria Math" panose="02040503050406030204" pitchFamily="18" charset="0"/>
                            </a:rPr>
                            <m:t>𝑯</m:t>
                          </m:r>
                          <m:r>
                            <a:rPr lang="en-US" i="1" dirty="0">
                              <a:latin typeface="Cambria Math" panose="02040503050406030204" pitchFamily="18" charset="0"/>
                            </a:rPr>
                            <m:t> </m:t>
                          </m:r>
                        </m:e>
                        <m:e>
                          <m:r>
                            <a:rPr lang="en-US" b="1" i="1" dirty="0" smtClean="0">
                              <a:latin typeface="Cambria Math" panose="02040503050406030204" pitchFamily="18" charset="0"/>
                            </a:rPr>
                            <m:t>𝑫</m:t>
                          </m:r>
                        </m:e>
                      </m:d>
                      <m:r>
                        <a:rPr lang="en-US" b="1" i="1" dirty="0" smtClean="0">
                          <a:latin typeface="Cambria Math" panose="02040503050406030204" pitchFamily="18" charset="0"/>
                        </a:rPr>
                        <m:t>=</m:t>
                      </m:r>
                      <m:f>
                        <m:fPr>
                          <m:ctrlPr>
                            <a:rPr lang="en-US" b="1" i="1" dirty="0" smtClean="0">
                              <a:latin typeface="Cambria Math" panose="02040503050406030204" pitchFamily="18" charset="0"/>
                            </a:rPr>
                          </m:ctrlPr>
                        </m:fPr>
                        <m:num>
                          <m:r>
                            <a:rPr lang="en-US" i="1" dirty="0">
                              <a:latin typeface="Cambria Math" panose="02040503050406030204" pitchFamily="18" charset="0"/>
                            </a:rPr>
                            <m:t>𝑃</m:t>
                          </m:r>
                          <m:d>
                            <m:dPr>
                              <m:ctrlPr>
                                <a:rPr lang="en-US" i="1" dirty="0">
                                  <a:latin typeface="Cambria Math" panose="02040503050406030204" pitchFamily="18" charset="0"/>
                                </a:rPr>
                              </m:ctrlPr>
                            </m:dPr>
                            <m:e>
                              <m:r>
                                <a:rPr lang="en-US" b="1" i="1" dirty="0" smtClean="0">
                                  <a:latin typeface="Cambria Math" panose="02040503050406030204" pitchFamily="18" charset="0"/>
                                </a:rPr>
                                <m:t>𝑫</m:t>
                              </m:r>
                              <m:r>
                                <a:rPr lang="en-US" i="1" dirty="0">
                                  <a:latin typeface="Cambria Math" panose="02040503050406030204" pitchFamily="18" charset="0"/>
                                </a:rPr>
                                <m:t> </m:t>
                              </m:r>
                            </m:e>
                            <m:e>
                              <m:r>
                                <a:rPr lang="en-US" b="1" i="1" dirty="0" smtClean="0">
                                  <a:latin typeface="Cambria Math" panose="02040503050406030204" pitchFamily="18" charset="0"/>
                                </a:rPr>
                                <m:t>𝑯</m:t>
                              </m:r>
                            </m:e>
                          </m:d>
                          <m:r>
                            <a:rPr lang="en-US" b="1" i="1" dirty="0" smtClean="0">
                              <a:latin typeface="Cambria Math" panose="02040503050406030204" pitchFamily="18" charset="0"/>
                            </a:rPr>
                            <m:t>.</m:t>
                          </m:r>
                          <m:r>
                            <a:rPr lang="en-US" i="1" dirty="0">
                              <a:latin typeface="Cambria Math" panose="02040503050406030204" pitchFamily="18" charset="0"/>
                            </a:rPr>
                            <m:t>𝑃</m:t>
                          </m:r>
                          <m:d>
                            <m:dPr>
                              <m:ctrlPr>
                                <a:rPr lang="en-US" i="1" dirty="0">
                                  <a:latin typeface="Cambria Math" panose="02040503050406030204" pitchFamily="18" charset="0"/>
                                </a:rPr>
                              </m:ctrlPr>
                            </m:dPr>
                            <m:e>
                              <m:r>
                                <a:rPr lang="en-US" b="1" i="1" dirty="0" smtClean="0">
                                  <a:latin typeface="Cambria Math" panose="02040503050406030204" pitchFamily="18" charset="0"/>
                                </a:rPr>
                                <m:t>𝑯</m:t>
                              </m:r>
                            </m:e>
                          </m:d>
                        </m:num>
                        <m:den>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𝑫</m:t>
                          </m:r>
                          <m:r>
                            <a:rPr lang="en-US" b="1" i="1" dirty="0" smtClean="0">
                              <a:latin typeface="Cambria Math" panose="02040503050406030204" pitchFamily="18" charset="0"/>
                            </a:rPr>
                            <m:t>)</m:t>
                          </m:r>
                        </m:den>
                      </m:f>
                    </m:oMath>
                  </m:oMathPara>
                </a14:m>
                <a:endParaRPr lang="en-US" dirty="0"/>
              </a:p>
              <a:p>
                <a:r>
                  <a:rPr lang="en-US" dirty="0"/>
                  <a:t>Question</a:t>
                </a:r>
              </a:p>
              <a:p>
                <a:pPr lvl="1"/>
                <a:r>
                  <a:rPr lang="en-US" dirty="0"/>
                  <a:t>A simple binary communication channel carries messages by using only two signals, say </a:t>
                </a:r>
                <a:r>
                  <a:rPr lang="en-US" dirty="0">
                    <a:solidFill>
                      <a:srgbClr val="00B050"/>
                    </a:solidFill>
                  </a:rPr>
                  <a:t>0</a:t>
                </a:r>
                <a:r>
                  <a:rPr lang="en-US" dirty="0"/>
                  <a:t> and</a:t>
                </a:r>
                <a:r>
                  <a:rPr lang="en-US" dirty="0">
                    <a:solidFill>
                      <a:srgbClr val="00B050"/>
                    </a:solidFill>
                  </a:rPr>
                  <a:t> 1</a:t>
                </a:r>
                <a:r>
                  <a:rPr lang="en-US" dirty="0"/>
                  <a:t>.</a:t>
                </a:r>
              </a:p>
              <a:p>
                <a:pPr lvl="1"/>
                <a:r>
                  <a:rPr lang="en-US" dirty="0"/>
                  <a:t>We assume that, for a given binary channel, </a:t>
                </a:r>
                <a:r>
                  <a:rPr lang="en-US" dirty="0">
                    <a:solidFill>
                      <a:srgbClr val="00B050"/>
                    </a:solidFill>
                  </a:rPr>
                  <a:t>40% </a:t>
                </a:r>
                <a:r>
                  <a:rPr lang="en-US" dirty="0"/>
                  <a:t>of the </a:t>
                </a:r>
                <a:r>
                  <a:rPr lang="en-US" dirty="0">
                    <a:solidFill>
                      <a:srgbClr val="00B050"/>
                    </a:solidFill>
                  </a:rPr>
                  <a:t>time</a:t>
                </a:r>
                <a:r>
                  <a:rPr lang="en-US" dirty="0"/>
                  <a:t> a </a:t>
                </a:r>
                <a:r>
                  <a:rPr lang="en-US" dirty="0">
                    <a:solidFill>
                      <a:srgbClr val="00B050"/>
                    </a:solidFill>
                  </a:rPr>
                  <a:t>0 is transmitted</a:t>
                </a:r>
              </a:p>
              <a:p>
                <a:pPr lvl="1"/>
                <a:r>
                  <a:rPr lang="en-US" dirty="0"/>
                  <a:t>The </a:t>
                </a:r>
                <a:r>
                  <a:rPr lang="en-US" dirty="0">
                    <a:solidFill>
                      <a:srgbClr val="00B050"/>
                    </a:solidFill>
                  </a:rPr>
                  <a:t>probability</a:t>
                </a:r>
                <a:r>
                  <a:rPr lang="en-US" dirty="0"/>
                  <a:t> that a </a:t>
                </a:r>
                <a:r>
                  <a:rPr lang="en-US" dirty="0">
                    <a:solidFill>
                      <a:srgbClr val="00B050"/>
                    </a:solidFill>
                  </a:rPr>
                  <a:t>transmitted 0 </a:t>
                </a:r>
                <a:r>
                  <a:rPr lang="en-US" dirty="0"/>
                  <a:t>is </a:t>
                </a:r>
                <a:r>
                  <a:rPr lang="en-US" dirty="0">
                    <a:solidFill>
                      <a:srgbClr val="00B050"/>
                    </a:solidFill>
                  </a:rPr>
                  <a:t>correctly</a:t>
                </a:r>
                <a:r>
                  <a:rPr lang="en-US" dirty="0"/>
                  <a:t> </a:t>
                </a:r>
                <a:r>
                  <a:rPr lang="en-US" dirty="0">
                    <a:solidFill>
                      <a:srgbClr val="00B050"/>
                    </a:solidFill>
                  </a:rPr>
                  <a:t>received</a:t>
                </a:r>
                <a:r>
                  <a:rPr lang="en-US" dirty="0"/>
                  <a:t> is </a:t>
                </a:r>
                <a:r>
                  <a:rPr lang="en-US" dirty="0">
                    <a:solidFill>
                      <a:srgbClr val="00B050"/>
                    </a:solidFill>
                  </a:rPr>
                  <a:t>0.95</a:t>
                </a:r>
                <a:r>
                  <a:rPr lang="en-US" dirty="0"/>
                  <a:t>, and the probability that a </a:t>
                </a:r>
                <a:r>
                  <a:rPr lang="en-US" dirty="0">
                    <a:solidFill>
                      <a:srgbClr val="00B050"/>
                    </a:solidFill>
                  </a:rPr>
                  <a:t>transmitted 1</a:t>
                </a:r>
                <a:r>
                  <a:rPr lang="en-US" dirty="0"/>
                  <a:t> is </a:t>
                </a:r>
                <a:r>
                  <a:rPr lang="en-US" dirty="0">
                    <a:solidFill>
                      <a:srgbClr val="00B050"/>
                    </a:solidFill>
                  </a:rPr>
                  <a:t>correctly received </a:t>
                </a:r>
                <a:r>
                  <a:rPr lang="en-US" dirty="0"/>
                  <a:t>is </a:t>
                </a:r>
                <a:r>
                  <a:rPr lang="en-US" dirty="0">
                    <a:solidFill>
                      <a:srgbClr val="00B050"/>
                    </a:solidFill>
                  </a:rPr>
                  <a:t>0.90</a:t>
                </a:r>
                <a:r>
                  <a:rPr lang="en-US" dirty="0"/>
                  <a:t> </a:t>
                </a:r>
              </a:p>
              <a:p>
                <a:pPr lvl="1"/>
                <a:r>
                  <a:rPr lang="en-US" dirty="0"/>
                  <a:t>Determine </a:t>
                </a:r>
              </a:p>
              <a:p>
                <a:pPr marL="1257300" lvl="2" indent="-342900">
                  <a:buFont typeface="+mj-lt"/>
                  <a:buAutoNum type="arabicPeriod"/>
                </a:pPr>
                <a:r>
                  <a:rPr lang="en-US" dirty="0"/>
                  <a:t>the probability of a 1 being received, and </a:t>
                </a:r>
              </a:p>
              <a:p>
                <a:pPr marL="1257300" lvl="2" indent="-342900">
                  <a:buFont typeface="+mj-lt"/>
                  <a:buAutoNum type="arabicPeriod"/>
                </a:pPr>
                <a:r>
                  <a:rPr lang="en-US" dirty="0"/>
                  <a:t>given a 1 is received, the probability that 1 was transmitted.</a:t>
                </a:r>
              </a:p>
            </p:txBody>
          </p:sp>
        </mc:Choice>
        <mc:Fallback xmlns="">
          <p:sp>
            <p:nvSpPr>
              <p:cNvPr id="3" name="Content Placeholder 2">
                <a:extLst>
                  <a:ext uri="{FF2B5EF4-FFF2-40B4-BE49-F238E27FC236}">
                    <a16:creationId xmlns:a16="http://schemas.microsoft.com/office/drawing/2014/main" id="{D8AF08D7-7C91-4D31-A89C-0D8A63D8AA30}"/>
                  </a:ext>
                </a:extLst>
              </p:cNvPr>
              <p:cNvSpPr>
                <a:spLocks noGrp="1" noRot="1" noChangeAspect="1" noMove="1" noResize="1" noEditPoints="1" noAdjustHandles="1" noChangeArrowheads="1" noChangeShapeType="1" noTextEdit="1"/>
              </p:cNvSpPr>
              <p:nvPr>
                <p:ph idx="1"/>
              </p:nvPr>
            </p:nvSpPr>
            <p:spPr>
              <a:xfrm>
                <a:off x="838201" y="1270000"/>
                <a:ext cx="5257800" cy="4906963"/>
              </a:xfrm>
              <a:blipFill>
                <a:blip r:embed="rId2"/>
                <a:stretch>
                  <a:fillRect l="-1624" r="-1160" b="-149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DD40169-7333-4BC9-9425-A60095D948FE}"/>
              </a:ext>
            </a:extLst>
          </p:cNvPr>
          <p:cNvSpPr>
            <a:spLocks noGrp="1"/>
          </p:cNvSpPr>
          <p:nvPr>
            <p:ph type="sldNum" sz="quarter" idx="12"/>
          </p:nvPr>
        </p:nvSpPr>
        <p:spPr/>
        <p:txBody>
          <a:bodyPr/>
          <a:lstStyle/>
          <a:p>
            <a:fld id="{7A40C488-C8CC-47D5-8871-7D5F905AB6AC}" type="slidenum">
              <a:rPr lang="en-US" smtClean="0"/>
              <a:t>14</a:t>
            </a:fld>
            <a:endParaRPr lang="en-US"/>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271ED2A7-9D4A-4BE0-9F12-04B345802E64}"/>
                  </a:ext>
                </a:extLst>
              </p:cNvPr>
              <p:cNvSpPr txBox="1">
                <a:spLocks/>
              </p:cNvSpPr>
              <p:nvPr/>
            </p:nvSpPr>
            <p:spPr>
              <a:xfrm>
                <a:off x="6297121" y="282446"/>
                <a:ext cx="5849909" cy="6021518"/>
              </a:xfrm>
              <a:prstGeom prst="rect">
                <a:avLst/>
              </a:prstGeom>
              <a:solidFill>
                <a:schemeClr val="bg1">
                  <a:lumMod val="95000"/>
                </a:schemeClr>
              </a:solidFill>
            </p:spPr>
            <p:txBody>
              <a:bodyPr vert="horz" lIns="91440" tIns="45720" rIns="91440" bIns="45720" rtlCol="0">
                <a:normAutofit lnSpcReduction="10000"/>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Solution</a:t>
                </a:r>
              </a:p>
              <a:p>
                <a:pPr lvl="1"/>
                <a:r>
                  <a:rPr lang="en-US" dirty="0"/>
                  <a:t>A: Event of transmitting 1</a:t>
                </a:r>
              </a:p>
              <a:p>
                <a:pPr lvl="1"/>
                <a:r>
                  <a:rPr lang="en-US" dirty="0"/>
                  <a:t>A’: Event of receiving 1</a:t>
                </a:r>
              </a:p>
              <a:p>
                <a:pPr lvl="1"/>
                <a:r>
                  <a:rPr lang="en-US" dirty="0"/>
                  <a:t>B: Event of transmitting 0</a:t>
                </a:r>
              </a:p>
              <a:p>
                <a:pPr lvl="1"/>
                <a:r>
                  <a:rPr lang="en-US" dirty="0"/>
                  <a:t>B’: Event of receiving 0</a:t>
                </a:r>
              </a:p>
              <a:p>
                <a:r>
                  <a:rPr lang="en-US" sz="2400" dirty="0"/>
                  <a:t>P(B) = 0.4, then P(A) = 0.6</a:t>
                </a:r>
              </a:p>
              <a:p>
                <a:r>
                  <a:rPr lang="en-US" sz="2400" dirty="0"/>
                  <a:t>P(B’|B) = 0.95, then P(A’|B) = 0.05</a:t>
                </a:r>
              </a:p>
              <a:p>
                <a:r>
                  <a:rPr lang="en-US" sz="2400" dirty="0"/>
                  <a:t>P(A’|A) = 0.90, then P(B’|A) = 0.10 </a:t>
                </a:r>
              </a:p>
              <a:p>
                <a:pPr marL="0" indent="0">
                  <a:buNone/>
                </a:pPr>
                <a:endParaRPr lang="en-US" sz="2400" i="1" dirty="0">
                  <a:solidFill>
                    <a:srgbClr val="FF0000"/>
                  </a:solidFill>
                  <a:latin typeface="Cambria Math" panose="02040503050406030204" pitchFamily="18" charset="0"/>
                </a:endParaRPr>
              </a:p>
              <a:p>
                <a:pPr marL="457200" indent="-457200">
                  <a:buFont typeface="+mj-lt"/>
                  <a:buAutoNum type="arabicPeriod"/>
                </a:pPr>
                <a14:m>
                  <m:oMath xmlns:m="http://schemas.openxmlformats.org/officeDocument/2006/math">
                    <m:r>
                      <a:rPr lang="en-US" sz="2400" i="0" dirty="0" smtClean="0">
                        <a:solidFill>
                          <a:srgbClr val="FF0000"/>
                        </a:solidFill>
                        <a:latin typeface="Cambria Math" panose="02040503050406030204" pitchFamily="18" charset="0"/>
                      </a:rPr>
                      <m:t>𝐏</m:t>
                    </m:r>
                    <m:d>
                      <m:dPr>
                        <m:ctrlPr>
                          <a:rPr lang="en-US" sz="2400" i="1" dirty="0" smtClean="0">
                            <a:solidFill>
                              <a:srgbClr val="FF0000"/>
                            </a:solidFill>
                            <a:latin typeface="Cambria Math" panose="02040503050406030204" pitchFamily="18" charset="0"/>
                          </a:rPr>
                        </m:ctrlPr>
                      </m:dPr>
                      <m:e>
                        <m:r>
                          <a:rPr lang="en-US" sz="2400" b="1" i="0" dirty="0" smtClean="0">
                            <a:solidFill>
                              <a:srgbClr val="FF0000"/>
                            </a:solidFill>
                            <a:latin typeface="Cambria Math" panose="02040503050406030204" pitchFamily="18" charset="0"/>
                          </a:rPr>
                          <m:t>𝐀</m:t>
                        </m:r>
                        <m:r>
                          <a:rPr lang="en-US" sz="2400" b="1" i="0" dirty="0" smtClean="0">
                            <a:solidFill>
                              <a:srgbClr val="FF0000"/>
                            </a:solidFill>
                            <a:latin typeface="Cambria Math" panose="02040503050406030204" pitchFamily="18" charset="0"/>
                          </a:rPr>
                          <m:t>′</m:t>
                        </m:r>
                      </m:e>
                    </m:d>
                    <m:r>
                      <a:rPr lang="en-US" sz="2400" b="1" i="0" dirty="0" smtClean="0">
                        <a:solidFill>
                          <a:srgbClr val="FF0000"/>
                        </a:solidFill>
                        <a:latin typeface="Cambria Math" panose="02040503050406030204" pitchFamily="18" charset="0"/>
                      </a:rPr>
                      <m:t>=</m:t>
                    </m:r>
                    <m:r>
                      <a:rPr lang="en-US" sz="2400" b="1" i="0" dirty="0" smtClean="0">
                        <a:solidFill>
                          <a:srgbClr val="FF0000"/>
                        </a:solidFill>
                        <a:latin typeface="Cambria Math" panose="02040503050406030204" pitchFamily="18" charset="0"/>
                      </a:rPr>
                      <m:t>𝐏</m:t>
                    </m:r>
                    <m:d>
                      <m:dPr>
                        <m:ctrlPr>
                          <a:rPr lang="en-US" sz="2400" b="1" i="1" dirty="0" smtClean="0">
                            <a:solidFill>
                              <a:srgbClr val="FF0000"/>
                            </a:solidFill>
                            <a:latin typeface="Cambria Math" panose="02040503050406030204" pitchFamily="18" charset="0"/>
                          </a:rPr>
                        </m:ctrlPr>
                      </m:dPr>
                      <m:e>
                        <m:r>
                          <a:rPr lang="en-US" sz="2400" b="1" i="0" dirty="0" smtClean="0">
                            <a:solidFill>
                              <a:srgbClr val="FF0000"/>
                            </a:solidFill>
                            <a:latin typeface="Cambria Math" panose="02040503050406030204" pitchFamily="18" charset="0"/>
                          </a:rPr>
                          <m:t>𝐀</m:t>
                        </m:r>
                        <m:r>
                          <a:rPr lang="en-US" sz="2400" b="1" i="0" dirty="0" smtClean="0">
                            <a:solidFill>
                              <a:srgbClr val="FF0000"/>
                            </a:solidFill>
                            <a:latin typeface="Cambria Math" panose="02040503050406030204" pitchFamily="18" charset="0"/>
                          </a:rPr>
                          <m:t>′</m:t>
                        </m:r>
                      </m:e>
                      <m:e>
                        <m:r>
                          <a:rPr lang="en-US" sz="2400" b="1" i="0" dirty="0" smtClean="0">
                            <a:solidFill>
                              <a:srgbClr val="FF0000"/>
                            </a:solidFill>
                            <a:latin typeface="Cambria Math" panose="02040503050406030204" pitchFamily="18" charset="0"/>
                          </a:rPr>
                          <m:t>𝐀</m:t>
                        </m:r>
                      </m:e>
                    </m:d>
                    <m:r>
                      <a:rPr lang="en-US" sz="2400" b="1" i="0" dirty="0" smtClean="0">
                        <a:solidFill>
                          <a:srgbClr val="FF0000"/>
                        </a:solidFill>
                        <a:latin typeface="Cambria Math" panose="02040503050406030204" pitchFamily="18" charset="0"/>
                      </a:rPr>
                      <m:t>𝐏</m:t>
                    </m:r>
                    <m:d>
                      <m:dPr>
                        <m:ctrlPr>
                          <a:rPr lang="en-US" sz="2400" b="1" i="1" dirty="0" smtClean="0">
                            <a:solidFill>
                              <a:srgbClr val="FF0000"/>
                            </a:solidFill>
                            <a:latin typeface="Cambria Math" panose="02040503050406030204" pitchFamily="18" charset="0"/>
                          </a:rPr>
                        </m:ctrlPr>
                      </m:dPr>
                      <m:e>
                        <m:r>
                          <a:rPr lang="en-US" sz="2400" b="1" i="0" dirty="0" smtClean="0">
                            <a:solidFill>
                              <a:srgbClr val="FF0000"/>
                            </a:solidFill>
                            <a:latin typeface="Cambria Math" panose="02040503050406030204" pitchFamily="18" charset="0"/>
                          </a:rPr>
                          <m:t>𝐀</m:t>
                        </m:r>
                      </m:e>
                    </m:d>
                    <m:r>
                      <a:rPr lang="en-US" sz="2400" b="1" i="0" dirty="0" smtClean="0">
                        <a:solidFill>
                          <a:srgbClr val="FF0000"/>
                        </a:solidFill>
                        <a:latin typeface="Cambria Math" panose="02040503050406030204" pitchFamily="18" charset="0"/>
                      </a:rPr>
                      <m:t>+</m:t>
                    </m:r>
                    <m:r>
                      <a:rPr lang="en-US" sz="2400" b="1" i="0" dirty="0" smtClean="0">
                        <a:solidFill>
                          <a:srgbClr val="FF0000"/>
                        </a:solidFill>
                        <a:latin typeface="Cambria Math" panose="02040503050406030204" pitchFamily="18" charset="0"/>
                      </a:rPr>
                      <m:t>𝐏</m:t>
                    </m:r>
                    <m:d>
                      <m:dPr>
                        <m:ctrlPr>
                          <a:rPr lang="en-US" sz="2400" b="1" i="1" dirty="0" smtClean="0">
                            <a:solidFill>
                              <a:srgbClr val="FF0000"/>
                            </a:solidFill>
                            <a:latin typeface="Cambria Math" panose="02040503050406030204" pitchFamily="18" charset="0"/>
                          </a:rPr>
                        </m:ctrlPr>
                      </m:dPr>
                      <m:e>
                        <m:sSup>
                          <m:sSupPr>
                            <m:ctrlPr>
                              <a:rPr lang="en-US" sz="2400" b="1" i="1" dirty="0" smtClean="0">
                                <a:solidFill>
                                  <a:srgbClr val="FF0000"/>
                                </a:solidFill>
                                <a:latin typeface="Cambria Math" panose="02040503050406030204" pitchFamily="18" charset="0"/>
                              </a:rPr>
                            </m:ctrlPr>
                          </m:sSupPr>
                          <m:e>
                            <m:r>
                              <a:rPr lang="en-US" sz="2400" b="1" i="0" dirty="0" smtClean="0">
                                <a:solidFill>
                                  <a:srgbClr val="FF0000"/>
                                </a:solidFill>
                                <a:latin typeface="Cambria Math" panose="02040503050406030204" pitchFamily="18" charset="0"/>
                              </a:rPr>
                              <m:t>𝐀</m:t>
                            </m:r>
                          </m:e>
                          <m:sup>
                            <m:r>
                              <a:rPr lang="en-US" sz="2400" b="1" i="0" dirty="0" smtClean="0">
                                <a:solidFill>
                                  <a:srgbClr val="FF0000"/>
                                </a:solidFill>
                                <a:latin typeface="Cambria Math" panose="02040503050406030204" pitchFamily="18" charset="0"/>
                              </a:rPr>
                              <m:t>′</m:t>
                            </m:r>
                          </m:sup>
                        </m:sSup>
                      </m:e>
                      <m:e>
                        <m:r>
                          <a:rPr lang="en-US" sz="2400" b="1" i="0" dirty="0" smtClean="0">
                            <a:solidFill>
                              <a:srgbClr val="FF0000"/>
                            </a:solidFill>
                            <a:latin typeface="Cambria Math" panose="02040503050406030204" pitchFamily="18" charset="0"/>
                          </a:rPr>
                          <m:t>𝐁</m:t>
                        </m:r>
                      </m:e>
                    </m:d>
                    <m:r>
                      <a:rPr lang="en-US" sz="2400" b="1" i="0" dirty="0" smtClean="0">
                        <a:solidFill>
                          <a:srgbClr val="FF0000"/>
                        </a:solidFill>
                        <a:latin typeface="Cambria Math" panose="02040503050406030204" pitchFamily="18" charset="0"/>
                      </a:rPr>
                      <m:t>𝐏</m:t>
                    </m:r>
                    <m:d>
                      <m:dPr>
                        <m:ctrlPr>
                          <a:rPr lang="en-US" sz="2400" b="1" i="1" dirty="0" smtClean="0">
                            <a:solidFill>
                              <a:srgbClr val="FF0000"/>
                            </a:solidFill>
                            <a:latin typeface="Cambria Math" panose="02040503050406030204" pitchFamily="18" charset="0"/>
                          </a:rPr>
                        </m:ctrlPr>
                      </m:dPr>
                      <m:e>
                        <m:r>
                          <a:rPr lang="en-US" sz="2400" b="1" i="0" dirty="0" smtClean="0">
                            <a:solidFill>
                              <a:srgbClr val="FF0000"/>
                            </a:solidFill>
                            <a:latin typeface="Cambria Math" panose="02040503050406030204" pitchFamily="18" charset="0"/>
                          </a:rPr>
                          <m:t>𝐁</m:t>
                        </m:r>
                      </m:e>
                    </m:d>
                    <m:r>
                      <a:rPr lang="en-US" sz="2400" b="1" i="0" dirty="0" smtClean="0">
                        <a:solidFill>
                          <a:srgbClr val="FF0000"/>
                        </a:solidFill>
                        <a:latin typeface="Cambria Math" panose="02040503050406030204" pitchFamily="18" charset="0"/>
                      </a:rPr>
                      <m:t> </m:t>
                    </m:r>
                  </m:oMath>
                </a14:m>
                <a:br>
                  <a:rPr lang="en-US" sz="2400" b="1" i="0" dirty="0">
                    <a:solidFill>
                      <a:srgbClr val="FF0000"/>
                    </a:solidFill>
                    <a:latin typeface="Cambria Math" panose="02040503050406030204" pitchFamily="18" charset="0"/>
                  </a:rPr>
                </a:br>
                <a14:m>
                  <m:oMath xmlns:m="http://schemas.openxmlformats.org/officeDocument/2006/math">
                    <m:r>
                      <a:rPr lang="en-US" sz="2400" i="1" dirty="0" smtClean="0">
                        <a:solidFill>
                          <a:srgbClr val="FF0000"/>
                        </a:solidFill>
                        <a:latin typeface="Cambria Math" panose="02040503050406030204" pitchFamily="18" charset="0"/>
                      </a:rPr>
                      <m:t>=</m:t>
                    </m:r>
                    <m:r>
                      <a:rPr lang="en-US" sz="2400" i="1" dirty="0" smtClean="0">
                        <a:solidFill>
                          <a:srgbClr val="FF0000"/>
                        </a:solidFill>
                        <a:latin typeface="Cambria Math" panose="02040503050406030204" pitchFamily="18" charset="0"/>
                      </a:rPr>
                      <m:t>𝟎</m:t>
                    </m:r>
                    <m:r>
                      <a:rPr lang="en-US" sz="2400" i="1" dirty="0" smtClean="0">
                        <a:solidFill>
                          <a:srgbClr val="FF0000"/>
                        </a:solidFill>
                        <a:latin typeface="Cambria Math" panose="02040503050406030204" pitchFamily="18" charset="0"/>
                      </a:rPr>
                      <m:t>.</m:t>
                    </m:r>
                    <m:r>
                      <a:rPr lang="en-US" sz="2400" i="1" dirty="0" smtClean="0">
                        <a:solidFill>
                          <a:srgbClr val="FF0000"/>
                        </a:solidFill>
                        <a:latin typeface="Cambria Math" panose="02040503050406030204" pitchFamily="18" charset="0"/>
                      </a:rPr>
                      <m:t>𝟗𝟎</m:t>
                    </m:r>
                    <m:r>
                      <a:rPr lang="en-US" sz="2400" i="1" dirty="0" smtClean="0">
                        <a:solidFill>
                          <a:srgbClr val="FF0000"/>
                        </a:solidFill>
                        <a:latin typeface="Cambria Math" panose="02040503050406030204" pitchFamily="18" charset="0"/>
                      </a:rPr>
                      <m:t>×</m:t>
                    </m:r>
                    <m:r>
                      <a:rPr lang="en-US" sz="2400" i="1" dirty="0" smtClean="0">
                        <a:solidFill>
                          <a:srgbClr val="FF0000"/>
                        </a:solidFill>
                        <a:latin typeface="Cambria Math" panose="02040503050406030204" pitchFamily="18" charset="0"/>
                      </a:rPr>
                      <m:t>𝟎</m:t>
                    </m:r>
                    <m:r>
                      <a:rPr lang="en-US" sz="2400" i="1" dirty="0" smtClean="0">
                        <a:solidFill>
                          <a:srgbClr val="FF0000"/>
                        </a:solidFill>
                        <a:latin typeface="Cambria Math" panose="02040503050406030204" pitchFamily="18" charset="0"/>
                      </a:rPr>
                      <m:t>.</m:t>
                    </m:r>
                    <m:r>
                      <a:rPr lang="en-US" sz="2400" i="1" dirty="0" smtClean="0">
                        <a:solidFill>
                          <a:srgbClr val="FF0000"/>
                        </a:solidFill>
                        <a:latin typeface="Cambria Math" panose="02040503050406030204" pitchFamily="18" charset="0"/>
                      </a:rPr>
                      <m:t>𝟔</m:t>
                    </m:r>
                    <m:r>
                      <a:rPr lang="en-US" sz="2400" i="1" dirty="0" smtClean="0">
                        <a:solidFill>
                          <a:srgbClr val="FF0000"/>
                        </a:solidFill>
                        <a:latin typeface="Cambria Math" panose="02040503050406030204" pitchFamily="18" charset="0"/>
                      </a:rPr>
                      <m:t>+</m:t>
                    </m:r>
                    <m:r>
                      <a:rPr lang="en-US" sz="2400" i="1" dirty="0" smtClean="0">
                        <a:solidFill>
                          <a:srgbClr val="FF0000"/>
                        </a:solidFill>
                        <a:latin typeface="Cambria Math" panose="02040503050406030204" pitchFamily="18" charset="0"/>
                      </a:rPr>
                      <m:t>𝟎</m:t>
                    </m:r>
                    <m:r>
                      <a:rPr lang="en-US" sz="2400" i="1" dirty="0" smtClean="0">
                        <a:solidFill>
                          <a:srgbClr val="FF0000"/>
                        </a:solidFill>
                        <a:latin typeface="Cambria Math" panose="02040503050406030204" pitchFamily="18" charset="0"/>
                      </a:rPr>
                      <m:t>.</m:t>
                    </m:r>
                    <m:r>
                      <a:rPr lang="en-US" sz="2400" i="1" dirty="0" smtClean="0">
                        <a:solidFill>
                          <a:srgbClr val="FF0000"/>
                        </a:solidFill>
                        <a:latin typeface="Cambria Math" panose="02040503050406030204" pitchFamily="18" charset="0"/>
                      </a:rPr>
                      <m:t>𝟎𝟓</m:t>
                    </m:r>
                    <m:r>
                      <a:rPr lang="en-US" sz="2400" i="1" dirty="0" smtClean="0">
                        <a:solidFill>
                          <a:srgbClr val="FF0000"/>
                        </a:solidFill>
                        <a:latin typeface="Cambria Math" panose="02040503050406030204" pitchFamily="18" charset="0"/>
                      </a:rPr>
                      <m:t>×</m:t>
                    </m:r>
                    <m:r>
                      <a:rPr lang="en-US" sz="2400" i="1" dirty="0" smtClean="0">
                        <a:solidFill>
                          <a:srgbClr val="FF0000"/>
                        </a:solidFill>
                        <a:latin typeface="Cambria Math" panose="02040503050406030204" pitchFamily="18" charset="0"/>
                      </a:rPr>
                      <m:t>𝟎</m:t>
                    </m:r>
                    <m:r>
                      <a:rPr lang="en-US" sz="2400" i="1" dirty="0" smtClean="0">
                        <a:solidFill>
                          <a:srgbClr val="FF0000"/>
                        </a:solidFill>
                        <a:latin typeface="Cambria Math" panose="02040503050406030204" pitchFamily="18" charset="0"/>
                      </a:rPr>
                      <m:t>.</m:t>
                    </m:r>
                    <m:r>
                      <a:rPr lang="en-US" sz="2400" i="1" dirty="0" smtClean="0">
                        <a:solidFill>
                          <a:srgbClr val="FF0000"/>
                        </a:solidFill>
                        <a:latin typeface="Cambria Math" panose="02040503050406030204" pitchFamily="18" charset="0"/>
                      </a:rPr>
                      <m:t>𝟒</m:t>
                    </m:r>
                    <m:r>
                      <a:rPr lang="en-US" sz="2400" i="1" dirty="0" smtClean="0">
                        <a:solidFill>
                          <a:srgbClr val="FF0000"/>
                        </a:solidFill>
                        <a:latin typeface="Cambria Math" panose="02040503050406030204" pitchFamily="18" charset="0"/>
                      </a:rPr>
                      <m:t>=</m:t>
                    </m:r>
                    <m:r>
                      <a:rPr lang="en-US" sz="2400" i="1" dirty="0" smtClean="0">
                        <a:solidFill>
                          <a:srgbClr val="FF0000"/>
                        </a:solidFill>
                        <a:latin typeface="Cambria Math" panose="02040503050406030204" pitchFamily="18" charset="0"/>
                      </a:rPr>
                      <m:t>𝟎</m:t>
                    </m:r>
                    <m:r>
                      <a:rPr lang="en-US" sz="2400" i="1" dirty="0" smtClean="0">
                        <a:solidFill>
                          <a:srgbClr val="FF0000"/>
                        </a:solidFill>
                        <a:latin typeface="Cambria Math" panose="02040503050406030204" pitchFamily="18" charset="0"/>
                      </a:rPr>
                      <m:t>.</m:t>
                    </m:r>
                    <m:r>
                      <a:rPr lang="en-US" sz="2400" i="1" dirty="0" smtClean="0">
                        <a:solidFill>
                          <a:srgbClr val="FF0000"/>
                        </a:solidFill>
                        <a:latin typeface="Cambria Math" panose="02040503050406030204" pitchFamily="18" charset="0"/>
                      </a:rPr>
                      <m:t>𝟓𝟔</m:t>
                    </m:r>
                  </m:oMath>
                </a14:m>
                <a:endParaRPr lang="en-US" sz="2400" dirty="0">
                  <a:solidFill>
                    <a:srgbClr val="FF0000"/>
                  </a:solidFill>
                </a:endParaRPr>
              </a:p>
              <a:p>
                <a:pPr marL="457200" indent="-457200">
                  <a:buFont typeface="+mj-lt"/>
                  <a:buAutoNum type="arabicPeriod"/>
                </a:pPr>
                <a14:m>
                  <m:oMath xmlns:m="http://schemas.openxmlformats.org/officeDocument/2006/math">
                    <m:r>
                      <a:rPr lang="en-US" sz="2400" b="1" i="0" dirty="0" smtClean="0">
                        <a:solidFill>
                          <a:srgbClr val="FF0000"/>
                        </a:solidFill>
                        <a:latin typeface="Cambria Math" panose="02040503050406030204" pitchFamily="18" charset="0"/>
                      </a:rPr>
                      <m:t>𝐏</m:t>
                    </m:r>
                    <m:d>
                      <m:dPr>
                        <m:ctrlPr>
                          <a:rPr lang="en-US" sz="2400" b="1" i="1" dirty="0" smtClean="0">
                            <a:solidFill>
                              <a:srgbClr val="FF0000"/>
                            </a:solidFill>
                            <a:latin typeface="Cambria Math" panose="02040503050406030204" pitchFamily="18" charset="0"/>
                          </a:rPr>
                        </m:ctrlPr>
                      </m:dPr>
                      <m:e>
                        <m:r>
                          <a:rPr lang="en-US" sz="2400" b="1" i="0" dirty="0" smtClean="0">
                            <a:solidFill>
                              <a:srgbClr val="FF0000"/>
                            </a:solidFill>
                            <a:latin typeface="Cambria Math" panose="02040503050406030204" pitchFamily="18" charset="0"/>
                          </a:rPr>
                          <m:t>𝐀</m:t>
                        </m:r>
                      </m:e>
                      <m:e>
                        <m:r>
                          <a:rPr lang="en-US" sz="2400" b="1" i="0" dirty="0" smtClean="0">
                            <a:solidFill>
                              <a:srgbClr val="FF0000"/>
                            </a:solidFill>
                            <a:latin typeface="Cambria Math" panose="02040503050406030204" pitchFamily="18" charset="0"/>
                          </a:rPr>
                          <m:t>𝐀</m:t>
                        </m:r>
                        <m:r>
                          <a:rPr lang="en-US" sz="2400" b="1" i="0" dirty="0" smtClean="0">
                            <a:solidFill>
                              <a:srgbClr val="FF0000"/>
                            </a:solidFill>
                            <a:latin typeface="Cambria Math" panose="02040503050406030204" pitchFamily="18" charset="0"/>
                          </a:rPr>
                          <m:t>’</m:t>
                        </m:r>
                      </m:e>
                    </m:d>
                    <m:r>
                      <a:rPr lang="en-US" sz="2400" b="1" i="0" dirty="0" smtClean="0">
                        <a:solidFill>
                          <a:srgbClr val="FF0000"/>
                        </a:solidFill>
                        <a:latin typeface="Cambria Math" panose="02040503050406030204" pitchFamily="18" charset="0"/>
                      </a:rPr>
                      <m:t>=</m:t>
                    </m:r>
                    <m:f>
                      <m:fPr>
                        <m:ctrlPr>
                          <a:rPr lang="en-US" sz="2400" b="1" i="1" dirty="0" smtClean="0">
                            <a:solidFill>
                              <a:srgbClr val="FF0000"/>
                            </a:solidFill>
                            <a:latin typeface="Cambria Math" panose="02040503050406030204" pitchFamily="18" charset="0"/>
                          </a:rPr>
                        </m:ctrlPr>
                      </m:fPr>
                      <m:num>
                        <m:r>
                          <a:rPr lang="en-US" sz="2400" b="1" i="1" dirty="0" smtClean="0">
                            <a:solidFill>
                              <a:srgbClr val="FF0000"/>
                            </a:solidFill>
                            <a:latin typeface="Cambria Math" panose="02040503050406030204" pitchFamily="18" charset="0"/>
                          </a:rPr>
                          <m:t>𝑷</m:t>
                        </m:r>
                        <m:d>
                          <m:dPr>
                            <m:ctrlPr>
                              <a:rPr lang="en-US" sz="2400" b="1" i="1" dirty="0" smtClean="0">
                                <a:solidFill>
                                  <a:srgbClr val="FF0000"/>
                                </a:solidFill>
                                <a:latin typeface="Cambria Math" panose="02040503050406030204" pitchFamily="18" charset="0"/>
                              </a:rPr>
                            </m:ctrlPr>
                          </m:dPr>
                          <m:e>
                            <m:sSup>
                              <m:sSupPr>
                                <m:ctrlPr>
                                  <a:rPr lang="en-US" sz="2400" b="1" i="1" dirty="0" smtClean="0">
                                    <a:solidFill>
                                      <a:srgbClr val="FF0000"/>
                                    </a:solidFill>
                                    <a:latin typeface="Cambria Math" panose="02040503050406030204" pitchFamily="18" charset="0"/>
                                  </a:rPr>
                                </m:ctrlPr>
                              </m:sSupPr>
                              <m:e>
                                <m:r>
                                  <a:rPr lang="en-US" sz="2400" b="1" i="1" dirty="0" smtClean="0">
                                    <a:solidFill>
                                      <a:srgbClr val="FF0000"/>
                                    </a:solidFill>
                                    <a:latin typeface="Cambria Math" panose="02040503050406030204" pitchFamily="18" charset="0"/>
                                  </a:rPr>
                                  <m:t>𝑨</m:t>
                                </m:r>
                              </m:e>
                              <m:sup>
                                <m:r>
                                  <a:rPr lang="en-US" sz="2400" b="1" i="1" dirty="0" smtClean="0">
                                    <a:solidFill>
                                      <a:srgbClr val="FF0000"/>
                                    </a:solidFill>
                                    <a:latin typeface="Cambria Math" panose="02040503050406030204" pitchFamily="18" charset="0"/>
                                  </a:rPr>
                                  <m:t>′</m:t>
                                </m:r>
                              </m:sup>
                            </m:sSup>
                          </m:e>
                          <m:e>
                            <m:r>
                              <a:rPr lang="en-US" sz="2400" b="1" i="1" dirty="0" smtClean="0">
                                <a:solidFill>
                                  <a:srgbClr val="FF0000"/>
                                </a:solidFill>
                                <a:latin typeface="Cambria Math" panose="02040503050406030204" pitchFamily="18" charset="0"/>
                              </a:rPr>
                              <m:t>𝑨</m:t>
                            </m:r>
                          </m:e>
                        </m:d>
                        <m:r>
                          <a:rPr lang="en-US" sz="2400" b="1" i="1" dirty="0" smtClean="0">
                            <a:solidFill>
                              <a:srgbClr val="FF0000"/>
                            </a:solidFill>
                            <a:latin typeface="Cambria Math" panose="02040503050406030204" pitchFamily="18" charset="0"/>
                          </a:rPr>
                          <m:t>𝑷</m:t>
                        </m:r>
                        <m:r>
                          <a:rPr lang="en-US" sz="2400" b="1" i="1" dirty="0" smtClean="0">
                            <a:solidFill>
                              <a:srgbClr val="FF0000"/>
                            </a:solidFill>
                            <a:latin typeface="Cambria Math" panose="02040503050406030204" pitchFamily="18" charset="0"/>
                          </a:rPr>
                          <m:t>(</m:t>
                        </m:r>
                        <m:r>
                          <a:rPr lang="en-US" sz="2400" b="1" i="1" dirty="0" smtClean="0">
                            <a:solidFill>
                              <a:srgbClr val="FF0000"/>
                            </a:solidFill>
                            <a:latin typeface="Cambria Math" panose="02040503050406030204" pitchFamily="18" charset="0"/>
                          </a:rPr>
                          <m:t>𝑨</m:t>
                        </m:r>
                        <m:r>
                          <a:rPr lang="en-US" sz="2400" b="1" i="1" dirty="0" smtClean="0">
                            <a:solidFill>
                              <a:srgbClr val="FF0000"/>
                            </a:solidFill>
                            <a:latin typeface="Cambria Math" panose="02040503050406030204" pitchFamily="18" charset="0"/>
                          </a:rPr>
                          <m:t>)</m:t>
                        </m:r>
                      </m:num>
                      <m:den>
                        <m:r>
                          <a:rPr lang="en-US" sz="2400" b="1" i="1" dirty="0" smtClean="0">
                            <a:solidFill>
                              <a:srgbClr val="FF0000"/>
                            </a:solidFill>
                            <a:latin typeface="Cambria Math" panose="02040503050406030204" pitchFamily="18" charset="0"/>
                          </a:rPr>
                          <m:t>𝑷</m:t>
                        </m:r>
                        <m:r>
                          <a:rPr lang="en-US" sz="2400" b="1" i="1" dirty="0" smtClean="0">
                            <a:solidFill>
                              <a:srgbClr val="FF0000"/>
                            </a:solidFill>
                            <a:latin typeface="Cambria Math" panose="02040503050406030204" pitchFamily="18" charset="0"/>
                          </a:rPr>
                          <m:t>(</m:t>
                        </m:r>
                        <m:sSup>
                          <m:sSupPr>
                            <m:ctrlPr>
                              <a:rPr lang="en-US" sz="2400" b="1" i="1" dirty="0" smtClean="0">
                                <a:solidFill>
                                  <a:srgbClr val="FF0000"/>
                                </a:solidFill>
                                <a:latin typeface="Cambria Math" panose="02040503050406030204" pitchFamily="18" charset="0"/>
                              </a:rPr>
                            </m:ctrlPr>
                          </m:sSupPr>
                          <m:e>
                            <m:r>
                              <a:rPr lang="en-US" sz="2400" b="1" i="1" dirty="0" smtClean="0">
                                <a:solidFill>
                                  <a:srgbClr val="FF0000"/>
                                </a:solidFill>
                                <a:latin typeface="Cambria Math" panose="02040503050406030204" pitchFamily="18" charset="0"/>
                              </a:rPr>
                              <m:t>𝑨</m:t>
                            </m:r>
                          </m:e>
                          <m:sup>
                            <m:r>
                              <a:rPr lang="en-US" sz="2400" b="1" i="1" dirty="0" smtClean="0">
                                <a:solidFill>
                                  <a:srgbClr val="FF0000"/>
                                </a:solidFill>
                                <a:latin typeface="Cambria Math" panose="02040503050406030204" pitchFamily="18" charset="0"/>
                              </a:rPr>
                              <m:t>′</m:t>
                            </m:r>
                          </m:sup>
                        </m:sSup>
                        <m:r>
                          <a:rPr lang="en-US" sz="2400" b="1" i="1" dirty="0" smtClean="0">
                            <a:solidFill>
                              <a:srgbClr val="FF0000"/>
                            </a:solidFill>
                            <a:latin typeface="Cambria Math" panose="02040503050406030204" pitchFamily="18" charset="0"/>
                          </a:rPr>
                          <m:t>)</m:t>
                        </m:r>
                      </m:den>
                    </m:f>
                  </m:oMath>
                </a14:m>
                <a:br>
                  <a:rPr lang="en-US" sz="2400" b="1" i="1" dirty="0">
                    <a:solidFill>
                      <a:srgbClr val="FF0000"/>
                    </a:solidFill>
                    <a:latin typeface="Cambria Math" panose="02040503050406030204" pitchFamily="18" charset="0"/>
                  </a:rPr>
                </a:br>
                <a:br>
                  <a:rPr lang="en-US" sz="2400" b="1" i="1" dirty="0">
                    <a:solidFill>
                      <a:srgbClr val="FF0000"/>
                    </a:solidFill>
                    <a:latin typeface="Cambria Math" panose="02040503050406030204" pitchFamily="18" charset="0"/>
                  </a:rPr>
                </a:br>
                <a14:m>
                  <m:oMath xmlns:m="http://schemas.openxmlformats.org/officeDocument/2006/math">
                    <m:r>
                      <a:rPr lang="en-US" sz="2400" b="1" i="1" dirty="0" smtClean="0">
                        <a:solidFill>
                          <a:srgbClr val="FF0000"/>
                        </a:solidFill>
                        <a:latin typeface="Cambria Math" panose="02040503050406030204" pitchFamily="18" charset="0"/>
                      </a:rPr>
                      <m:t>=</m:t>
                    </m:r>
                    <m:f>
                      <m:fPr>
                        <m:ctrlPr>
                          <a:rPr lang="en-US" sz="2400" i="1" dirty="0">
                            <a:solidFill>
                              <a:srgbClr val="FF0000"/>
                            </a:solidFill>
                            <a:latin typeface="Cambria Math" panose="02040503050406030204" pitchFamily="18" charset="0"/>
                          </a:rPr>
                        </m:ctrlPr>
                      </m:fPr>
                      <m:num>
                        <m:r>
                          <a:rPr lang="en-US" sz="2400" b="1" i="1" dirty="0" smtClean="0">
                            <a:solidFill>
                              <a:srgbClr val="FF0000"/>
                            </a:solidFill>
                            <a:latin typeface="Cambria Math" panose="02040503050406030204" pitchFamily="18" charset="0"/>
                          </a:rPr>
                          <m:t>𝟎</m:t>
                        </m:r>
                        <m:r>
                          <a:rPr lang="en-US" sz="2400" b="1" i="1" dirty="0" smtClean="0">
                            <a:solidFill>
                              <a:srgbClr val="FF0000"/>
                            </a:solidFill>
                            <a:latin typeface="Cambria Math" panose="02040503050406030204" pitchFamily="18" charset="0"/>
                          </a:rPr>
                          <m:t>.</m:t>
                        </m:r>
                        <m:r>
                          <a:rPr lang="en-US" sz="2400" b="1" i="1" dirty="0" smtClean="0">
                            <a:solidFill>
                              <a:srgbClr val="FF0000"/>
                            </a:solidFill>
                            <a:latin typeface="Cambria Math" panose="02040503050406030204" pitchFamily="18" charset="0"/>
                          </a:rPr>
                          <m:t>𝟗𝟎</m:t>
                        </m:r>
                        <m:r>
                          <a:rPr lang="en-US" sz="2400" b="1" i="1" dirty="0" smtClean="0">
                            <a:solidFill>
                              <a:srgbClr val="FF0000"/>
                            </a:solidFill>
                            <a:latin typeface="Cambria Math" panose="02040503050406030204" pitchFamily="18" charset="0"/>
                          </a:rPr>
                          <m:t>×</m:t>
                        </m:r>
                        <m:r>
                          <a:rPr lang="en-US" sz="2400" b="1" i="1" dirty="0" smtClean="0">
                            <a:solidFill>
                              <a:srgbClr val="FF0000"/>
                            </a:solidFill>
                            <a:latin typeface="Cambria Math" panose="02040503050406030204" pitchFamily="18" charset="0"/>
                          </a:rPr>
                          <m:t>𝟎</m:t>
                        </m:r>
                        <m:r>
                          <a:rPr lang="en-US" sz="2400" b="1" i="1" dirty="0" smtClean="0">
                            <a:solidFill>
                              <a:srgbClr val="FF0000"/>
                            </a:solidFill>
                            <a:latin typeface="Cambria Math" panose="02040503050406030204" pitchFamily="18" charset="0"/>
                          </a:rPr>
                          <m:t>.</m:t>
                        </m:r>
                        <m:r>
                          <a:rPr lang="en-US" sz="2400" b="1" i="1" dirty="0" smtClean="0">
                            <a:solidFill>
                              <a:srgbClr val="FF0000"/>
                            </a:solidFill>
                            <a:latin typeface="Cambria Math" panose="02040503050406030204" pitchFamily="18" charset="0"/>
                          </a:rPr>
                          <m:t>𝟔</m:t>
                        </m:r>
                      </m:num>
                      <m:den>
                        <m:r>
                          <a:rPr lang="en-US" sz="2400" b="1" i="1" dirty="0" smtClean="0">
                            <a:solidFill>
                              <a:srgbClr val="FF0000"/>
                            </a:solidFill>
                            <a:latin typeface="Cambria Math" panose="02040503050406030204" pitchFamily="18" charset="0"/>
                          </a:rPr>
                          <m:t>𝟎</m:t>
                        </m:r>
                        <m:r>
                          <a:rPr lang="en-US" sz="2400" b="1" i="1" dirty="0" smtClean="0">
                            <a:solidFill>
                              <a:srgbClr val="FF0000"/>
                            </a:solidFill>
                            <a:latin typeface="Cambria Math" panose="02040503050406030204" pitchFamily="18" charset="0"/>
                          </a:rPr>
                          <m:t>.</m:t>
                        </m:r>
                        <m:r>
                          <a:rPr lang="en-US" sz="2400" b="1" i="1" dirty="0" smtClean="0">
                            <a:solidFill>
                              <a:srgbClr val="FF0000"/>
                            </a:solidFill>
                            <a:latin typeface="Cambria Math" panose="02040503050406030204" pitchFamily="18" charset="0"/>
                          </a:rPr>
                          <m:t>𝟓𝟔</m:t>
                        </m:r>
                      </m:den>
                    </m:f>
                  </m:oMath>
                </a14:m>
                <a:endParaRPr lang="en-US" sz="2400" b="1" dirty="0">
                  <a:solidFill>
                    <a:srgbClr val="FF0000"/>
                  </a:solidFill>
                </a:endParaRPr>
              </a:p>
              <a:p>
                <a:pPr marL="457200" indent="-457200">
                  <a:buFont typeface="+mj-lt"/>
                  <a:buAutoNum type="arabicPeriod"/>
                </a:pPr>
                <a:endParaRPr lang="en-US" sz="2400" dirty="0">
                  <a:solidFill>
                    <a:srgbClr val="FF0000"/>
                  </a:solidFill>
                </a:endParaRPr>
              </a:p>
              <a:p>
                <a:pPr marL="457200" lvl="1" indent="0">
                  <a:buNone/>
                </a:pPr>
                <a:endParaRPr lang="en-US" sz="2200" dirty="0"/>
              </a:p>
            </p:txBody>
          </p:sp>
        </mc:Choice>
        <mc:Fallback xmlns="">
          <p:sp>
            <p:nvSpPr>
              <p:cNvPr id="6" name="Content Placeholder 2">
                <a:extLst>
                  <a:ext uri="{FF2B5EF4-FFF2-40B4-BE49-F238E27FC236}">
                    <a16:creationId xmlns:a16="http://schemas.microsoft.com/office/drawing/2014/main" id="{271ED2A7-9D4A-4BE0-9F12-04B345802E64}"/>
                  </a:ext>
                </a:extLst>
              </p:cNvPr>
              <p:cNvSpPr txBox="1">
                <a:spLocks noRot="1" noChangeAspect="1" noMove="1" noResize="1" noEditPoints="1" noAdjustHandles="1" noChangeArrowheads="1" noChangeShapeType="1" noTextEdit="1"/>
              </p:cNvSpPr>
              <p:nvPr/>
            </p:nvSpPr>
            <p:spPr>
              <a:xfrm>
                <a:off x="6297121" y="282446"/>
                <a:ext cx="5849909" cy="6021518"/>
              </a:xfrm>
              <a:prstGeom prst="rect">
                <a:avLst/>
              </a:prstGeom>
              <a:blipFill>
                <a:blip r:embed="rId3"/>
                <a:stretch>
                  <a:fillRect l="-1875" t="-2227"/>
                </a:stretch>
              </a:blipFill>
            </p:spPr>
            <p:txBody>
              <a:bodyPr/>
              <a:lstStyle/>
              <a:p>
                <a:r>
                  <a:rPr lang="en-US">
                    <a:noFill/>
                  </a:rPr>
                  <a:t> </a:t>
                </a:r>
              </a:p>
            </p:txBody>
          </p:sp>
        </mc:Fallback>
      </mc:AlternateContent>
    </p:spTree>
    <p:extLst>
      <p:ext uri="{BB962C8B-B14F-4D97-AF65-F5344CB8AC3E}">
        <p14:creationId xmlns:p14="http://schemas.microsoft.com/office/powerpoint/2010/main" val="177483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3332-0E41-4BD9-B19C-2AF9809A1EDE}"/>
              </a:ext>
            </a:extLst>
          </p:cNvPr>
          <p:cNvSpPr>
            <a:spLocks noGrp="1"/>
          </p:cNvSpPr>
          <p:nvPr>
            <p:ph type="title"/>
          </p:nvPr>
        </p:nvSpPr>
        <p:spPr/>
        <p:txBody>
          <a:bodyPr>
            <a:normAutofit fontScale="90000"/>
          </a:bodyPr>
          <a:lstStyle/>
          <a:p>
            <a:r>
              <a:rPr lang="en-US" dirty="0"/>
              <a:t>Practice 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D31131-7E95-46CE-8A41-17A137882992}"/>
                  </a:ext>
                </a:extLst>
              </p:cNvPr>
              <p:cNvSpPr>
                <a:spLocks noGrp="1"/>
              </p:cNvSpPr>
              <p:nvPr>
                <p:ph idx="1"/>
              </p:nvPr>
            </p:nvSpPr>
            <p:spPr>
              <a:xfrm>
                <a:off x="838200" y="1270000"/>
                <a:ext cx="7976016" cy="4906963"/>
              </a:xfrm>
            </p:spPr>
            <p:txBody>
              <a:bodyPr>
                <a:normAutofit fontScale="85000" lnSpcReduction="10000"/>
              </a:bodyPr>
              <a:lstStyle/>
              <a:p>
                <a:r>
                  <a:rPr lang="en-US" dirty="0"/>
                  <a:t>A certain letter is equally likely to be in any one of three different folders. Let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𝑝</m:t>
                        </m:r>
                      </m:e>
                      <m:sub>
                        <m:r>
                          <a:rPr lang="en-US" i="1" dirty="0" smtClean="0">
                            <a:latin typeface="Cambria Math" panose="02040503050406030204" pitchFamily="18" charset="0"/>
                          </a:rPr>
                          <m:t>𝑖</m:t>
                        </m:r>
                      </m:sub>
                    </m:sSub>
                  </m:oMath>
                </a14:m>
                <a:r>
                  <a:rPr lang="en-US" dirty="0"/>
                  <a:t> be the probability that you will find the letter upon making a quick examination of folder </a:t>
                </a:r>
                <a14:m>
                  <m:oMath xmlns:m="http://schemas.openxmlformats.org/officeDocument/2006/math">
                    <m:r>
                      <a:rPr lang="en-US" i="1" dirty="0" smtClean="0">
                        <a:latin typeface="Cambria Math" panose="02040503050406030204" pitchFamily="18" charset="0"/>
                      </a:rPr>
                      <m:t>𝑖</m:t>
                    </m:r>
                  </m:oMath>
                </a14:m>
                <a:r>
                  <a:rPr lang="en-US" dirty="0"/>
                  <a:t> if the letter is, in fact, in folder </a:t>
                </a:r>
                <a14:m>
                  <m:oMath xmlns:m="http://schemas.openxmlformats.org/officeDocument/2006/math">
                    <m:r>
                      <a:rPr lang="en-US" i="1" dirty="0" smtClean="0">
                        <a:latin typeface="Cambria Math" panose="02040503050406030204" pitchFamily="18" charset="0"/>
                      </a:rPr>
                      <m:t>𝑖</m:t>
                    </m:r>
                    <m:r>
                      <a:rPr lang="en-US" b="1" i="1" dirty="0" smtClean="0">
                        <a:latin typeface="Cambria Math" panose="02040503050406030204" pitchFamily="18" charset="0"/>
                      </a:rPr>
                      <m:t>,</m:t>
                    </m:r>
                    <m:r>
                      <a:rPr lang="en-US" i="1" dirty="0" smtClean="0">
                        <a:latin typeface="Cambria Math" panose="02040503050406030204" pitchFamily="18" charset="0"/>
                      </a:rPr>
                      <m:t> </m:t>
                    </m:r>
                    <m:r>
                      <a:rPr lang="en-US" i="1" dirty="0" err="1" smtClean="0">
                        <a:latin typeface="Cambria Math" panose="02040503050406030204" pitchFamily="18" charset="0"/>
                      </a:rPr>
                      <m:t>𝑖</m:t>
                    </m:r>
                    <m:r>
                      <a:rPr lang="en-US" i="1" dirty="0" smtClean="0">
                        <a:latin typeface="Cambria Math" panose="02040503050406030204" pitchFamily="18" charset="0"/>
                      </a:rPr>
                      <m:t> = 1</m:t>
                    </m:r>
                    <m:r>
                      <a:rPr lang="en-US" b="1" i="1" dirty="0" smtClean="0">
                        <a:latin typeface="Cambria Math" panose="02040503050406030204" pitchFamily="18" charset="0"/>
                      </a:rPr>
                      <m:t>,</m:t>
                    </m:r>
                    <m:r>
                      <a:rPr lang="en-US" i="1" dirty="0" smtClean="0">
                        <a:latin typeface="Cambria Math" panose="02040503050406030204" pitchFamily="18" charset="0"/>
                      </a:rPr>
                      <m:t> 2</m:t>
                    </m:r>
                    <m:r>
                      <a:rPr lang="en-US" b="1" i="1" dirty="0" smtClean="0">
                        <a:latin typeface="Cambria Math" panose="02040503050406030204" pitchFamily="18" charset="0"/>
                      </a:rPr>
                      <m:t>,</m:t>
                    </m:r>
                    <m:r>
                      <a:rPr lang="en-US" i="1" dirty="0" smtClean="0">
                        <a:latin typeface="Cambria Math" panose="02040503050406030204" pitchFamily="18" charset="0"/>
                      </a:rPr>
                      <m:t>3</m:t>
                    </m:r>
                    <m:r>
                      <a:rPr lang="en-US" b="1" i="1" dirty="0" smtClean="0">
                        <a:latin typeface="Cambria Math" panose="02040503050406030204" pitchFamily="18" charset="0"/>
                      </a:rPr>
                      <m:t>;</m:t>
                    </m:r>
                    <m:r>
                      <a:rPr lang="en-US" i="1" dirty="0" smtClean="0">
                        <a:latin typeface="Cambria Math" panose="02040503050406030204" pitchFamily="18" charset="0"/>
                      </a:rPr>
                      <m:t> </m:t>
                    </m:r>
                    <m:d>
                      <m:dPr>
                        <m:ctrlPr>
                          <a:rPr lang="en-US" b="1" i="1" dirty="0" smtClean="0">
                            <a:latin typeface="Cambria Math" panose="02040503050406030204" pitchFamily="18" charset="0"/>
                          </a:rPr>
                        </m:ctrlPr>
                      </m:dPr>
                      <m:e>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𝑝</m:t>
                            </m:r>
                          </m:e>
                          <m:sub>
                            <m:r>
                              <a:rPr lang="en-US" i="1" dirty="0" smtClean="0">
                                <a:latin typeface="Cambria Math" panose="02040503050406030204" pitchFamily="18" charset="0"/>
                              </a:rPr>
                              <m:t>𝑖</m:t>
                            </m:r>
                          </m:sub>
                        </m:sSub>
                        <m:r>
                          <a:rPr lang="en-US" i="1" dirty="0" smtClean="0">
                            <a:latin typeface="Cambria Math" panose="02040503050406030204" pitchFamily="18" charset="0"/>
                          </a:rPr>
                          <m:t> &lt; 1</m:t>
                        </m:r>
                      </m:e>
                    </m:d>
                    <m:r>
                      <a:rPr lang="en-US" i="1" dirty="0" smtClean="0">
                        <a:latin typeface="Cambria Math" panose="02040503050406030204" pitchFamily="18" charset="0"/>
                      </a:rPr>
                      <m:t>. </m:t>
                    </m:r>
                  </m:oMath>
                </a14:m>
                <a:r>
                  <a:rPr lang="en-US" dirty="0"/>
                  <a:t> Suppose you look in folder </a:t>
                </a:r>
                <a14:m>
                  <m:oMath xmlns:m="http://schemas.openxmlformats.org/officeDocument/2006/math">
                    <m:r>
                      <a:rPr lang="en-US" i="1" dirty="0" smtClean="0">
                        <a:latin typeface="Cambria Math" panose="02040503050406030204" pitchFamily="18" charset="0"/>
                      </a:rPr>
                      <m:t>1 </m:t>
                    </m:r>
                  </m:oMath>
                </a14:m>
                <a:r>
                  <a:rPr lang="en-US" dirty="0"/>
                  <a:t>and do not find the letter. What is the probability that the letter is in folder </a:t>
                </a:r>
                <a14:m>
                  <m:oMath xmlns:m="http://schemas.openxmlformats.org/officeDocument/2006/math">
                    <m:r>
                      <a:rPr lang="en-US" i="1" dirty="0" smtClean="0">
                        <a:latin typeface="Cambria Math" panose="02040503050406030204" pitchFamily="18" charset="0"/>
                      </a:rPr>
                      <m:t>1</m:t>
                    </m:r>
                  </m:oMath>
                </a14:m>
                <a:r>
                  <a:rPr lang="en-US" dirty="0"/>
                  <a:t>?</a:t>
                </a:r>
              </a:p>
              <a:p>
                <a:r>
                  <a:rPr lang="en-US" dirty="0"/>
                  <a:t>A new computer program consists of two modules. The first module contains an error with probability 0.2. The second module is more complex; it has a probability of 0.4 to contain an error, independently of the first module. An error in the first module alone causes the program to crash with probability 0.5. For the second module, this probability is 0.8. If there are errors in both modules, the program crashes with probability 0.9. Suppose the program crashed. What is the probability of errors in both modules?</a:t>
                </a:r>
              </a:p>
            </p:txBody>
          </p:sp>
        </mc:Choice>
        <mc:Fallback xmlns="">
          <p:sp>
            <p:nvSpPr>
              <p:cNvPr id="3" name="Content Placeholder 2">
                <a:extLst>
                  <a:ext uri="{FF2B5EF4-FFF2-40B4-BE49-F238E27FC236}">
                    <a16:creationId xmlns:a16="http://schemas.microsoft.com/office/drawing/2014/main" id="{9CD31131-7E95-46CE-8A41-17A137882992}"/>
                  </a:ext>
                </a:extLst>
              </p:cNvPr>
              <p:cNvSpPr>
                <a:spLocks noGrp="1" noRot="1" noChangeAspect="1" noMove="1" noResize="1" noEditPoints="1" noAdjustHandles="1" noChangeArrowheads="1" noChangeShapeType="1" noTextEdit="1"/>
              </p:cNvSpPr>
              <p:nvPr>
                <p:ph idx="1"/>
              </p:nvPr>
            </p:nvSpPr>
            <p:spPr>
              <a:xfrm>
                <a:off x="838200" y="1270000"/>
                <a:ext cx="7976016" cy="4906963"/>
              </a:xfrm>
              <a:blipFill>
                <a:blip r:embed="rId2"/>
                <a:stretch>
                  <a:fillRect l="-1070" t="-2360" r="-114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5723004-2996-4468-ABC1-0BEFD7E405E9}"/>
              </a:ext>
            </a:extLst>
          </p:cNvPr>
          <p:cNvSpPr>
            <a:spLocks noGrp="1"/>
          </p:cNvSpPr>
          <p:nvPr>
            <p:ph type="sldNum" sz="quarter" idx="12"/>
          </p:nvPr>
        </p:nvSpPr>
        <p:spPr/>
        <p:txBody>
          <a:bodyPr/>
          <a:lstStyle/>
          <a:p>
            <a:fld id="{7A40C488-C8CC-47D5-8871-7D5F905AB6AC}" type="slidenum">
              <a:rPr lang="en-US" smtClean="0"/>
              <a:t>15</a:t>
            </a:fld>
            <a:endParaRPr lang="en-US"/>
          </a:p>
        </p:txBody>
      </p:sp>
    </p:spTree>
    <p:extLst>
      <p:ext uri="{BB962C8B-B14F-4D97-AF65-F5344CB8AC3E}">
        <p14:creationId xmlns:p14="http://schemas.microsoft.com/office/powerpoint/2010/main" val="2852095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C18D2-5033-4B7D-8FAF-F8CE553E9D9F}"/>
              </a:ext>
            </a:extLst>
          </p:cNvPr>
          <p:cNvSpPr>
            <a:spLocks noGrp="1"/>
          </p:cNvSpPr>
          <p:nvPr>
            <p:ph type="title"/>
          </p:nvPr>
        </p:nvSpPr>
        <p:spPr/>
        <p:txBody>
          <a:bodyPr>
            <a:normAutofit fontScale="90000"/>
          </a:bodyPr>
          <a:lstStyle/>
          <a:p>
            <a:r>
              <a:rPr lang="en-US" dirty="0"/>
              <a:t>Naive Bayes Classifier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62EE5B-C3FD-4707-B677-6073D3609EDE}"/>
                  </a:ext>
                </a:extLst>
              </p:cNvPr>
              <p:cNvSpPr>
                <a:spLocks noGrp="1"/>
              </p:cNvSpPr>
              <p:nvPr>
                <p:ph idx="1"/>
              </p:nvPr>
            </p:nvSpPr>
            <p:spPr>
              <a:xfrm>
                <a:off x="838200" y="1270000"/>
                <a:ext cx="6399575" cy="5137150"/>
              </a:xfrm>
            </p:spPr>
            <p:txBody>
              <a:bodyPr/>
              <a:lstStyle/>
              <a:p>
                <a:r>
                  <a:rPr lang="en-US" sz="2800" dirty="0"/>
                  <a:t>Assume target function </a:t>
                </a:r>
                <a14:m>
                  <m:oMath xmlns:m="http://schemas.openxmlformats.org/officeDocument/2006/math">
                    <m:r>
                      <a:rPr lang="en-US" sz="2800" i="1" dirty="0" smtClean="0">
                        <a:latin typeface="Cambria Math" panose="02040503050406030204" pitchFamily="18" charset="0"/>
                      </a:rPr>
                      <m:t>𝑓</m:t>
                    </m:r>
                    <m:r>
                      <a:rPr lang="en-US" sz="2800" i="1" dirty="0" smtClean="0">
                        <a:latin typeface="Cambria Math" panose="02040503050406030204" pitchFamily="18" charset="0"/>
                      </a:rPr>
                      <m:t> : </m:t>
                    </m:r>
                    <m:r>
                      <a:rPr lang="en-US" sz="2800" i="1" dirty="0" smtClean="0">
                        <a:latin typeface="Cambria Math" panose="02040503050406030204" pitchFamily="18" charset="0"/>
                      </a:rPr>
                      <m:t>𝑋</m:t>
                    </m:r>
                    <m:r>
                      <a:rPr lang="en-US" sz="2800" b="0" i="1" dirty="0" smtClean="0">
                        <a:latin typeface="Cambria Math" panose="02040503050406030204" pitchFamily="18" charset="0"/>
                      </a:rPr>
                      <m:t>→</m:t>
                    </m:r>
                    <m:r>
                      <a:rPr lang="en-US" sz="2800" i="1" dirty="0" smtClean="0">
                        <a:latin typeface="Cambria Math" panose="02040503050406030204" pitchFamily="18" charset="0"/>
                      </a:rPr>
                      <m:t> </m:t>
                    </m:r>
                    <m:r>
                      <a:rPr lang="en-US" sz="2800" i="1" dirty="0" smtClean="0">
                        <a:latin typeface="Cambria Math" panose="02040503050406030204" pitchFamily="18" charset="0"/>
                      </a:rPr>
                      <m:t>𝑉</m:t>
                    </m:r>
                    <m:r>
                      <a:rPr lang="en-US" sz="2800" i="1" dirty="0" smtClean="0">
                        <a:latin typeface="Cambria Math" panose="02040503050406030204" pitchFamily="18" charset="0"/>
                      </a:rPr>
                      <m:t> </m:t>
                    </m:r>
                  </m:oMath>
                </a14:m>
                <a:r>
                  <a:rPr lang="en-US" sz="2800" dirty="0"/>
                  <a:t>, where each instance </a:t>
                </a:r>
                <a14:m>
                  <m:oMath xmlns:m="http://schemas.openxmlformats.org/officeDocument/2006/math">
                    <m:r>
                      <a:rPr lang="en-US" sz="2800" i="1" dirty="0" smtClean="0">
                        <a:latin typeface="Cambria Math" panose="02040503050406030204" pitchFamily="18" charset="0"/>
                      </a:rPr>
                      <m:t>𝑥</m:t>
                    </m:r>
                  </m:oMath>
                </a14:m>
                <a:r>
                  <a:rPr lang="en-US" sz="2800" i="1" dirty="0"/>
                  <a:t> </a:t>
                </a:r>
                <a:r>
                  <a:rPr lang="en-US" sz="2800" dirty="0"/>
                  <a:t>described by attributes </a:t>
                </a:r>
                <a14:m>
                  <m:oMath xmlns:m="http://schemas.openxmlformats.org/officeDocument/2006/math">
                    <m:r>
                      <a:rPr lang="en-US" sz="280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i="1" dirty="0" smtClean="0">
                            <a:latin typeface="Cambria Math" panose="02040503050406030204" pitchFamily="18" charset="0"/>
                          </a:rPr>
                          <m:t>𝑎</m:t>
                        </m:r>
                      </m:e>
                      <m:sub>
                        <m:r>
                          <a:rPr lang="en-US" sz="2800" i="1" dirty="0" smtClean="0">
                            <a:latin typeface="Cambria Math" panose="02040503050406030204" pitchFamily="18" charset="0"/>
                          </a:rPr>
                          <m:t>1</m:t>
                        </m:r>
                      </m:sub>
                    </m:sSub>
                    <m:r>
                      <a:rPr lang="en-US" sz="2800" b="0" i="1" dirty="0" smtClean="0">
                        <a:latin typeface="Cambria Math" panose="02040503050406030204" pitchFamily="18" charset="0"/>
                      </a:rPr>
                      <m:t>,</m:t>
                    </m:r>
                    <m:r>
                      <a:rPr lang="en-US" sz="2800" i="1" dirty="0">
                        <a:latin typeface="Cambria Math" panose="02040503050406030204" pitchFamily="18" charset="0"/>
                      </a:rPr>
                      <m:t> </m:t>
                    </m:r>
                    <m:sSub>
                      <m:sSubPr>
                        <m:ctrlPr>
                          <a:rPr lang="en-US" sz="2800" b="0" i="1" dirty="0" smtClean="0">
                            <a:latin typeface="Cambria Math" panose="02040503050406030204" pitchFamily="18" charset="0"/>
                          </a:rPr>
                        </m:ctrlPr>
                      </m:sSubPr>
                      <m:e>
                        <m:r>
                          <a:rPr lang="en-US" sz="2800" i="1" dirty="0">
                            <a:latin typeface="Cambria Math" panose="02040503050406030204" pitchFamily="18" charset="0"/>
                          </a:rPr>
                          <m:t>𝑎</m:t>
                        </m:r>
                      </m:e>
                      <m:sub>
                        <m:r>
                          <a:rPr lang="en-US" sz="2800" i="1" dirty="0">
                            <a:latin typeface="Cambria Math" panose="02040503050406030204" pitchFamily="18" charset="0"/>
                          </a:rPr>
                          <m:t>2</m:t>
                        </m:r>
                      </m:sub>
                    </m:sSub>
                    <m:r>
                      <a:rPr lang="en-US" sz="2800" i="1" dirty="0">
                        <a:latin typeface="Cambria Math" panose="02040503050406030204" pitchFamily="18" charset="0"/>
                      </a:rPr>
                      <m:t> </m:t>
                    </m:r>
                    <m:r>
                      <a:rPr lang="en-US" sz="2800" b="0" i="1" dirty="0" smtClean="0">
                        <a:latin typeface="Cambria Math" panose="02040503050406030204" pitchFamily="18" charset="0"/>
                      </a:rPr>
                      <m:t>,…, </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𝑎</m:t>
                        </m:r>
                      </m:e>
                      <m:sub>
                        <m:r>
                          <a:rPr lang="en-US" sz="2800" b="0" i="1" dirty="0" smtClean="0">
                            <a:latin typeface="Cambria Math" panose="02040503050406030204" pitchFamily="18" charset="0"/>
                          </a:rPr>
                          <m:t>𝑛</m:t>
                        </m:r>
                      </m:sub>
                    </m:sSub>
                    <m:r>
                      <a:rPr lang="en-US" sz="2800" i="1" dirty="0" smtClean="0">
                        <a:latin typeface="Cambria Math" panose="02040503050406030204" pitchFamily="18" charset="0"/>
                      </a:rPr>
                      <m:t>). </m:t>
                    </m:r>
                  </m:oMath>
                </a14:m>
                <a:endParaRPr lang="en-US" sz="2800" dirty="0"/>
              </a:p>
              <a:p>
                <a:r>
                  <a:rPr lang="en-US" sz="2800" dirty="0"/>
                  <a:t>Most probable value of </a:t>
                </a:r>
                <a14:m>
                  <m:oMath xmlns:m="http://schemas.openxmlformats.org/officeDocument/2006/math">
                    <m:r>
                      <a:rPr lang="en-US" sz="2800" i="1" dirty="0" smtClean="0">
                        <a:latin typeface="Cambria Math" panose="02040503050406030204" pitchFamily="18" charset="0"/>
                      </a:rPr>
                      <m:t>𝑓</m:t>
                    </m:r>
                    <m:r>
                      <a:rPr lang="en-US" sz="2800" i="1" dirty="0" smtClean="0">
                        <a:latin typeface="Cambria Math" panose="02040503050406030204" pitchFamily="18" charset="0"/>
                      </a:rPr>
                      <m:t>(</m:t>
                    </m:r>
                    <m:r>
                      <a:rPr lang="en-US" sz="2800" i="1" dirty="0" smtClean="0">
                        <a:latin typeface="Cambria Math" panose="02040503050406030204" pitchFamily="18" charset="0"/>
                      </a:rPr>
                      <m:t>𝑥</m:t>
                    </m:r>
                    <m:r>
                      <a:rPr lang="en-US" sz="2800" i="1" dirty="0" smtClean="0">
                        <a:latin typeface="Cambria Math" panose="02040503050406030204" pitchFamily="18" charset="0"/>
                      </a:rPr>
                      <m:t>) </m:t>
                    </m:r>
                  </m:oMath>
                </a14:m>
                <a:r>
                  <a:rPr lang="en-US" sz="2800" dirty="0"/>
                  <a:t>is:</a:t>
                </a:r>
              </a:p>
              <a:p>
                <a:pPr marL="0" indent="0">
                  <a:buNone/>
                </a:pPr>
                <a:endParaRPr lang="en-US" sz="2800" dirty="0"/>
              </a:p>
              <a:p>
                <a:pPr marL="0" indent="0">
                  <a:buNone/>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𝑉</m:t>
                          </m:r>
                        </m:e>
                        <m:sub>
                          <m:r>
                            <a:rPr lang="en-US" b="0" i="1">
                              <a:latin typeface="Cambria Math" panose="02040503050406030204" pitchFamily="18" charset="0"/>
                            </a:rPr>
                            <m:t>𝑀𝐴𝑃</m:t>
                          </m:r>
                        </m:sub>
                      </m:sSub>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𝑎𝑟𝑔𝑚𝑎𝑥</m:t>
                          </m:r>
                        </m:e>
                        <m:sub>
                          <m:sSub>
                            <m:sSubPr>
                              <m:ctrlPr>
                                <a:rPr lang="en-US" b="0" i="1">
                                  <a:latin typeface="Cambria Math" panose="02040503050406030204" pitchFamily="18" charset="0"/>
                                </a:rPr>
                              </m:ctrlPr>
                            </m:sSubPr>
                            <m:e>
                              <m:r>
                                <a:rPr lang="en-US" b="0" i="1">
                                  <a:latin typeface="Cambria Math" panose="02040503050406030204" pitchFamily="18" charset="0"/>
                                </a:rPr>
                                <m:t>𝑣</m:t>
                              </m:r>
                            </m:e>
                            <m:sub>
                              <m:r>
                                <a:rPr lang="en-US" b="0" i="1">
                                  <a:latin typeface="Cambria Math" panose="02040503050406030204" pitchFamily="18" charset="0"/>
                                </a:rPr>
                                <m:t>𝑗</m:t>
                              </m:r>
                            </m:sub>
                          </m:sSub>
                          <m:r>
                            <a:rPr lang="en-US" b="0" i="1">
                              <a:latin typeface="Cambria Math" panose="02040503050406030204" pitchFamily="18" charset="0"/>
                            </a:rPr>
                            <m:t>∈</m:t>
                          </m:r>
                          <m:r>
                            <a:rPr lang="en-US" b="0" i="1">
                              <a:latin typeface="Cambria Math" panose="02040503050406030204" pitchFamily="18" charset="0"/>
                            </a:rPr>
                            <m:t>𝑉</m:t>
                          </m:r>
                        </m:sub>
                      </m:sSub>
                      <m:r>
                        <a:rPr lang="en-US" b="0" i="1">
                          <a:latin typeface="Cambria Math" panose="02040503050406030204" pitchFamily="18" charset="0"/>
                        </a:rPr>
                        <m:t> </m:t>
                      </m:r>
                      <m:r>
                        <a:rPr lang="en-US" b="0" i="1">
                          <a:latin typeface="Cambria Math" panose="02040503050406030204" pitchFamily="18" charset="0"/>
                        </a:rPr>
                        <m:t>𝑝</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𝑣</m:t>
                              </m:r>
                            </m:e>
                            <m:sub>
                              <m:r>
                                <a:rPr lang="en-US" b="0" i="1">
                                  <a:latin typeface="Cambria Math" panose="02040503050406030204" pitchFamily="18" charset="0"/>
                                </a:rPr>
                                <m:t>𝑗</m:t>
                              </m:r>
                            </m:sub>
                          </m:sSub>
                        </m:e>
                        <m:e>
                          <m:sSub>
                            <m:sSubPr>
                              <m:ctrlPr>
                                <a:rPr lang="en-US" b="0" i="1">
                                  <a:latin typeface="Cambria Math" panose="02040503050406030204" pitchFamily="18" charset="0"/>
                                </a:rPr>
                              </m:ctrlPr>
                            </m:sSubPr>
                            <m:e>
                              <m:r>
                                <a:rPr lang="en-US" b="0" i="1">
                                  <a:latin typeface="Cambria Math" panose="02040503050406030204" pitchFamily="18" charset="0"/>
                                </a:rPr>
                                <m:t>𝑎</m:t>
                              </m:r>
                            </m:e>
                            <m:sub>
                              <m:r>
                                <a:rPr lang="en-US" b="0" i="1">
                                  <a:latin typeface="Cambria Math" panose="02040503050406030204" pitchFamily="18" charset="0"/>
                                </a:rPr>
                                <m:t>1</m:t>
                              </m:r>
                            </m:sub>
                          </m:sSub>
                          <m:r>
                            <a:rPr lang="en-US" b="0" i="1">
                              <a:latin typeface="Cambria Math" panose="02040503050406030204" pitchFamily="18" charset="0"/>
                            </a:rPr>
                            <m:t>, </m:t>
                          </m:r>
                          <m:sSub>
                            <m:sSubPr>
                              <m:ctrlPr>
                                <a:rPr lang="en-US" b="0" i="1">
                                  <a:latin typeface="Cambria Math" panose="02040503050406030204" pitchFamily="18" charset="0"/>
                                </a:rPr>
                              </m:ctrlPr>
                            </m:sSubPr>
                            <m:e>
                              <m:r>
                                <a:rPr lang="en-US" b="0" i="1">
                                  <a:latin typeface="Cambria Math" panose="02040503050406030204" pitchFamily="18" charset="0"/>
                                </a:rPr>
                                <m:t>𝑎</m:t>
                              </m:r>
                            </m:e>
                            <m:sub>
                              <m:r>
                                <a:rPr lang="en-US" b="0" i="1">
                                  <a:latin typeface="Cambria Math" panose="02040503050406030204" pitchFamily="18" charset="0"/>
                                </a:rPr>
                                <m:t>2</m:t>
                              </m:r>
                            </m:sub>
                          </m:sSub>
                          <m:r>
                            <a:rPr lang="en-US" b="0" i="1">
                              <a:latin typeface="Cambria Math" panose="02040503050406030204" pitchFamily="18" charset="0"/>
                            </a:rPr>
                            <m:t>,…, </m:t>
                          </m:r>
                          <m:sSub>
                            <m:sSubPr>
                              <m:ctrlPr>
                                <a:rPr lang="en-US" b="0" i="1">
                                  <a:latin typeface="Cambria Math" panose="02040503050406030204" pitchFamily="18" charset="0"/>
                                </a:rPr>
                              </m:ctrlPr>
                            </m:sSubPr>
                            <m:e>
                              <m:r>
                                <a:rPr lang="en-US" b="0" i="1">
                                  <a:latin typeface="Cambria Math" panose="02040503050406030204" pitchFamily="18" charset="0"/>
                                </a:rPr>
                                <m:t>𝑎</m:t>
                              </m:r>
                            </m:e>
                            <m:sub>
                              <m:r>
                                <a:rPr lang="en-US" b="0" i="1">
                                  <a:latin typeface="Cambria Math" panose="02040503050406030204" pitchFamily="18" charset="0"/>
                                </a:rPr>
                                <m:t>𝑛</m:t>
                              </m:r>
                            </m:sub>
                          </m:sSub>
                        </m:e>
                      </m:d>
                    </m:oMath>
                  </m:oMathPara>
                </a14:m>
                <a:endParaRPr lang="en-US" sz="2800"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𝑎𝑟𝑔𝑚𝑎𝑥</m:t>
                          </m:r>
                        </m:e>
                        <m:sub>
                          <m:sSub>
                            <m:sSubPr>
                              <m:ctrlPr>
                                <a:rPr lang="en-US" b="0" i="1">
                                  <a:latin typeface="Cambria Math" panose="02040503050406030204" pitchFamily="18" charset="0"/>
                                </a:rPr>
                              </m:ctrlPr>
                            </m:sSubPr>
                            <m:e>
                              <m:r>
                                <a:rPr lang="en-US" b="0" i="1">
                                  <a:latin typeface="Cambria Math" panose="02040503050406030204" pitchFamily="18" charset="0"/>
                                </a:rPr>
                                <m:t>𝑣</m:t>
                              </m:r>
                            </m:e>
                            <m:sub>
                              <m:r>
                                <a:rPr lang="en-US" b="0" i="1">
                                  <a:latin typeface="Cambria Math" panose="02040503050406030204" pitchFamily="18" charset="0"/>
                                </a:rPr>
                                <m:t>𝑗</m:t>
                              </m:r>
                            </m:sub>
                          </m:sSub>
                          <m:r>
                            <a:rPr lang="en-US" b="0" i="1">
                              <a:latin typeface="Cambria Math" panose="02040503050406030204" pitchFamily="18" charset="0"/>
                            </a:rPr>
                            <m:t>∈</m:t>
                          </m:r>
                          <m:r>
                            <a:rPr lang="en-US" b="0" i="1">
                              <a:latin typeface="Cambria Math" panose="02040503050406030204" pitchFamily="18" charset="0"/>
                            </a:rPr>
                            <m:t>𝑉</m:t>
                          </m:r>
                        </m:sub>
                      </m:sSub>
                      <m:f>
                        <m:fPr>
                          <m:ctrlPr>
                            <a:rPr lang="en-US" b="0" i="1">
                              <a:latin typeface="Cambria Math" panose="02040503050406030204" pitchFamily="18" charset="0"/>
                            </a:rPr>
                          </m:ctrlPr>
                        </m:fPr>
                        <m:num>
                          <m:r>
                            <a:rPr lang="en-US" b="0" i="1">
                              <a:latin typeface="Cambria Math" panose="02040503050406030204" pitchFamily="18" charset="0"/>
                            </a:rPr>
                            <m:t>𝑝</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𝑎</m:t>
                                  </m:r>
                                </m:e>
                                <m:sub>
                                  <m:r>
                                    <a:rPr lang="en-US" b="0" i="1">
                                      <a:latin typeface="Cambria Math" panose="02040503050406030204" pitchFamily="18" charset="0"/>
                                    </a:rPr>
                                    <m:t>1</m:t>
                                  </m:r>
                                </m:sub>
                              </m:sSub>
                              <m:r>
                                <a:rPr lang="en-US" b="0" i="1">
                                  <a:latin typeface="Cambria Math" panose="02040503050406030204" pitchFamily="18" charset="0"/>
                                </a:rPr>
                                <m:t>, </m:t>
                              </m:r>
                              <m:sSub>
                                <m:sSubPr>
                                  <m:ctrlPr>
                                    <a:rPr lang="en-US" b="0" i="1">
                                      <a:latin typeface="Cambria Math" panose="02040503050406030204" pitchFamily="18" charset="0"/>
                                    </a:rPr>
                                  </m:ctrlPr>
                                </m:sSubPr>
                                <m:e>
                                  <m:r>
                                    <a:rPr lang="en-US" b="0" i="1">
                                      <a:latin typeface="Cambria Math" panose="02040503050406030204" pitchFamily="18" charset="0"/>
                                    </a:rPr>
                                    <m:t>𝑎</m:t>
                                  </m:r>
                                </m:e>
                                <m:sub>
                                  <m:r>
                                    <a:rPr lang="en-US" b="0" i="1">
                                      <a:latin typeface="Cambria Math" panose="02040503050406030204" pitchFamily="18" charset="0"/>
                                    </a:rPr>
                                    <m:t>2</m:t>
                                  </m:r>
                                </m:sub>
                              </m:sSub>
                              <m:r>
                                <a:rPr lang="en-US" b="0" i="1">
                                  <a:latin typeface="Cambria Math" panose="02040503050406030204" pitchFamily="18" charset="0"/>
                                </a:rPr>
                                <m:t>,…, </m:t>
                              </m:r>
                              <m:sSub>
                                <m:sSubPr>
                                  <m:ctrlPr>
                                    <a:rPr lang="en-US" b="0" i="1">
                                      <a:latin typeface="Cambria Math" panose="02040503050406030204" pitchFamily="18" charset="0"/>
                                    </a:rPr>
                                  </m:ctrlPr>
                                </m:sSubPr>
                                <m:e>
                                  <m:r>
                                    <a:rPr lang="en-US" b="0" i="1">
                                      <a:latin typeface="Cambria Math" panose="02040503050406030204" pitchFamily="18" charset="0"/>
                                    </a:rPr>
                                    <m:t>𝑎</m:t>
                                  </m:r>
                                </m:e>
                                <m:sub>
                                  <m:r>
                                    <a:rPr lang="en-US" b="0" i="1">
                                      <a:latin typeface="Cambria Math" panose="02040503050406030204" pitchFamily="18" charset="0"/>
                                    </a:rPr>
                                    <m:t>𝑛</m:t>
                                  </m:r>
                                </m:sub>
                              </m:sSub>
                            </m:e>
                            <m:e>
                              <m:sSub>
                                <m:sSubPr>
                                  <m:ctrlPr>
                                    <a:rPr lang="en-US" b="0" i="1">
                                      <a:latin typeface="Cambria Math" panose="02040503050406030204" pitchFamily="18" charset="0"/>
                                    </a:rPr>
                                  </m:ctrlPr>
                                </m:sSubPr>
                                <m:e>
                                  <m:r>
                                    <a:rPr lang="en-US" b="0" i="1">
                                      <a:latin typeface="Cambria Math" panose="02040503050406030204" pitchFamily="18" charset="0"/>
                                    </a:rPr>
                                    <m:t>𝑣</m:t>
                                  </m:r>
                                </m:e>
                                <m:sub>
                                  <m:r>
                                    <a:rPr lang="en-US" b="0" i="1">
                                      <a:latin typeface="Cambria Math" panose="02040503050406030204" pitchFamily="18" charset="0"/>
                                    </a:rPr>
                                    <m:t>𝑗</m:t>
                                  </m:r>
                                </m:sub>
                              </m:sSub>
                            </m:e>
                          </m:d>
                          <m:r>
                            <a:rPr lang="en-US" b="0" i="1">
                              <a:latin typeface="Cambria Math" panose="02040503050406030204" pitchFamily="18" charset="0"/>
                            </a:rPr>
                            <m:t>𝑝</m:t>
                          </m:r>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𝑣</m:t>
                              </m:r>
                            </m:e>
                            <m:sub>
                              <m:r>
                                <a:rPr lang="en-US" b="0" i="1">
                                  <a:latin typeface="Cambria Math" panose="02040503050406030204" pitchFamily="18" charset="0"/>
                                </a:rPr>
                                <m:t>𝑗</m:t>
                              </m:r>
                            </m:sub>
                          </m:sSub>
                          <m:r>
                            <a:rPr lang="en-US" b="0" i="1">
                              <a:latin typeface="Cambria Math" panose="02040503050406030204" pitchFamily="18" charset="0"/>
                            </a:rPr>
                            <m:t>)</m:t>
                          </m:r>
                        </m:num>
                        <m:den>
                          <m:r>
                            <a:rPr lang="en-US" b="0" i="1">
                              <a:latin typeface="Cambria Math" panose="02040503050406030204" pitchFamily="18" charset="0"/>
                            </a:rPr>
                            <m:t>𝑝</m:t>
                          </m:r>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𝑎</m:t>
                              </m:r>
                            </m:e>
                            <m:sub>
                              <m:r>
                                <a:rPr lang="en-US" b="0" i="1">
                                  <a:latin typeface="Cambria Math" panose="02040503050406030204" pitchFamily="18" charset="0"/>
                                </a:rPr>
                                <m:t>1</m:t>
                              </m:r>
                            </m:sub>
                          </m:sSub>
                          <m:r>
                            <a:rPr lang="en-US" b="0" i="1">
                              <a:latin typeface="Cambria Math" panose="02040503050406030204" pitchFamily="18" charset="0"/>
                            </a:rPr>
                            <m:t>, </m:t>
                          </m:r>
                          <m:sSub>
                            <m:sSubPr>
                              <m:ctrlPr>
                                <a:rPr lang="en-US" b="0" i="1">
                                  <a:latin typeface="Cambria Math" panose="02040503050406030204" pitchFamily="18" charset="0"/>
                                </a:rPr>
                              </m:ctrlPr>
                            </m:sSubPr>
                            <m:e>
                              <m:r>
                                <a:rPr lang="en-US" b="0" i="1">
                                  <a:latin typeface="Cambria Math" panose="02040503050406030204" pitchFamily="18" charset="0"/>
                                </a:rPr>
                                <m:t>𝑎</m:t>
                              </m:r>
                            </m:e>
                            <m:sub>
                              <m:r>
                                <a:rPr lang="en-US" b="0" i="1">
                                  <a:latin typeface="Cambria Math" panose="02040503050406030204" pitchFamily="18" charset="0"/>
                                </a:rPr>
                                <m:t>2</m:t>
                              </m:r>
                            </m:sub>
                          </m:sSub>
                          <m:r>
                            <a:rPr lang="en-US" b="0" i="1">
                              <a:latin typeface="Cambria Math" panose="02040503050406030204" pitchFamily="18" charset="0"/>
                            </a:rPr>
                            <m:t>,…, </m:t>
                          </m:r>
                          <m:sSub>
                            <m:sSubPr>
                              <m:ctrlPr>
                                <a:rPr lang="en-US" b="0" i="1">
                                  <a:latin typeface="Cambria Math" panose="02040503050406030204" pitchFamily="18" charset="0"/>
                                </a:rPr>
                              </m:ctrlPr>
                            </m:sSubPr>
                            <m:e>
                              <m:r>
                                <a:rPr lang="en-US" b="0" i="1">
                                  <a:latin typeface="Cambria Math" panose="02040503050406030204" pitchFamily="18" charset="0"/>
                                </a:rPr>
                                <m:t>𝑎</m:t>
                              </m:r>
                            </m:e>
                            <m:sub>
                              <m:r>
                                <a:rPr lang="en-US" b="0" i="1">
                                  <a:latin typeface="Cambria Math" panose="02040503050406030204" pitchFamily="18" charset="0"/>
                                </a:rPr>
                                <m:t>𝑛</m:t>
                              </m:r>
                            </m:sub>
                          </m:sSub>
                          <m:r>
                            <a:rPr lang="en-US" b="0" i="1">
                              <a:latin typeface="Cambria Math" panose="02040503050406030204" pitchFamily="18" charset="0"/>
                            </a:rPr>
                            <m:t>)</m:t>
                          </m:r>
                        </m:den>
                      </m:f>
                    </m:oMath>
                  </m:oMathPara>
                </a14:m>
                <a:endParaRPr lang="en-US" dirty="0"/>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𝑎𝑟𝑔𝑚𝑎𝑥</m:t>
                          </m:r>
                        </m:e>
                        <m:sub>
                          <m:sSub>
                            <m:sSubPr>
                              <m:ctrlPr>
                                <a:rPr lang="en-US" b="0" i="1">
                                  <a:latin typeface="Cambria Math" panose="02040503050406030204" pitchFamily="18" charset="0"/>
                                </a:rPr>
                              </m:ctrlPr>
                            </m:sSubPr>
                            <m:e>
                              <m:r>
                                <a:rPr lang="en-US" b="0" i="1">
                                  <a:latin typeface="Cambria Math" panose="02040503050406030204" pitchFamily="18" charset="0"/>
                                </a:rPr>
                                <m:t>𝑣</m:t>
                              </m:r>
                            </m:e>
                            <m:sub>
                              <m:r>
                                <a:rPr lang="en-US" b="0" i="1">
                                  <a:latin typeface="Cambria Math" panose="02040503050406030204" pitchFamily="18" charset="0"/>
                                </a:rPr>
                                <m:t>𝑗</m:t>
                              </m:r>
                            </m:sub>
                          </m:sSub>
                          <m:r>
                            <a:rPr lang="en-US" b="0" i="1">
                              <a:latin typeface="Cambria Math" panose="02040503050406030204" pitchFamily="18" charset="0"/>
                            </a:rPr>
                            <m:t>∈</m:t>
                          </m:r>
                          <m:r>
                            <a:rPr lang="en-US" b="0" i="1">
                              <a:latin typeface="Cambria Math" panose="02040503050406030204" pitchFamily="18" charset="0"/>
                            </a:rPr>
                            <m:t>𝑉</m:t>
                          </m:r>
                        </m:sub>
                      </m:sSub>
                      <m:r>
                        <a:rPr lang="en-US" b="0" i="1">
                          <a:latin typeface="Cambria Math" panose="02040503050406030204" pitchFamily="18" charset="0"/>
                        </a:rPr>
                        <m:t>𝑝</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𝑎</m:t>
                              </m:r>
                            </m:e>
                            <m:sub>
                              <m:r>
                                <a:rPr lang="en-US" b="0" i="1">
                                  <a:latin typeface="Cambria Math" panose="02040503050406030204" pitchFamily="18" charset="0"/>
                                </a:rPr>
                                <m:t>1</m:t>
                              </m:r>
                            </m:sub>
                          </m:sSub>
                          <m:r>
                            <a:rPr lang="en-US" b="0" i="1">
                              <a:latin typeface="Cambria Math" panose="02040503050406030204" pitchFamily="18" charset="0"/>
                            </a:rPr>
                            <m:t>, </m:t>
                          </m:r>
                          <m:sSub>
                            <m:sSubPr>
                              <m:ctrlPr>
                                <a:rPr lang="en-US" b="0" i="1">
                                  <a:latin typeface="Cambria Math" panose="02040503050406030204" pitchFamily="18" charset="0"/>
                                </a:rPr>
                              </m:ctrlPr>
                            </m:sSubPr>
                            <m:e>
                              <m:r>
                                <a:rPr lang="en-US" b="0" i="1">
                                  <a:latin typeface="Cambria Math" panose="02040503050406030204" pitchFamily="18" charset="0"/>
                                </a:rPr>
                                <m:t>𝑎</m:t>
                              </m:r>
                            </m:e>
                            <m:sub>
                              <m:r>
                                <a:rPr lang="en-US" b="0" i="1">
                                  <a:latin typeface="Cambria Math" panose="02040503050406030204" pitchFamily="18" charset="0"/>
                                </a:rPr>
                                <m:t>2</m:t>
                              </m:r>
                            </m:sub>
                          </m:sSub>
                          <m:r>
                            <a:rPr lang="en-US" b="0" i="1">
                              <a:latin typeface="Cambria Math" panose="02040503050406030204" pitchFamily="18" charset="0"/>
                            </a:rPr>
                            <m:t>,…, </m:t>
                          </m:r>
                          <m:sSub>
                            <m:sSubPr>
                              <m:ctrlPr>
                                <a:rPr lang="en-US" b="0" i="1">
                                  <a:latin typeface="Cambria Math" panose="02040503050406030204" pitchFamily="18" charset="0"/>
                                </a:rPr>
                              </m:ctrlPr>
                            </m:sSubPr>
                            <m:e>
                              <m:r>
                                <a:rPr lang="en-US" b="0" i="1">
                                  <a:latin typeface="Cambria Math" panose="02040503050406030204" pitchFamily="18" charset="0"/>
                                </a:rPr>
                                <m:t>𝑎</m:t>
                              </m:r>
                            </m:e>
                            <m:sub>
                              <m:r>
                                <a:rPr lang="en-US" b="0" i="1">
                                  <a:latin typeface="Cambria Math" panose="02040503050406030204" pitchFamily="18" charset="0"/>
                                </a:rPr>
                                <m:t>𝑛</m:t>
                              </m:r>
                            </m:sub>
                          </m:sSub>
                        </m:e>
                        <m:e>
                          <m:sSub>
                            <m:sSubPr>
                              <m:ctrlPr>
                                <a:rPr lang="en-US" b="0" i="1">
                                  <a:latin typeface="Cambria Math" panose="02040503050406030204" pitchFamily="18" charset="0"/>
                                </a:rPr>
                              </m:ctrlPr>
                            </m:sSubPr>
                            <m:e>
                              <m:r>
                                <a:rPr lang="en-US" b="0" i="1">
                                  <a:latin typeface="Cambria Math" panose="02040503050406030204" pitchFamily="18" charset="0"/>
                                </a:rPr>
                                <m:t>𝑣</m:t>
                              </m:r>
                            </m:e>
                            <m:sub>
                              <m:r>
                                <a:rPr lang="en-US" b="0" i="1">
                                  <a:latin typeface="Cambria Math" panose="02040503050406030204" pitchFamily="18" charset="0"/>
                                </a:rPr>
                                <m:t>𝑗</m:t>
                              </m:r>
                            </m:sub>
                          </m:sSub>
                        </m:e>
                      </m:d>
                      <m:r>
                        <a:rPr lang="en-US" b="0" i="1">
                          <a:latin typeface="Cambria Math" panose="02040503050406030204" pitchFamily="18" charset="0"/>
                        </a:rPr>
                        <m:t>𝑝</m:t>
                      </m:r>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𝑣</m:t>
                          </m:r>
                        </m:e>
                        <m:sub>
                          <m:r>
                            <a:rPr lang="en-US" b="0" i="1">
                              <a:latin typeface="Cambria Math" panose="02040503050406030204" pitchFamily="18" charset="0"/>
                            </a:rPr>
                            <m:t>𝑗</m:t>
                          </m:r>
                        </m:sub>
                      </m:sSub>
                      <m:r>
                        <a:rPr lang="en-US" b="0" i="1">
                          <a:latin typeface="Cambria Math" panose="02040503050406030204" pitchFamily="18" charset="0"/>
                        </a:rPr>
                        <m:t>)</m:t>
                      </m:r>
                    </m:oMath>
                  </m:oMathPara>
                </a14:m>
                <a:endParaRPr lang="en-US" dirty="0"/>
              </a:p>
              <a:p>
                <a:pPr marL="0" indent="0">
                  <a:buNone/>
                </a:pPr>
                <a:endParaRPr lang="en-US" sz="2800" dirty="0"/>
              </a:p>
              <a:p>
                <a:endParaRPr lang="en-US" dirty="0"/>
              </a:p>
            </p:txBody>
          </p:sp>
        </mc:Choice>
        <mc:Fallback xmlns="">
          <p:sp>
            <p:nvSpPr>
              <p:cNvPr id="3" name="Content Placeholder 2">
                <a:extLst>
                  <a:ext uri="{FF2B5EF4-FFF2-40B4-BE49-F238E27FC236}">
                    <a16:creationId xmlns:a16="http://schemas.microsoft.com/office/drawing/2014/main" id="{8062EE5B-C3FD-4707-B677-6073D3609EDE}"/>
                  </a:ext>
                </a:extLst>
              </p:cNvPr>
              <p:cNvSpPr>
                <a:spLocks noGrp="1" noRot="1" noChangeAspect="1" noMove="1" noResize="1" noEditPoints="1" noAdjustHandles="1" noChangeArrowheads="1" noChangeShapeType="1" noTextEdit="1"/>
              </p:cNvSpPr>
              <p:nvPr>
                <p:ph idx="1"/>
              </p:nvPr>
            </p:nvSpPr>
            <p:spPr>
              <a:xfrm>
                <a:off x="838200" y="1270000"/>
                <a:ext cx="6399575" cy="5137150"/>
              </a:xfrm>
              <a:blipFill>
                <a:blip r:embed="rId2"/>
                <a:stretch>
                  <a:fillRect l="-1716" t="-1898" r="-200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0B39361-3FAB-44EB-BD9B-F3A3577FC423}"/>
              </a:ext>
            </a:extLst>
          </p:cNvPr>
          <p:cNvSpPr>
            <a:spLocks noGrp="1"/>
          </p:cNvSpPr>
          <p:nvPr>
            <p:ph type="sldNum" sz="quarter" idx="12"/>
          </p:nvPr>
        </p:nvSpPr>
        <p:spPr/>
        <p:txBody>
          <a:bodyPr/>
          <a:lstStyle/>
          <a:p>
            <a:fld id="{7A40C488-C8CC-47D5-8871-7D5F905AB6AC}" type="slidenum">
              <a:rPr lang="en-US" smtClean="0"/>
              <a:t>16</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0443880-15F6-49F2-82F4-AE4EB670F895}"/>
                  </a:ext>
                </a:extLst>
              </p:cNvPr>
              <p:cNvSpPr txBox="1"/>
              <p:nvPr/>
            </p:nvSpPr>
            <p:spPr>
              <a:xfrm>
                <a:off x="7237775" y="3418938"/>
                <a:ext cx="4954225" cy="639983"/>
              </a:xfrm>
              <a:prstGeom prst="rect">
                <a:avLst/>
              </a:prstGeom>
              <a:solidFill>
                <a:srgbClr val="FFFF00"/>
              </a:solidFill>
            </p:spPr>
            <p:txBody>
              <a:bodyPr wrap="square">
                <a:spAutoFit/>
              </a:bodyPr>
              <a:lstStyle/>
              <a:p>
                <a:pPr algn="just"/>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𝑎𝑔𝑒</m:t>
                    </m:r>
                    <m:r>
                      <a:rPr lang="en-US" b="0" i="1" smtClean="0">
                        <a:latin typeface="Cambria Math" panose="02040503050406030204" pitchFamily="18" charset="0"/>
                      </a:rPr>
                      <m:t>≤30, </m:t>
                    </m:r>
                    <m:r>
                      <a:rPr lang="en-US" b="0" i="1" smtClean="0">
                        <a:latin typeface="Cambria Math" panose="02040503050406030204" pitchFamily="18" charset="0"/>
                      </a:rPr>
                      <m:t>𝑖𝑛𝑐𝑜𝑚𝑒</m:t>
                    </m:r>
                    <m:r>
                      <a:rPr lang="en-US" b="0" i="1" smtClean="0">
                        <a:latin typeface="Cambria Math" panose="02040503050406030204" pitchFamily="18" charset="0"/>
                      </a:rPr>
                      <m:t>=</m:t>
                    </m:r>
                    <m:r>
                      <a:rPr lang="en-US" b="0" i="1" smtClean="0">
                        <a:latin typeface="Cambria Math" panose="02040503050406030204" pitchFamily="18" charset="0"/>
                      </a:rPr>
                      <m:t>𝑚𝑒𝑑𝑖𝑢𝑚</m:t>
                    </m:r>
                    <m:r>
                      <a:rPr lang="en-US" b="0" i="1" smtClean="0">
                        <a:latin typeface="Cambria Math" panose="02040503050406030204" pitchFamily="18" charset="0"/>
                      </a:rPr>
                      <m:t>, </m:t>
                    </m:r>
                    <m:r>
                      <a:rPr lang="en-US" b="0" i="1" smtClean="0">
                        <a:latin typeface="Cambria Math" panose="02040503050406030204" pitchFamily="18" charset="0"/>
                      </a:rPr>
                      <m:t>𝑆𝑡𝑢𝑑𝑒𝑛𝑡</m:t>
                    </m:r>
                    <m:r>
                      <a:rPr lang="en-US" b="0" i="1" smtClean="0">
                        <a:latin typeface="Cambria Math" panose="02040503050406030204" pitchFamily="18" charset="0"/>
                      </a:rPr>
                      <m:t>=</m:t>
                    </m:r>
                    <m:r>
                      <a:rPr lang="en-US" b="0" i="1" smtClean="0">
                        <a:latin typeface="Cambria Math" panose="02040503050406030204" pitchFamily="18" charset="0"/>
                      </a:rPr>
                      <m:t>𝑦𝑒𝑠</m:t>
                    </m:r>
                    <m:r>
                      <a:rPr lang="en-US" b="0" i="1" smtClean="0">
                        <a:latin typeface="Cambria Math" panose="02040503050406030204" pitchFamily="18" charset="0"/>
                      </a:rPr>
                      <m:t>,</m:t>
                    </m:r>
                  </m:oMath>
                </a14:m>
                <a:r>
                  <a:rPr lang="en-US" i="1" dirty="0"/>
                  <a:t>Credit-rating </a:t>
                </a:r>
                <a:r>
                  <a:rPr lang="en-US" dirty="0"/>
                  <a:t>= </a:t>
                </a:r>
                <a:r>
                  <a:rPr lang="en-US" i="1" dirty="0"/>
                  <a:t>fair)?</a:t>
                </a:r>
              </a:p>
            </p:txBody>
          </p:sp>
        </mc:Choice>
        <mc:Fallback xmlns="">
          <p:sp>
            <p:nvSpPr>
              <p:cNvPr id="7" name="TextBox 6">
                <a:extLst>
                  <a:ext uri="{FF2B5EF4-FFF2-40B4-BE49-F238E27FC236}">
                    <a16:creationId xmlns:a16="http://schemas.microsoft.com/office/drawing/2014/main" id="{00443880-15F6-49F2-82F4-AE4EB670F895}"/>
                  </a:ext>
                </a:extLst>
              </p:cNvPr>
              <p:cNvSpPr txBox="1">
                <a:spLocks noRot="1" noChangeAspect="1" noMove="1" noResize="1" noEditPoints="1" noAdjustHandles="1" noChangeArrowheads="1" noChangeShapeType="1" noTextEdit="1"/>
              </p:cNvSpPr>
              <p:nvPr/>
            </p:nvSpPr>
            <p:spPr>
              <a:xfrm>
                <a:off x="7237775" y="3418938"/>
                <a:ext cx="4954225" cy="639983"/>
              </a:xfrm>
              <a:prstGeom prst="rect">
                <a:avLst/>
              </a:prstGeom>
              <a:blipFill>
                <a:blip r:embed="rId3"/>
                <a:stretch>
                  <a:fillRect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3CF2C1A-1DA9-4689-AF84-E27EC6305B4E}"/>
                  </a:ext>
                </a:extLst>
              </p:cNvPr>
              <p:cNvSpPr txBox="1"/>
              <p:nvPr/>
            </p:nvSpPr>
            <p:spPr>
              <a:xfrm>
                <a:off x="7237775" y="4402642"/>
                <a:ext cx="2278505" cy="369332"/>
              </a:xfrm>
              <a:prstGeom prst="rect">
                <a:avLst/>
              </a:prstGeom>
              <a:solidFill>
                <a:srgbClr val="FFFF0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𝑓</m:t>
                      </m:r>
                      <m:r>
                        <a:rPr lang="en-US" sz="1800" i="1" dirty="0" smtClean="0">
                          <a:latin typeface="Cambria Math" panose="02040503050406030204" pitchFamily="18" charset="0"/>
                        </a:rPr>
                        <m:t> : </m:t>
                      </m:r>
                      <m:r>
                        <a:rPr lang="en-US" sz="1800" i="1" dirty="0" smtClean="0">
                          <a:latin typeface="Cambria Math" panose="02040503050406030204" pitchFamily="18" charset="0"/>
                        </a:rPr>
                        <m:t>𝑋</m:t>
                      </m:r>
                      <m:r>
                        <a:rPr lang="en-US" sz="1800" b="0" i="1" dirty="0" smtClean="0">
                          <a:latin typeface="Cambria Math" panose="02040503050406030204" pitchFamily="18" charset="0"/>
                        </a:rPr>
                        <m:t>→{</m:t>
                      </m:r>
                      <m:r>
                        <a:rPr lang="en-US" sz="1800" b="0" i="1" dirty="0" smtClean="0">
                          <a:latin typeface="Cambria Math" panose="02040503050406030204" pitchFamily="18" charset="0"/>
                        </a:rPr>
                        <m:t>𝑦𝑒𝑠</m:t>
                      </m:r>
                      <m:r>
                        <a:rPr lang="en-US" sz="1800" b="0" i="1" dirty="0" smtClean="0">
                          <a:latin typeface="Cambria Math" panose="02040503050406030204" pitchFamily="18" charset="0"/>
                        </a:rPr>
                        <m:t>, </m:t>
                      </m:r>
                      <m:r>
                        <a:rPr lang="en-US" sz="1800" b="0" i="1" dirty="0" smtClean="0">
                          <a:latin typeface="Cambria Math" panose="02040503050406030204" pitchFamily="18" charset="0"/>
                        </a:rPr>
                        <m:t>𝑛𝑜</m:t>
                      </m:r>
                      <m:r>
                        <a:rPr lang="en-US" sz="1800" b="0" i="1" dirty="0" smtClean="0">
                          <a:latin typeface="Cambria Math" panose="02040503050406030204" pitchFamily="18" charset="0"/>
                        </a:rPr>
                        <m:t>} </m:t>
                      </m:r>
                    </m:oMath>
                  </m:oMathPara>
                </a14:m>
                <a:endParaRPr lang="en-US" dirty="0"/>
              </a:p>
            </p:txBody>
          </p:sp>
        </mc:Choice>
        <mc:Fallback xmlns="">
          <p:sp>
            <p:nvSpPr>
              <p:cNvPr id="9" name="TextBox 8">
                <a:extLst>
                  <a:ext uri="{FF2B5EF4-FFF2-40B4-BE49-F238E27FC236}">
                    <a16:creationId xmlns:a16="http://schemas.microsoft.com/office/drawing/2014/main" id="{03CF2C1A-1DA9-4689-AF84-E27EC6305B4E}"/>
                  </a:ext>
                </a:extLst>
              </p:cNvPr>
              <p:cNvSpPr txBox="1">
                <a:spLocks noRot="1" noChangeAspect="1" noMove="1" noResize="1" noEditPoints="1" noAdjustHandles="1" noChangeArrowheads="1" noChangeShapeType="1" noTextEdit="1"/>
              </p:cNvSpPr>
              <p:nvPr/>
            </p:nvSpPr>
            <p:spPr>
              <a:xfrm>
                <a:off x="7237775" y="4402642"/>
                <a:ext cx="2278505" cy="369332"/>
              </a:xfrm>
              <a:prstGeom prst="rect">
                <a:avLst/>
              </a:prstGeom>
              <a:blipFill>
                <a:blip r:embed="rId4"/>
                <a:stretch>
                  <a:fillRect b="-14754"/>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3314EEA9-027E-4C93-84A2-99C10D9C1FFD}"/>
              </a:ext>
            </a:extLst>
          </p:cNvPr>
          <p:cNvSpPr/>
          <p:nvPr/>
        </p:nvSpPr>
        <p:spPr>
          <a:xfrm>
            <a:off x="3882452" y="5021706"/>
            <a:ext cx="2653259" cy="3747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3487BA4C-414D-4AC4-BAB1-660C1A26CC6B}"/>
              </a:ext>
            </a:extLst>
          </p:cNvPr>
          <p:cNvCxnSpPr>
            <a:cxnSpLocks/>
            <a:stCxn id="10" idx="3"/>
            <a:endCxn id="13" idx="1"/>
          </p:cNvCxnSpPr>
          <p:nvPr/>
        </p:nvCxnSpPr>
        <p:spPr>
          <a:xfrm flipV="1">
            <a:off x="6535711" y="5205193"/>
            <a:ext cx="702064" cy="3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1C117C3-0E09-45BE-AC17-2C61D92D574B}"/>
              </a:ext>
            </a:extLst>
          </p:cNvPr>
          <p:cNvSpPr txBox="1"/>
          <p:nvPr/>
        </p:nvSpPr>
        <p:spPr>
          <a:xfrm>
            <a:off x="7237775" y="5020527"/>
            <a:ext cx="2278505" cy="369332"/>
          </a:xfrm>
          <a:prstGeom prst="rect">
            <a:avLst/>
          </a:prstGeom>
          <a:solidFill>
            <a:srgbClr val="FFFF00"/>
          </a:solidFill>
        </p:spPr>
        <p:txBody>
          <a:bodyPr wrap="square">
            <a:spAutoFit/>
          </a:bodyPr>
          <a:lstStyle/>
          <a:p>
            <a:r>
              <a:rPr lang="en-US" dirty="0"/>
              <a:t>Constant</a:t>
            </a:r>
          </a:p>
        </p:txBody>
      </p:sp>
      <p:pic>
        <p:nvPicPr>
          <p:cNvPr id="16" name="Picture 15">
            <a:extLst>
              <a:ext uri="{FF2B5EF4-FFF2-40B4-BE49-F238E27FC236}">
                <a16:creationId xmlns:a16="http://schemas.microsoft.com/office/drawing/2014/main" id="{B02878E4-5C92-4F6F-A140-3BF9F6FD667B}"/>
              </a:ext>
            </a:extLst>
          </p:cNvPr>
          <p:cNvPicPr>
            <a:picLocks noChangeAspect="1"/>
          </p:cNvPicPr>
          <p:nvPr/>
        </p:nvPicPr>
        <p:blipFill>
          <a:blip r:embed="rId5"/>
          <a:stretch>
            <a:fillRect/>
          </a:stretch>
        </p:blipFill>
        <p:spPr>
          <a:xfrm>
            <a:off x="7236649" y="18245"/>
            <a:ext cx="4956478" cy="3103133"/>
          </a:xfrm>
          <a:prstGeom prst="rect">
            <a:avLst/>
          </a:prstGeom>
        </p:spPr>
      </p:pic>
    </p:spTree>
    <p:extLst>
      <p:ext uri="{BB962C8B-B14F-4D97-AF65-F5344CB8AC3E}">
        <p14:creationId xmlns:p14="http://schemas.microsoft.com/office/powerpoint/2010/main" val="161691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C18D2-5033-4B7D-8FAF-F8CE553E9D9F}"/>
              </a:ext>
            </a:extLst>
          </p:cNvPr>
          <p:cNvSpPr>
            <a:spLocks noGrp="1"/>
          </p:cNvSpPr>
          <p:nvPr>
            <p:ph type="title"/>
          </p:nvPr>
        </p:nvSpPr>
        <p:spPr/>
        <p:txBody>
          <a:bodyPr>
            <a:normAutofit fontScale="90000"/>
          </a:bodyPr>
          <a:lstStyle/>
          <a:p>
            <a:r>
              <a:rPr lang="en-US" dirty="0"/>
              <a:t>Naive Bayes Classifier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62EE5B-C3FD-4707-B677-6073D3609EDE}"/>
                  </a:ext>
                </a:extLst>
              </p:cNvPr>
              <p:cNvSpPr>
                <a:spLocks noGrp="1"/>
              </p:cNvSpPr>
              <p:nvPr>
                <p:ph idx="1"/>
              </p:nvPr>
            </p:nvSpPr>
            <p:spPr>
              <a:xfrm>
                <a:off x="838200" y="1270000"/>
                <a:ext cx="6399575" cy="513715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𝑎𝑟𝑔𝑚𝑎𝑥</m:t>
                          </m:r>
                        </m:e>
                        <m:sub>
                          <m:sSub>
                            <m:sSubPr>
                              <m:ctrlPr>
                                <a:rPr lang="en-US" b="0" i="1">
                                  <a:latin typeface="Cambria Math" panose="02040503050406030204" pitchFamily="18" charset="0"/>
                                </a:rPr>
                              </m:ctrlPr>
                            </m:sSubPr>
                            <m:e>
                              <m:r>
                                <a:rPr lang="en-US" b="0" i="1">
                                  <a:latin typeface="Cambria Math" panose="02040503050406030204" pitchFamily="18" charset="0"/>
                                </a:rPr>
                                <m:t>𝑣</m:t>
                              </m:r>
                            </m:e>
                            <m:sub>
                              <m:r>
                                <a:rPr lang="en-US" b="0" i="1">
                                  <a:latin typeface="Cambria Math" panose="02040503050406030204" pitchFamily="18" charset="0"/>
                                </a:rPr>
                                <m:t>𝑗</m:t>
                              </m:r>
                            </m:sub>
                          </m:sSub>
                          <m:r>
                            <a:rPr lang="en-US" b="0" i="1">
                              <a:latin typeface="Cambria Math" panose="02040503050406030204" pitchFamily="18" charset="0"/>
                            </a:rPr>
                            <m:t>∈</m:t>
                          </m:r>
                          <m:r>
                            <a:rPr lang="en-US" b="0" i="1">
                              <a:latin typeface="Cambria Math" panose="02040503050406030204" pitchFamily="18" charset="0"/>
                            </a:rPr>
                            <m:t>𝑉</m:t>
                          </m:r>
                        </m:sub>
                      </m:sSub>
                      <m:r>
                        <a:rPr lang="en-US" b="0" i="1">
                          <a:latin typeface="Cambria Math" panose="02040503050406030204" pitchFamily="18" charset="0"/>
                        </a:rPr>
                        <m:t>𝑝</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𝑎</m:t>
                              </m:r>
                            </m:e>
                            <m:sub>
                              <m:r>
                                <a:rPr lang="en-US" b="0" i="1">
                                  <a:latin typeface="Cambria Math" panose="02040503050406030204" pitchFamily="18" charset="0"/>
                                </a:rPr>
                                <m:t>1</m:t>
                              </m:r>
                            </m:sub>
                          </m:sSub>
                          <m:r>
                            <a:rPr lang="en-US" b="0" i="1">
                              <a:latin typeface="Cambria Math" panose="02040503050406030204" pitchFamily="18" charset="0"/>
                            </a:rPr>
                            <m:t>, </m:t>
                          </m:r>
                          <m:sSub>
                            <m:sSubPr>
                              <m:ctrlPr>
                                <a:rPr lang="en-US" b="0" i="1">
                                  <a:latin typeface="Cambria Math" panose="02040503050406030204" pitchFamily="18" charset="0"/>
                                </a:rPr>
                              </m:ctrlPr>
                            </m:sSubPr>
                            <m:e>
                              <m:r>
                                <a:rPr lang="en-US" b="0" i="1">
                                  <a:latin typeface="Cambria Math" panose="02040503050406030204" pitchFamily="18" charset="0"/>
                                </a:rPr>
                                <m:t>𝑎</m:t>
                              </m:r>
                            </m:e>
                            <m:sub>
                              <m:r>
                                <a:rPr lang="en-US" b="0" i="1">
                                  <a:latin typeface="Cambria Math" panose="02040503050406030204" pitchFamily="18" charset="0"/>
                                </a:rPr>
                                <m:t>2</m:t>
                              </m:r>
                            </m:sub>
                          </m:sSub>
                          <m:r>
                            <a:rPr lang="en-US" b="0" i="1">
                              <a:latin typeface="Cambria Math" panose="02040503050406030204" pitchFamily="18" charset="0"/>
                            </a:rPr>
                            <m:t>,…, </m:t>
                          </m:r>
                          <m:sSub>
                            <m:sSubPr>
                              <m:ctrlPr>
                                <a:rPr lang="en-US" b="0" i="1">
                                  <a:latin typeface="Cambria Math" panose="02040503050406030204" pitchFamily="18" charset="0"/>
                                </a:rPr>
                              </m:ctrlPr>
                            </m:sSubPr>
                            <m:e>
                              <m:r>
                                <a:rPr lang="en-US" b="0" i="1">
                                  <a:latin typeface="Cambria Math" panose="02040503050406030204" pitchFamily="18" charset="0"/>
                                </a:rPr>
                                <m:t>𝑎</m:t>
                              </m:r>
                            </m:e>
                            <m:sub>
                              <m:r>
                                <a:rPr lang="en-US" b="0" i="1">
                                  <a:latin typeface="Cambria Math" panose="02040503050406030204" pitchFamily="18" charset="0"/>
                                </a:rPr>
                                <m:t>𝑛</m:t>
                              </m:r>
                            </m:sub>
                          </m:sSub>
                        </m:e>
                        <m:e>
                          <m:sSub>
                            <m:sSubPr>
                              <m:ctrlPr>
                                <a:rPr lang="en-US" b="0" i="1">
                                  <a:latin typeface="Cambria Math" panose="02040503050406030204" pitchFamily="18" charset="0"/>
                                </a:rPr>
                              </m:ctrlPr>
                            </m:sSubPr>
                            <m:e>
                              <m:r>
                                <a:rPr lang="en-US" b="0" i="1">
                                  <a:latin typeface="Cambria Math" panose="02040503050406030204" pitchFamily="18" charset="0"/>
                                </a:rPr>
                                <m:t>𝑣</m:t>
                              </m:r>
                            </m:e>
                            <m:sub>
                              <m:r>
                                <a:rPr lang="en-US" b="0" i="1">
                                  <a:latin typeface="Cambria Math" panose="02040503050406030204" pitchFamily="18" charset="0"/>
                                </a:rPr>
                                <m:t>𝑗</m:t>
                              </m:r>
                            </m:sub>
                          </m:sSub>
                        </m:e>
                      </m:d>
                      <m:r>
                        <a:rPr lang="en-US" b="0" i="1">
                          <a:latin typeface="Cambria Math" panose="02040503050406030204" pitchFamily="18" charset="0"/>
                        </a:rPr>
                        <m:t>𝑝</m:t>
                      </m:r>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𝑣</m:t>
                          </m:r>
                        </m:e>
                        <m:sub>
                          <m:r>
                            <a:rPr lang="en-US" b="0" i="1">
                              <a:latin typeface="Cambria Math" panose="02040503050406030204" pitchFamily="18" charset="0"/>
                            </a:rPr>
                            <m:t>𝑗</m:t>
                          </m:r>
                        </m:sub>
                      </m:sSub>
                      <m:r>
                        <a:rPr lang="en-US" b="0" i="1">
                          <a:latin typeface="Cambria Math" panose="02040503050406030204" pitchFamily="18" charset="0"/>
                        </a:rPr>
                        <m:t>)</m:t>
                      </m:r>
                    </m:oMath>
                  </m:oMathPara>
                </a14:m>
                <a:endParaRPr lang="en-US" dirty="0"/>
              </a:p>
              <a:p>
                <a:pPr marL="0" indent="0">
                  <a:buNone/>
                </a:pPr>
                <a:endParaRPr lang="en-US" sz="2800" dirty="0"/>
              </a:p>
              <a:p>
                <a:r>
                  <a:rPr lang="en-US" dirty="0"/>
                  <a:t>Naive Bayes assumption:</a:t>
                </a:r>
              </a:p>
              <a:p>
                <a:pPr marL="0" indent="0">
                  <a:buNone/>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𝑝</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𝑎</m:t>
                              </m:r>
                            </m:e>
                            <m:sub>
                              <m:r>
                                <a:rPr lang="en-US" b="0" i="1">
                                  <a:latin typeface="Cambria Math" panose="02040503050406030204" pitchFamily="18" charset="0"/>
                                </a:rPr>
                                <m:t>1</m:t>
                              </m:r>
                            </m:sub>
                          </m:sSub>
                          <m:r>
                            <a:rPr lang="en-US" b="0" i="1">
                              <a:latin typeface="Cambria Math" panose="02040503050406030204" pitchFamily="18" charset="0"/>
                            </a:rPr>
                            <m:t>, </m:t>
                          </m:r>
                          <m:sSub>
                            <m:sSubPr>
                              <m:ctrlPr>
                                <a:rPr lang="en-US" b="0" i="1">
                                  <a:latin typeface="Cambria Math" panose="02040503050406030204" pitchFamily="18" charset="0"/>
                                </a:rPr>
                              </m:ctrlPr>
                            </m:sSubPr>
                            <m:e>
                              <m:r>
                                <a:rPr lang="en-US" b="0" i="1">
                                  <a:latin typeface="Cambria Math" panose="02040503050406030204" pitchFamily="18" charset="0"/>
                                </a:rPr>
                                <m:t>𝑎</m:t>
                              </m:r>
                            </m:e>
                            <m:sub>
                              <m:r>
                                <a:rPr lang="en-US" b="0" i="1">
                                  <a:latin typeface="Cambria Math" panose="02040503050406030204" pitchFamily="18" charset="0"/>
                                </a:rPr>
                                <m:t>2</m:t>
                              </m:r>
                            </m:sub>
                          </m:sSub>
                          <m:r>
                            <a:rPr lang="en-US" b="0" i="1">
                              <a:latin typeface="Cambria Math" panose="02040503050406030204" pitchFamily="18" charset="0"/>
                            </a:rPr>
                            <m:t>,…, </m:t>
                          </m:r>
                          <m:sSub>
                            <m:sSubPr>
                              <m:ctrlPr>
                                <a:rPr lang="en-US" b="0" i="1">
                                  <a:latin typeface="Cambria Math" panose="02040503050406030204" pitchFamily="18" charset="0"/>
                                </a:rPr>
                              </m:ctrlPr>
                            </m:sSubPr>
                            <m:e>
                              <m:r>
                                <a:rPr lang="en-US" b="0" i="1">
                                  <a:latin typeface="Cambria Math" panose="02040503050406030204" pitchFamily="18" charset="0"/>
                                </a:rPr>
                                <m:t>𝑎</m:t>
                              </m:r>
                            </m:e>
                            <m:sub>
                              <m:r>
                                <a:rPr lang="en-US" b="0" i="1">
                                  <a:latin typeface="Cambria Math" panose="02040503050406030204" pitchFamily="18" charset="0"/>
                                </a:rPr>
                                <m:t>𝑛</m:t>
                              </m:r>
                            </m:sub>
                          </m:sSub>
                        </m:e>
                        <m:e>
                          <m:sSub>
                            <m:sSubPr>
                              <m:ctrlPr>
                                <a:rPr lang="en-US" b="0" i="1">
                                  <a:latin typeface="Cambria Math" panose="02040503050406030204" pitchFamily="18" charset="0"/>
                                </a:rPr>
                              </m:ctrlPr>
                            </m:sSubPr>
                            <m:e>
                              <m:r>
                                <a:rPr lang="en-US" b="0" i="1">
                                  <a:latin typeface="Cambria Math" panose="02040503050406030204" pitchFamily="18" charset="0"/>
                                </a:rPr>
                                <m:t>𝑣</m:t>
                              </m:r>
                            </m:e>
                            <m:sub>
                              <m:r>
                                <a:rPr lang="en-US" b="0" i="1">
                                  <a:latin typeface="Cambria Math" panose="02040503050406030204" pitchFamily="18" charset="0"/>
                                </a:rPr>
                                <m:t>𝑗</m:t>
                              </m:r>
                            </m:sub>
                          </m:sSub>
                        </m:e>
                      </m:d>
                      <m:r>
                        <a:rPr lang="en-US" b="0" i="1">
                          <a:latin typeface="Cambria Math" panose="02040503050406030204" pitchFamily="18" charset="0"/>
                        </a:rPr>
                        <m:t>=</m:t>
                      </m:r>
                      <m:nary>
                        <m:naryPr>
                          <m:chr m:val="∏"/>
                          <m:supHide m:val="on"/>
                          <m:ctrlPr>
                            <a:rPr lang="en-US" b="0" i="1">
                              <a:latin typeface="Cambria Math" panose="02040503050406030204" pitchFamily="18" charset="0"/>
                            </a:rPr>
                          </m:ctrlPr>
                        </m:naryPr>
                        <m:sub>
                          <m:r>
                            <m:rPr>
                              <m:brk m:alnAt="7"/>
                            </m:rPr>
                            <a:rPr lang="en-US" b="0" i="1">
                              <a:latin typeface="Cambria Math" panose="02040503050406030204" pitchFamily="18" charset="0"/>
                            </a:rPr>
                            <m:t>𝑖</m:t>
                          </m:r>
                        </m:sub>
                        <m:sup/>
                        <m:e>
                          <m:r>
                            <a:rPr lang="en-US" b="0" i="1">
                              <a:latin typeface="Cambria Math" panose="02040503050406030204" pitchFamily="18" charset="0"/>
                            </a:rPr>
                            <m:t>𝑝</m:t>
                          </m:r>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𝑎</m:t>
                              </m:r>
                            </m:e>
                            <m:sub>
                              <m:r>
                                <a:rPr lang="en-US" b="0" i="1">
                                  <a:latin typeface="Cambria Math" panose="02040503050406030204" pitchFamily="18" charset="0"/>
                                </a:rPr>
                                <m:t>𝑖</m:t>
                              </m:r>
                            </m:sub>
                          </m:sSub>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𝑣</m:t>
                              </m:r>
                            </m:e>
                            <m:sub>
                              <m:r>
                                <a:rPr lang="en-US" b="0" i="1">
                                  <a:latin typeface="Cambria Math" panose="02040503050406030204" pitchFamily="18" charset="0"/>
                                </a:rPr>
                                <m:t>𝑗</m:t>
                              </m:r>
                            </m:sub>
                          </m:sSub>
                          <m:r>
                            <a:rPr lang="en-US" b="0" i="1">
                              <a:latin typeface="Cambria Math" panose="02040503050406030204" pitchFamily="18" charset="0"/>
                            </a:rPr>
                            <m:t>)</m:t>
                          </m:r>
                        </m:e>
                      </m:nary>
                    </m:oMath>
                  </m:oMathPara>
                </a14:m>
                <a:endParaRPr lang="en-US" dirty="0"/>
              </a:p>
              <a:p>
                <a:pPr marL="0" indent="0">
                  <a:buNone/>
                </a:pPr>
                <a:endParaRPr lang="en-US" dirty="0"/>
              </a:p>
              <a:p>
                <a:r>
                  <a:rPr lang="en-US" dirty="0"/>
                  <a:t> Which gives, Naive Bayes classifier</a:t>
                </a:r>
                <a:r>
                  <a:rPr lang="en-US" sz="2400" dirty="0"/>
                  <a:t>: </a:t>
                </a:r>
              </a:p>
              <a:p>
                <a:pPr marL="0" indent="0">
                  <a:buNone/>
                </a:pPr>
                <a14:m>
                  <m:oMathPara xmlns:m="http://schemas.openxmlformats.org/officeDocument/2006/math">
                    <m:oMathParaPr>
                      <m:jc m:val="centerGroup"/>
                    </m:oMathParaPr>
                    <m:oMath xmlns:m="http://schemas.openxmlformats.org/officeDocument/2006/math">
                      <m:sSub>
                        <m:sSubPr>
                          <m:ctrlPr>
                            <a:rPr lang="en-US" sz="2400" b="0" i="1">
                              <a:latin typeface="Cambria Math" panose="02040503050406030204" pitchFamily="18" charset="0"/>
                            </a:rPr>
                          </m:ctrlPr>
                        </m:sSubPr>
                        <m:e>
                          <m:r>
                            <a:rPr lang="en-US" sz="2400" b="0" i="1">
                              <a:latin typeface="Cambria Math" panose="02040503050406030204" pitchFamily="18" charset="0"/>
                            </a:rPr>
                            <m:t>𝑉</m:t>
                          </m:r>
                        </m:e>
                        <m:sub>
                          <m:r>
                            <a:rPr lang="en-US" sz="2400" b="0" i="1">
                              <a:latin typeface="Cambria Math" panose="02040503050406030204" pitchFamily="18" charset="0"/>
                            </a:rPr>
                            <m:t>𝑁𝐵</m:t>
                          </m:r>
                        </m:sub>
                      </m:sSub>
                      <m:r>
                        <a:rPr lang="en-US" sz="2400" b="0" i="1">
                          <a:latin typeface="Cambria Math" panose="02040503050406030204" pitchFamily="18" charset="0"/>
                        </a:rPr>
                        <m:t>=</m:t>
                      </m:r>
                      <m:r>
                        <a:rPr lang="en-US" sz="2400" b="0" i="1">
                          <a:latin typeface="Cambria Math" panose="02040503050406030204" pitchFamily="18" charset="0"/>
                        </a:rPr>
                        <m:t>𝑝</m:t>
                      </m:r>
                      <m:r>
                        <a:rPr lang="en-US" sz="2400" b="0" i="1">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𝑣</m:t>
                          </m:r>
                        </m:e>
                        <m:sub>
                          <m:r>
                            <a:rPr lang="en-US" sz="2400" b="0" i="1">
                              <a:latin typeface="Cambria Math" panose="02040503050406030204" pitchFamily="18" charset="0"/>
                            </a:rPr>
                            <m:t>𝑗</m:t>
                          </m:r>
                        </m:sub>
                      </m:sSub>
                      <m:r>
                        <a:rPr lang="en-US" sz="2400" b="0" i="1">
                          <a:latin typeface="Cambria Math" panose="02040503050406030204" pitchFamily="18" charset="0"/>
                        </a:rPr>
                        <m:t>)</m:t>
                      </m:r>
                      <m:nary>
                        <m:naryPr>
                          <m:chr m:val="∏"/>
                          <m:supHide m:val="on"/>
                          <m:ctrlPr>
                            <a:rPr lang="en-US" b="0" i="1">
                              <a:latin typeface="Cambria Math" panose="02040503050406030204" pitchFamily="18" charset="0"/>
                            </a:rPr>
                          </m:ctrlPr>
                        </m:naryPr>
                        <m:sub>
                          <m:r>
                            <m:rPr>
                              <m:brk m:alnAt="7"/>
                            </m:rPr>
                            <a:rPr lang="en-US" b="0" i="1">
                              <a:latin typeface="Cambria Math" panose="02040503050406030204" pitchFamily="18" charset="0"/>
                            </a:rPr>
                            <m:t>𝑖</m:t>
                          </m:r>
                        </m:sub>
                        <m:sup/>
                        <m:e>
                          <m:r>
                            <a:rPr lang="en-US" b="0" i="1">
                              <a:latin typeface="Cambria Math" panose="02040503050406030204" pitchFamily="18" charset="0"/>
                            </a:rPr>
                            <m:t>𝑝</m:t>
                          </m:r>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𝑎</m:t>
                              </m:r>
                            </m:e>
                            <m:sub>
                              <m:r>
                                <a:rPr lang="en-US" b="0" i="1">
                                  <a:latin typeface="Cambria Math" panose="02040503050406030204" pitchFamily="18" charset="0"/>
                                </a:rPr>
                                <m:t>𝑖</m:t>
                              </m:r>
                            </m:sub>
                          </m:sSub>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𝑣</m:t>
                              </m:r>
                            </m:e>
                            <m:sub>
                              <m:r>
                                <a:rPr lang="en-US" b="0" i="1">
                                  <a:latin typeface="Cambria Math" panose="02040503050406030204" pitchFamily="18" charset="0"/>
                                </a:rPr>
                                <m:t>𝑗</m:t>
                              </m:r>
                            </m:sub>
                          </m:sSub>
                          <m:r>
                            <a:rPr lang="en-US" b="0" i="1">
                              <a:latin typeface="Cambria Math" panose="02040503050406030204" pitchFamily="18" charset="0"/>
                            </a:rPr>
                            <m:t>)</m:t>
                          </m:r>
                        </m:e>
                      </m:nary>
                    </m:oMath>
                  </m:oMathPara>
                </a14:m>
                <a:endParaRPr lang="en-US" dirty="0"/>
              </a:p>
            </p:txBody>
          </p:sp>
        </mc:Choice>
        <mc:Fallback xmlns="">
          <p:sp>
            <p:nvSpPr>
              <p:cNvPr id="3" name="Content Placeholder 2">
                <a:extLst>
                  <a:ext uri="{FF2B5EF4-FFF2-40B4-BE49-F238E27FC236}">
                    <a16:creationId xmlns:a16="http://schemas.microsoft.com/office/drawing/2014/main" id="{8062EE5B-C3FD-4707-B677-6073D3609EDE}"/>
                  </a:ext>
                </a:extLst>
              </p:cNvPr>
              <p:cNvSpPr>
                <a:spLocks noGrp="1" noRot="1" noChangeAspect="1" noMove="1" noResize="1" noEditPoints="1" noAdjustHandles="1" noChangeArrowheads="1" noChangeShapeType="1" noTextEdit="1"/>
              </p:cNvSpPr>
              <p:nvPr>
                <p:ph idx="1"/>
              </p:nvPr>
            </p:nvSpPr>
            <p:spPr>
              <a:xfrm>
                <a:off x="838200" y="1270000"/>
                <a:ext cx="6399575" cy="5137150"/>
              </a:xfrm>
              <a:blipFill>
                <a:blip r:embed="rId3"/>
                <a:stretch>
                  <a:fillRect l="-171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0B39361-3FAB-44EB-BD9B-F3A3577FC423}"/>
              </a:ext>
            </a:extLst>
          </p:cNvPr>
          <p:cNvSpPr>
            <a:spLocks noGrp="1"/>
          </p:cNvSpPr>
          <p:nvPr>
            <p:ph type="sldNum" sz="quarter" idx="12"/>
          </p:nvPr>
        </p:nvSpPr>
        <p:spPr/>
        <p:txBody>
          <a:bodyPr/>
          <a:lstStyle/>
          <a:p>
            <a:fld id="{7A40C488-C8CC-47D5-8871-7D5F905AB6AC}" type="slidenum">
              <a:rPr lang="en-US" smtClean="0"/>
              <a:t>17</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0443880-15F6-49F2-82F4-AE4EB670F895}"/>
                  </a:ext>
                </a:extLst>
              </p:cNvPr>
              <p:cNvSpPr txBox="1"/>
              <p:nvPr/>
            </p:nvSpPr>
            <p:spPr>
              <a:xfrm>
                <a:off x="7237775" y="3418938"/>
                <a:ext cx="4954225" cy="639983"/>
              </a:xfrm>
              <a:prstGeom prst="rect">
                <a:avLst/>
              </a:prstGeom>
              <a:solidFill>
                <a:srgbClr val="FFFF00"/>
              </a:solidFill>
            </p:spPr>
            <p:txBody>
              <a:bodyPr wrap="square">
                <a:spAutoFit/>
              </a:bodyPr>
              <a:lstStyle/>
              <a:p>
                <a:pPr algn="just"/>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𝑎𝑔𝑒</m:t>
                    </m:r>
                    <m:r>
                      <a:rPr lang="en-US" b="0" i="1" smtClean="0">
                        <a:latin typeface="Cambria Math" panose="02040503050406030204" pitchFamily="18" charset="0"/>
                      </a:rPr>
                      <m:t>≤30, </m:t>
                    </m:r>
                    <m:r>
                      <a:rPr lang="en-US" b="0" i="1" smtClean="0">
                        <a:latin typeface="Cambria Math" panose="02040503050406030204" pitchFamily="18" charset="0"/>
                      </a:rPr>
                      <m:t>𝑖𝑛𝑐𝑜𝑚𝑒</m:t>
                    </m:r>
                    <m:r>
                      <a:rPr lang="en-US" b="0" i="1" smtClean="0">
                        <a:latin typeface="Cambria Math" panose="02040503050406030204" pitchFamily="18" charset="0"/>
                      </a:rPr>
                      <m:t>=</m:t>
                    </m:r>
                    <m:r>
                      <a:rPr lang="en-US" b="0" i="1" smtClean="0">
                        <a:latin typeface="Cambria Math" panose="02040503050406030204" pitchFamily="18" charset="0"/>
                      </a:rPr>
                      <m:t>𝑚𝑒𝑑𝑖𝑢𝑚</m:t>
                    </m:r>
                    <m:r>
                      <a:rPr lang="en-US" b="0" i="1" smtClean="0">
                        <a:latin typeface="Cambria Math" panose="02040503050406030204" pitchFamily="18" charset="0"/>
                      </a:rPr>
                      <m:t>, </m:t>
                    </m:r>
                    <m:r>
                      <a:rPr lang="en-US" b="0" i="1" smtClean="0">
                        <a:latin typeface="Cambria Math" panose="02040503050406030204" pitchFamily="18" charset="0"/>
                      </a:rPr>
                      <m:t>𝑆𝑡𝑢𝑑𝑒𝑛𝑡</m:t>
                    </m:r>
                    <m:r>
                      <a:rPr lang="en-US" b="0" i="1" smtClean="0">
                        <a:latin typeface="Cambria Math" panose="02040503050406030204" pitchFamily="18" charset="0"/>
                      </a:rPr>
                      <m:t>=</m:t>
                    </m:r>
                    <m:r>
                      <a:rPr lang="en-US" b="0" i="1" smtClean="0">
                        <a:latin typeface="Cambria Math" panose="02040503050406030204" pitchFamily="18" charset="0"/>
                      </a:rPr>
                      <m:t>𝑦𝑒𝑠</m:t>
                    </m:r>
                    <m:r>
                      <a:rPr lang="en-US" b="0" i="1" smtClean="0">
                        <a:latin typeface="Cambria Math" panose="02040503050406030204" pitchFamily="18" charset="0"/>
                      </a:rPr>
                      <m:t>,</m:t>
                    </m:r>
                  </m:oMath>
                </a14:m>
                <a:r>
                  <a:rPr lang="en-US" i="1" dirty="0"/>
                  <a:t>Credit-rating </a:t>
                </a:r>
                <a:r>
                  <a:rPr lang="en-US" dirty="0"/>
                  <a:t>= </a:t>
                </a:r>
                <a:r>
                  <a:rPr lang="en-US" i="1" dirty="0"/>
                  <a:t>fair)?</a:t>
                </a:r>
              </a:p>
            </p:txBody>
          </p:sp>
        </mc:Choice>
        <mc:Fallback xmlns="">
          <p:sp>
            <p:nvSpPr>
              <p:cNvPr id="7" name="TextBox 6">
                <a:extLst>
                  <a:ext uri="{FF2B5EF4-FFF2-40B4-BE49-F238E27FC236}">
                    <a16:creationId xmlns:a16="http://schemas.microsoft.com/office/drawing/2014/main" id="{00443880-15F6-49F2-82F4-AE4EB670F895}"/>
                  </a:ext>
                </a:extLst>
              </p:cNvPr>
              <p:cNvSpPr txBox="1">
                <a:spLocks noRot="1" noChangeAspect="1" noMove="1" noResize="1" noEditPoints="1" noAdjustHandles="1" noChangeArrowheads="1" noChangeShapeType="1" noTextEdit="1"/>
              </p:cNvSpPr>
              <p:nvPr/>
            </p:nvSpPr>
            <p:spPr>
              <a:xfrm>
                <a:off x="7237775" y="3418938"/>
                <a:ext cx="4954225" cy="639983"/>
              </a:xfrm>
              <a:prstGeom prst="rect">
                <a:avLst/>
              </a:prstGeom>
              <a:blipFill>
                <a:blip r:embed="rId4"/>
                <a:stretch>
                  <a:fillRect b="-14286"/>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03123D2B-8DC9-40C3-B6C6-5B709DB905E1}"/>
              </a:ext>
            </a:extLst>
          </p:cNvPr>
          <p:cNvPicPr>
            <a:picLocks noChangeAspect="1"/>
          </p:cNvPicPr>
          <p:nvPr/>
        </p:nvPicPr>
        <p:blipFill>
          <a:blip r:embed="rId5"/>
          <a:stretch>
            <a:fillRect/>
          </a:stretch>
        </p:blipFill>
        <p:spPr>
          <a:xfrm>
            <a:off x="7236649" y="18245"/>
            <a:ext cx="4956478" cy="3103133"/>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AD2CEAD-1507-4457-B349-C7EDE5C6AB52}"/>
                  </a:ext>
                </a:extLst>
              </p:cNvPr>
              <p:cNvSpPr txBox="1"/>
              <p:nvPr/>
            </p:nvSpPr>
            <p:spPr>
              <a:xfrm>
                <a:off x="5343992" y="5588000"/>
                <a:ext cx="6803035" cy="763158"/>
              </a:xfrm>
              <a:prstGeom prst="rect">
                <a:avLst/>
              </a:prstGeom>
              <a:solidFill>
                <a:srgbClr val="FFFF00"/>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𝑎𝑟𝑔𝑚𝑎𝑥</m:t>
                          </m:r>
                        </m:e>
                        <m:sub>
                          <m:sSub>
                            <m:sSubPr>
                              <m:ctrlPr>
                                <a:rPr lang="en-US" b="0" i="1">
                                  <a:latin typeface="Cambria Math" panose="02040503050406030204" pitchFamily="18" charset="0"/>
                                </a:rPr>
                              </m:ctrlPr>
                            </m:sSubPr>
                            <m:e>
                              <m:r>
                                <a:rPr lang="en-US" b="0" i="1">
                                  <a:latin typeface="Cambria Math" panose="02040503050406030204" pitchFamily="18" charset="0"/>
                                </a:rPr>
                                <m:t>𝑣</m:t>
                              </m:r>
                            </m:e>
                            <m:sub>
                              <m:r>
                                <a:rPr lang="en-US" b="0" i="1">
                                  <a:latin typeface="Cambria Math" panose="02040503050406030204" pitchFamily="18" charset="0"/>
                                </a:rPr>
                                <m:t>𝑗</m:t>
                              </m:r>
                            </m:sub>
                          </m:sSub>
                          <m:r>
                            <a:rPr lang="en-US" b="0" i="1">
                              <a:latin typeface="Cambria Math" panose="02040503050406030204" pitchFamily="18" charset="0"/>
                            </a:rPr>
                            <m:t>∈</m:t>
                          </m:r>
                          <m:r>
                            <a:rPr lang="en-US" b="0" i="1">
                              <a:latin typeface="Cambria Math" panose="02040503050406030204" pitchFamily="18" charset="0"/>
                            </a:rPr>
                            <m:t>𝑉</m:t>
                          </m:r>
                        </m:sub>
                      </m:sSub>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𝑗</m:t>
                              </m:r>
                            </m:sub>
                          </m:sSub>
                        </m:e>
                      </m:d>
                      <m:r>
                        <a:rPr lang="en-US" b="0" i="1" smtClean="0">
                          <a:latin typeface="Cambria Math" panose="02040503050406030204" pitchFamily="18" charset="0"/>
                        </a:rPr>
                        <m:t>× </m:t>
                      </m:r>
                      <m:r>
                        <a:rPr lang="en-US" i="1">
                          <a:latin typeface="Cambria Math" panose="02040503050406030204" pitchFamily="18" charset="0"/>
                        </a:rPr>
                        <m:t>𝑝</m:t>
                      </m:r>
                      <m:d>
                        <m:dPr>
                          <m:ctrlPr>
                            <a:rPr lang="en-US" b="0" i="1">
                              <a:latin typeface="Cambria Math" panose="02040503050406030204" pitchFamily="18" charset="0"/>
                            </a:rPr>
                          </m:ctrlPr>
                        </m:dPr>
                        <m:e>
                          <m:r>
                            <a:rPr lang="en-US" i="1">
                              <a:latin typeface="Cambria Math" panose="02040503050406030204" pitchFamily="18" charset="0"/>
                            </a:rPr>
                            <m:t>𝑎𝑔𝑒</m:t>
                          </m:r>
                          <m:r>
                            <a:rPr lang="en-US" i="1">
                              <a:latin typeface="Cambria Math" panose="02040503050406030204" pitchFamily="18" charset="0"/>
                            </a:rPr>
                            <m:t>≤30</m:t>
                          </m:r>
                        </m:e>
                        <m:e>
                          <m:sSub>
                            <m:sSubPr>
                              <m:ctrlPr>
                                <a:rPr lang="en-US" b="0" i="1">
                                  <a:latin typeface="Cambria Math" panose="02040503050406030204" pitchFamily="18" charset="0"/>
                                </a:rPr>
                              </m:ctrlPr>
                            </m:sSubPr>
                            <m:e>
                              <m:r>
                                <a:rPr lang="en-US" b="0" i="1">
                                  <a:latin typeface="Cambria Math" panose="02040503050406030204" pitchFamily="18" charset="0"/>
                                </a:rPr>
                                <m:t>𝑣</m:t>
                              </m:r>
                            </m:e>
                            <m:sub>
                              <m:r>
                                <a:rPr lang="en-US" b="0" i="1">
                                  <a:latin typeface="Cambria Math" panose="02040503050406030204" pitchFamily="18" charset="0"/>
                                </a:rPr>
                                <m:t>𝑗</m:t>
                              </m:r>
                            </m:sub>
                          </m:sSub>
                        </m:e>
                      </m:d>
                      <m:r>
                        <a:rPr lang="en-US" b="0" i="1" smtClean="0">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𝑖𝑛𝑐𝑜𝑚𝑒</m:t>
                          </m:r>
                          <m:r>
                            <a:rPr lang="en-US" i="1">
                              <a:latin typeface="Cambria Math" panose="02040503050406030204" pitchFamily="18" charset="0"/>
                            </a:rPr>
                            <m:t>=</m:t>
                          </m:r>
                          <m:r>
                            <a:rPr lang="en-US" i="1">
                              <a:latin typeface="Cambria Math" panose="02040503050406030204" pitchFamily="18" charset="0"/>
                            </a:rPr>
                            <m:t>𝑚𝑒𝑑𝑖𝑢𝑚</m:t>
                          </m:r>
                        </m:e>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𝑗</m:t>
                              </m:r>
                            </m:sub>
                          </m:sSub>
                        </m:e>
                      </m:d>
                      <m:r>
                        <a:rPr lang="en-US" b="0" i="1" smtClean="0">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 </m:t>
                          </m:r>
                          <m:r>
                            <a:rPr lang="en-US" i="1">
                              <a:latin typeface="Cambria Math" panose="02040503050406030204" pitchFamily="18" charset="0"/>
                            </a:rPr>
                            <m:t>𝑆𝑡𝑢𝑑𝑒𝑛𝑡</m:t>
                          </m:r>
                          <m:r>
                            <a:rPr lang="en-US" i="1">
                              <a:latin typeface="Cambria Math" panose="02040503050406030204" pitchFamily="18" charset="0"/>
                            </a:rPr>
                            <m:t>=</m:t>
                          </m:r>
                          <m:r>
                            <a:rPr lang="en-US" i="1">
                              <a:latin typeface="Cambria Math" panose="02040503050406030204" pitchFamily="18" charset="0"/>
                            </a:rPr>
                            <m:t>𝑦𝑒𝑠</m:t>
                          </m:r>
                        </m:e>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𝑗</m:t>
                              </m:r>
                            </m:sub>
                          </m:sSub>
                        </m:e>
                      </m:d>
                      <m:r>
                        <a:rPr lang="en-US" i="1">
                          <a:latin typeface="Cambria Math" panose="02040503050406030204" pitchFamily="18" charset="0"/>
                        </a:rPr>
                        <m:t>𝑝</m:t>
                      </m:r>
                      <m:d>
                        <m:dPr>
                          <m:ctrlPr>
                            <a:rPr lang="en-US" i="1">
                              <a:latin typeface="Cambria Math" panose="02040503050406030204" pitchFamily="18" charset="0"/>
                            </a:rPr>
                          </m:ctrlPr>
                        </m:dPr>
                        <m:e>
                          <m:r>
                            <m:rPr>
                              <m:nor/>
                            </m:rPr>
                            <a:rPr lang="en-US" i="1" dirty="0"/>
                            <m:t>Credit</m:t>
                          </m:r>
                          <m:r>
                            <m:rPr>
                              <m:nor/>
                            </m:rPr>
                            <a:rPr lang="en-US" i="1" dirty="0"/>
                            <m:t>−</m:t>
                          </m:r>
                          <m:r>
                            <m:rPr>
                              <m:nor/>
                            </m:rPr>
                            <a:rPr lang="en-US" i="1" dirty="0"/>
                            <m:t>rating</m:t>
                          </m:r>
                          <m:r>
                            <m:rPr>
                              <m:nor/>
                            </m:rPr>
                            <a:rPr lang="en-US" i="1" dirty="0"/>
                            <m:t> </m:t>
                          </m:r>
                          <m:r>
                            <m:rPr>
                              <m:nor/>
                            </m:rPr>
                            <a:rPr lang="en-US" dirty="0"/>
                            <m:t>= </m:t>
                          </m:r>
                          <m:r>
                            <m:rPr>
                              <m:nor/>
                            </m:rPr>
                            <a:rPr lang="en-US" i="1" dirty="0"/>
                            <m:t>fair</m:t>
                          </m:r>
                        </m:e>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𝑗</m:t>
                              </m:r>
                            </m:sub>
                          </m:sSub>
                        </m:e>
                      </m:d>
                    </m:oMath>
                  </m:oMathPara>
                </a14:m>
                <a:endParaRPr lang="en-US" dirty="0"/>
              </a:p>
            </p:txBody>
          </p:sp>
        </mc:Choice>
        <mc:Fallback xmlns="">
          <p:sp>
            <p:nvSpPr>
              <p:cNvPr id="17" name="TextBox 16">
                <a:extLst>
                  <a:ext uri="{FF2B5EF4-FFF2-40B4-BE49-F238E27FC236}">
                    <a16:creationId xmlns:a16="http://schemas.microsoft.com/office/drawing/2014/main" id="{4AD2CEAD-1507-4457-B349-C7EDE5C6AB52}"/>
                  </a:ext>
                </a:extLst>
              </p:cNvPr>
              <p:cNvSpPr txBox="1">
                <a:spLocks noRot="1" noChangeAspect="1" noMove="1" noResize="1" noEditPoints="1" noAdjustHandles="1" noChangeArrowheads="1" noChangeShapeType="1" noTextEdit="1"/>
              </p:cNvSpPr>
              <p:nvPr/>
            </p:nvSpPr>
            <p:spPr>
              <a:xfrm>
                <a:off x="5343992" y="5588000"/>
                <a:ext cx="6803035" cy="763158"/>
              </a:xfrm>
              <a:prstGeom prst="rect">
                <a:avLst/>
              </a:prstGeom>
              <a:blipFill>
                <a:blip r:embed="rId6"/>
                <a:stretch>
                  <a:fillRect b="-3200"/>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44AE0045-F0DD-4E48-A5E5-3E7AE48DC00A}"/>
              </a:ext>
            </a:extLst>
          </p:cNvPr>
          <p:cNvCxnSpPr>
            <a:stCxn id="7" idx="2"/>
            <a:endCxn id="17" idx="0"/>
          </p:cNvCxnSpPr>
          <p:nvPr/>
        </p:nvCxnSpPr>
        <p:spPr>
          <a:xfrm flipH="1">
            <a:off x="8745510" y="4058921"/>
            <a:ext cx="969378" cy="152907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224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C18D2-5033-4B7D-8FAF-F8CE553E9D9F}"/>
              </a:ext>
            </a:extLst>
          </p:cNvPr>
          <p:cNvSpPr>
            <a:spLocks noGrp="1"/>
          </p:cNvSpPr>
          <p:nvPr>
            <p:ph type="title"/>
          </p:nvPr>
        </p:nvSpPr>
        <p:spPr/>
        <p:txBody>
          <a:bodyPr>
            <a:normAutofit fontScale="90000"/>
          </a:bodyPr>
          <a:lstStyle/>
          <a:p>
            <a:r>
              <a:rPr lang="en-US" dirty="0"/>
              <a:t>Naive Bayes Classifier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62EE5B-C3FD-4707-B677-6073D3609EDE}"/>
                  </a:ext>
                </a:extLst>
              </p:cNvPr>
              <p:cNvSpPr>
                <a:spLocks noGrp="1"/>
              </p:cNvSpPr>
              <p:nvPr>
                <p:ph idx="1"/>
              </p:nvPr>
            </p:nvSpPr>
            <p:spPr>
              <a:xfrm>
                <a:off x="838198" y="2358219"/>
                <a:ext cx="8290812" cy="4048931"/>
              </a:xfrm>
            </p:spPr>
            <p:txBody>
              <a:bodyPr>
                <a:normAutofit fontScale="70000" lnSpcReduction="20000"/>
              </a:bodyPr>
              <a:lstStyle/>
              <a:p>
                <a:pPr marL="0" indent="0">
                  <a:buNone/>
                </a:pPr>
                <a14:m>
                  <m:oMathPara xmlns:m="http://schemas.openxmlformats.org/officeDocument/2006/math">
                    <m:oMathParaPr>
                      <m:jc m:val="left"/>
                    </m:oMathParaPr>
                    <m:oMath xmlns:m="http://schemas.openxmlformats.org/officeDocument/2006/math">
                      <m:r>
                        <a:rPr lang="en-US" b="1" i="1" dirty="0" smtClean="0">
                          <a:latin typeface="Cambria Math" panose="02040503050406030204" pitchFamily="18" charset="0"/>
                        </a:rPr>
                        <m:t>𝑷</m:t>
                      </m:r>
                      <m:d>
                        <m:dPr>
                          <m:endChr m:val="|"/>
                          <m:ctrlPr>
                            <a:rPr lang="en-US" i="1" dirty="0">
                              <a:latin typeface="Cambria Math" panose="02040503050406030204" pitchFamily="18" charset="0"/>
                            </a:rPr>
                          </m:ctrlPr>
                        </m:dPr>
                        <m:e>
                          <m:r>
                            <a:rPr lang="en-US" i="1" dirty="0">
                              <a:latin typeface="Cambria Math" panose="02040503050406030204" pitchFamily="18" charset="0"/>
                            </a:rPr>
                            <m:t>𝑎𝑔𝑒</m:t>
                          </m:r>
                          <m:r>
                            <a:rPr lang="en-US" i="1" dirty="0">
                              <a:latin typeface="Cambria Math" panose="02040503050406030204" pitchFamily="18" charset="0"/>
                            </a:rPr>
                            <m:t> </m:t>
                          </m:r>
                          <m:sSup>
                            <m:sSupPr>
                              <m:ctrlPr>
                                <a:rPr lang="en-US" b="0" i="1" dirty="0">
                                  <a:latin typeface="Cambria Math" panose="02040503050406030204" pitchFamily="18" charset="0"/>
                                </a:rPr>
                              </m:ctrlPr>
                            </m:sSupPr>
                            <m:e>
                              <m:r>
                                <a:rPr lang="en-US" i="1" dirty="0">
                                  <a:latin typeface="Cambria Math" panose="02040503050406030204" pitchFamily="18" charset="0"/>
                                </a:rPr>
                                <m:t>=</m:t>
                              </m:r>
                            </m:e>
                            <m:sup>
                              <m:r>
                                <a:rPr lang="en-US" b="0" i="1" dirty="0">
                                  <a:latin typeface="Cambria Math" panose="02040503050406030204" pitchFamily="18" charset="0"/>
                                </a:rPr>
                                <m:t>′</m:t>
                              </m:r>
                            </m:sup>
                          </m:sSup>
                          <m:r>
                            <a:rPr lang="en-US" b="0" i="1" dirty="0">
                              <a:latin typeface="Cambria Math" panose="02040503050406030204" pitchFamily="18" charset="0"/>
                            </a:rPr>
                            <m:t>≤</m:t>
                          </m:r>
                          <m:r>
                            <a:rPr lang="en-US" i="1" dirty="0">
                              <a:latin typeface="Cambria Math" panose="02040503050406030204" pitchFamily="18" charset="0"/>
                            </a:rPr>
                            <m:t> </m:t>
                          </m:r>
                          <m:sSup>
                            <m:sSupPr>
                              <m:ctrlPr>
                                <a:rPr lang="en-US" b="0" i="1" dirty="0">
                                  <a:latin typeface="Cambria Math" panose="02040503050406030204" pitchFamily="18" charset="0"/>
                                </a:rPr>
                              </m:ctrlPr>
                            </m:sSupPr>
                            <m:e>
                              <m:r>
                                <a:rPr lang="en-US" i="1" dirty="0">
                                  <a:latin typeface="Cambria Math" panose="02040503050406030204" pitchFamily="18" charset="0"/>
                                </a:rPr>
                                <m:t>30</m:t>
                              </m:r>
                            </m:e>
                            <m:sup>
                              <m:r>
                                <a:rPr lang="en-US" b="0" i="1" dirty="0">
                                  <a:latin typeface="Cambria Math" panose="02040503050406030204" pitchFamily="18" charset="0"/>
                                </a:rPr>
                                <m:t>′</m:t>
                              </m:r>
                            </m:sup>
                          </m:sSup>
                        </m:e>
                      </m:d>
                      <m:r>
                        <a:rPr lang="en-US" b="0" i="1" dirty="0">
                          <a:latin typeface="Cambria Math" panose="02040503050406030204" pitchFamily="18" charset="0"/>
                        </a:rPr>
                        <m:t> </m:t>
                      </m:r>
                      <m:r>
                        <a:rPr lang="en-US" b="0" i="1" dirty="0">
                          <a:latin typeface="Cambria Math" panose="02040503050406030204" pitchFamily="18" charset="0"/>
                        </a:rPr>
                        <m:t>𝐵𝑢𝑦𝑠𝑐𝑜𝑚𝑝𝑢𝑡𝑒𝑟𝑠</m:t>
                      </m:r>
                      <m:r>
                        <a:rPr lang="en-US" i="1" dirty="0">
                          <a:latin typeface="Cambria Math" panose="02040503050406030204" pitchFamily="18" charset="0"/>
                        </a:rPr>
                        <m:t>=</m:t>
                      </m:r>
                      <m:r>
                        <a:rPr lang="en-US" b="0" i="1" dirty="0">
                          <a:latin typeface="Cambria Math" panose="02040503050406030204" pitchFamily="18" charset="0"/>
                        </a:rPr>
                        <m:t>′</m:t>
                      </m:r>
                      <m:r>
                        <a:rPr lang="en-US" i="1" dirty="0">
                          <a:latin typeface="Cambria Math" panose="02040503050406030204" pitchFamily="18" charset="0"/>
                        </a:rPr>
                        <m:t>𝑦𝑒𝑠</m:t>
                      </m:r>
                      <m:r>
                        <a:rPr lang="en-US" b="0" i="1" dirty="0">
                          <a:latin typeface="Cambria Math" panose="02040503050406030204" pitchFamily="18" charset="0"/>
                        </a:rPr>
                        <m:t>′</m:t>
                      </m:r>
                      <m:r>
                        <a:rPr lang="en-US" i="1" dirty="0">
                          <a:latin typeface="Cambria Math" panose="02040503050406030204" pitchFamily="18" charset="0"/>
                        </a:rPr>
                        <m:t>)</m:t>
                      </m:r>
                      <m:r>
                        <a:rPr lang="en-US" b="0" i="1" dirty="0">
                          <a:latin typeface="Cambria Math" panose="02040503050406030204" pitchFamily="18" charset="0"/>
                        </a:rPr>
                        <m:t>=2/9=0.222</m:t>
                      </m:r>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𝑃</m:t>
                      </m:r>
                      <m:d>
                        <m:dPr>
                          <m:endChr m:val="|"/>
                          <m:ctrlPr>
                            <a:rPr lang="en-US" i="1" dirty="0">
                              <a:latin typeface="Cambria Math" panose="02040503050406030204" pitchFamily="18" charset="0"/>
                            </a:rPr>
                          </m:ctrlPr>
                        </m:dPr>
                        <m:e>
                          <m:r>
                            <a:rPr lang="en-US" i="1" dirty="0">
                              <a:latin typeface="Cambria Math" panose="02040503050406030204" pitchFamily="18" charset="0"/>
                            </a:rPr>
                            <m:t>𝑎𝑔𝑒</m:t>
                          </m:r>
                          <m:r>
                            <a:rPr lang="en-US" i="1" dirty="0">
                              <a:latin typeface="Cambria Math" panose="02040503050406030204" pitchFamily="18" charset="0"/>
                            </a:rPr>
                            <m:t> </m:t>
                          </m:r>
                          <m:sSup>
                            <m:sSupPr>
                              <m:ctrlPr>
                                <a:rPr lang="en-US" b="0" i="1" dirty="0">
                                  <a:latin typeface="Cambria Math" panose="02040503050406030204" pitchFamily="18" charset="0"/>
                                </a:rPr>
                              </m:ctrlPr>
                            </m:sSupPr>
                            <m:e>
                              <m:r>
                                <a:rPr lang="en-US" i="1" dirty="0">
                                  <a:latin typeface="Cambria Math" panose="02040503050406030204" pitchFamily="18" charset="0"/>
                                </a:rPr>
                                <m:t>=</m:t>
                              </m:r>
                            </m:e>
                            <m:sup>
                              <m:r>
                                <a:rPr lang="en-US" b="0" i="1" dirty="0">
                                  <a:latin typeface="Cambria Math" panose="02040503050406030204" pitchFamily="18" charset="0"/>
                                </a:rPr>
                                <m:t>′</m:t>
                              </m:r>
                            </m:sup>
                          </m:sSup>
                          <m:r>
                            <a:rPr lang="en-US" b="0" i="1" dirty="0">
                              <a:latin typeface="Cambria Math" panose="02040503050406030204" pitchFamily="18" charset="0"/>
                            </a:rPr>
                            <m:t>≤</m:t>
                          </m:r>
                          <m:r>
                            <a:rPr lang="en-US" i="1" dirty="0">
                              <a:latin typeface="Cambria Math" panose="02040503050406030204" pitchFamily="18" charset="0"/>
                            </a:rPr>
                            <m:t> </m:t>
                          </m:r>
                          <m:sSup>
                            <m:sSupPr>
                              <m:ctrlPr>
                                <a:rPr lang="en-US" b="0" i="1" dirty="0">
                                  <a:latin typeface="Cambria Math" panose="02040503050406030204" pitchFamily="18" charset="0"/>
                                </a:rPr>
                              </m:ctrlPr>
                            </m:sSupPr>
                            <m:e>
                              <m:r>
                                <a:rPr lang="en-US" i="1" dirty="0">
                                  <a:latin typeface="Cambria Math" panose="02040503050406030204" pitchFamily="18" charset="0"/>
                                </a:rPr>
                                <m:t>30</m:t>
                              </m:r>
                            </m:e>
                            <m:sup>
                              <m:r>
                                <a:rPr lang="en-US" b="0" i="1" dirty="0">
                                  <a:latin typeface="Cambria Math" panose="02040503050406030204" pitchFamily="18" charset="0"/>
                                </a:rPr>
                                <m:t>′</m:t>
                              </m:r>
                            </m:sup>
                          </m:sSup>
                        </m:e>
                      </m:d>
                      <m:r>
                        <a:rPr lang="en-US" b="0" i="1" dirty="0">
                          <a:latin typeface="Cambria Math" panose="02040503050406030204" pitchFamily="18" charset="0"/>
                        </a:rPr>
                        <m:t> </m:t>
                      </m:r>
                      <m:r>
                        <a:rPr lang="en-US" b="0" i="1" dirty="0">
                          <a:latin typeface="Cambria Math" panose="02040503050406030204" pitchFamily="18" charset="0"/>
                        </a:rPr>
                        <m:t>𝐵𝑢𝑦𝑠𝑐𝑜𝑚𝑝𝑢𝑡𝑒𝑟𝑠</m:t>
                      </m:r>
                      <m:sSup>
                        <m:sSupPr>
                          <m:ctrlPr>
                            <a:rPr lang="en-US" b="0" i="1" dirty="0">
                              <a:latin typeface="Cambria Math" panose="02040503050406030204" pitchFamily="18" charset="0"/>
                            </a:rPr>
                          </m:ctrlPr>
                        </m:sSupPr>
                        <m:e>
                          <m:r>
                            <a:rPr lang="en-US" i="1" dirty="0">
                              <a:latin typeface="Cambria Math" panose="02040503050406030204" pitchFamily="18" charset="0"/>
                            </a:rPr>
                            <m:t>=</m:t>
                          </m:r>
                        </m:e>
                        <m:sup>
                          <m:r>
                            <a:rPr lang="en-US" b="0" i="1" dirty="0">
                              <a:latin typeface="Cambria Math" panose="02040503050406030204" pitchFamily="18" charset="0"/>
                            </a:rPr>
                            <m:t>′</m:t>
                          </m:r>
                        </m:sup>
                      </m:sSup>
                      <m:r>
                        <a:rPr lang="en-US" b="0" i="1" dirty="0">
                          <a:latin typeface="Cambria Math" panose="02040503050406030204" pitchFamily="18" charset="0"/>
                        </a:rPr>
                        <m:t>𝑛𝑜</m:t>
                      </m:r>
                      <m:r>
                        <a:rPr lang="en-US" b="0" i="1" dirty="0">
                          <a:latin typeface="Cambria Math" panose="02040503050406030204" pitchFamily="18" charset="0"/>
                        </a:rPr>
                        <m:t>′) =3/5 =0.600</m:t>
                      </m:r>
                    </m:oMath>
                  </m:oMathPara>
                </a14:m>
                <a:endParaRPr lang="en-US" dirty="0"/>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𝑃</m:t>
                      </m:r>
                      <m:d>
                        <m:dPr>
                          <m:endChr m:val="|"/>
                          <m:ctrlPr>
                            <a:rPr lang="en-US" i="1" dirty="0">
                              <a:latin typeface="Cambria Math" panose="02040503050406030204" pitchFamily="18" charset="0"/>
                            </a:rPr>
                          </m:ctrlPr>
                        </m:dPr>
                        <m:e>
                          <m:r>
                            <a:rPr lang="en-US" b="0" i="1" dirty="0">
                              <a:latin typeface="Cambria Math" panose="02040503050406030204" pitchFamily="18" charset="0"/>
                            </a:rPr>
                            <m:t>𝐼𝑛𝑐𝑜𝑚𝑒</m:t>
                          </m:r>
                          <m:r>
                            <a:rPr lang="en-US" i="1" dirty="0">
                              <a:latin typeface="Cambria Math" panose="02040503050406030204" pitchFamily="18" charset="0"/>
                            </a:rPr>
                            <m:t> </m:t>
                          </m:r>
                          <m:sSup>
                            <m:sSupPr>
                              <m:ctrlPr>
                                <a:rPr lang="en-US" b="0" i="1" dirty="0">
                                  <a:latin typeface="Cambria Math" panose="02040503050406030204" pitchFamily="18" charset="0"/>
                                </a:rPr>
                              </m:ctrlPr>
                            </m:sSupPr>
                            <m:e>
                              <m:r>
                                <a:rPr lang="en-US" i="1" dirty="0">
                                  <a:latin typeface="Cambria Math" panose="02040503050406030204" pitchFamily="18" charset="0"/>
                                </a:rPr>
                                <m:t>=</m:t>
                              </m:r>
                            </m:e>
                            <m:sup>
                              <m:r>
                                <a:rPr lang="en-US" b="0" i="1" dirty="0">
                                  <a:latin typeface="Cambria Math" panose="02040503050406030204" pitchFamily="18" charset="0"/>
                                </a:rPr>
                                <m:t>′</m:t>
                              </m:r>
                            </m:sup>
                          </m:sSup>
                          <m:r>
                            <a:rPr lang="en-US" b="0" i="1" dirty="0">
                              <a:latin typeface="Cambria Math" panose="02040503050406030204" pitchFamily="18" charset="0"/>
                            </a:rPr>
                            <m:t>𝑚𝑒𝑑𝑖𝑢𝑚</m:t>
                          </m:r>
                          <m:r>
                            <a:rPr lang="en-US" b="0" i="1" dirty="0">
                              <a:latin typeface="Cambria Math" panose="02040503050406030204" pitchFamily="18" charset="0"/>
                            </a:rPr>
                            <m:t>′</m:t>
                          </m:r>
                        </m:e>
                      </m:d>
                      <m:r>
                        <a:rPr lang="en-US" b="0" i="1" dirty="0">
                          <a:latin typeface="Cambria Math" panose="02040503050406030204" pitchFamily="18" charset="0"/>
                        </a:rPr>
                        <m:t> </m:t>
                      </m:r>
                      <m:r>
                        <a:rPr lang="en-US" b="0" i="1" dirty="0">
                          <a:latin typeface="Cambria Math" panose="02040503050406030204" pitchFamily="18" charset="0"/>
                        </a:rPr>
                        <m:t>𝐵𝑢𝑦𝑠𝑐𝑜𝑚𝑝𝑢𝑡𝑒𝑟𝑠</m:t>
                      </m:r>
                      <m:r>
                        <a:rPr lang="en-US" i="1" dirty="0">
                          <a:latin typeface="Cambria Math" panose="02040503050406030204" pitchFamily="18" charset="0"/>
                        </a:rPr>
                        <m:t>=</m:t>
                      </m:r>
                      <m:r>
                        <a:rPr lang="en-US" b="0" i="1" dirty="0">
                          <a:latin typeface="Cambria Math" panose="02040503050406030204" pitchFamily="18" charset="0"/>
                        </a:rPr>
                        <m:t>′</m:t>
                      </m:r>
                      <m:r>
                        <a:rPr lang="en-US" i="1" dirty="0">
                          <a:latin typeface="Cambria Math" panose="02040503050406030204" pitchFamily="18" charset="0"/>
                        </a:rPr>
                        <m:t>𝑦𝑒𝑠</m:t>
                      </m:r>
                      <m:r>
                        <a:rPr lang="en-US" b="0" i="1" dirty="0">
                          <a:latin typeface="Cambria Math" panose="02040503050406030204" pitchFamily="18" charset="0"/>
                        </a:rPr>
                        <m:t>′</m:t>
                      </m:r>
                      <m:r>
                        <a:rPr lang="en-US" i="1" dirty="0">
                          <a:latin typeface="Cambria Math" panose="02040503050406030204" pitchFamily="18" charset="0"/>
                        </a:rPr>
                        <m:t>)</m:t>
                      </m:r>
                      <m:r>
                        <a:rPr lang="en-US" b="0" i="1" dirty="0">
                          <a:latin typeface="Cambria Math" panose="02040503050406030204" pitchFamily="18" charset="0"/>
                        </a:rPr>
                        <m:t>=4/9=0. 444</m:t>
                      </m:r>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𝑃</m:t>
                      </m:r>
                      <m:d>
                        <m:dPr>
                          <m:endChr m:val="|"/>
                          <m:ctrlPr>
                            <a:rPr lang="en-US" i="1" dirty="0">
                              <a:latin typeface="Cambria Math" panose="02040503050406030204" pitchFamily="18" charset="0"/>
                            </a:rPr>
                          </m:ctrlPr>
                        </m:dPr>
                        <m:e>
                          <m:r>
                            <a:rPr lang="en-US" b="0" i="1" dirty="0">
                              <a:latin typeface="Cambria Math" panose="02040503050406030204" pitchFamily="18" charset="0"/>
                            </a:rPr>
                            <m:t>𝐼𝑛𝑐𝑜𝑚𝑒</m:t>
                          </m:r>
                          <m:r>
                            <a:rPr lang="en-US" i="1" dirty="0">
                              <a:latin typeface="Cambria Math" panose="02040503050406030204" pitchFamily="18" charset="0"/>
                            </a:rPr>
                            <m:t> </m:t>
                          </m:r>
                          <m:sSup>
                            <m:sSupPr>
                              <m:ctrlPr>
                                <a:rPr lang="en-US" b="0" i="1" dirty="0">
                                  <a:latin typeface="Cambria Math" panose="02040503050406030204" pitchFamily="18" charset="0"/>
                                </a:rPr>
                              </m:ctrlPr>
                            </m:sSupPr>
                            <m:e>
                              <m:r>
                                <a:rPr lang="en-US" i="1" dirty="0">
                                  <a:latin typeface="Cambria Math" panose="02040503050406030204" pitchFamily="18" charset="0"/>
                                </a:rPr>
                                <m:t>=</m:t>
                              </m:r>
                            </m:e>
                            <m:sup>
                              <m:r>
                                <a:rPr lang="en-US" b="0" i="1" dirty="0">
                                  <a:latin typeface="Cambria Math" panose="02040503050406030204" pitchFamily="18" charset="0"/>
                                </a:rPr>
                                <m:t>′</m:t>
                              </m:r>
                            </m:sup>
                          </m:sSup>
                          <m:r>
                            <a:rPr lang="en-US" b="0" i="1" dirty="0">
                              <a:latin typeface="Cambria Math" panose="02040503050406030204" pitchFamily="18" charset="0"/>
                            </a:rPr>
                            <m:t>𝑚𝑒𝑑𝑖𝑢𝑚</m:t>
                          </m:r>
                          <m:r>
                            <a:rPr lang="en-US" b="0" i="1" dirty="0">
                              <a:latin typeface="Cambria Math" panose="02040503050406030204" pitchFamily="18" charset="0"/>
                            </a:rPr>
                            <m:t>′</m:t>
                          </m:r>
                        </m:e>
                      </m:d>
                      <m:r>
                        <a:rPr lang="en-US" b="0" i="1" dirty="0">
                          <a:latin typeface="Cambria Math" panose="02040503050406030204" pitchFamily="18" charset="0"/>
                        </a:rPr>
                        <m:t> </m:t>
                      </m:r>
                      <m:r>
                        <a:rPr lang="en-US" b="0" i="1" dirty="0">
                          <a:latin typeface="Cambria Math" panose="02040503050406030204" pitchFamily="18" charset="0"/>
                        </a:rPr>
                        <m:t>𝐵𝑢𝑦𝑠𝑐𝑜𝑚𝑝𝑢𝑡𝑒𝑟𝑠</m:t>
                      </m:r>
                      <m:sSup>
                        <m:sSupPr>
                          <m:ctrlPr>
                            <a:rPr lang="en-US" b="0" i="1" dirty="0">
                              <a:latin typeface="Cambria Math" panose="02040503050406030204" pitchFamily="18" charset="0"/>
                            </a:rPr>
                          </m:ctrlPr>
                        </m:sSupPr>
                        <m:e>
                          <m:r>
                            <a:rPr lang="en-US" i="1" dirty="0">
                              <a:latin typeface="Cambria Math" panose="02040503050406030204" pitchFamily="18" charset="0"/>
                            </a:rPr>
                            <m:t>=</m:t>
                          </m:r>
                        </m:e>
                        <m:sup>
                          <m:r>
                            <a:rPr lang="en-US" b="0" i="1" dirty="0">
                              <a:latin typeface="Cambria Math" panose="02040503050406030204" pitchFamily="18" charset="0"/>
                            </a:rPr>
                            <m:t>′</m:t>
                          </m:r>
                        </m:sup>
                      </m:sSup>
                      <m:r>
                        <a:rPr lang="en-US" b="0" i="1" dirty="0">
                          <a:latin typeface="Cambria Math" panose="02040503050406030204" pitchFamily="18" charset="0"/>
                        </a:rPr>
                        <m:t>𝑛𝑜</m:t>
                      </m:r>
                      <m:r>
                        <a:rPr lang="en-US" b="0" i="1" dirty="0">
                          <a:latin typeface="Cambria Math" panose="02040503050406030204" pitchFamily="18" charset="0"/>
                        </a:rPr>
                        <m:t>′) =2/5 =0.4</m:t>
                      </m:r>
                    </m:oMath>
                  </m:oMathPara>
                </a14:m>
                <a:endParaRPr lang="en-US" dirty="0"/>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𝑃</m:t>
                      </m:r>
                      <m:d>
                        <m:dPr>
                          <m:endChr m:val="|"/>
                          <m:ctrlPr>
                            <a:rPr lang="en-US" i="1" dirty="0">
                              <a:latin typeface="Cambria Math" panose="02040503050406030204" pitchFamily="18" charset="0"/>
                            </a:rPr>
                          </m:ctrlPr>
                        </m:dPr>
                        <m:e>
                          <m:r>
                            <a:rPr lang="en-US" b="0" i="1" dirty="0">
                              <a:latin typeface="Cambria Math" panose="02040503050406030204" pitchFamily="18" charset="0"/>
                            </a:rPr>
                            <m:t>𝑆𝑡𝑢𝑑𝑒𝑛𝑡</m:t>
                          </m:r>
                          <m:sSup>
                            <m:sSupPr>
                              <m:ctrlPr>
                                <a:rPr lang="en-US" b="0" i="1" dirty="0">
                                  <a:latin typeface="Cambria Math" panose="02040503050406030204" pitchFamily="18" charset="0"/>
                                </a:rPr>
                              </m:ctrlPr>
                            </m:sSupPr>
                            <m:e>
                              <m:r>
                                <a:rPr lang="en-US" i="1" dirty="0">
                                  <a:latin typeface="Cambria Math" panose="02040503050406030204" pitchFamily="18" charset="0"/>
                                </a:rPr>
                                <m:t>=</m:t>
                              </m:r>
                            </m:e>
                            <m:sup>
                              <m:r>
                                <a:rPr lang="en-US" b="0" i="1" dirty="0">
                                  <a:latin typeface="Cambria Math" panose="02040503050406030204" pitchFamily="18" charset="0"/>
                                </a:rPr>
                                <m:t>′</m:t>
                              </m:r>
                            </m:sup>
                          </m:sSup>
                          <m:r>
                            <a:rPr lang="en-US" b="0" i="1" dirty="0">
                              <a:latin typeface="Cambria Math" panose="02040503050406030204" pitchFamily="18" charset="0"/>
                            </a:rPr>
                            <m:t>𝑦𝑒𝑠</m:t>
                          </m:r>
                          <m:r>
                            <a:rPr lang="en-US" b="0" i="1" dirty="0">
                              <a:latin typeface="Cambria Math" panose="02040503050406030204" pitchFamily="18" charset="0"/>
                            </a:rPr>
                            <m:t>′</m:t>
                          </m:r>
                        </m:e>
                      </m:d>
                      <m:r>
                        <a:rPr lang="en-US" b="0" i="1" dirty="0">
                          <a:latin typeface="Cambria Math" panose="02040503050406030204" pitchFamily="18" charset="0"/>
                        </a:rPr>
                        <m:t> </m:t>
                      </m:r>
                      <m:r>
                        <a:rPr lang="en-US" b="0" i="1" dirty="0">
                          <a:latin typeface="Cambria Math" panose="02040503050406030204" pitchFamily="18" charset="0"/>
                        </a:rPr>
                        <m:t>𝐵𝑢𝑦𝑠𝑐𝑜𝑚𝑝𝑢𝑡𝑒𝑟𝑠</m:t>
                      </m:r>
                      <m:r>
                        <a:rPr lang="en-US" i="1" dirty="0">
                          <a:latin typeface="Cambria Math" panose="02040503050406030204" pitchFamily="18" charset="0"/>
                        </a:rPr>
                        <m:t>=</m:t>
                      </m:r>
                      <m:r>
                        <a:rPr lang="en-US" b="0" i="1" dirty="0">
                          <a:latin typeface="Cambria Math" panose="02040503050406030204" pitchFamily="18" charset="0"/>
                        </a:rPr>
                        <m:t>′</m:t>
                      </m:r>
                      <m:r>
                        <a:rPr lang="en-US" i="1" dirty="0">
                          <a:latin typeface="Cambria Math" panose="02040503050406030204" pitchFamily="18" charset="0"/>
                        </a:rPr>
                        <m:t>𝑦𝑒𝑠</m:t>
                      </m:r>
                      <m:r>
                        <a:rPr lang="en-US" b="0" i="1" dirty="0">
                          <a:latin typeface="Cambria Math" panose="02040503050406030204" pitchFamily="18" charset="0"/>
                        </a:rPr>
                        <m:t>′</m:t>
                      </m:r>
                      <m:r>
                        <a:rPr lang="en-US" i="1" dirty="0">
                          <a:latin typeface="Cambria Math" panose="02040503050406030204" pitchFamily="18" charset="0"/>
                        </a:rPr>
                        <m:t>)</m:t>
                      </m:r>
                      <m:r>
                        <a:rPr lang="en-US" b="0" i="1" dirty="0">
                          <a:latin typeface="Cambria Math" panose="02040503050406030204" pitchFamily="18" charset="0"/>
                        </a:rPr>
                        <m:t>=6/9=0. 0.667</m:t>
                      </m:r>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𝑃</m:t>
                      </m:r>
                      <m:d>
                        <m:dPr>
                          <m:endChr m:val="|"/>
                          <m:ctrlPr>
                            <a:rPr lang="en-US" i="1" dirty="0">
                              <a:latin typeface="Cambria Math" panose="02040503050406030204" pitchFamily="18" charset="0"/>
                            </a:rPr>
                          </m:ctrlPr>
                        </m:dPr>
                        <m:e>
                          <m:r>
                            <a:rPr lang="en-US" i="1" dirty="0">
                              <a:latin typeface="Cambria Math" panose="02040503050406030204" pitchFamily="18" charset="0"/>
                            </a:rPr>
                            <m:t>𝑆𝑡𝑢𝑑𝑒𝑛𝑡</m:t>
                          </m:r>
                          <m:sSup>
                            <m:sSupPr>
                              <m:ctrlPr>
                                <a:rPr lang="en-US" i="1" dirty="0">
                                  <a:latin typeface="Cambria Math" panose="02040503050406030204" pitchFamily="18" charset="0"/>
                                </a:rPr>
                              </m:ctrlPr>
                            </m:sSupPr>
                            <m:e>
                              <m:r>
                                <a:rPr lang="en-US" i="1" dirty="0">
                                  <a:latin typeface="Cambria Math" panose="02040503050406030204" pitchFamily="18" charset="0"/>
                                </a:rPr>
                                <m:t>=</m:t>
                              </m:r>
                            </m:e>
                            <m:sup>
                              <m:r>
                                <a:rPr lang="en-US" i="1" dirty="0">
                                  <a:latin typeface="Cambria Math" panose="02040503050406030204" pitchFamily="18" charset="0"/>
                                </a:rPr>
                                <m:t>′</m:t>
                              </m:r>
                            </m:sup>
                          </m:sSup>
                          <m:r>
                            <a:rPr lang="en-US" i="1" dirty="0">
                              <a:latin typeface="Cambria Math" panose="02040503050406030204" pitchFamily="18" charset="0"/>
                            </a:rPr>
                            <m:t>𝑦𝑒𝑠</m:t>
                          </m:r>
                          <m:r>
                            <a:rPr lang="en-US" i="1" dirty="0">
                              <a:latin typeface="Cambria Math" panose="02040503050406030204" pitchFamily="18" charset="0"/>
                            </a:rPr>
                            <m:t>′</m:t>
                          </m:r>
                        </m:e>
                      </m:d>
                      <m:r>
                        <a:rPr lang="en-US" b="0" i="1" dirty="0">
                          <a:latin typeface="Cambria Math" panose="02040503050406030204" pitchFamily="18" charset="0"/>
                        </a:rPr>
                        <m:t> </m:t>
                      </m:r>
                      <m:r>
                        <a:rPr lang="en-US" b="0" i="1" dirty="0">
                          <a:latin typeface="Cambria Math" panose="02040503050406030204" pitchFamily="18" charset="0"/>
                        </a:rPr>
                        <m:t>𝐵𝑢𝑦𝑠𝑐𝑜𝑚𝑝𝑢𝑡𝑒𝑟𝑠</m:t>
                      </m:r>
                      <m:sSup>
                        <m:sSupPr>
                          <m:ctrlPr>
                            <a:rPr lang="en-US" b="0" i="1" dirty="0">
                              <a:latin typeface="Cambria Math" panose="02040503050406030204" pitchFamily="18" charset="0"/>
                            </a:rPr>
                          </m:ctrlPr>
                        </m:sSupPr>
                        <m:e>
                          <m:r>
                            <a:rPr lang="en-US" i="1" dirty="0">
                              <a:latin typeface="Cambria Math" panose="02040503050406030204" pitchFamily="18" charset="0"/>
                            </a:rPr>
                            <m:t>=</m:t>
                          </m:r>
                        </m:e>
                        <m:sup>
                          <m:r>
                            <a:rPr lang="en-US" b="0" i="1" dirty="0">
                              <a:latin typeface="Cambria Math" panose="02040503050406030204" pitchFamily="18" charset="0"/>
                            </a:rPr>
                            <m:t>′</m:t>
                          </m:r>
                        </m:sup>
                      </m:sSup>
                      <m:r>
                        <a:rPr lang="en-US" b="0" i="1" dirty="0">
                          <a:latin typeface="Cambria Math" panose="02040503050406030204" pitchFamily="18" charset="0"/>
                        </a:rPr>
                        <m:t>𝑛𝑜</m:t>
                      </m:r>
                      <m:r>
                        <a:rPr lang="en-US" b="0" i="1" dirty="0">
                          <a:latin typeface="Cambria Math" panose="02040503050406030204" pitchFamily="18" charset="0"/>
                        </a:rPr>
                        <m:t>′) =1/5 =0.2</m:t>
                      </m:r>
                    </m:oMath>
                  </m:oMathPara>
                </a14:m>
                <a:endParaRPr lang="en-US" dirty="0"/>
              </a:p>
              <a:p>
                <a:pPr marL="0" indent="0">
                  <a:buNone/>
                </a:pPr>
                <a:br>
                  <a:rPr lang="en-US" dirty="0"/>
                </a:br>
                <a:endParaRPr lang="en-US" dirty="0"/>
              </a:p>
              <a:p>
                <a:pPr marL="0" indent="0">
                  <a:buNone/>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𝑃</m:t>
                      </m:r>
                      <m:d>
                        <m:dPr>
                          <m:endChr m:val="|"/>
                          <m:ctrlPr>
                            <a:rPr lang="en-US" i="1" dirty="0">
                              <a:latin typeface="Cambria Math" panose="02040503050406030204" pitchFamily="18" charset="0"/>
                            </a:rPr>
                          </m:ctrlPr>
                        </m:dPr>
                        <m:e>
                          <m:r>
                            <a:rPr lang="en-US" b="0" i="1" dirty="0">
                              <a:latin typeface="Cambria Math" panose="02040503050406030204" pitchFamily="18" charset="0"/>
                            </a:rPr>
                            <m:t>𝐶𝑟𝑒𝑑𝑖𝑡𝑟𝑎𝑡𝑖𝑛𝑔</m:t>
                          </m:r>
                          <m:r>
                            <a:rPr lang="en-US" b="0" i="1" dirty="0">
                              <a:latin typeface="Cambria Math" panose="02040503050406030204" pitchFamily="18" charset="0"/>
                            </a:rPr>
                            <m:t>=′</m:t>
                          </m:r>
                          <m:r>
                            <a:rPr lang="en-US" b="0" i="1" dirty="0">
                              <a:latin typeface="Cambria Math" panose="02040503050406030204" pitchFamily="18" charset="0"/>
                            </a:rPr>
                            <m:t>𝑓𝑎𝑖𝑟</m:t>
                          </m:r>
                          <m:r>
                            <a:rPr lang="en-US" i="1" dirty="0">
                              <a:latin typeface="Cambria Math" panose="02040503050406030204" pitchFamily="18" charset="0"/>
                            </a:rPr>
                            <m:t>′</m:t>
                          </m:r>
                        </m:e>
                      </m:d>
                      <m:r>
                        <a:rPr lang="en-US" i="1" dirty="0">
                          <a:latin typeface="Cambria Math" panose="02040503050406030204" pitchFamily="18" charset="0"/>
                        </a:rPr>
                        <m:t> </m:t>
                      </m:r>
                      <m:r>
                        <a:rPr lang="en-US" i="1" dirty="0">
                          <a:latin typeface="Cambria Math" panose="02040503050406030204" pitchFamily="18" charset="0"/>
                        </a:rPr>
                        <m:t>𝐵𝑢𝑦𝑠𝑐𝑜𝑚𝑝𝑢𝑡𝑒𝑟𝑠</m:t>
                      </m:r>
                      <m:r>
                        <a:rPr lang="en-US" i="1" dirty="0">
                          <a:latin typeface="Cambria Math" panose="02040503050406030204" pitchFamily="18" charset="0"/>
                        </a:rPr>
                        <m:t>=′</m:t>
                      </m:r>
                      <m:r>
                        <a:rPr lang="en-US" i="1" dirty="0">
                          <a:latin typeface="Cambria Math" panose="02040503050406030204" pitchFamily="18" charset="0"/>
                        </a:rPr>
                        <m:t>𝑦𝑒𝑠</m:t>
                      </m:r>
                      <m:r>
                        <a:rPr lang="en-US" i="1" dirty="0">
                          <a:latin typeface="Cambria Math" panose="02040503050406030204" pitchFamily="18" charset="0"/>
                        </a:rPr>
                        <m:t>′)=6/9=0. 0.667</m:t>
                      </m:r>
                    </m:oMath>
                  </m:oMathPara>
                </a14:m>
                <a:endParaRPr lang="en-US"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𝑃</m:t>
                      </m:r>
                      <m:d>
                        <m:dPr>
                          <m:endChr m:val="|"/>
                          <m:ctrlPr>
                            <a:rPr lang="en-US" i="1" dirty="0">
                              <a:latin typeface="Cambria Math" panose="02040503050406030204" pitchFamily="18" charset="0"/>
                            </a:rPr>
                          </m:ctrlPr>
                        </m:dPr>
                        <m:e>
                          <m:r>
                            <a:rPr lang="en-US" i="1" dirty="0">
                              <a:latin typeface="Cambria Math" panose="02040503050406030204" pitchFamily="18" charset="0"/>
                            </a:rPr>
                            <m:t>𝐶𝑟𝑒𝑑𝑖𝑡𝑟𝑎𝑡𝑖𝑛𝑔</m:t>
                          </m:r>
                          <m:r>
                            <a:rPr lang="en-US" i="1" dirty="0">
                              <a:latin typeface="Cambria Math" panose="02040503050406030204" pitchFamily="18" charset="0"/>
                            </a:rPr>
                            <m:t>=′</m:t>
                          </m:r>
                          <m:r>
                            <a:rPr lang="en-US" i="1" dirty="0">
                              <a:latin typeface="Cambria Math" panose="02040503050406030204" pitchFamily="18" charset="0"/>
                            </a:rPr>
                            <m:t>𝑓𝑎𝑖𝑟</m:t>
                          </m:r>
                          <m:r>
                            <a:rPr lang="en-US" i="1" dirty="0">
                              <a:latin typeface="Cambria Math" panose="02040503050406030204" pitchFamily="18" charset="0"/>
                            </a:rPr>
                            <m:t>′′</m:t>
                          </m:r>
                        </m:e>
                      </m:d>
                      <m:r>
                        <a:rPr lang="en-US" i="1" dirty="0">
                          <a:latin typeface="Cambria Math" panose="02040503050406030204" pitchFamily="18" charset="0"/>
                        </a:rPr>
                        <m:t> </m:t>
                      </m:r>
                      <m:r>
                        <a:rPr lang="en-US" i="1" dirty="0">
                          <a:latin typeface="Cambria Math" panose="02040503050406030204" pitchFamily="18" charset="0"/>
                        </a:rPr>
                        <m:t>𝐵𝑢𝑦𝑠𝑐𝑜𝑚𝑝𝑢𝑡𝑒𝑟𝑠</m:t>
                      </m:r>
                      <m:sSup>
                        <m:sSupPr>
                          <m:ctrlPr>
                            <a:rPr lang="en-US" i="1" dirty="0">
                              <a:latin typeface="Cambria Math" panose="02040503050406030204" pitchFamily="18" charset="0"/>
                            </a:rPr>
                          </m:ctrlPr>
                        </m:sSupPr>
                        <m:e>
                          <m:r>
                            <a:rPr lang="en-US" i="1" dirty="0">
                              <a:latin typeface="Cambria Math" panose="02040503050406030204" pitchFamily="18" charset="0"/>
                            </a:rPr>
                            <m:t>=</m:t>
                          </m:r>
                        </m:e>
                        <m:sup>
                          <m:r>
                            <a:rPr lang="en-US" i="1" dirty="0">
                              <a:latin typeface="Cambria Math" panose="02040503050406030204" pitchFamily="18" charset="0"/>
                            </a:rPr>
                            <m:t>′</m:t>
                          </m:r>
                        </m:sup>
                      </m:sSup>
                      <m:r>
                        <a:rPr lang="en-US" i="1" dirty="0">
                          <a:latin typeface="Cambria Math" panose="02040503050406030204" pitchFamily="18" charset="0"/>
                        </a:rPr>
                        <m:t>𝑛𝑜</m:t>
                      </m:r>
                      <m:r>
                        <a:rPr lang="en-US" i="1" dirty="0">
                          <a:latin typeface="Cambria Math" panose="02040503050406030204" pitchFamily="18" charset="0"/>
                        </a:rPr>
                        <m:t>′) =2/5 =0.4</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8062EE5B-C3FD-4707-B677-6073D3609EDE}"/>
                  </a:ext>
                </a:extLst>
              </p:cNvPr>
              <p:cNvSpPr>
                <a:spLocks noGrp="1" noRot="1" noChangeAspect="1" noMove="1" noResize="1" noEditPoints="1" noAdjustHandles="1" noChangeArrowheads="1" noChangeShapeType="1" noTextEdit="1"/>
              </p:cNvSpPr>
              <p:nvPr>
                <p:ph idx="1"/>
              </p:nvPr>
            </p:nvSpPr>
            <p:spPr>
              <a:xfrm>
                <a:off x="838198" y="2358219"/>
                <a:ext cx="8290812" cy="4048931"/>
              </a:xfrm>
              <a:blipFill>
                <a:blip r:embed="rId3"/>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0B39361-3FAB-44EB-BD9B-F3A3577FC423}"/>
              </a:ext>
            </a:extLst>
          </p:cNvPr>
          <p:cNvSpPr>
            <a:spLocks noGrp="1"/>
          </p:cNvSpPr>
          <p:nvPr>
            <p:ph type="sldNum" sz="quarter" idx="12"/>
          </p:nvPr>
        </p:nvSpPr>
        <p:spPr/>
        <p:txBody>
          <a:bodyPr/>
          <a:lstStyle/>
          <a:p>
            <a:fld id="{7A40C488-C8CC-47D5-8871-7D5F905AB6AC}" type="slidenum">
              <a:rPr lang="en-US" smtClean="0"/>
              <a:t>18</a:t>
            </a:fld>
            <a:endParaRPr lang="en-US"/>
          </a:p>
        </p:txBody>
      </p:sp>
      <p:pic>
        <p:nvPicPr>
          <p:cNvPr id="15" name="Picture 14">
            <a:extLst>
              <a:ext uri="{FF2B5EF4-FFF2-40B4-BE49-F238E27FC236}">
                <a16:creationId xmlns:a16="http://schemas.microsoft.com/office/drawing/2014/main" id="{03123D2B-8DC9-40C3-B6C6-5B709DB905E1}"/>
              </a:ext>
            </a:extLst>
          </p:cNvPr>
          <p:cNvPicPr>
            <a:picLocks noChangeAspect="1"/>
          </p:cNvPicPr>
          <p:nvPr/>
        </p:nvPicPr>
        <p:blipFill>
          <a:blip r:embed="rId4"/>
          <a:stretch>
            <a:fillRect/>
          </a:stretch>
        </p:blipFill>
        <p:spPr>
          <a:xfrm>
            <a:off x="7281619" y="18245"/>
            <a:ext cx="4956478" cy="3103133"/>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AD2CEAD-1507-4457-B349-C7EDE5C6AB52}"/>
                  </a:ext>
                </a:extLst>
              </p:cNvPr>
              <p:cNvSpPr txBox="1"/>
              <p:nvPr/>
            </p:nvSpPr>
            <p:spPr>
              <a:xfrm>
                <a:off x="755828" y="1338074"/>
                <a:ext cx="6600742" cy="763158"/>
              </a:xfrm>
              <a:prstGeom prst="rect">
                <a:avLst/>
              </a:prstGeom>
              <a:solidFill>
                <a:srgbClr val="FFFF00"/>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𝑎𝑟𝑔𝑚𝑎𝑥</m:t>
                          </m:r>
                        </m:e>
                        <m:sub>
                          <m:sSub>
                            <m:sSubPr>
                              <m:ctrlPr>
                                <a:rPr lang="en-US" b="0" i="1">
                                  <a:latin typeface="Cambria Math" panose="02040503050406030204" pitchFamily="18" charset="0"/>
                                </a:rPr>
                              </m:ctrlPr>
                            </m:sSubPr>
                            <m:e>
                              <m:r>
                                <a:rPr lang="en-US" b="0" i="1">
                                  <a:latin typeface="Cambria Math" panose="02040503050406030204" pitchFamily="18" charset="0"/>
                                </a:rPr>
                                <m:t>𝑣</m:t>
                              </m:r>
                            </m:e>
                            <m:sub>
                              <m:r>
                                <a:rPr lang="en-US" b="0" i="1">
                                  <a:latin typeface="Cambria Math" panose="02040503050406030204" pitchFamily="18" charset="0"/>
                                </a:rPr>
                                <m:t>𝑗</m:t>
                              </m:r>
                            </m:sub>
                          </m:sSub>
                          <m:r>
                            <a:rPr lang="en-US" b="0" i="1">
                              <a:latin typeface="Cambria Math" panose="02040503050406030204" pitchFamily="18" charset="0"/>
                            </a:rPr>
                            <m:t>∈</m:t>
                          </m:r>
                          <m:r>
                            <a:rPr lang="en-US" b="0" i="1">
                              <a:latin typeface="Cambria Math" panose="02040503050406030204" pitchFamily="18" charset="0"/>
                            </a:rPr>
                            <m:t>𝑉</m:t>
                          </m:r>
                        </m:sub>
                      </m:sSub>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𝑗</m:t>
                              </m:r>
                            </m:sub>
                          </m:sSub>
                        </m:e>
                      </m:d>
                      <m:r>
                        <a:rPr lang="en-US" b="0" i="1" smtClean="0">
                          <a:latin typeface="Cambria Math" panose="02040503050406030204" pitchFamily="18" charset="0"/>
                        </a:rPr>
                        <m:t>× </m:t>
                      </m:r>
                      <m:r>
                        <a:rPr lang="en-US" i="1">
                          <a:latin typeface="Cambria Math" panose="02040503050406030204" pitchFamily="18" charset="0"/>
                        </a:rPr>
                        <m:t>𝑝</m:t>
                      </m:r>
                      <m:d>
                        <m:dPr>
                          <m:ctrlPr>
                            <a:rPr lang="en-US" b="0" i="1">
                              <a:latin typeface="Cambria Math" panose="02040503050406030204" pitchFamily="18" charset="0"/>
                            </a:rPr>
                          </m:ctrlPr>
                        </m:dPr>
                        <m:e>
                          <m:r>
                            <a:rPr lang="en-US" i="1">
                              <a:latin typeface="Cambria Math" panose="02040503050406030204" pitchFamily="18" charset="0"/>
                            </a:rPr>
                            <m:t>𝑎𝑔𝑒</m:t>
                          </m:r>
                          <m:r>
                            <a:rPr lang="en-US" i="1">
                              <a:latin typeface="Cambria Math" panose="02040503050406030204" pitchFamily="18" charset="0"/>
                            </a:rPr>
                            <m:t>≤30</m:t>
                          </m:r>
                        </m:e>
                        <m:e>
                          <m:sSub>
                            <m:sSubPr>
                              <m:ctrlPr>
                                <a:rPr lang="en-US" b="0" i="1">
                                  <a:latin typeface="Cambria Math" panose="02040503050406030204" pitchFamily="18" charset="0"/>
                                </a:rPr>
                              </m:ctrlPr>
                            </m:sSubPr>
                            <m:e>
                              <m:r>
                                <a:rPr lang="en-US" b="0" i="1">
                                  <a:latin typeface="Cambria Math" panose="02040503050406030204" pitchFamily="18" charset="0"/>
                                </a:rPr>
                                <m:t>𝑣</m:t>
                              </m:r>
                            </m:e>
                            <m:sub>
                              <m:r>
                                <a:rPr lang="en-US" b="0" i="1">
                                  <a:latin typeface="Cambria Math" panose="02040503050406030204" pitchFamily="18" charset="0"/>
                                </a:rPr>
                                <m:t>𝑗</m:t>
                              </m:r>
                            </m:sub>
                          </m:sSub>
                        </m:e>
                      </m:d>
                      <m:r>
                        <a:rPr lang="en-US" b="0" i="1" smtClean="0">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𝑖𝑛𝑐𝑜𝑚𝑒</m:t>
                          </m:r>
                          <m:r>
                            <a:rPr lang="en-US" i="1">
                              <a:latin typeface="Cambria Math" panose="02040503050406030204" pitchFamily="18" charset="0"/>
                            </a:rPr>
                            <m:t>=</m:t>
                          </m:r>
                          <m:r>
                            <a:rPr lang="en-US" i="1">
                              <a:latin typeface="Cambria Math" panose="02040503050406030204" pitchFamily="18" charset="0"/>
                            </a:rPr>
                            <m:t>𝑚𝑒𝑑𝑖𝑢𝑚</m:t>
                          </m:r>
                        </m:e>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𝑗</m:t>
                              </m:r>
                            </m:sub>
                          </m:sSub>
                        </m:e>
                      </m:d>
                      <m:r>
                        <a:rPr lang="en-US" b="0" i="1" smtClean="0">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 </m:t>
                          </m:r>
                          <m:r>
                            <a:rPr lang="en-US" i="1">
                              <a:latin typeface="Cambria Math" panose="02040503050406030204" pitchFamily="18" charset="0"/>
                            </a:rPr>
                            <m:t>𝑆𝑡𝑢𝑑𝑒𝑛𝑡</m:t>
                          </m:r>
                          <m:r>
                            <a:rPr lang="en-US" i="1">
                              <a:latin typeface="Cambria Math" panose="02040503050406030204" pitchFamily="18" charset="0"/>
                            </a:rPr>
                            <m:t>=</m:t>
                          </m:r>
                          <m:r>
                            <a:rPr lang="en-US" i="1">
                              <a:latin typeface="Cambria Math" panose="02040503050406030204" pitchFamily="18" charset="0"/>
                            </a:rPr>
                            <m:t>𝑦𝑒𝑠</m:t>
                          </m:r>
                        </m:e>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𝑗</m:t>
                              </m:r>
                            </m:sub>
                          </m:sSub>
                        </m:e>
                      </m:d>
                      <m:r>
                        <a:rPr lang="en-US" i="1">
                          <a:latin typeface="Cambria Math" panose="02040503050406030204" pitchFamily="18" charset="0"/>
                        </a:rPr>
                        <m:t>𝑝</m:t>
                      </m:r>
                      <m:d>
                        <m:dPr>
                          <m:ctrlPr>
                            <a:rPr lang="en-US" i="1">
                              <a:latin typeface="Cambria Math" panose="02040503050406030204" pitchFamily="18" charset="0"/>
                            </a:rPr>
                          </m:ctrlPr>
                        </m:dPr>
                        <m:e>
                          <m:r>
                            <m:rPr>
                              <m:nor/>
                            </m:rPr>
                            <a:rPr lang="en-US" i="1" dirty="0"/>
                            <m:t>Credit</m:t>
                          </m:r>
                          <m:r>
                            <m:rPr>
                              <m:nor/>
                            </m:rPr>
                            <a:rPr lang="en-US" i="1" dirty="0"/>
                            <m:t>−</m:t>
                          </m:r>
                          <m:r>
                            <m:rPr>
                              <m:nor/>
                            </m:rPr>
                            <a:rPr lang="en-US" i="1" dirty="0"/>
                            <m:t>rating</m:t>
                          </m:r>
                          <m:r>
                            <m:rPr>
                              <m:nor/>
                            </m:rPr>
                            <a:rPr lang="en-US" i="1" dirty="0"/>
                            <m:t> </m:t>
                          </m:r>
                          <m:r>
                            <m:rPr>
                              <m:nor/>
                            </m:rPr>
                            <a:rPr lang="en-US" dirty="0"/>
                            <m:t>= </m:t>
                          </m:r>
                          <m:r>
                            <m:rPr>
                              <m:nor/>
                            </m:rPr>
                            <a:rPr lang="en-US" i="1" dirty="0"/>
                            <m:t>fair</m:t>
                          </m:r>
                        </m:e>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𝑗</m:t>
                              </m:r>
                            </m:sub>
                          </m:sSub>
                        </m:e>
                      </m:d>
                    </m:oMath>
                  </m:oMathPara>
                </a14:m>
                <a:endParaRPr lang="en-US" dirty="0"/>
              </a:p>
            </p:txBody>
          </p:sp>
        </mc:Choice>
        <mc:Fallback xmlns="">
          <p:sp>
            <p:nvSpPr>
              <p:cNvPr id="17" name="TextBox 16">
                <a:extLst>
                  <a:ext uri="{FF2B5EF4-FFF2-40B4-BE49-F238E27FC236}">
                    <a16:creationId xmlns:a16="http://schemas.microsoft.com/office/drawing/2014/main" id="{4AD2CEAD-1507-4457-B349-C7EDE5C6AB52}"/>
                  </a:ext>
                </a:extLst>
              </p:cNvPr>
              <p:cNvSpPr txBox="1">
                <a:spLocks noRot="1" noChangeAspect="1" noMove="1" noResize="1" noEditPoints="1" noAdjustHandles="1" noChangeArrowheads="1" noChangeShapeType="1" noTextEdit="1"/>
              </p:cNvSpPr>
              <p:nvPr/>
            </p:nvSpPr>
            <p:spPr>
              <a:xfrm>
                <a:off x="755828" y="1338074"/>
                <a:ext cx="6600742" cy="763158"/>
              </a:xfrm>
              <a:prstGeom prst="rect">
                <a:avLst/>
              </a:prstGeom>
              <a:blipFill>
                <a:blip r:embed="rId5"/>
                <a:stretch>
                  <a:fillRect b="-32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40DF008-A896-4944-AA84-08A041FA76A0}"/>
                  </a:ext>
                </a:extLst>
              </p:cNvPr>
              <p:cNvSpPr txBox="1"/>
              <p:nvPr/>
            </p:nvSpPr>
            <p:spPr>
              <a:xfrm>
                <a:off x="755828" y="5945485"/>
                <a:ext cx="7361420" cy="923330"/>
              </a:xfrm>
              <a:prstGeom prst="rect">
                <a:avLst/>
              </a:prstGeom>
              <a:solidFill>
                <a:srgbClr val="FFFF00"/>
              </a:solidFill>
            </p:spPr>
            <p:txBody>
              <a:bodyPr wrap="square">
                <a:spAutoFit/>
              </a:bodyPr>
              <a:lstStyle/>
              <a:p>
                <a:pPr marL="0" indent="0">
                  <a:buNone/>
                </a:pPr>
                <a14:m>
                  <m:oMathPara xmlns:m="http://schemas.openxmlformats.org/officeDocument/2006/math">
                    <m:oMathParaPr>
                      <m:jc m:val="left"/>
                    </m:oMathParaPr>
                    <m:oMath xmlns:m="http://schemas.openxmlformats.org/officeDocument/2006/math">
                      <m:r>
                        <a:rPr lang="en-US" sz="1800" b="1" i="1" dirty="0" smtClean="0">
                          <a:latin typeface="Cambria Math" panose="02040503050406030204" pitchFamily="18" charset="0"/>
                        </a:rPr>
                        <m:t>𝑷</m:t>
                      </m:r>
                      <m:r>
                        <a:rPr lang="en-US" sz="1800" i="1" dirty="0">
                          <a:latin typeface="Cambria Math" panose="02040503050406030204" pitchFamily="18" charset="0"/>
                        </a:rPr>
                        <m:t>(</m:t>
                      </m:r>
                      <m:r>
                        <a:rPr lang="en-US" sz="1800" b="1" i="1" dirty="0">
                          <a:latin typeface="Cambria Math" panose="02040503050406030204" pitchFamily="18" charset="0"/>
                        </a:rPr>
                        <m:t>𝑿</m:t>
                      </m:r>
                      <m:r>
                        <a:rPr lang="en-US" sz="1800" b="1" i="1" dirty="0" smtClean="0">
                          <a:latin typeface="Cambria Math" panose="02040503050406030204" pitchFamily="18" charset="0"/>
                        </a:rPr>
                        <m:t>|</m:t>
                      </m:r>
                      <m:sSub>
                        <m:sSubPr>
                          <m:ctrlPr>
                            <a:rPr lang="en-US" sz="1800" b="1" i="1" dirty="0" smtClean="0">
                              <a:latin typeface="Cambria Math" panose="02040503050406030204" pitchFamily="18" charset="0"/>
                            </a:rPr>
                          </m:ctrlPr>
                        </m:sSubPr>
                        <m:e>
                          <m:r>
                            <a:rPr lang="en-US" sz="1800" b="1" i="1" dirty="0">
                              <a:latin typeface="Cambria Math" panose="02040503050406030204" pitchFamily="18" charset="0"/>
                            </a:rPr>
                            <m:t>𝑪</m:t>
                          </m:r>
                        </m:e>
                        <m:sub>
                          <m:r>
                            <a:rPr lang="en-US" sz="1800" b="1" i="1" dirty="0">
                              <a:latin typeface="Cambria Math" panose="02040503050406030204" pitchFamily="18" charset="0"/>
                            </a:rPr>
                            <m:t>𝒊</m:t>
                          </m:r>
                        </m:sub>
                      </m:sSub>
                      <m:r>
                        <a:rPr lang="en-US" sz="1800" i="1" dirty="0">
                          <a:latin typeface="Cambria Math" panose="02040503050406030204" pitchFamily="18" charset="0"/>
                        </a:rPr>
                        <m:t>) :</m:t>
                      </m:r>
                    </m:oMath>
                  </m:oMathPara>
                </a14:m>
                <a:br>
                  <a:rPr lang="en-US" sz="1800" dirty="0"/>
                </a:br>
                <a:r>
                  <a:rPr lang="en-US" sz="1800" i="1" dirty="0"/>
                  <a:t>P</a:t>
                </a:r>
                <a:r>
                  <a:rPr lang="en-US" sz="1800" dirty="0"/>
                  <a:t>(</a:t>
                </a:r>
                <a:r>
                  <a:rPr lang="en-US" sz="1800" i="1" dirty="0"/>
                  <a:t>X|</a:t>
                </a:r>
                <a14:m>
                  <m:oMath xmlns:m="http://schemas.openxmlformats.org/officeDocument/2006/math">
                    <m:r>
                      <a:rPr lang="en-US" sz="1800" i="1" dirty="0">
                        <a:latin typeface="Cambria Math" panose="02040503050406030204" pitchFamily="18" charset="0"/>
                      </a:rPr>
                      <m:t>𝐵𝑢𝑦𝑠𝑐𝑜𝑚𝑝𝑢𝑡𝑒𝑟𝑠</m:t>
                    </m:r>
                    <m:r>
                      <a:rPr lang="en-US" sz="1800" i="1" dirty="0">
                        <a:latin typeface="Cambria Math" panose="02040503050406030204" pitchFamily="18" charset="0"/>
                      </a:rPr>
                      <m:t>=′</m:t>
                    </m:r>
                    <m:r>
                      <a:rPr lang="en-US" sz="1800" i="1" dirty="0">
                        <a:latin typeface="Cambria Math" panose="02040503050406030204" pitchFamily="18" charset="0"/>
                      </a:rPr>
                      <m:t>𝑦𝑒𝑠</m:t>
                    </m:r>
                    <m:r>
                      <a:rPr lang="en-US" sz="1800" i="1" dirty="0">
                        <a:latin typeface="Cambria Math" panose="02040503050406030204" pitchFamily="18" charset="0"/>
                      </a:rPr>
                      <m:t>′</m:t>
                    </m:r>
                  </m:oMath>
                </a14:m>
                <a:r>
                  <a:rPr lang="en-US" sz="1800" dirty="0"/>
                  <a:t>) = 0</a:t>
                </a:r>
                <a:r>
                  <a:rPr lang="en-US" sz="1800" i="1" dirty="0"/>
                  <a:t>.</a:t>
                </a:r>
                <a:r>
                  <a:rPr lang="en-US" sz="1800" dirty="0"/>
                  <a:t>222 </a:t>
                </a:r>
                <a:r>
                  <a:rPr lang="en-US" sz="1800" i="1" dirty="0"/>
                  <a:t>× </a:t>
                </a:r>
                <a:r>
                  <a:rPr lang="en-US" sz="1800" dirty="0"/>
                  <a:t>0.444 </a:t>
                </a:r>
                <a:r>
                  <a:rPr lang="en-US" sz="1800" i="1" dirty="0"/>
                  <a:t>× </a:t>
                </a:r>
                <a:r>
                  <a:rPr lang="en-US" sz="1800" dirty="0"/>
                  <a:t>0</a:t>
                </a:r>
                <a:r>
                  <a:rPr lang="en-US" sz="1800" i="1" dirty="0"/>
                  <a:t>.</a:t>
                </a:r>
                <a:r>
                  <a:rPr lang="en-US" sz="1800" dirty="0"/>
                  <a:t>667 </a:t>
                </a:r>
                <a:r>
                  <a:rPr lang="en-US" sz="1800" i="1" dirty="0"/>
                  <a:t>× </a:t>
                </a:r>
                <a:r>
                  <a:rPr lang="en-US" sz="1800" dirty="0"/>
                  <a:t>0</a:t>
                </a:r>
                <a:r>
                  <a:rPr lang="en-US" sz="1800" i="1" dirty="0"/>
                  <a:t>.</a:t>
                </a:r>
                <a:r>
                  <a:rPr lang="en-US" sz="1800" dirty="0"/>
                  <a:t>667 = 0</a:t>
                </a:r>
                <a:r>
                  <a:rPr lang="en-US" sz="1800" i="1" dirty="0"/>
                  <a:t>.</a:t>
                </a:r>
                <a:r>
                  <a:rPr lang="en-US" sz="1800" dirty="0"/>
                  <a:t>044</a:t>
                </a:r>
                <a:br>
                  <a:rPr lang="en-US" sz="1800" dirty="0"/>
                </a:br>
                <a:r>
                  <a:rPr lang="en-US" sz="1800" i="1" dirty="0"/>
                  <a:t>P</a:t>
                </a:r>
                <a:r>
                  <a:rPr lang="en-US" sz="1800" dirty="0"/>
                  <a:t>(</a:t>
                </a:r>
                <a:r>
                  <a:rPr lang="en-US" sz="1800" i="1" dirty="0"/>
                  <a:t>X|</a:t>
                </a:r>
                <a14:m>
                  <m:oMath xmlns:m="http://schemas.openxmlformats.org/officeDocument/2006/math">
                    <m:r>
                      <a:rPr lang="en-US" sz="1800" i="1" dirty="0">
                        <a:latin typeface="Cambria Math" panose="02040503050406030204" pitchFamily="18" charset="0"/>
                      </a:rPr>
                      <m:t>𝐵𝑢𝑦𝑠𝑐𝑜𝑚𝑝𝑢𝑡𝑒𝑟𝑠</m:t>
                    </m:r>
                    <m:sSup>
                      <m:sSupPr>
                        <m:ctrlPr>
                          <a:rPr lang="en-US" sz="1800" i="1" dirty="0">
                            <a:latin typeface="Cambria Math" panose="02040503050406030204" pitchFamily="18" charset="0"/>
                          </a:rPr>
                        </m:ctrlPr>
                      </m:sSupPr>
                      <m:e>
                        <m:r>
                          <a:rPr lang="en-US" sz="1800" i="1" dirty="0">
                            <a:latin typeface="Cambria Math" panose="02040503050406030204" pitchFamily="18" charset="0"/>
                          </a:rPr>
                          <m:t>=</m:t>
                        </m:r>
                      </m:e>
                      <m:sup>
                        <m:r>
                          <a:rPr lang="en-US" sz="1800" i="1" dirty="0">
                            <a:latin typeface="Cambria Math" panose="02040503050406030204" pitchFamily="18" charset="0"/>
                          </a:rPr>
                          <m:t>′</m:t>
                        </m:r>
                      </m:sup>
                    </m:sSup>
                    <m:r>
                      <a:rPr lang="en-US" sz="1800" b="0" i="1" dirty="0" smtClean="0">
                        <a:latin typeface="Cambria Math" panose="02040503050406030204" pitchFamily="18" charset="0"/>
                      </a:rPr>
                      <m:t>𝑛𝑜</m:t>
                    </m:r>
                    <m:r>
                      <a:rPr lang="en-US" sz="1800" i="1" dirty="0">
                        <a:latin typeface="Cambria Math" panose="02040503050406030204" pitchFamily="18" charset="0"/>
                      </a:rPr>
                      <m:t>′</m:t>
                    </m:r>
                  </m:oMath>
                </a14:m>
                <a:r>
                  <a:rPr lang="en-US" sz="1800" dirty="0"/>
                  <a:t>) = 0</a:t>
                </a:r>
                <a:r>
                  <a:rPr lang="en-US" sz="1800" i="1" dirty="0"/>
                  <a:t>.</a:t>
                </a:r>
                <a:r>
                  <a:rPr lang="en-US" sz="1800" dirty="0"/>
                  <a:t>6 </a:t>
                </a:r>
                <a:r>
                  <a:rPr lang="en-US" sz="1800" i="1" dirty="0"/>
                  <a:t>× </a:t>
                </a:r>
                <a:r>
                  <a:rPr lang="en-US" sz="1800" dirty="0"/>
                  <a:t>0</a:t>
                </a:r>
                <a:r>
                  <a:rPr lang="en-US" sz="1800" i="1" dirty="0"/>
                  <a:t>.</a:t>
                </a:r>
                <a:r>
                  <a:rPr lang="en-US" sz="1800" dirty="0"/>
                  <a:t>4 </a:t>
                </a:r>
                <a:r>
                  <a:rPr lang="en-US" sz="1800" i="1" dirty="0"/>
                  <a:t>× </a:t>
                </a:r>
                <a:r>
                  <a:rPr lang="en-US" sz="1800" dirty="0"/>
                  <a:t>0</a:t>
                </a:r>
                <a:r>
                  <a:rPr lang="en-US" sz="1800" i="1" dirty="0"/>
                  <a:t>.</a:t>
                </a:r>
                <a:r>
                  <a:rPr lang="en-US" sz="1800" dirty="0"/>
                  <a:t>2 </a:t>
                </a:r>
                <a:r>
                  <a:rPr lang="en-US" sz="1800" i="1" dirty="0"/>
                  <a:t>× </a:t>
                </a:r>
                <a:r>
                  <a:rPr lang="en-US" sz="1800" dirty="0"/>
                  <a:t>0</a:t>
                </a:r>
                <a:r>
                  <a:rPr lang="en-US" sz="1800" i="1" dirty="0"/>
                  <a:t>.</a:t>
                </a:r>
                <a:r>
                  <a:rPr lang="en-US" sz="1800" dirty="0"/>
                  <a:t>4 = 0</a:t>
                </a:r>
                <a:r>
                  <a:rPr lang="en-US" sz="1800" i="1" dirty="0"/>
                  <a:t>.</a:t>
                </a:r>
                <a:r>
                  <a:rPr lang="en-US" sz="1800" dirty="0"/>
                  <a:t>019</a:t>
                </a:r>
              </a:p>
            </p:txBody>
          </p:sp>
        </mc:Choice>
        <mc:Fallback xmlns="">
          <p:sp>
            <p:nvSpPr>
              <p:cNvPr id="9" name="TextBox 8">
                <a:extLst>
                  <a:ext uri="{FF2B5EF4-FFF2-40B4-BE49-F238E27FC236}">
                    <a16:creationId xmlns:a16="http://schemas.microsoft.com/office/drawing/2014/main" id="{040DF008-A896-4944-AA84-08A041FA76A0}"/>
                  </a:ext>
                </a:extLst>
              </p:cNvPr>
              <p:cNvSpPr txBox="1">
                <a:spLocks noRot="1" noChangeAspect="1" noMove="1" noResize="1" noEditPoints="1" noAdjustHandles="1" noChangeArrowheads="1" noChangeShapeType="1" noTextEdit="1"/>
              </p:cNvSpPr>
              <p:nvPr/>
            </p:nvSpPr>
            <p:spPr>
              <a:xfrm>
                <a:off x="755828" y="5945485"/>
                <a:ext cx="7361420" cy="923330"/>
              </a:xfrm>
              <a:prstGeom prst="rect">
                <a:avLst/>
              </a:prstGeom>
              <a:blipFill>
                <a:blip r:embed="rId6"/>
                <a:stretch>
                  <a:fillRect l="-745"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CBAC183-F7E8-4FE1-BDEF-0D7E5844C326}"/>
                  </a:ext>
                </a:extLst>
              </p:cNvPr>
              <p:cNvSpPr txBox="1"/>
              <p:nvPr/>
            </p:nvSpPr>
            <p:spPr>
              <a:xfrm>
                <a:off x="755827" y="5945485"/>
                <a:ext cx="8942809" cy="923330"/>
              </a:xfrm>
              <a:prstGeom prst="rect">
                <a:avLst/>
              </a:prstGeom>
              <a:solidFill>
                <a:srgbClr val="FFFF00"/>
              </a:solidFill>
            </p:spPr>
            <p:txBody>
              <a:bodyPr wrap="square">
                <a:spAutoFit/>
              </a:bodyPr>
              <a:lstStyle/>
              <a:p>
                <a:pPr marL="0" indent="0">
                  <a:buNone/>
                </a:pPr>
                <a14:m>
                  <m:oMathPara xmlns:m="http://schemas.openxmlformats.org/officeDocument/2006/math">
                    <m:oMathParaPr>
                      <m:jc m:val="left"/>
                    </m:oMathParaPr>
                    <m:oMath xmlns:m="http://schemas.openxmlformats.org/officeDocument/2006/math">
                      <m:r>
                        <a:rPr lang="en-US" sz="1800" b="1" i="1" dirty="0" smtClean="0">
                          <a:latin typeface="Cambria Math" panose="02040503050406030204" pitchFamily="18" charset="0"/>
                        </a:rPr>
                        <m:t>𝑷</m:t>
                      </m:r>
                      <m:r>
                        <a:rPr lang="en-US" sz="1800" i="1" dirty="0">
                          <a:latin typeface="Cambria Math" panose="02040503050406030204" pitchFamily="18" charset="0"/>
                        </a:rPr>
                        <m:t>(</m:t>
                      </m:r>
                      <m:r>
                        <a:rPr lang="en-US" sz="1800" b="1" i="1" dirty="0">
                          <a:latin typeface="Cambria Math" panose="02040503050406030204" pitchFamily="18" charset="0"/>
                        </a:rPr>
                        <m:t>𝑿</m:t>
                      </m:r>
                      <m:r>
                        <a:rPr lang="en-US" sz="1800" b="1" i="1" dirty="0">
                          <a:latin typeface="Cambria Math" panose="02040503050406030204" pitchFamily="18" charset="0"/>
                        </a:rPr>
                        <m:t> </m:t>
                      </m:r>
                      <m:r>
                        <a:rPr lang="en-US" sz="1800" b="0" i="1" dirty="0" smtClean="0">
                          <a:latin typeface="Cambria Math" panose="02040503050406030204" pitchFamily="18" charset="0"/>
                        </a:rPr>
                        <m:t>|</m:t>
                      </m:r>
                      <m:sSub>
                        <m:sSubPr>
                          <m:ctrlPr>
                            <a:rPr lang="en-US" sz="1800" b="1" i="1" dirty="0" smtClean="0">
                              <a:latin typeface="Cambria Math" panose="02040503050406030204" pitchFamily="18" charset="0"/>
                            </a:rPr>
                          </m:ctrlPr>
                        </m:sSubPr>
                        <m:e>
                          <m:r>
                            <a:rPr lang="en-US" sz="1800" b="1" i="1" dirty="0">
                              <a:latin typeface="Cambria Math" panose="02040503050406030204" pitchFamily="18" charset="0"/>
                            </a:rPr>
                            <m:t>𝑪</m:t>
                          </m:r>
                        </m:e>
                        <m:sub>
                          <m:r>
                            <a:rPr lang="en-US" sz="1800" b="1" i="1" dirty="0">
                              <a:latin typeface="Cambria Math" panose="02040503050406030204" pitchFamily="18" charset="0"/>
                            </a:rPr>
                            <m:t>𝒊</m:t>
                          </m:r>
                        </m:sub>
                      </m:sSub>
                      <m:r>
                        <a:rPr lang="en-US" sz="1800" i="1" dirty="0">
                          <a:latin typeface="Cambria Math" panose="02040503050406030204" pitchFamily="18" charset="0"/>
                        </a:rPr>
                        <m:t>) × </m:t>
                      </m:r>
                      <m:r>
                        <a:rPr lang="en-US" sz="1800" b="1" i="1" dirty="0">
                          <a:latin typeface="Cambria Math" panose="02040503050406030204" pitchFamily="18" charset="0"/>
                        </a:rPr>
                        <m:t>𝑷</m:t>
                      </m:r>
                      <m:r>
                        <a:rPr lang="en-US" sz="1800" i="1" dirty="0">
                          <a:latin typeface="Cambria Math" panose="02040503050406030204" pitchFamily="18" charset="0"/>
                        </a:rPr>
                        <m:t>(</m:t>
                      </m:r>
                      <m:sSub>
                        <m:sSubPr>
                          <m:ctrlPr>
                            <a:rPr lang="en-US" sz="1800" b="1" i="1" dirty="0" smtClean="0">
                              <a:latin typeface="Cambria Math" panose="02040503050406030204" pitchFamily="18" charset="0"/>
                            </a:rPr>
                          </m:ctrlPr>
                        </m:sSubPr>
                        <m:e>
                          <m:r>
                            <a:rPr lang="en-US" sz="1800" b="1" i="1" dirty="0">
                              <a:latin typeface="Cambria Math" panose="02040503050406030204" pitchFamily="18" charset="0"/>
                            </a:rPr>
                            <m:t>𝑪</m:t>
                          </m:r>
                        </m:e>
                        <m:sub>
                          <m:r>
                            <a:rPr lang="en-US" sz="1800" b="1" i="1" dirty="0">
                              <a:latin typeface="Cambria Math" panose="02040503050406030204" pitchFamily="18" charset="0"/>
                            </a:rPr>
                            <m:t>𝒊</m:t>
                          </m:r>
                        </m:sub>
                      </m:sSub>
                      <m:r>
                        <a:rPr lang="en-US" sz="1800" i="1" dirty="0">
                          <a:latin typeface="Cambria Math" panose="02040503050406030204" pitchFamily="18" charset="0"/>
                        </a:rPr>
                        <m:t>) :</m:t>
                      </m:r>
                    </m:oMath>
                  </m:oMathPara>
                </a14:m>
                <a:br>
                  <a:rPr lang="en-US" sz="1800" dirty="0"/>
                </a:br>
                <a:r>
                  <a:rPr lang="en-US" sz="1800" i="1" dirty="0"/>
                  <a:t>P</a:t>
                </a:r>
                <a:r>
                  <a:rPr lang="en-US" sz="1800" dirty="0"/>
                  <a:t>(</a:t>
                </a:r>
                <a:r>
                  <a:rPr lang="en-US" sz="1800" i="1" dirty="0"/>
                  <a:t>X|</a:t>
                </a:r>
                <a14:m>
                  <m:oMath xmlns:m="http://schemas.openxmlformats.org/officeDocument/2006/math">
                    <m:r>
                      <a:rPr lang="en-US" sz="1800" i="1" dirty="0">
                        <a:latin typeface="Cambria Math" panose="02040503050406030204" pitchFamily="18" charset="0"/>
                      </a:rPr>
                      <m:t>𝐵𝑢𝑦𝑠𝑐𝑜𝑚𝑝𝑢𝑡𝑒𝑟𝑠</m:t>
                    </m:r>
                    <m:r>
                      <a:rPr lang="en-US" sz="1800" i="1" dirty="0">
                        <a:latin typeface="Cambria Math" panose="02040503050406030204" pitchFamily="18" charset="0"/>
                      </a:rPr>
                      <m:t>=′</m:t>
                    </m:r>
                    <m:r>
                      <a:rPr lang="en-US" sz="1800" i="1" dirty="0">
                        <a:latin typeface="Cambria Math" panose="02040503050406030204" pitchFamily="18" charset="0"/>
                      </a:rPr>
                      <m:t>𝑦𝑒𝑠</m:t>
                    </m:r>
                    <m:r>
                      <a:rPr lang="en-US" sz="1800" i="1" dirty="0">
                        <a:latin typeface="Cambria Math" panose="02040503050406030204" pitchFamily="18" charset="0"/>
                      </a:rPr>
                      <m:t>′</m:t>
                    </m:r>
                  </m:oMath>
                </a14:m>
                <a:r>
                  <a:rPr lang="en-US" sz="1800" dirty="0"/>
                  <a:t>) </a:t>
                </a:r>
                <a:r>
                  <a:rPr lang="en-US" sz="1800" i="1" dirty="0"/>
                  <a:t>× P</a:t>
                </a:r>
                <a:r>
                  <a:rPr lang="en-US" sz="1800" dirty="0"/>
                  <a:t>(</a:t>
                </a:r>
                <a:r>
                  <a:rPr lang="en-US" sz="1800" i="1" dirty="0"/>
                  <a:t>Buyscomputer </a:t>
                </a:r>
                <a:r>
                  <a:rPr lang="en-US" sz="1800" dirty="0"/>
                  <a:t>=</a:t>
                </a:r>
                <a:r>
                  <a:rPr lang="en-US" sz="1800" i="1" dirty="0"/>
                  <a:t> ‘yes’</a:t>
                </a:r>
                <a:r>
                  <a:rPr lang="en-US" sz="1800" dirty="0"/>
                  <a:t>) = 0</a:t>
                </a:r>
                <a:r>
                  <a:rPr lang="en-US" sz="1800" i="1" dirty="0"/>
                  <a:t>.</a:t>
                </a:r>
                <a:r>
                  <a:rPr lang="en-US" sz="1800" dirty="0"/>
                  <a:t>028 </a:t>
                </a:r>
                <a:r>
                  <a:rPr lang="en-US" sz="1800" b="1" dirty="0"/>
                  <a:t>(</a:t>
                </a:r>
                <a:r>
                  <a:rPr lang="en-US" sz="1800" dirty="0"/>
                  <a:t>0</a:t>
                </a:r>
                <a:r>
                  <a:rPr lang="en-US" sz="1800" i="1" dirty="0"/>
                  <a:t>.</a:t>
                </a:r>
                <a:r>
                  <a:rPr lang="en-US" sz="1800" dirty="0"/>
                  <a:t>044 </a:t>
                </a:r>
                <a:r>
                  <a:rPr lang="en-US" sz="1800" i="1" dirty="0"/>
                  <a:t>× </a:t>
                </a:r>
                <a:r>
                  <a:rPr lang="en-US" sz="1800" dirty="0"/>
                  <a:t>9/14 </a:t>
                </a:r>
                <a:r>
                  <a:rPr lang="en-US" sz="1800" b="1" dirty="0"/>
                  <a:t>)</a:t>
                </a:r>
                <a:br>
                  <a:rPr lang="en-US" sz="1800" b="1" dirty="0"/>
                </a:br>
                <a:r>
                  <a:rPr lang="en-US" sz="1800" i="1" dirty="0"/>
                  <a:t>P</a:t>
                </a:r>
                <a:r>
                  <a:rPr lang="en-US" sz="1800" dirty="0"/>
                  <a:t>(</a:t>
                </a:r>
                <a:r>
                  <a:rPr lang="en-US" sz="1800" i="1" dirty="0"/>
                  <a:t>X|</a:t>
                </a:r>
                <a14:m>
                  <m:oMath xmlns:m="http://schemas.openxmlformats.org/officeDocument/2006/math">
                    <m:r>
                      <a:rPr lang="en-US" sz="1800" i="1" dirty="0">
                        <a:latin typeface="Cambria Math" panose="02040503050406030204" pitchFamily="18" charset="0"/>
                      </a:rPr>
                      <m:t>𝐵𝑢𝑦𝑠𝑐𝑜𝑚𝑝𝑢𝑡𝑒𝑟𝑠</m:t>
                    </m:r>
                    <m:sSup>
                      <m:sSupPr>
                        <m:ctrlPr>
                          <a:rPr lang="en-US" sz="1800" i="1" dirty="0">
                            <a:latin typeface="Cambria Math" panose="02040503050406030204" pitchFamily="18" charset="0"/>
                          </a:rPr>
                        </m:ctrlPr>
                      </m:sSupPr>
                      <m:e>
                        <m:r>
                          <a:rPr lang="en-US" sz="1800" i="1" dirty="0">
                            <a:latin typeface="Cambria Math" panose="02040503050406030204" pitchFamily="18" charset="0"/>
                          </a:rPr>
                          <m:t>=</m:t>
                        </m:r>
                      </m:e>
                      <m:sup>
                        <m:r>
                          <a:rPr lang="en-US" sz="1800" i="1" dirty="0">
                            <a:latin typeface="Cambria Math" panose="02040503050406030204" pitchFamily="18" charset="0"/>
                          </a:rPr>
                          <m:t>′</m:t>
                        </m:r>
                      </m:sup>
                    </m:sSup>
                    <m:r>
                      <a:rPr lang="en-US" sz="1800" i="1" dirty="0">
                        <a:latin typeface="Cambria Math" panose="02040503050406030204" pitchFamily="18" charset="0"/>
                      </a:rPr>
                      <m:t>𝑛𝑜</m:t>
                    </m:r>
                    <m:r>
                      <a:rPr lang="en-US" sz="1800" i="1" dirty="0">
                        <a:latin typeface="Cambria Math" panose="02040503050406030204" pitchFamily="18" charset="0"/>
                      </a:rPr>
                      <m:t>′</m:t>
                    </m:r>
                  </m:oMath>
                </a14:m>
                <a:r>
                  <a:rPr lang="en-US" sz="1800" dirty="0"/>
                  <a:t>) </a:t>
                </a:r>
                <a:r>
                  <a:rPr lang="en-US" sz="1800" i="1" dirty="0"/>
                  <a:t>× P</a:t>
                </a:r>
                <a:r>
                  <a:rPr lang="en-US" sz="1800" dirty="0"/>
                  <a:t>(</a:t>
                </a:r>
                <a:r>
                  <a:rPr lang="en-US" sz="1800" i="1" dirty="0"/>
                  <a:t>Buyscomputer </a:t>
                </a:r>
                <a:r>
                  <a:rPr lang="en-US" sz="1800" dirty="0"/>
                  <a:t>=</a:t>
                </a:r>
                <a:r>
                  <a:rPr lang="en-US" sz="1800" i="1" dirty="0"/>
                  <a:t> ‘no’</a:t>
                </a:r>
                <a:r>
                  <a:rPr lang="en-US" sz="1800" dirty="0"/>
                  <a:t>) = 0</a:t>
                </a:r>
                <a:r>
                  <a:rPr lang="en-US" sz="1800" i="1" dirty="0"/>
                  <a:t>.</a:t>
                </a:r>
                <a:r>
                  <a:rPr lang="en-US" sz="1800" dirty="0"/>
                  <a:t>007 </a:t>
                </a:r>
                <a:r>
                  <a:rPr lang="en-US" sz="1800" b="1" dirty="0"/>
                  <a:t>(</a:t>
                </a:r>
                <a:r>
                  <a:rPr lang="en-US" sz="1800" dirty="0"/>
                  <a:t>0</a:t>
                </a:r>
                <a:r>
                  <a:rPr lang="en-US" sz="1800" i="1" dirty="0"/>
                  <a:t>.</a:t>
                </a:r>
                <a:r>
                  <a:rPr lang="en-US" sz="1800" dirty="0"/>
                  <a:t>019 </a:t>
                </a:r>
                <a:r>
                  <a:rPr lang="en-US" sz="1800" i="1" dirty="0"/>
                  <a:t>× </a:t>
                </a:r>
                <a:r>
                  <a:rPr lang="en-US" sz="1800" dirty="0"/>
                  <a:t>5/14 </a:t>
                </a:r>
                <a:r>
                  <a:rPr lang="en-US" sz="1800" b="1" dirty="0"/>
                  <a:t>)</a:t>
                </a:r>
              </a:p>
            </p:txBody>
          </p:sp>
        </mc:Choice>
        <mc:Fallback xmlns="">
          <p:sp>
            <p:nvSpPr>
              <p:cNvPr id="11" name="TextBox 10">
                <a:extLst>
                  <a:ext uri="{FF2B5EF4-FFF2-40B4-BE49-F238E27FC236}">
                    <a16:creationId xmlns:a16="http://schemas.microsoft.com/office/drawing/2014/main" id="{8CBAC183-F7E8-4FE1-BDEF-0D7E5844C326}"/>
                  </a:ext>
                </a:extLst>
              </p:cNvPr>
              <p:cNvSpPr txBox="1">
                <a:spLocks noRot="1" noChangeAspect="1" noMove="1" noResize="1" noEditPoints="1" noAdjustHandles="1" noChangeArrowheads="1" noChangeShapeType="1" noTextEdit="1"/>
              </p:cNvSpPr>
              <p:nvPr/>
            </p:nvSpPr>
            <p:spPr>
              <a:xfrm>
                <a:off x="755827" y="5945485"/>
                <a:ext cx="8942809" cy="923330"/>
              </a:xfrm>
              <a:prstGeom prst="rect">
                <a:avLst/>
              </a:prstGeom>
              <a:blipFill>
                <a:blip r:embed="rId7"/>
                <a:stretch>
                  <a:fillRect l="-613" b="-9211"/>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25237401-65A2-48BF-AD20-5B815D32EB14}"/>
              </a:ext>
            </a:extLst>
          </p:cNvPr>
          <p:cNvSpPr txBox="1"/>
          <p:nvPr/>
        </p:nvSpPr>
        <p:spPr>
          <a:xfrm>
            <a:off x="5516469" y="5806986"/>
            <a:ext cx="4183429" cy="369332"/>
          </a:xfrm>
          <a:prstGeom prst="rect">
            <a:avLst/>
          </a:prstGeom>
          <a:solidFill>
            <a:srgbClr val="00B050"/>
          </a:solidFill>
        </p:spPr>
        <p:txBody>
          <a:bodyPr wrap="square">
            <a:spAutoFit/>
          </a:bodyPr>
          <a:lstStyle/>
          <a:p>
            <a:pPr marL="0" indent="0">
              <a:buNone/>
            </a:pPr>
            <a:r>
              <a:rPr lang="en-US" sz="1800" b="1" dirty="0"/>
              <a:t>X belongs to class ’buys computer = ’yes’.</a:t>
            </a:r>
            <a:r>
              <a:rPr lang="en-US" sz="1800" dirty="0"/>
              <a:t> </a:t>
            </a:r>
          </a:p>
        </p:txBody>
      </p:sp>
    </p:spTree>
    <p:extLst>
      <p:ext uri="{BB962C8B-B14F-4D97-AF65-F5344CB8AC3E}">
        <p14:creationId xmlns:p14="http://schemas.microsoft.com/office/powerpoint/2010/main" val="152586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0805-BA04-4679-8204-508D58A980FF}"/>
              </a:ext>
            </a:extLst>
          </p:cNvPr>
          <p:cNvSpPr>
            <a:spLocks noGrp="1"/>
          </p:cNvSpPr>
          <p:nvPr>
            <p:ph type="title"/>
          </p:nvPr>
        </p:nvSpPr>
        <p:spPr/>
        <p:txBody>
          <a:bodyPr>
            <a:normAutofit fontScale="90000"/>
          </a:bodyPr>
          <a:lstStyle/>
          <a:p>
            <a:r>
              <a:rPr lang="en-US" dirty="0"/>
              <a:t>Reference</a:t>
            </a:r>
          </a:p>
        </p:txBody>
      </p:sp>
      <p:sp>
        <p:nvSpPr>
          <p:cNvPr id="3" name="Content Placeholder 2">
            <a:extLst>
              <a:ext uri="{FF2B5EF4-FFF2-40B4-BE49-F238E27FC236}">
                <a16:creationId xmlns:a16="http://schemas.microsoft.com/office/drawing/2014/main" id="{5F09A014-09D7-4FF4-B7D4-BEEC1BF3F639}"/>
              </a:ext>
            </a:extLst>
          </p:cNvPr>
          <p:cNvSpPr>
            <a:spLocks noGrp="1"/>
          </p:cNvSpPr>
          <p:nvPr>
            <p:ph idx="1"/>
          </p:nvPr>
        </p:nvSpPr>
        <p:spPr/>
        <p:txBody>
          <a:bodyPr>
            <a:normAutofit/>
          </a:bodyPr>
          <a:lstStyle/>
          <a:p>
            <a:r>
              <a:rPr lang="en-US" altLang="en-US" sz="2800" dirty="0"/>
              <a:t>Statistics with Economics and Business Applications, </a:t>
            </a:r>
            <a:r>
              <a:rPr lang="en-US" altLang="en-US" sz="2800" b="1" dirty="0"/>
              <a:t>Chapter 3  Probability and Discrete Probability Distributions</a:t>
            </a:r>
          </a:p>
          <a:p>
            <a:r>
              <a:rPr lang="en-US" dirty="0"/>
              <a:t>Modern Business Statistics, Slides by John Loucks</a:t>
            </a:r>
          </a:p>
          <a:p>
            <a:r>
              <a:rPr lang="en-US" sz="2800" b="0" i="0">
                <a:solidFill>
                  <a:srgbClr val="FF0000"/>
                </a:solidFill>
                <a:effectLst/>
                <a:latin typeface="F34"/>
              </a:rPr>
              <a:t>lecture notes on Probability Theory by </a:t>
            </a:r>
            <a:r>
              <a:rPr lang="en-US" sz="2800" b="0" i="0">
                <a:solidFill>
                  <a:srgbClr val="FF0000"/>
                </a:solidFill>
                <a:effectLst/>
                <a:latin typeface="F33"/>
              </a:rPr>
              <a:t>Phanuel Mariano</a:t>
            </a:r>
            <a:endParaRPr lang="en-US" dirty="0"/>
          </a:p>
        </p:txBody>
      </p:sp>
      <p:sp>
        <p:nvSpPr>
          <p:cNvPr id="4" name="Slide Number Placeholder 3">
            <a:extLst>
              <a:ext uri="{FF2B5EF4-FFF2-40B4-BE49-F238E27FC236}">
                <a16:creationId xmlns:a16="http://schemas.microsoft.com/office/drawing/2014/main" id="{C66BDF23-86E5-418F-A7E3-483B0DBADF7F}"/>
              </a:ext>
            </a:extLst>
          </p:cNvPr>
          <p:cNvSpPr>
            <a:spLocks noGrp="1"/>
          </p:cNvSpPr>
          <p:nvPr>
            <p:ph type="sldNum" sz="quarter" idx="12"/>
          </p:nvPr>
        </p:nvSpPr>
        <p:spPr/>
        <p:txBody>
          <a:bodyPr/>
          <a:lstStyle/>
          <a:p>
            <a:fld id="{7A40C488-C8CC-47D5-8871-7D5F905AB6AC}" type="slidenum">
              <a:rPr lang="en-US" smtClean="0"/>
              <a:t>19</a:t>
            </a:fld>
            <a:endParaRPr lang="en-US"/>
          </a:p>
        </p:txBody>
      </p:sp>
    </p:spTree>
    <p:extLst>
      <p:ext uri="{BB962C8B-B14F-4D97-AF65-F5344CB8AC3E}">
        <p14:creationId xmlns:p14="http://schemas.microsoft.com/office/powerpoint/2010/main" val="539980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C028-7320-4C4B-B09C-A996F816B9BD}"/>
              </a:ext>
            </a:extLst>
          </p:cNvPr>
          <p:cNvSpPr>
            <a:spLocks noGrp="1"/>
          </p:cNvSpPr>
          <p:nvPr>
            <p:ph type="title"/>
          </p:nvPr>
        </p:nvSpPr>
        <p:spPr/>
        <p:txBody>
          <a:bodyPr>
            <a:normAutofit fontScale="90000"/>
          </a:bodyPr>
          <a:lstStyle/>
          <a:p>
            <a:r>
              <a:rPr lang="en-US" dirty="0"/>
              <a:t>Recall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54C8FE-A117-4D39-AFBE-486C473A654B}"/>
                  </a:ext>
                </a:extLst>
              </p:cNvPr>
              <p:cNvSpPr>
                <a:spLocks noGrp="1"/>
              </p:cNvSpPr>
              <p:nvPr>
                <p:ph idx="1"/>
              </p:nvPr>
            </p:nvSpPr>
            <p:spPr>
              <a:xfrm>
                <a:off x="838200" y="1270000"/>
                <a:ext cx="9100279" cy="4906963"/>
              </a:xfrm>
            </p:spPr>
            <p:txBody>
              <a:bodyPr>
                <a:normAutofit fontScale="92500"/>
              </a:bodyPr>
              <a:lstStyle/>
              <a:p>
                <a:r>
                  <a:rPr lang="en-US" dirty="0"/>
                  <a:t>Conditional Probability</a:t>
                </a:r>
              </a:p>
              <a:p>
                <a:pPr marL="457200" lvl="1" indent="0">
                  <a:buNone/>
                </a:pPr>
                <a:endParaRPr lang="en-US" b="1" i="1" dirty="0">
                  <a:latin typeface="Cambria Math" panose="02040503050406030204" pitchFamily="18" charset="0"/>
                </a:endParaRPr>
              </a:p>
              <a:p>
                <a:pPr marL="457200" lvl="1" indent="0">
                  <a:buNone/>
                </a:pPr>
                <a14:m>
                  <m:oMathPara xmlns:m="http://schemas.openxmlformats.org/officeDocument/2006/math">
                    <m:oMathParaPr>
                      <m:jc m:val="left"/>
                    </m:oMathParaPr>
                    <m:oMath xmlns:m="http://schemas.openxmlformats.org/officeDocument/2006/math">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𝑨</m:t>
                      </m:r>
                      <m:r>
                        <a:rPr lang="en-US" b="1" i="1" dirty="0" smtClean="0">
                          <a:latin typeface="Cambria Math" panose="02040503050406030204" pitchFamily="18" charset="0"/>
                        </a:rPr>
                        <m:t> | </m:t>
                      </m:r>
                      <m:r>
                        <a:rPr lang="en-US" b="1" i="1" dirty="0" smtClean="0">
                          <a:latin typeface="Cambria Math" panose="02040503050406030204" pitchFamily="18" charset="0"/>
                        </a:rPr>
                        <m:t>𝑩</m:t>
                      </m:r>
                      <m:r>
                        <a:rPr lang="en-US" b="1"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b="1" i="1" dirty="0" smtClean="0">
                              <a:latin typeface="Cambria Math" panose="02040503050406030204" pitchFamily="18" charset="0"/>
                            </a:rPr>
                            <m:t>𝑷</m:t>
                          </m:r>
                          <m:d>
                            <m:dPr>
                              <m:ctrlPr>
                                <a:rPr lang="en-US" i="1" dirty="0" smtClean="0">
                                  <a:latin typeface="Cambria Math" panose="02040503050406030204" pitchFamily="18" charset="0"/>
                                </a:rPr>
                              </m:ctrlPr>
                            </m:dPr>
                            <m:e>
                              <m:r>
                                <a:rPr lang="en-US" b="1" i="1" dirty="0" smtClean="0">
                                  <a:latin typeface="Cambria Math" panose="02040503050406030204" pitchFamily="18" charset="0"/>
                                </a:rPr>
                                <m:t>𝑨</m:t>
                              </m:r>
                              <m:r>
                                <a:rPr lang="en-US" b="1" i="1" dirty="0" smtClean="0">
                                  <a:latin typeface="Cambria Math" panose="02040503050406030204" pitchFamily="18" charset="0"/>
                                </a:rPr>
                                <m:t> ∩ </m:t>
                              </m:r>
                              <m:r>
                                <a:rPr lang="en-US" b="1" i="1" dirty="0" smtClean="0">
                                  <a:latin typeface="Cambria Math" panose="02040503050406030204" pitchFamily="18" charset="0"/>
                                  <a:ea typeface="Cambria Math" panose="02040503050406030204" pitchFamily="18" charset="0"/>
                                </a:rPr>
                                <m:t>𝑩</m:t>
                              </m:r>
                            </m:e>
                          </m:d>
                        </m:num>
                        <m:den>
                          <m:r>
                            <a:rPr lang="en-US" b="1" i="1" dirty="0" smtClean="0">
                              <a:latin typeface="Cambria Math" panose="02040503050406030204" pitchFamily="18" charset="0"/>
                            </a:rPr>
                            <m:t>𝑷</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𝑩</m:t>
                              </m:r>
                            </m:e>
                          </m:d>
                        </m:den>
                      </m:f>
                      <m:r>
                        <a:rPr lang="en-US" b="1" i="1" dirty="0" smtClean="0">
                          <a:latin typeface="Cambria Math" panose="02040503050406030204" pitchFamily="18" charset="0"/>
                        </a:rPr>
                        <m:t>,</m:t>
                      </m:r>
                      <m:r>
                        <a:rPr lang="en-US" b="1" i="1" dirty="0" smtClean="0">
                          <a:latin typeface="Cambria Math" panose="02040503050406030204" pitchFamily="18" charset="0"/>
                        </a:rPr>
                        <m:t>𝒘𝒉𝒆𝒓𝒆</m:t>
                      </m:r>
                      <m:r>
                        <a:rPr lang="en-US" b="1" i="1" dirty="0" smtClean="0">
                          <a:latin typeface="Cambria Math" panose="02040503050406030204" pitchFamily="18" charset="0"/>
                        </a:rPr>
                        <m:t> </m:t>
                      </m:r>
                      <m:r>
                        <a:rPr lang="en-US" i="1" dirty="0">
                          <a:latin typeface="Cambria Math" panose="02040503050406030204" pitchFamily="18" charset="0"/>
                        </a:rPr>
                        <m:t>𝑃</m:t>
                      </m:r>
                      <m:r>
                        <a:rPr lang="en-US" i="1" dirty="0">
                          <a:latin typeface="Cambria Math" panose="02040503050406030204" pitchFamily="18" charset="0"/>
                        </a:rPr>
                        <m:t>(</m:t>
                      </m:r>
                      <m:r>
                        <a:rPr lang="en-US" i="1" dirty="0">
                          <a:latin typeface="Cambria Math" panose="02040503050406030204" pitchFamily="18" charset="0"/>
                        </a:rPr>
                        <m:t>𝐵</m:t>
                      </m:r>
                      <m:r>
                        <a:rPr lang="en-US" i="1" dirty="0">
                          <a:latin typeface="Cambria Math" panose="02040503050406030204" pitchFamily="18" charset="0"/>
                        </a:rPr>
                        <m:t>) &gt; 0</m:t>
                      </m:r>
                    </m:oMath>
                  </m:oMathPara>
                </a14:m>
                <a:endParaRPr lang="en-US" dirty="0"/>
              </a:p>
              <a:p>
                <a:pPr marL="457200" lvl="1" indent="0">
                  <a:buNone/>
                </a:pPr>
                <a:endParaRPr lang="en-US" dirty="0"/>
              </a:p>
              <a:p>
                <a:pPr marL="457200" lvl="1" indent="0">
                  <a:buNone/>
                </a:pPr>
                <a:endParaRPr lang="en-US" dirty="0"/>
              </a:p>
              <a:p>
                <a:pPr marL="457200" lvl="1" indent="0">
                  <a:buNone/>
                </a:pPr>
                <a:endParaRPr lang="en-US" dirty="0"/>
              </a:p>
              <a:p>
                <a14:m>
                  <m:oMath xmlns:m="http://schemas.openxmlformats.org/officeDocument/2006/math">
                    <m:r>
                      <a:rPr lang="en-US" i="1" dirty="0" smtClean="0">
                        <a:latin typeface="Cambria Math" panose="02040503050406030204" pitchFamily="18" charset="0"/>
                      </a:rPr>
                      <m:t>𝑷</m:t>
                    </m:r>
                    <m:r>
                      <a:rPr lang="en-US" i="1" dirty="0" smtClean="0">
                        <a:latin typeface="Cambria Math" panose="02040503050406030204" pitchFamily="18" charset="0"/>
                      </a:rPr>
                      <m:t>(</m:t>
                    </m:r>
                    <m:r>
                      <a:rPr lang="en-US" i="1" dirty="0" smtClean="0">
                        <a:latin typeface="Cambria Math" panose="02040503050406030204" pitchFamily="18" charset="0"/>
                      </a:rPr>
                      <m:t>𝑨</m:t>
                    </m:r>
                    <m:r>
                      <a:rPr lang="en-US" i="1" dirty="0" smtClean="0">
                        <a:latin typeface="Cambria Math" panose="02040503050406030204" pitchFamily="18" charset="0"/>
                      </a:rPr>
                      <m:t> | </m:t>
                    </m:r>
                    <m:r>
                      <a:rPr lang="en-US" i="1" dirty="0" smtClean="0">
                        <a:latin typeface="Cambria Math" panose="02040503050406030204" pitchFamily="18" charset="0"/>
                      </a:rPr>
                      <m:t>𝑩</m:t>
                    </m:r>
                    <m:r>
                      <a:rPr lang="en-US" i="1" dirty="0" smtClean="0">
                        <a:latin typeface="Cambria Math" panose="02040503050406030204" pitchFamily="18" charset="0"/>
                      </a:rPr>
                      <m:t>)=</m:t>
                    </m:r>
                    <m:r>
                      <a:rPr lang="en-US" i="1" dirty="0" smtClean="0">
                        <a:latin typeface="Cambria Math" panose="02040503050406030204" pitchFamily="18" charset="0"/>
                      </a:rPr>
                      <m:t>𝑷</m:t>
                    </m:r>
                    <m:r>
                      <a:rPr lang="en-US" i="1" dirty="0" smtClean="0">
                        <a:latin typeface="Cambria Math" panose="02040503050406030204" pitchFamily="18" charset="0"/>
                      </a:rPr>
                      <m:t>(</m:t>
                    </m:r>
                    <m:r>
                      <a:rPr lang="en-US" i="1" dirty="0" smtClean="0">
                        <a:latin typeface="Cambria Math" panose="02040503050406030204" pitchFamily="18" charset="0"/>
                      </a:rPr>
                      <m:t>𝑨</m:t>
                    </m:r>
                    <m:r>
                      <a:rPr lang="en-US" i="1" dirty="0" smtClean="0">
                        <a:latin typeface="Cambria Math" panose="02040503050406030204" pitchFamily="18" charset="0"/>
                      </a:rPr>
                      <m:t> ∩ </m:t>
                    </m:r>
                    <m:r>
                      <a:rPr lang="en-US" i="1" dirty="0" smtClean="0">
                        <a:latin typeface="Cambria Math" panose="02040503050406030204" pitchFamily="18" charset="0"/>
                      </a:rPr>
                      <m:t>𝑩</m:t>
                    </m:r>
                    <m:r>
                      <a:rPr lang="en-US" i="1" dirty="0" smtClean="0">
                        <a:latin typeface="Cambria Math" panose="02040503050406030204" pitchFamily="18" charset="0"/>
                      </a:rPr>
                      <m:t>)/</m:t>
                    </m:r>
                    <m:r>
                      <a:rPr lang="en-US" i="1" dirty="0" smtClean="0">
                        <a:latin typeface="Cambria Math" panose="02040503050406030204" pitchFamily="18" charset="0"/>
                      </a:rPr>
                      <m:t>𝑷</m:t>
                    </m:r>
                    <m:r>
                      <a:rPr lang="en-US" i="1" dirty="0" smtClean="0">
                        <a:latin typeface="Cambria Math" panose="02040503050406030204" pitchFamily="18" charset="0"/>
                      </a:rPr>
                      <m:t>(</m:t>
                    </m:r>
                    <m:r>
                      <a:rPr lang="en-US" i="1" dirty="0" smtClean="0">
                        <a:latin typeface="Cambria Math" panose="02040503050406030204" pitchFamily="18" charset="0"/>
                      </a:rPr>
                      <m:t>𝑩</m:t>
                    </m:r>
                    <m:r>
                      <a:rPr lang="en-US" i="1" dirty="0" smtClean="0">
                        <a:latin typeface="Cambria Math" panose="02040503050406030204" pitchFamily="18" charset="0"/>
                      </a:rPr>
                      <m:t>)  </m:t>
                    </m:r>
                  </m:oMath>
                </a14:m>
                <a:r>
                  <a:rPr lang="en-US" dirty="0"/>
                  <a:t>then </a:t>
                </a:r>
              </a:p>
              <a:p>
                <a:pPr marL="457200" lvl="1"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𝑷</m:t>
                      </m:r>
                      <m:r>
                        <a:rPr lang="en-US" i="1" dirty="0">
                          <a:latin typeface="Cambria Math" panose="02040503050406030204" pitchFamily="18" charset="0"/>
                        </a:rPr>
                        <m:t>(</m:t>
                      </m:r>
                      <m:r>
                        <a:rPr lang="en-US" i="1" dirty="0">
                          <a:latin typeface="Cambria Math" panose="02040503050406030204" pitchFamily="18" charset="0"/>
                        </a:rPr>
                        <m:t>𝑨</m:t>
                      </m:r>
                      <m:r>
                        <a:rPr lang="en-US" i="1" dirty="0">
                          <a:latin typeface="Cambria Math" panose="02040503050406030204" pitchFamily="18" charset="0"/>
                        </a:rPr>
                        <m:t> ∩ </m:t>
                      </m:r>
                      <m:r>
                        <a:rPr lang="en-US" i="1" dirty="0">
                          <a:latin typeface="Cambria Math" panose="02040503050406030204" pitchFamily="18" charset="0"/>
                        </a:rPr>
                        <m:t>𝑩</m:t>
                      </m:r>
                      <m:r>
                        <a:rPr lang="en-US" i="1" dirty="0">
                          <a:latin typeface="Cambria Math" panose="02040503050406030204" pitchFamily="18" charset="0"/>
                        </a:rPr>
                        <m:t>)=</m:t>
                      </m:r>
                      <m:r>
                        <a:rPr lang="en-US" i="1" dirty="0">
                          <a:latin typeface="Cambria Math" panose="02040503050406030204" pitchFamily="18" charset="0"/>
                        </a:rPr>
                        <m:t>𝑷</m:t>
                      </m:r>
                      <m:r>
                        <a:rPr lang="en-US" i="1" dirty="0">
                          <a:latin typeface="Cambria Math" panose="02040503050406030204" pitchFamily="18" charset="0"/>
                        </a:rPr>
                        <m:t>(</m:t>
                      </m:r>
                      <m:r>
                        <a:rPr lang="en-US" i="1" dirty="0">
                          <a:latin typeface="Cambria Math" panose="02040503050406030204" pitchFamily="18" charset="0"/>
                        </a:rPr>
                        <m:t>𝑨</m:t>
                      </m:r>
                      <m:r>
                        <a:rPr lang="en-US" i="1" dirty="0">
                          <a:latin typeface="Cambria Math" panose="02040503050406030204" pitchFamily="18" charset="0"/>
                        </a:rPr>
                        <m:t> | </m:t>
                      </m:r>
                      <m:r>
                        <a:rPr lang="en-US" i="1" dirty="0">
                          <a:latin typeface="Cambria Math" panose="02040503050406030204" pitchFamily="18" charset="0"/>
                        </a:rPr>
                        <m:t>𝑩</m:t>
                      </m:r>
                      <m:r>
                        <a:rPr lang="en-US" i="1" dirty="0">
                          <a:latin typeface="Cambria Math" panose="02040503050406030204" pitchFamily="18" charset="0"/>
                        </a:rPr>
                        <m:t>)</m:t>
                      </m:r>
                      <m:r>
                        <a:rPr lang="en-US" i="1" dirty="0">
                          <a:latin typeface="Cambria Math" panose="02040503050406030204" pitchFamily="18" charset="0"/>
                        </a:rPr>
                        <m:t>𝑷</m:t>
                      </m:r>
                      <m:r>
                        <a:rPr lang="en-US" i="1" dirty="0">
                          <a:latin typeface="Cambria Math" panose="02040503050406030204" pitchFamily="18" charset="0"/>
                        </a:rPr>
                        <m:t>(</m:t>
                      </m:r>
                      <m:r>
                        <a:rPr lang="en-US" i="1" dirty="0">
                          <a:latin typeface="Cambria Math" panose="02040503050406030204" pitchFamily="18" charset="0"/>
                        </a:rPr>
                        <m:t>𝑩</m:t>
                      </m:r>
                      <m:r>
                        <a:rPr lang="en-US" i="1" dirty="0">
                          <a:latin typeface="Cambria Math" panose="02040503050406030204" pitchFamily="18" charset="0"/>
                        </a:rPr>
                        <m:t>)</m:t>
                      </m:r>
                    </m:oMath>
                  </m:oMathPara>
                </a14:m>
                <a:endParaRPr lang="en-US" dirty="0"/>
              </a:p>
              <a:p>
                <a:pPr marL="457200" lvl="1" indent="0">
                  <a:buNone/>
                </a:pPr>
                <a:endParaRPr lang="en-US" dirty="0"/>
              </a:p>
              <a:p>
                <a:r>
                  <a:rPr lang="en-US" dirty="0"/>
                  <a:t>If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𝐸</m:t>
                        </m:r>
                      </m:e>
                      <m:sub>
                        <m:r>
                          <a:rPr lang="en-US" i="1" dirty="0">
                            <a:latin typeface="Cambria Math" panose="02040503050406030204" pitchFamily="18" charset="0"/>
                          </a:rPr>
                          <m:t>1</m:t>
                        </m:r>
                      </m:sub>
                    </m:sSub>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err="1">
                            <a:latin typeface="Cambria Math" panose="02040503050406030204" pitchFamily="18" charset="0"/>
                          </a:rPr>
                          <m:t>𝐸</m:t>
                        </m:r>
                      </m:e>
                      <m:sub>
                        <m:r>
                          <a:rPr lang="en-US" i="1" dirty="0" err="1">
                            <a:latin typeface="Cambria Math" panose="02040503050406030204" pitchFamily="18" charset="0"/>
                          </a:rPr>
                          <m:t>𝑛</m:t>
                        </m:r>
                      </m:sub>
                    </m:sSub>
                    <m:r>
                      <a:rPr lang="en-US" i="1" dirty="0">
                        <a:latin typeface="Cambria Math" panose="02040503050406030204" pitchFamily="18" charset="0"/>
                      </a:rPr>
                      <m:t> </m:t>
                    </m:r>
                  </m:oMath>
                </a14:m>
                <a:r>
                  <a:rPr lang="en-US" dirty="0"/>
                  <a:t>are events then</a:t>
                </a:r>
              </a:p>
              <a:p>
                <a:pPr marL="0" indent="0">
                  <a:buNone/>
                </a:pPr>
                <a:endParaRPr lang="en-US" sz="20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𝑷</m:t>
                      </m:r>
                      <m:d>
                        <m:dPr>
                          <m:ctrlPr>
                            <a:rPr lang="en-US" sz="2000" i="1">
                              <a:solidFill>
                                <a:srgbClr val="FF0000"/>
                              </a:solidFill>
                              <a:latin typeface="Cambria Math" panose="02040503050406030204" pitchFamily="18" charset="0"/>
                            </a:rPr>
                          </m:ctrlPr>
                        </m:dPr>
                        <m:e>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𝑬</m:t>
                              </m:r>
                            </m:e>
                            <m:sub>
                              <m:r>
                                <a:rPr lang="en-US" sz="2000" i="1">
                                  <a:solidFill>
                                    <a:srgbClr val="FF0000"/>
                                  </a:solidFill>
                                  <a:latin typeface="Cambria Math" panose="02040503050406030204" pitchFamily="18" charset="0"/>
                                </a:rPr>
                                <m:t>𝟏</m:t>
                              </m:r>
                            </m:sub>
                          </m:sSub>
                          <m:r>
                            <a:rPr lang="en-US" sz="2000" i="1">
                              <a:solidFill>
                                <a:srgbClr val="FF0000"/>
                              </a:solidFill>
                              <a:latin typeface="Cambria Math" panose="02040503050406030204" pitchFamily="18" charset="0"/>
                              <a:ea typeface="Cambria Math" panose="02040503050406030204" pitchFamily="18" charset="0"/>
                            </a:rPr>
                            <m:t>∩</m:t>
                          </m:r>
                          <m:sSub>
                            <m:sSubPr>
                              <m:ctrlPr>
                                <a:rPr lang="en-US" sz="2000" i="1">
                                  <a:solidFill>
                                    <a:srgbClr val="FF0000"/>
                                  </a:solidFill>
                                  <a:latin typeface="Cambria Math" panose="02040503050406030204" pitchFamily="18" charset="0"/>
                                  <a:ea typeface="Cambria Math" panose="02040503050406030204" pitchFamily="18" charset="0"/>
                                </a:rPr>
                              </m:ctrlPr>
                            </m:sSubPr>
                            <m:e>
                              <m:r>
                                <a:rPr lang="en-US" sz="2000" i="1">
                                  <a:solidFill>
                                    <a:srgbClr val="FF0000"/>
                                  </a:solidFill>
                                  <a:latin typeface="Cambria Math" panose="02040503050406030204" pitchFamily="18" charset="0"/>
                                  <a:ea typeface="Cambria Math" panose="02040503050406030204" pitchFamily="18" charset="0"/>
                                </a:rPr>
                                <m:t>𝑬</m:t>
                              </m:r>
                            </m:e>
                            <m:sub>
                              <m:r>
                                <a:rPr lang="en-US" sz="2000" i="1">
                                  <a:solidFill>
                                    <a:srgbClr val="FF0000"/>
                                  </a:solidFill>
                                  <a:latin typeface="Cambria Math" panose="02040503050406030204" pitchFamily="18" charset="0"/>
                                  <a:ea typeface="Cambria Math" panose="02040503050406030204" pitchFamily="18" charset="0"/>
                                </a:rPr>
                                <m:t>𝟐</m:t>
                              </m:r>
                            </m:sub>
                          </m:sSub>
                          <m:r>
                            <a:rPr lang="en-US" sz="2000" i="1">
                              <a:solidFill>
                                <a:srgbClr val="FF0000"/>
                              </a:solidFill>
                              <a:latin typeface="Cambria Math" panose="02040503050406030204" pitchFamily="18" charset="0"/>
                              <a:ea typeface="Cambria Math" panose="02040503050406030204" pitchFamily="18" charset="0"/>
                            </a:rPr>
                            <m:t>∩…∩</m:t>
                          </m:r>
                          <m:sSub>
                            <m:sSubPr>
                              <m:ctrlPr>
                                <a:rPr lang="en-US" sz="2000" i="1">
                                  <a:solidFill>
                                    <a:srgbClr val="FF0000"/>
                                  </a:solidFill>
                                  <a:latin typeface="Cambria Math" panose="02040503050406030204" pitchFamily="18" charset="0"/>
                                  <a:ea typeface="Cambria Math" panose="02040503050406030204" pitchFamily="18" charset="0"/>
                                </a:rPr>
                              </m:ctrlPr>
                            </m:sSubPr>
                            <m:e>
                              <m:r>
                                <a:rPr lang="en-US" sz="2000" i="1">
                                  <a:solidFill>
                                    <a:srgbClr val="FF0000"/>
                                  </a:solidFill>
                                  <a:latin typeface="Cambria Math" panose="02040503050406030204" pitchFamily="18" charset="0"/>
                                  <a:ea typeface="Cambria Math" panose="02040503050406030204" pitchFamily="18" charset="0"/>
                                </a:rPr>
                                <m:t>𝑬</m:t>
                              </m:r>
                            </m:e>
                            <m:sub>
                              <m:r>
                                <a:rPr lang="en-US" sz="2000" i="1">
                                  <a:solidFill>
                                    <a:srgbClr val="FF0000"/>
                                  </a:solidFill>
                                  <a:latin typeface="Cambria Math" panose="02040503050406030204" pitchFamily="18" charset="0"/>
                                  <a:ea typeface="Cambria Math" panose="02040503050406030204" pitchFamily="18" charset="0"/>
                                </a:rPr>
                                <m:t>𝒏</m:t>
                              </m:r>
                            </m:sub>
                          </m:sSub>
                        </m:e>
                      </m:d>
                      <m:r>
                        <a:rPr lang="en-US" sz="2000" i="1">
                          <a:solidFill>
                            <a:srgbClr val="FF0000"/>
                          </a:solidFill>
                          <a:latin typeface="Cambria Math" panose="02040503050406030204" pitchFamily="18" charset="0"/>
                          <a:ea typeface="Cambria Math" panose="02040503050406030204" pitchFamily="18" charset="0"/>
                        </a:rPr>
                        <m:t>=</m:t>
                      </m:r>
                      <m:r>
                        <a:rPr lang="en-US" sz="2000" i="1">
                          <a:solidFill>
                            <a:srgbClr val="FF0000"/>
                          </a:solidFill>
                          <a:latin typeface="Cambria Math" panose="02040503050406030204" pitchFamily="18" charset="0"/>
                          <a:ea typeface="Cambria Math" panose="02040503050406030204" pitchFamily="18" charset="0"/>
                        </a:rPr>
                        <m:t>𝑷</m:t>
                      </m:r>
                      <m:d>
                        <m:dPr>
                          <m:ctrlPr>
                            <a:rPr lang="en-US" sz="2000" i="1">
                              <a:solidFill>
                                <a:srgbClr val="FF0000"/>
                              </a:solidFill>
                              <a:latin typeface="Cambria Math" panose="02040503050406030204" pitchFamily="18" charset="0"/>
                              <a:ea typeface="Cambria Math" panose="02040503050406030204" pitchFamily="18" charset="0"/>
                            </a:rPr>
                          </m:ctrlPr>
                        </m:dPr>
                        <m:e>
                          <m:sSub>
                            <m:sSubPr>
                              <m:ctrlPr>
                                <a:rPr lang="en-US" sz="2000" i="1">
                                  <a:solidFill>
                                    <a:srgbClr val="FF0000"/>
                                  </a:solidFill>
                                  <a:latin typeface="Cambria Math" panose="02040503050406030204" pitchFamily="18" charset="0"/>
                                  <a:ea typeface="Cambria Math" panose="02040503050406030204" pitchFamily="18" charset="0"/>
                                </a:rPr>
                              </m:ctrlPr>
                            </m:sSubPr>
                            <m:e>
                              <m:r>
                                <a:rPr lang="en-US" sz="2000" i="1">
                                  <a:solidFill>
                                    <a:srgbClr val="FF0000"/>
                                  </a:solidFill>
                                  <a:latin typeface="Cambria Math" panose="02040503050406030204" pitchFamily="18" charset="0"/>
                                  <a:ea typeface="Cambria Math" panose="02040503050406030204" pitchFamily="18" charset="0"/>
                                </a:rPr>
                                <m:t>𝑬</m:t>
                              </m:r>
                            </m:e>
                            <m:sub>
                              <m:r>
                                <a:rPr lang="en-US" sz="2000" i="1">
                                  <a:solidFill>
                                    <a:srgbClr val="FF0000"/>
                                  </a:solidFill>
                                  <a:latin typeface="Cambria Math" panose="02040503050406030204" pitchFamily="18" charset="0"/>
                                  <a:ea typeface="Cambria Math" panose="02040503050406030204" pitchFamily="18" charset="0"/>
                                </a:rPr>
                                <m:t>𝟏</m:t>
                              </m:r>
                            </m:sub>
                          </m:sSub>
                        </m:e>
                      </m:d>
                      <m:r>
                        <a:rPr lang="en-US" sz="2000" i="1">
                          <a:solidFill>
                            <a:srgbClr val="FF0000"/>
                          </a:solidFill>
                          <a:latin typeface="Cambria Math" panose="02040503050406030204" pitchFamily="18" charset="0"/>
                          <a:ea typeface="Cambria Math" panose="02040503050406030204" pitchFamily="18" charset="0"/>
                        </a:rPr>
                        <m:t>𝑷</m:t>
                      </m:r>
                      <m:d>
                        <m:dPr>
                          <m:ctrlPr>
                            <a:rPr lang="en-US" sz="2000" i="1">
                              <a:solidFill>
                                <a:srgbClr val="FF0000"/>
                              </a:solidFill>
                              <a:latin typeface="Cambria Math" panose="02040503050406030204" pitchFamily="18" charset="0"/>
                              <a:ea typeface="Cambria Math" panose="02040503050406030204" pitchFamily="18" charset="0"/>
                            </a:rPr>
                          </m:ctrlPr>
                        </m:dPr>
                        <m:e>
                          <m:sSub>
                            <m:sSubPr>
                              <m:ctrlPr>
                                <a:rPr lang="en-US" sz="2000" i="1">
                                  <a:solidFill>
                                    <a:srgbClr val="FF0000"/>
                                  </a:solidFill>
                                  <a:latin typeface="Cambria Math" panose="02040503050406030204" pitchFamily="18" charset="0"/>
                                  <a:ea typeface="Cambria Math" panose="02040503050406030204" pitchFamily="18" charset="0"/>
                                </a:rPr>
                              </m:ctrlPr>
                            </m:sSubPr>
                            <m:e>
                              <m:r>
                                <a:rPr lang="en-US" sz="2000" i="1">
                                  <a:solidFill>
                                    <a:srgbClr val="FF0000"/>
                                  </a:solidFill>
                                  <a:latin typeface="Cambria Math" panose="02040503050406030204" pitchFamily="18" charset="0"/>
                                  <a:ea typeface="Cambria Math" panose="02040503050406030204" pitchFamily="18" charset="0"/>
                                </a:rPr>
                                <m:t>𝑬</m:t>
                              </m:r>
                            </m:e>
                            <m:sub>
                              <m:r>
                                <a:rPr lang="en-US" sz="2000" i="1">
                                  <a:solidFill>
                                    <a:srgbClr val="FF0000"/>
                                  </a:solidFill>
                                  <a:latin typeface="Cambria Math" panose="02040503050406030204" pitchFamily="18" charset="0"/>
                                  <a:ea typeface="Cambria Math" panose="02040503050406030204" pitchFamily="18" charset="0"/>
                                </a:rPr>
                                <m:t>𝟐</m:t>
                              </m:r>
                            </m:sub>
                          </m:sSub>
                        </m:e>
                        <m:e>
                          <m:sSub>
                            <m:sSubPr>
                              <m:ctrlPr>
                                <a:rPr lang="en-US" sz="2000" i="1">
                                  <a:solidFill>
                                    <a:srgbClr val="FF0000"/>
                                  </a:solidFill>
                                  <a:latin typeface="Cambria Math" panose="02040503050406030204" pitchFamily="18" charset="0"/>
                                  <a:ea typeface="Cambria Math" panose="02040503050406030204" pitchFamily="18" charset="0"/>
                                </a:rPr>
                              </m:ctrlPr>
                            </m:sSubPr>
                            <m:e>
                              <m:r>
                                <a:rPr lang="en-US" sz="2000" i="1">
                                  <a:solidFill>
                                    <a:srgbClr val="FF0000"/>
                                  </a:solidFill>
                                  <a:latin typeface="Cambria Math" panose="02040503050406030204" pitchFamily="18" charset="0"/>
                                  <a:ea typeface="Cambria Math" panose="02040503050406030204" pitchFamily="18" charset="0"/>
                                </a:rPr>
                                <m:t>𝑬</m:t>
                              </m:r>
                            </m:e>
                            <m:sub>
                              <m:r>
                                <a:rPr lang="en-US" sz="2000" i="1">
                                  <a:solidFill>
                                    <a:srgbClr val="FF0000"/>
                                  </a:solidFill>
                                  <a:latin typeface="Cambria Math" panose="02040503050406030204" pitchFamily="18" charset="0"/>
                                  <a:ea typeface="Cambria Math" panose="02040503050406030204" pitchFamily="18" charset="0"/>
                                </a:rPr>
                                <m:t>𝟏</m:t>
                              </m:r>
                            </m:sub>
                          </m:sSub>
                        </m:e>
                      </m:d>
                      <m:r>
                        <a:rPr lang="en-US" sz="2000" i="1">
                          <a:solidFill>
                            <a:srgbClr val="FF0000"/>
                          </a:solidFill>
                          <a:latin typeface="Cambria Math" panose="02040503050406030204" pitchFamily="18" charset="0"/>
                          <a:ea typeface="Cambria Math" panose="02040503050406030204" pitchFamily="18" charset="0"/>
                        </a:rPr>
                        <m:t>𝑷</m:t>
                      </m:r>
                      <m:d>
                        <m:dPr>
                          <m:ctrlPr>
                            <a:rPr lang="en-US" sz="2000" i="1">
                              <a:solidFill>
                                <a:srgbClr val="FF0000"/>
                              </a:solidFill>
                              <a:latin typeface="Cambria Math" panose="02040503050406030204" pitchFamily="18" charset="0"/>
                              <a:ea typeface="Cambria Math" panose="02040503050406030204" pitchFamily="18" charset="0"/>
                            </a:rPr>
                          </m:ctrlPr>
                        </m:dPr>
                        <m:e>
                          <m:sSub>
                            <m:sSubPr>
                              <m:ctrlPr>
                                <a:rPr lang="en-US" sz="2000" i="1">
                                  <a:solidFill>
                                    <a:srgbClr val="FF0000"/>
                                  </a:solidFill>
                                  <a:latin typeface="Cambria Math" panose="02040503050406030204" pitchFamily="18" charset="0"/>
                                  <a:ea typeface="Cambria Math" panose="02040503050406030204" pitchFamily="18" charset="0"/>
                                </a:rPr>
                              </m:ctrlPr>
                            </m:sSubPr>
                            <m:e>
                              <m:r>
                                <a:rPr lang="en-US" sz="2000" i="1">
                                  <a:solidFill>
                                    <a:srgbClr val="FF0000"/>
                                  </a:solidFill>
                                  <a:latin typeface="Cambria Math" panose="02040503050406030204" pitchFamily="18" charset="0"/>
                                  <a:ea typeface="Cambria Math" panose="02040503050406030204" pitchFamily="18" charset="0"/>
                                </a:rPr>
                                <m:t>𝑬</m:t>
                              </m:r>
                            </m:e>
                            <m:sub>
                              <m:r>
                                <a:rPr lang="en-US" sz="2000" i="1">
                                  <a:solidFill>
                                    <a:srgbClr val="FF0000"/>
                                  </a:solidFill>
                                  <a:latin typeface="Cambria Math" panose="02040503050406030204" pitchFamily="18" charset="0"/>
                                  <a:ea typeface="Cambria Math" panose="02040503050406030204" pitchFamily="18" charset="0"/>
                                </a:rPr>
                                <m:t>𝟑</m:t>
                              </m:r>
                            </m:sub>
                          </m:sSub>
                        </m:e>
                        <m:e>
                          <m:sSub>
                            <m:sSubPr>
                              <m:ctrlPr>
                                <a:rPr lang="en-US" sz="2000" i="1">
                                  <a:solidFill>
                                    <a:srgbClr val="FF0000"/>
                                  </a:solidFill>
                                  <a:latin typeface="Cambria Math" panose="02040503050406030204" pitchFamily="18" charset="0"/>
                                  <a:ea typeface="Cambria Math" panose="02040503050406030204" pitchFamily="18" charset="0"/>
                                </a:rPr>
                              </m:ctrlPr>
                            </m:sSubPr>
                            <m:e>
                              <m:r>
                                <a:rPr lang="en-US" sz="2000" i="1">
                                  <a:solidFill>
                                    <a:srgbClr val="FF0000"/>
                                  </a:solidFill>
                                  <a:latin typeface="Cambria Math" panose="02040503050406030204" pitchFamily="18" charset="0"/>
                                  <a:ea typeface="Cambria Math" panose="02040503050406030204" pitchFamily="18" charset="0"/>
                                </a:rPr>
                                <m:t>𝑬</m:t>
                              </m:r>
                            </m:e>
                            <m:sub>
                              <m:r>
                                <a:rPr lang="en-US" sz="2000" i="1">
                                  <a:solidFill>
                                    <a:srgbClr val="FF0000"/>
                                  </a:solidFill>
                                  <a:latin typeface="Cambria Math" panose="02040503050406030204" pitchFamily="18" charset="0"/>
                                  <a:ea typeface="Cambria Math" panose="02040503050406030204" pitchFamily="18" charset="0"/>
                                </a:rPr>
                                <m:t>𝟏</m:t>
                              </m:r>
                            </m:sub>
                          </m:sSub>
                          <m:r>
                            <a:rPr lang="en-US" sz="2000" i="1">
                              <a:solidFill>
                                <a:srgbClr val="FF0000"/>
                              </a:solidFill>
                              <a:latin typeface="Cambria Math" panose="02040503050406030204" pitchFamily="18" charset="0"/>
                              <a:ea typeface="Cambria Math" panose="02040503050406030204" pitchFamily="18" charset="0"/>
                            </a:rPr>
                            <m:t>∩</m:t>
                          </m:r>
                          <m:sSub>
                            <m:sSubPr>
                              <m:ctrlPr>
                                <a:rPr lang="en-US" sz="2000" i="1">
                                  <a:solidFill>
                                    <a:srgbClr val="FF0000"/>
                                  </a:solidFill>
                                  <a:latin typeface="Cambria Math" panose="02040503050406030204" pitchFamily="18" charset="0"/>
                                  <a:ea typeface="Cambria Math" panose="02040503050406030204" pitchFamily="18" charset="0"/>
                                </a:rPr>
                              </m:ctrlPr>
                            </m:sSubPr>
                            <m:e>
                              <m:r>
                                <a:rPr lang="en-US" sz="2000" i="1">
                                  <a:solidFill>
                                    <a:srgbClr val="FF0000"/>
                                  </a:solidFill>
                                  <a:latin typeface="Cambria Math" panose="02040503050406030204" pitchFamily="18" charset="0"/>
                                  <a:ea typeface="Cambria Math" panose="02040503050406030204" pitchFamily="18" charset="0"/>
                                </a:rPr>
                                <m:t>𝑬</m:t>
                              </m:r>
                            </m:e>
                            <m:sub>
                              <m:r>
                                <a:rPr lang="en-US" sz="2000" i="1">
                                  <a:solidFill>
                                    <a:srgbClr val="FF0000"/>
                                  </a:solidFill>
                                  <a:latin typeface="Cambria Math" panose="02040503050406030204" pitchFamily="18" charset="0"/>
                                  <a:ea typeface="Cambria Math" panose="02040503050406030204" pitchFamily="18" charset="0"/>
                                </a:rPr>
                                <m:t>𝟐</m:t>
                              </m:r>
                            </m:sub>
                          </m:sSub>
                        </m:e>
                      </m:d>
                      <m:r>
                        <a:rPr lang="en-US" sz="2000" i="1">
                          <a:solidFill>
                            <a:srgbClr val="FF0000"/>
                          </a:solidFill>
                          <a:latin typeface="Cambria Math" panose="02040503050406030204" pitchFamily="18" charset="0"/>
                          <a:ea typeface="Cambria Math" panose="02040503050406030204" pitchFamily="18" charset="0"/>
                        </a:rPr>
                        <m:t>,…,</m:t>
                      </m:r>
                      <m:r>
                        <a:rPr lang="en-US" sz="2000" i="1">
                          <a:solidFill>
                            <a:srgbClr val="FF0000"/>
                          </a:solidFill>
                          <a:latin typeface="Cambria Math" panose="02040503050406030204" pitchFamily="18" charset="0"/>
                          <a:ea typeface="Cambria Math" panose="02040503050406030204" pitchFamily="18" charset="0"/>
                        </a:rPr>
                        <m:t>𝑷</m:t>
                      </m:r>
                      <m:r>
                        <a:rPr lang="en-US" sz="2000" i="1">
                          <a:solidFill>
                            <a:srgbClr val="FF0000"/>
                          </a:solidFill>
                          <a:latin typeface="Cambria Math" panose="02040503050406030204" pitchFamily="18" charset="0"/>
                          <a:ea typeface="Cambria Math" panose="02040503050406030204" pitchFamily="18" charset="0"/>
                        </a:rPr>
                        <m:t>(</m:t>
                      </m:r>
                      <m:sSub>
                        <m:sSubPr>
                          <m:ctrlPr>
                            <a:rPr lang="en-US" sz="2000" i="1">
                              <a:solidFill>
                                <a:srgbClr val="FF0000"/>
                              </a:solidFill>
                              <a:latin typeface="Cambria Math" panose="02040503050406030204" pitchFamily="18" charset="0"/>
                              <a:ea typeface="Cambria Math" panose="02040503050406030204" pitchFamily="18" charset="0"/>
                            </a:rPr>
                          </m:ctrlPr>
                        </m:sSubPr>
                        <m:e>
                          <m:r>
                            <a:rPr lang="en-US" sz="2000" i="1">
                              <a:solidFill>
                                <a:srgbClr val="FF0000"/>
                              </a:solidFill>
                              <a:latin typeface="Cambria Math" panose="02040503050406030204" pitchFamily="18" charset="0"/>
                              <a:ea typeface="Cambria Math" panose="02040503050406030204" pitchFamily="18" charset="0"/>
                            </a:rPr>
                            <m:t>𝑬</m:t>
                          </m:r>
                        </m:e>
                        <m:sub>
                          <m:r>
                            <a:rPr lang="en-US" sz="2000" i="1">
                              <a:solidFill>
                                <a:srgbClr val="FF0000"/>
                              </a:solidFill>
                              <a:latin typeface="Cambria Math" panose="02040503050406030204" pitchFamily="18" charset="0"/>
                              <a:ea typeface="Cambria Math" panose="02040503050406030204" pitchFamily="18" charset="0"/>
                            </a:rPr>
                            <m:t>𝒏</m:t>
                          </m:r>
                        </m:sub>
                      </m:sSub>
                      <m:r>
                        <a:rPr lang="en-US" sz="2000" i="1">
                          <a:solidFill>
                            <a:srgbClr val="FF0000"/>
                          </a:solidFill>
                          <a:latin typeface="Cambria Math" panose="02040503050406030204" pitchFamily="18" charset="0"/>
                          <a:ea typeface="Cambria Math" panose="02040503050406030204" pitchFamily="18" charset="0"/>
                        </a:rPr>
                        <m:t>|</m:t>
                      </m:r>
                      <m:sSub>
                        <m:sSubPr>
                          <m:ctrlPr>
                            <a:rPr lang="en-US" sz="2000" i="1">
                              <a:solidFill>
                                <a:srgbClr val="FF0000"/>
                              </a:solidFill>
                              <a:latin typeface="Cambria Math" panose="02040503050406030204" pitchFamily="18" charset="0"/>
                              <a:ea typeface="Cambria Math" panose="02040503050406030204" pitchFamily="18" charset="0"/>
                            </a:rPr>
                          </m:ctrlPr>
                        </m:sSubPr>
                        <m:e>
                          <m:r>
                            <a:rPr lang="en-US" sz="2000" i="1">
                              <a:solidFill>
                                <a:srgbClr val="FF0000"/>
                              </a:solidFill>
                              <a:latin typeface="Cambria Math" panose="02040503050406030204" pitchFamily="18" charset="0"/>
                              <a:ea typeface="Cambria Math" panose="02040503050406030204" pitchFamily="18" charset="0"/>
                            </a:rPr>
                            <m:t>𝑬</m:t>
                          </m:r>
                        </m:e>
                        <m:sub>
                          <m:r>
                            <a:rPr lang="en-US" sz="2000" i="1">
                              <a:solidFill>
                                <a:srgbClr val="FF0000"/>
                              </a:solidFill>
                              <a:latin typeface="Cambria Math" panose="02040503050406030204" pitchFamily="18" charset="0"/>
                              <a:ea typeface="Cambria Math" panose="02040503050406030204" pitchFamily="18" charset="0"/>
                            </a:rPr>
                            <m:t>𝟏</m:t>
                          </m:r>
                        </m:sub>
                      </m:sSub>
                      <m:r>
                        <a:rPr lang="en-US" sz="2000" i="1">
                          <a:solidFill>
                            <a:srgbClr val="FF0000"/>
                          </a:solidFill>
                          <a:latin typeface="Cambria Math" panose="02040503050406030204" pitchFamily="18" charset="0"/>
                          <a:ea typeface="Cambria Math" panose="02040503050406030204" pitchFamily="18" charset="0"/>
                        </a:rPr>
                        <m:t>∩</m:t>
                      </m:r>
                      <m:sSub>
                        <m:sSubPr>
                          <m:ctrlPr>
                            <a:rPr lang="en-US" sz="2000" i="1">
                              <a:solidFill>
                                <a:srgbClr val="FF0000"/>
                              </a:solidFill>
                              <a:latin typeface="Cambria Math" panose="02040503050406030204" pitchFamily="18" charset="0"/>
                              <a:ea typeface="Cambria Math" panose="02040503050406030204" pitchFamily="18" charset="0"/>
                            </a:rPr>
                          </m:ctrlPr>
                        </m:sSubPr>
                        <m:e>
                          <m:r>
                            <a:rPr lang="en-US" sz="2000" i="1">
                              <a:solidFill>
                                <a:srgbClr val="FF0000"/>
                              </a:solidFill>
                              <a:latin typeface="Cambria Math" panose="02040503050406030204" pitchFamily="18" charset="0"/>
                              <a:ea typeface="Cambria Math" panose="02040503050406030204" pitchFamily="18" charset="0"/>
                            </a:rPr>
                            <m:t>𝑬</m:t>
                          </m:r>
                        </m:e>
                        <m:sub>
                          <m:r>
                            <a:rPr lang="en-US" sz="2000" i="1">
                              <a:solidFill>
                                <a:srgbClr val="FF0000"/>
                              </a:solidFill>
                              <a:latin typeface="Cambria Math" panose="02040503050406030204" pitchFamily="18" charset="0"/>
                              <a:ea typeface="Cambria Math" panose="02040503050406030204" pitchFamily="18" charset="0"/>
                            </a:rPr>
                            <m:t>𝟐</m:t>
                          </m:r>
                        </m:sub>
                      </m:sSub>
                      <m:r>
                        <a:rPr lang="en-US" sz="2000" i="1">
                          <a:solidFill>
                            <a:srgbClr val="FF0000"/>
                          </a:solidFill>
                          <a:latin typeface="Cambria Math" panose="02040503050406030204" pitchFamily="18" charset="0"/>
                          <a:ea typeface="Cambria Math" panose="02040503050406030204" pitchFamily="18" charset="0"/>
                        </a:rPr>
                        <m:t>∩…∩</m:t>
                      </m:r>
                      <m:sSub>
                        <m:sSubPr>
                          <m:ctrlPr>
                            <a:rPr lang="en-US" sz="2000" i="1">
                              <a:solidFill>
                                <a:srgbClr val="FF0000"/>
                              </a:solidFill>
                              <a:latin typeface="Cambria Math" panose="02040503050406030204" pitchFamily="18" charset="0"/>
                              <a:ea typeface="Cambria Math" panose="02040503050406030204" pitchFamily="18" charset="0"/>
                            </a:rPr>
                          </m:ctrlPr>
                        </m:sSubPr>
                        <m:e>
                          <m:r>
                            <a:rPr lang="en-US" sz="2000" i="1">
                              <a:solidFill>
                                <a:srgbClr val="FF0000"/>
                              </a:solidFill>
                              <a:latin typeface="Cambria Math" panose="02040503050406030204" pitchFamily="18" charset="0"/>
                              <a:ea typeface="Cambria Math" panose="02040503050406030204" pitchFamily="18" charset="0"/>
                            </a:rPr>
                            <m:t>𝑬</m:t>
                          </m:r>
                        </m:e>
                        <m:sub>
                          <m:r>
                            <a:rPr lang="en-US" sz="2000" i="1">
                              <a:solidFill>
                                <a:srgbClr val="FF0000"/>
                              </a:solidFill>
                              <a:latin typeface="Cambria Math" panose="02040503050406030204" pitchFamily="18" charset="0"/>
                              <a:ea typeface="Cambria Math" panose="02040503050406030204" pitchFamily="18" charset="0"/>
                            </a:rPr>
                            <m:t>𝒏</m:t>
                          </m:r>
                          <m:r>
                            <a:rPr lang="en-US" sz="2000" i="1">
                              <a:solidFill>
                                <a:srgbClr val="FF0000"/>
                              </a:solidFill>
                              <a:latin typeface="Cambria Math" panose="02040503050406030204" pitchFamily="18" charset="0"/>
                              <a:ea typeface="Cambria Math" panose="02040503050406030204" pitchFamily="18" charset="0"/>
                            </a:rPr>
                            <m:t>−</m:t>
                          </m:r>
                          <m:r>
                            <a:rPr lang="en-US" sz="2000" i="1">
                              <a:solidFill>
                                <a:srgbClr val="FF0000"/>
                              </a:solidFill>
                              <a:latin typeface="Cambria Math" panose="02040503050406030204" pitchFamily="18" charset="0"/>
                              <a:ea typeface="Cambria Math" panose="02040503050406030204" pitchFamily="18" charset="0"/>
                            </a:rPr>
                            <m:t>𝟏</m:t>
                          </m:r>
                        </m:sub>
                      </m:sSub>
                      <m:r>
                        <a:rPr lang="en-US" sz="2000" i="1">
                          <a:solidFill>
                            <a:srgbClr val="FF0000"/>
                          </a:solidFill>
                          <a:latin typeface="Cambria Math" panose="02040503050406030204" pitchFamily="18" charset="0"/>
                          <a:ea typeface="Cambria Math" panose="02040503050406030204" pitchFamily="18" charset="0"/>
                        </a:rPr>
                        <m:t>)</m:t>
                      </m:r>
                    </m:oMath>
                  </m:oMathPara>
                </a14:m>
                <a:endParaRPr lang="en-US" sz="2000" dirty="0">
                  <a:solidFill>
                    <a:srgbClr val="FF0000"/>
                  </a:solidFill>
                </a:endParaRPr>
              </a:p>
              <a:p>
                <a:endParaRPr lang="en-US" dirty="0"/>
              </a:p>
              <a:p>
                <a:endParaRPr lang="en-US" dirty="0"/>
              </a:p>
            </p:txBody>
          </p:sp>
        </mc:Choice>
        <mc:Fallback xmlns="">
          <p:sp>
            <p:nvSpPr>
              <p:cNvPr id="3" name="Content Placeholder 2">
                <a:extLst>
                  <a:ext uri="{FF2B5EF4-FFF2-40B4-BE49-F238E27FC236}">
                    <a16:creationId xmlns:a16="http://schemas.microsoft.com/office/drawing/2014/main" id="{7554C8FE-A117-4D39-AFBE-486C473A654B}"/>
                  </a:ext>
                </a:extLst>
              </p:cNvPr>
              <p:cNvSpPr>
                <a:spLocks noGrp="1" noRot="1" noChangeAspect="1" noMove="1" noResize="1" noEditPoints="1" noAdjustHandles="1" noChangeArrowheads="1" noChangeShapeType="1" noTextEdit="1"/>
              </p:cNvSpPr>
              <p:nvPr>
                <p:ph idx="1"/>
              </p:nvPr>
            </p:nvSpPr>
            <p:spPr>
              <a:xfrm>
                <a:off x="838200" y="1270000"/>
                <a:ext cx="9100279" cy="4906963"/>
              </a:xfrm>
              <a:blipFill>
                <a:blip r:embed="rId2"/>
                <a:stretch>
                  <a:fillRect l="-1072" t="-1863" r="-13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9FB7741-FDC4-4A32-B374-2B8C13E94E31}"/>
              </a:ext>
            </a:extLst>
          </p:cNvPr>
          <p:cNvSpPr>
            <a:spLocks noGrp="1"/>
          </p:cNvSpPr>
          <p:nvPr>
            <p:ph type="sldNum" sz="quarter" idx="12"/>
          </p:nvPr>
        </p:nvSpPr>
        <p:spPr/>
        <p:txBody>
          <a:bodyPr/>
          <a:lstStyle/>
          <a:p>
            <a:fld id="{7A40C488-C8CC-47D5-8871-7D5F905AB6AC}" type="slidenum">
              <a:rPr lang="en-US" smtClean="0"/>
              <a:t>2</a:t>
            </a:fld>
            <a:endParaRPr lang="en-US"/>
          </a:p>
        </p:txBody>
      </p:sp>
      <p:pic>
        <p:nvPicPr>
          <p:cNvPr id="7" name="Picture 6">
            <a:extLst>
              <a:ext uri="{FF2B5EF4-FFF2-40B4-BE49-F238E27FC236}">
                <a16:creationId xmlns:a16="http://schemas.microsoft.com/office/drawing/2014/main" id="{19316E61-AA62-49BA-90B2-C1D435269A18}"/>
              </a:ext>
            </a:extLst>
          </p:cNvPr>
          <p:cNvPicPr>
            <a:picLocks noChangeAspect="1"/>
          </p:cNvPicPr>
          <p:nvPr/>
        </p:nvPicPr>
        <p:blipFill>
          <a:blip r:embed="rId3"/>
          <a:stretch>
            <a:fillRect/>
          </a:stretch>
        </p:blipFill>
        <p:spPr>
          <a:xfrm>
            <a:off x="8053137" y="1270000"/>
            <a:ext cx="3606966" cy="2291347"/>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8304490-8DC1-4FA3-83E3-2528EAC08D0C}"/>
                  </a:ext>
                </a:extLst>
              </p:cNvPr>
              <p:cNvSpPr txBox="1"/>
              <p:nvPr/>
            </p:nvSpPr>
            <p:spPr>
              <a:xfrm>
                <a:off x="954506" y="2759706"/>
                <a:ext cx="6364705" cy="369332"/>
              </a:xfrm>
              <a:prstGeom prst="rect">
                <a:avLst/>
              </a:prstGeom>
              <a:solidFill>
                <a:srgbClr val="FFFF00"/>
              </a:solidFill>
            </p:spPr>
            <p:txBody>
              <a:bodyPr wrap="square">
                <a:spAutoFit/>
              </a:bodyPr>
              <a:lstStyle/>
              <a:p>
                <a:r>
                  <a:rPr lang="en-US" dirty="0"/>
                  <a:t>Conditional probability of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oMath>
                </a14:m>
                <a:r>
                  <a:rPr lang="en-US" dirty="0"/>
                  <a:t> is undefined when </a:t>
                </a:r>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i="1" dirty="0" smtClean="0">
                            <a:latin typeface="Cambria Math" panose="02040503050406030204" pitchFamily="18" charset="0"/>
                          </a:rPr>
                          <m:t>𝐵</m:t>
                        </m:r>
                      </m:e>
                    </m:d>
                    <m:r>
                      <a:rPr lang="en-US" i="1" dirty="0" smtClean="0">
                        <a:latin typeface="Cambria Math" panose="02040503050406030204" pitchFamily="18" charset="0"/>
                      </a:rPr>
                      <m:t>=0</m:t>
                    </m:r>
                  </m:oMath>
                </a14:m>
                <a:r>
                  <a:rPr lang="en-US" dirty="0"/>
                  <a:t>.</a:t>
                </a:r>
              </a:p>
            </p:txBody>
          </p:sp>
        </mc:Choice>
        <mc:Fallback xmlns="">
          <p:sp>
            <p:nvSpPr>
              <p:cNvPr id="10" name="TextBox 9">
                <a:extLst>
                  <a:ext uri="{FF2B5EF4-FFF2-40B4-BE49-F238E27FC236}">
                    <a16:creationId xmlns:a16="http://schemas.microsoft.com/office/drawing/2014/main" id="{08304490-8DC1-4FA3-83E3-2528EAC08D0C}"/>
                  </a:ext>
                </a:extLst>
              </p:cNvPr>
              <p:cNvSpPr txBox="1">
                <a:spLocks noRot="1" noChangeAspect="1" noMove="1" noResize="1" noEditPoints="1" noAdjustHandles="1" noChangeArrowheads="1" noChangeShapeType="1" noTextEdit="1"/>
              </p:cNvSpPr>
              <p:nvPr/>
            </p:nvSpPr>
            <p:spPr>
              <a:xfrm>
                <a:off x="954506" y="2759706"/>
                <a:ext cx="6364705" cy="369332"/>
              </a:xfrm>
              <a:prstGeom prst="rect">
                <a:avLst/>
              </a:prstGeom>
              <a:blipFill>
                <a:blip r:embed="rId4"/>
                <a:stretch>
                  <a:fillRect l="-862" t="-10000" b="-26667"/>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5BA3E5E3-2C47-485D-9AA6-6BA8F1BA36BF}"/>
              </a:ext>
            </a:extLst>
          </p:cNvPr>
          <p:cNvSpPr txBox="1"/>
          <p:nvPr/>
        </p:nvSpPr>
        <p:spPr>
          <a:xfrm>
            <a:off x="946485" y="3129038"/>
            <a:ext cx="6372726" cy="646331"/>
          </a:xfrm>
          <a:prstGeom prst="rect">
            <a:avLst/>
          </a:prstGeom>
          <a:solidFill>
            <a:srgbClr val="FFFF00"/>
          </a:solidFill>
        </p:spPr>
        <p:txBody>
          <a:bodyPr wrap="square">
            <a:spAutoFit/>
          </a:bodyPr>
          <a:lstStyle/>
          <a:p>
            <a:r>
              <a:rPr lang="en-US" dirty="0"/>
              <a:t>If P(B)=0, it means that the event B never occurs, so it does not make sense to talk about the probability of A given B.</a:t>
            </a:r>
          </a:p>
        </p:txBody>
      </p:sp>
    </p:spTree>
    <p:extLst>
      <p:ext uri="{BB962C8B-B14F-4D97-AF65-F5344CB8AC3E}">
        <p14:creationId xmlns:p14="http://schemas.microsoft.com/office/powerpoint/2010/main" val="395510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D26E2-1A85-46C3-846F-898D9070132C}"/>
              </a:ext>
            </a:extLst>
          </p:cNvPr>
          <p:cNvSpPr>
            <a:spLocks noGrp="1"/>
          </p:cNvSpPr>
          <p:nvPr>
            <p:ph type="title"/>
          </p:nvPr>
        </p:nvSpPr>
        <p:spPr/>
        <p:txBody>
          <a:bodyPr>
            <a:normAutofit fontScale="90000"/>
          </a:bodyPr>
          <a:lstStyle/>
          <a:p>
            <a:r>
              <a:rPr lang="en-US" dirty="0"/>
              <a:t>Practice 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641537-0A14-42E7-A736-A11C64E96091}"/>
                  </a:ext>
                </a:extLst>
              </p:cNvPr>
              <p:cNvSpPr>
                <a:spLocks noGrp="1"/>
              </p:cNvSpPr>
              <p:nvPr>
                <p:ph idx="1"/>
              </p:nvPr>
            </p:nvSpPr>
            <p:spPr/>
            <p:txBody>
              <a:bodyPr>
                <a:normAutofit fontScale="85000" lnSpcReduction="20000"/>
              </a:bodyPr>
              <a:lstStyle/>
              <a:p>
                <a:r>
                  <a:rPr lang="en-US" dirty="0"/>
                  <a:t>Suppose an urn has 5 White balls and 7 Black balls. Each ball that is selected is returned to the urn along with an additional ball of the same color. Suppose draw 3 balls. </a:t>
                </a:r>
                <a:r>
                  <a:rPr lang="en-US" dirty="0">
                    <a:solidFill>
                      <a:srgbClr val="FF0000"/>
                    </a:solidFill>
                  </a:rPr>
                  <a:t>Question</a:t>
                </a:r>
                <a:r>
                  <a:rPr lang="en-US" dirty="0"/>
                  <a:t>: What is the probability that you get 3 white balls.</a:t>
                </a:r>
              </a:p>
              <a:p>
                <a:pPr marL="457200" lvl="1"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𝑃</m:t>
                      </m:r>
                      <m:r>
                        <a:rPr lang="en-US" b="0" i="1" dirty="0" smtClean="0">
                          <a:latin typeface="Cambria Math" panose="02040503050406030204" pitchFamily="18" charset="0"/>
                        </a:rPr>
                        <m:t> (3 </m:t>
                      </m:r>
                      <m:r>
                        <a:rPr lang="en-US" b="0" i="1" dirty="0" smtClean="0">
                          <a:latin typeface="Cambria Math" panose="02040503050406030204" pitchFamily="18" charset="0"/>
                        </a:rPr>
                        <m:t>𝑤h𝑖𝑡𝑒</m:t>
                      </m:r>
                      <m:r>
                        <a:rPr lang="en-US" b="0" i="1" dirty="0" smtClean="0">
                          <a:latin typeface="Cambria Math" panose="02040503050406030204" pitchFamily="18" charset="0"/>
                        </a:rPr>
                        <m:t> </m:t>
                      </m:r>
                      <m:r>
                        <a:rPr lang="en-US" b="0" i="1" dirty="0" smtClean="0">
                          <a:latin typeface="Cambria Math" panose="02040503050406030204" pitchFamily="18" charset="0"/>
                        </a:rPr>
                        <m:t>𝑏𝑎𝑙𝑙𝑠</m:t>
                      </m:r>
                      <m:r>
                        <a:rPr lang="en-US" b="0" i="1" dirty="0" smtClean="0">
                          <a:latin typeface="Cambria Math" panose="02040503050406030204" pitchFamily="18" charset="0"/>
                        </a:rPr>
                        <m:t>) = </m:t>
                      </m:r>
                      <m:r>
                        <a:rPr lang="en-US" b="0" i="1" dirty="0" smtClean="0">
                          <a:latin typeface="Cambria Math" panose="02040503050406030204" pitchFamily="18" charset="0"/>
                        </a:rPr>
                        <m:t>𝑃</m:t>
                      </m:r>
                      <m:r>
                        <a:rPr lang="en-US" b="0" i="1" dirty="0" smtClean="0">
                          <a:latin typeface="Cambria Math" panose="02040503050406030204" pitchFamily="18" charset="0"/>
                        </a:rPr>
                        <m:t> (1</m:t>
                      </m:r>
                      <m:r>
                        <a:rPr lang="en-US" b="0" i="1" dirty="0" smtClean="0">
                          <a:latin typeface="Cambria Math" panose="02040503050406030204" pitchFamily="18" charset="0"/>
                        </a:rPr>
                        <m:t>𝑠𝑡</m:t>
                      </m:r>
                      <m:r>
                        <a:rPr lang="en-US" b="0" i="1" dirty="0" smtClean="0">
                          <a:latin typeface="Cambria Math" panose="02040503050406030204" pitchFamily="18" charset="0"/>
                        </a:rPr>
                        <m:t> </m:t>
                      </m:r>
                      <m:r>
                        <a:rPr lang="en-US" b="0" i="1" dirty="0" smtClean="0">
                          <a:latin typeface="Cambria Math" panose="02040503050406030204" pitchFamily="18" charset="0"/>
                        </a:rPr>
                        <m:t>𝑊</m:t>
                      </m:r>
                      <m:r>
                        <a:rPr lang="en-US" b="0" i="1" dirty="0" smtClean="0">
                          <a:latin typeface="Cambria Math" panose="02040503050406030204" pitchFamily="18" charset="0"/>
                        </a:rPr>
                        <m:t>) </m:t>
                      </m:r>
                      <m:r>
                        <a:rPr lang="en-US" b="0" i="1" dirty="0" smtClean="0">
                          <a:latin typeface="Cambria Math" panose="02040503050406030204" pitchFamily="18" charset="0"/>
                        </a:rPr>
                        <m:t>𝑃</m:t>
                      </m:r>
                      <m:r>
                        <a:rPr lang="en-US" b="0" i="1" dirty="0" smtClean="0">
                          <a:latin typeface="Cambria Math" panose="02040503050406030204" pitchFamily="18" charset="0"/>
                        </a:rPr>
                        <m:t> </m:t>
                      </m:r>
                      <m:d>
                        <m:dPr>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2</m:t>
                          </m:r>
                          <m:r>
                            <a:rPr lang="en-US" b="0" i="1" dirty="0" smtClean="0">
                              <a:latin typeface="Cambria Math" panose="02040503050406030204" pitchFamily="18" charset="0"/>
                            </a:rPr>
                            <m:t>𝑛𝑑</m:t>
                          </m:r>
                          <m:r>
                            <a:rPr lang="en-US" b="0" i="1" dirty="0" smtClean="0">
                              <a:latin typeface="Cambria Math" panose="02040503050406030204" pitchFamily="18" charset="0"/>
                            </a:rPr>
                            <m:t> </m:t>
                          </m:r>
                          <m:r>
                            <a:rPr lang="en-US" b="0" i="1" dirty="0" smtClean="0">
                              <a:latin typeface="Cambria Math" panose="02040503050406030204" pitchFamily="18" charset="0"/>
                            </a:rPr>
                            <m:t>𝑊</m:t>
                          </m:r>
                          <m:r>
                            <a:rPr lang="en-US" b="0" i="1" dirty="0" smtClean="0">
                              <a:latin typeface="Cambria Math" panose="02040503050406030204" pitchFamily="18" charset="0"/>
                            </a:rPr>
                            <m:t> </m:t>
                          </m:r>
                        </m:e>
                      </m:d>
                      <m:r>
                        <a:rPr lang="en-US" b="0" i="1" dirty="0" smtClean="0">
                          <a:latin typeface="Cambria Math" panose="02040503050406030204" pitchFamily="18" charset="0"/>
                        </a:rPr>
                        <m:t>1</m:t>
                      </m:r>
                      <m:r>
                        <a:rPr lang="en-US" b="0" i="1" dirty="0" smtClean="0">
                          <a:latin typeface="Cambria Math" panose="02040503050406030204" pitchFamily="18" charset="0"/>
                        </a:rPr>
                        <m:t>𝑠𝑡</m:t>
                      </m:r>
                      <m:r>
                        <a:rPr lang="en-US" b="0" i="1" dirty="0" smtClean="0">
                          <a:latin typeface="Cambria Math" panose="02040503050406030204" pitchFamily="18" charset="0"/>
                        </a:rPr>
                        <m:t> </m:t>
                      </m:r>
                      <m:r>
                        <a:rPr lang="en-US" b="0" i="1" dirty="0" smtClean="0">
                          <a:latin typeface="Cambria Math" panose="02040503050406030204" pitchFamily="18" charset="0"/>
                        </a:rPr>
                        <m:t>𝑊</m:t>
                      </m:r>
                      <m:r>
                        <a:rPr lang="en-US" b="0" i="1" dirty="0" smtClean="0">
                          <a:latin typeface="Cambria Math" panose="02040503050406030204" pitchFamily="18" charset="0"/>
                        </a:rPr>
                        <m:t>) </m:t>
                      </m:r>
                      <m:r>
                        <a:rPr lang="en-US" b="0" i="1" dirty="0" smtClean="0">
                          <a:latin typeface="Cambria Math" panose="02040503050406030204" pitchFamily="18" charset="0"/>
                        </a:rPr>
                        <m:t>𝑃</m:t>
                      </m:r>
                      <m:r>
                        <a:rPr lang="en-US" b="0" i="1" dirty="0" smtClean="0">
                          <a:latin typeface="Cambria Math" panose="02040503050406030204" pitchFamily="18" charset="0"/>
                        </a:rPr>
                        <m:t> (3</m:t>
                      </m:r>
                      <m:r>
                        <a:rPr lang="en-US" b="0" i="1" dirty="0">
                          <a:latin typeface="Cambria Math" panose="02040503050406030204" pitchFamily="18" charset="0"/>
                        </a:rPr>
                        <m:t>𝑛𝑑</m:t>
                      </m:r>
                      <m:r>
                        <a:rPr lang="en-US" b="0" i="1" dirty="0">
                          <a:latin typeface="Cambria Math" panose="02040503050406030204" pitchFamily="18" charset="0"/>
                        </a:rPr>
                        <m:t> </m:t>
                      </m:r>
                      <m:r>
                        <a:rPr lang="en-US" b="0" i="1" dirty="0">
                          <a:latin typeface="Cambria Math" panose="02040503050406030204" pitchFamily="18" charset="0"/>
                        </a:rPr>
                        <m:t>𝑊</m:t>
                      </m:r>
                      <m:r>
                        <a:rPr lang="en-US" b="0" i="1" dirty="0" smtClean="0">
                          <a:latin typeface="Cambria Math" panose="02040503050406030204" pitchFamily="18" charset="0"/>
                        </a:rPr>
                        <m:t> | </m:t>
                      </m:r>
                      <m:r>
                        <a:rPr lang="en-US" b="0" i="1" dirty="0">
                          <a:latin typeface="Cambria Math" panose="02040503050406030204" pitchFamily="18" charset="0"/>
                        </a:rPr>
                        <m:t>1</m:t>
                      </m:r>
                      <m:r>
                        <a:rPr lang="en-US" b="0" i="1" dirty="0">
                          <a:latin typeface="Cambria Math" panose="02040503050406030204" pitchFamily="18" charset="0"/>
                        </a:rPr>
                        <m:t>𝑠𝑡</m:t>
                      </m:r>
                      <m:r>
                        <a:rPr lang="en-US" b="0" i="1" dirty="0">
                          <a:latin typeface="Cambria Math" panose="02040503050406030204" pitchFamily="18" charset="0"/>
                        </a:rPr>
                        <m:t> &amp; 2</m:t>
                      </m:r>
                      <m:r>
                        <a:rPr lang="en-US" b="0" i="1" dirty="0">
                          <a:latin typeface="Cambria Math" panose="02040503050406030204" pitchFamily="18" charset="0"/>
                        </a:rPr>
                        <m:t>𝑛𝑑𝑊</m:t>
                      </m:r>
                      <m:r>
                        <a:rPr lang="en-US" b="0" i="1" dirty="0">
                          <a:latin typeface="Cambria Math" panose="02040503050406030204" pitchFamily="18" charset="0"/>
                        </a:rPr>
                        <m:t>) </m:t>
                      </m:r>
                    </m:oMath>
                  </m:oMathPara>
                </a14:m>
                <a:endParaRPr lang="en-US" dirty="0"/>
              </a:p>
              <a:p>
                <a:r>
                  <a:rPr lang="en-US" dirty="0"/>
                  <a:t>Phan wants to take a Biology course or a Chemistry course. Given that the students take Biology, the probability that they get an A is </a:t>
                </a:r>
                <a:r>
                  <a:rPr lang="en-US" dirty="0" err="1"/>
                  <a:t>is</a:t>
                </a:r>
                <a:r>
                  <a:rPr lang="en-US" dirty="0"/>
                  <a:t> </a:t>
                </a:r>
                <a14:m>
                  <m:oMath xmlns:m="http://schemas.openxmlformats.org/officeDocument/2006/math">
                    <m:r>
                      <a:rPr lang="en-US" i="1" dirty="0">
                        <a:latin typeface="Cambria Math" panose="02040503050406030204" pitchFamily="18" charset="0"/>
                      </a:rPr>
                      <m:t>4/5 </m:t>
                    </m:r>
                  </m:oMath>
                </a14:m>
                <a:r>
                  <a:rPr lang="en-US" dirty="0"/>
                  <a:t>. While the probability of getting an A given that the student took Chemistry is </a:t>
                </a:r>
                <a14:m>
                  <m:oMath xmlns:m="http://schemas.openxmlformats.org/officeDocument/2006/math">
                    <m:r>
                      <a:rPr lang="en-US" i="1" dirty="0">
                        <a:latin typeface="Cambria Math" panose="02040503050406030204" pitchFamily="18" charset="0"/>
                      </a:rPr>
                      <m:t>1/7</m:t>
                    </m:r>
                  </m:oMath>
                </a14:m>
                <a:r>
                  <a:rPr lang="en-US" dirty="0"/>
                  <a:t>. If Phan makes a decision on the course to take randomly, what's probability of </a:t>
                </a:r>
                <a:r>
                  <a:rPr lang="en-US" dirty="0">
                    <a:solidFill>
                      <a:srgbClr val="FF0000"/>
                    </a:solidFill>
                  </a:rPr>
                  <a:t>getting an A in Chem</a:t>
                </a:r>
                <a:r>
                  <a:rPr lang="en-US" dirty="0"/>
                  <a:t>?</a:t>
                </a:r>
              </a:p>
              <a:p>
                <a:pPr lvl="1"/>
                <a:r>
                  <a:rPr lang="en-US" dirty="0"/>
                  <a:t>"Let B = "Takes Biology" and C = "Takes Chemistry" and A = "gets an A", then</a:t>
                </a:r>
              </a:p>
              <a:p>
                <a:pPr lvl="1"/>
                <a14:m>
                  <m:oMath xmlns:m="http://schemas.openxmlformats.org/officeDocument/2006/math">
                    <m:r>
                      <a:rPr lang="en-US" b="1" i="1" smtClean="0">
                        <a:latin typeface="Cambria Math" panose="02040503050406030204" pitchFamily="18" charset="0"/>
                      </a:rPr>
                      <m:t>𝑷</m:t>
                    </m:r>
                    <m:d>
                      <m:dPr>
                        <m:ctrlPr>
                          <a:rPr lang="en-US" b="1" i="1" smtClean="0">
                            <a:latin typeface="Cambria Math" panose="02040503050406030204" pitchFamily="18" charset="0"/>
                          </a:rPr>
                        </m:ctrlPr>
                      </m:dPr>
                      <m:e>
                        <m:r>
                          <a:rPr lang="en-US" b="1" i="1" smtClean="0">
                            <a:latin typeface="Cambria Math" panose="02040503050406030204" pitchFamily="18" charset="0"/>
                          </a:rPr>
                          <m:t>𝑨</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𝑪</m:t>
                        </m:r>
                      </m:e>
                    </m:d>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𝑷</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𝑪</m:t>
                        </m:r>
                      </m:e>
                    </m:d>
                    <m:r>
                      <a:rPr lang="en-US" b="1" i="1" smtClean="0">
                        <a:latin typeface="Cambria Math" panose="02040503050406030204" pitchFamily="18" charset="0"/>
                        <a:ea typeface="Cambria Math" panose="02040503050406030204" pitchFamily="18" charset="0"/>
                      </a:rPr>
                      <m:t>𝑷</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𝑨</m:t>
                        </m:r>
                      </m:e>
                      <m:e>
                        <m:r>
                          <a:rPr lang="en-US" b="1" i="1" smtClean="0">
                            <a:latin typeface="Cambria Math" panose="02040503050406030204" pitchFamily="18" charset="0"/>
                            <a:ea typeface="Cambria Math" panose="02040503050406030204" pitchFamily="18" charset="0"/>
                          </a:rPr>
                          <m:t>𝑪</m:t>
                        </m:r>
                      </m:e>
                    </m:d>
                    <m:r>
                      <a:rPr lang="en-US" b="1" i="1" smtClean="0">
                        <a:latin typeface="Cambria Math" panose="02040503050406030204" pitchFamily="18" charset="0"/>
                        <a:ea typeface="Cambria Math" panose="02040503050406030204" pitchFamily="18" charset="0"/>
                      </a:rPr>
                      <m:t>=</m:t>
                    </m:r>
                    <m:f>
                      <m:fPr>
                        <m:ctrlPr>
                          <a:rPr lang="en-US" b="1" i="1" smtClean="0">
                            <a:latin typeface="Cambria Math" panose="02040503050406030204" pitchFamily="18" charset="0"/>
                            <a:ea typeface="Cambria Math" panose="02040503050406030204" pitchFamily="18" charset="0"/>
                          </a:rPr>
                        </m:ctrlPr>
                      </m:fPr>
                      <m:num>
                        <m:r>
                          <a:rPr lang="en-US" b="1" i="1" smtClean="0">
                            <a:latin typeface="Cambria Math" panose="02040503050406030204" pitchFamily="18" charset="0"/>
                            <a:ea typeface="Cambria Math" panose="02040503050406030204" pitchFamily="18" charset="0"/>
                          </a:rPr>
                          <m:t>𝟏</m:t>
                        </m:r>
                      </m:num>
                      <m:den>
                        <m:r>
                          <a:rPr lang="en-US" b="1" i="1" smtClean="0">
                            <a:latin typeface="Cambria Math" panose="02040503050406030204" pitchFamily="18" charset="0"/>
                            <a:ea typeface="Cambria Math" panose="02040503050406030204" pitchFamily="18" charset="0"/>
                          </a:rPr>
                          <m:t>𝟐</m:t>
                        </m:r>
                      </m:den>
                    </m:f>
                    <m:r>
                      <a:rPr lang="en-US" b="1" i="1" smtClean="0">
                        <a:latin typeface="Cambria Math" panose="02040503050406030204" pitchFamily="18" charset="0"/>
                        <a:ea typeface="Cambria Math" panose="02040503050406030204" pitchFamily="18" charset="0"/>
                      </a:rPr>
                      <m:t>×</m:t>
                    </m:r>
                    <m:f>
                      <m:fPr>
                        <m:ctrlPr>
                          <a:rPr lang="en-US" b="1" i="1" smtClean="0">
                            <a:latin typeface="Cambria Math" panose="02040503050406030204" pitchFamily="18" charset="0"/>
                            <a:ea typeface="Cambria Math" panose="02040503050406030204" pitchFamily="18" charset="0"/>
                          </a:rPr>
                        </m:ctrlPr>
                      </m:fPr>
                      <m:num>
                        <m:r>
                          <a:rPr lang="en-US" b="1" i="1" smtClean="0">
                            <a:latin typeface="Cambria Math" panose="02040503050406030204" pitchFamily="18" charset="0"/>
                            <a:ea typeface="Cambria Math" panose="02040503050406030204" pitchFamily="18" charset="0"/>
                          </a:rPr>
                          <m:t>𝟏</m:t>
                        </m:r>
                      </m:num>
                      <m:den>
                        <m:r>
                          <a:rPr lang="en-US" b="1" i="1" smtClean="0">
                            <a:latin typeface="Cambria Math" panose="02040503050406030204" pitchFamily="18" charset="0"/>
                            <a:ea typeface="Cambria Math" panose="02040503050406030204" pitchFamily="18" charset="0"/>
                          </a:rPr>
                          <m:t>𝟕</m:t>
                        </m:r>
                      </m:den>
                    </m:f>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88641537-0A14-42E7-A736-A11C64E96091}"/>
                  </a:ext>
                </a:extLst>
              </p:cNvPr>
              <p:cNvSpPr>
                <a:spLocks noGrp="1" noRot="1" noChangeAspect="1" noMove="1" noResize="1" noEditPoints="1" noAdjustHandles="1" noChangeArrowheads="1" noChangeShapeType="1" noTextEdit="1"/>
              </p:cNvSpPr>
              <p:nvPr>
                <p:ph idx="1"/>
              </p:nvPr>
            </p:nvSpPr>
            <p:spPr>
              <a:blipFill>
                <a:blip r:embed="rId2"/>
                <a:stretch>
                  <a:fillRect l="-1120" t="-2857" r="-12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E9B5E25-3B2D-4AF6-BB80-C8DE19AC5350}"/>
              </a:ext>
            </a:extLst>
          </p:cNvPr>
          <p:cNvSpPr>
            <a:spLocks noGrp="1"/>
          </p:cNvSpPr>
          <p:nvPr>
            <p:ph type="sldNum" sz="quarter" idx="12"/>
          </p:nvPr>
        </p:nvSpPr>
        <p:spPr/>
        <p:txBody>
          <a:bodyPr/>
          <a:lstStyle/>
          <a:p>
            <a:fld id="{7A40C488-C8CC-47D5-8871-7D5F905AB6AC}" type="slidenum">
              <a:rPr lang="en-US" smtClean="0"/>
              <a:t>3</a:t>
            </a:fld>
            <a:endParaRPr lang="en-US"/>
          </a:p>
        </p:txBody>
      </p:sp>
    </p:spTree>
    <p:extLst>
      <p:ext uri="{BB962C8B-B14F-4D97-AF65-F5344CB8AC3E}">
        <p14:creationId xmlns:p14="http://schemas.microsoft.com/office/powerpoint/2010/main" val="347232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8CE2-B5D9-43F3-B70D-8BBC6B9416F1}"/>
              </a:ext>
            </a:extLst>
          </p:cNvPr>
          <p:cNvSpPr>
            <a:spLocks noGrp="1"/>
          </p:cNvSpPr>
          <p:nvPr>
            <p:ph type="title"/>
          </p:nvPr>
        </p:nvSpPr>
        <p:spPr/>
        <p:txBody>
          <a:bodyPr>
            <a:normAutofit fontScale="90000"/>
          </a:bodyPr>
          <a:lstStyle/>
          <a:p>
            <a:r>
              <a:rPr lang="en-US" dirty="0"/>
              <a:t>A partition of a sample space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8D9BD5B-C9D1-402B-AF13-55320ED768F0}"/>
                  </a:ext>
                </a:extLst>
              </p:cNvPr>
              <p:cNvSpPr>
                <a:spLocks noGrp="1"/>
              </p:cNvSpPr>
              <p:nvPr>
                <p:ph idx="1"/>
              </p:nvPr>
            </p:nvSpPr>
            <p:spPr/>
            <p:txBody>
              <a:bodyPr/>
              <a:lstStyle/>
              <a:p>
                <a:r>
                  <a:rPr lang="en-US" dirty="0"/>
                  <a:t>The collection of events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2</m:t>
                        </m:r>
                      </m:sub>
                    </m:sSub>
                    <m:r>
                      <a:rPr lang="en-US" i="1" dirty="0" smtClean="0">
                        <a:latin typeface="Cambria Math" panose="02040503050406030204" pitchFamily="18" charset="0"/>
                      </a:rPr>
                      <m:t>, . . .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𝑛</m:t>
                        </m:r>
                      </m:sub>
                    </m:sSub>
                    <m:r>
                      <a:rPr lang="en-US" i="1" dirty="0" smtClean="0">
                        <a:latin typeface="Cambria Math" panose="02040503050406030204" pitchFamily="18" charset="0"/>
                      </a:rPr>
                      <m:t> </m:t>
                    </m:r>
                  </m:oMath>
                </a14:m>
                <a:r>
                  <a:rPr lang="en-US" dirty="0"/>
                  <a:t>is said to partition a sample space S if</a:t>
                </a:r>
              </a:p>
              <a:p>
                <a:pPr marL="914400" lvl="1" indent="-457200">
                  <a:buFont typeface="+mj-lt"/>
                  <a:buAutoNum type="arabicPeriod"/>
                </a:pPr>
                <a14:m>
                  <m:oMath xmlns:m="http://schemas.openxmlformats.org/officeDocument/2006/math">
                    <m:sSub>
                      <m:sSubPr>
                        <m:ctrlPr>
                          <a:rPr lang="en-US" i="1" dirty="0" smtClean="0">
                            <a:latin typeface="Cambria Math" panose="02040503050406030204" pitchFamily="18" charset="0"/>
                          </a:rPr>
                        </m:ctrlPr>
                      </m:sSubPr>
                      <m:e>
                        <m:r>
                          <m:rPr>
                            <m:sty m:val="p"/>
                          </m:rPr>
                          <a:rPr lang="en-US" i="0" dirty="0" smtClean="0">
                            <a:latin typeface="Cambria Math" panose="02040503050406030204" pitchFamily="18" charset="0"/>
                          </a:rPr>
                          <m:t>A</m:t>
                        </m:r>
                      </m:e>
                      <m:sub>
                        <m:r>
                          <a:rPr lang="en-US" i="0" dirty="0" smtClean="0">
                            <a:latin typeface="Cambria Math" panose="02040503050406030204" pitchFamily="18" charset="0"/>
                          </a:rPr>
                          <m:t>1</m:t>
                        </m:r>
                      </m:sub>
                    </m:sSub>
                    <m:r>
                      <a:rPr lang="en-US" b="1" i="0" dirty="0" smtClean="0">
                        <a:latin typeface="Cambria Math" panose="02040503050406030204" pitchFamily="18" charset="0"/>
                      </a:rPr>
                      <m:t> </m:t>
                    </m:r>
                    <m:r>
                      <a:rPr lang="en-US" b="1" i="0" dirty="0" smtClean="0">
                        <a:latin typeface="Cambria Math" panose="02040503050406030204" pitchFamily="18" charset="0"/>
                        <a:ea typeface="Cambria Math" panose="02040503050406030204" pitchFamily="18" charset="0"/>
                      </a:rPr>
                      <m:t>∪</m:t>
                    </m:r>
                    <m:sSub>
                      <m:sSubPr>
                        <m:ctrlPr>
                          <a:rPr lang="en-US" b="1" i="1" dirty="0" smtClean="0">
                            <a:latin typeface="Cambria Math" panose="02040503050406030204" pitchFamily="18" charset="0"/>
                          </a:rPr>
                        </m:ctrlPr>
                      </m:sSubPr>
                      <m:e>
                        <m:r>
                          <m:rPr>
                            <m:sty m:val="p"/>
                          </m:rPr>
                          <a:rPr lang="en-US" i="0" dirty="0" smtClean="0">
                            <a:latin typeface="Cambria Math" panose="02040503050406030204" pitchFamily="18" charset="0"/>
                          </a:rPr>
                          <m:t>A</m:t>
                        </m:r>
                      </m:e>
                      <m:sub>
                        <m:r>
                          <a:rPr lang="en-US" i="0" dirty="0" smtClean="0">
                            <a:latin typeface="Cambria Math" panose="02040503050406030204" pitchFamily="18" charset="0"/>
                          </a:rPr>
                          <m:t>2</m:t>
                        </m:r>
                      </m:sub>
                    </m:sSub>
                    <m:r>
                      <a:rPr lang="en-US" b="1" i="0" dirty="0" smtClean="0">
                        <a:latin typeface="Cambria Math" panose="02040503050406030204" pitchFamily="18" charset="0"/>
                      </a:rPr>
                      <m:t> </m:t>
                    </m:r>
                    <m:r>
                      <a:rPr lang="en-US" b="1" i="0" dirty="0" smtClean="0">
                        <a:latin typeface="Cambria Math" panose="02040503050406030204" pitchFamily="18" charset="0"/>
                        <a:ea typeface="Cambria Math" panose="02040503050406030204" pitchFamily="18" charset="0"/>
                      </a:rPr>
                      <m:t>∪</m:t>
                    </m:r>
                    <m:r>
                      <a:rPr lang="en-US" i="0" dirty="0" smtClean="0">
                        <a:latin typeface="Cambria Math" panose="02040503050406030204" pitchFamily="18" charset="0"/>
                      </a:rPr>
                      <m:t> . . . </m:t>
                    </m:r>
                    <m:r>
                      <a:rPr lang="en-US" b="1" i="0" dirty="0" smtClean="0">
                        <a:latin typeface="Cambria Math" panose="02040503050406030204" pitchFamily="18" charset="0"/>
                      </a:rPr>
                      <m:t> </m:t>
                    </m:r>
                    <m:r>
                      <a:rPr lang="en-US" i="0" dirty="0" smtClean="0">
                        <a:latin typeface="Cambria Math" panose="02040503050406030204" pitchFamily="18" charset="0"/>
                        <a:ea typeface="Cambria Math" panose="02040503050406030204" pitchFamily="18" charset="0"/>
                      </a:rPr>
                      <m:t>∪</m:t>
                    </m:r>
                    <m:sSub>
                      <m:sSubPr>
                        <m:ctrlPr>
                          <a:rPr lang="en-US" b="1" i="1" dirty="0" smtClean="0">
                            <a:latin typeface="Cambria Math" panose="02040503050406030204" pitchFamily="18" charset="0"/>
                          </a:rPr>
                        </m:ctrlPr>
                      </m:sSubPr>
                      <m:e>
                        <m:r>
                          <m:rPr>
                            <m:sty m:val="p"/>
                          </m:rPr>
                          <a:rPr lang="en-US" i="0" dirty="0" smtClean="0">
                            <a:latin typeface="Cambria Math" panose="02040503050406030204" pitchFamily="18" charset="0"/>
                          </a:rPr>
                          <m:t>A</m:t>
                        </m:r>
                      </m:e>
                      <m:sub>
                        <m:r>
                          <m:rPr>
                            <m:sty m:val="p"/>
                          </m:rPr>
                          <a:rPr lang="en-US" i="0" dirty="0" smtClean="0">
                            <a:latin typeface="Cambria Math" panose="02040503050406030204" pitchFamily="18" charset="0"/>
                          </a:rPr>
                          <m:t>n</m:t>
                        </m:r>
                      </m:sub>
                    </m:sSub>
                    <m:r>
                      <a:rPr lang="en-US" b="1" i="0" dirty="0" smtClean="0">
                        <a:latin typeface="Cambria Math" panose="02040503050406030204" pitchFamily="18" charset="0"/>
                      </a:rPr>
                      <m:t>=</m:t>
                    </m:r>
                    <m:r>
                      <a:rPr lang="en-US" b="1" i="0" dirty="0" smtClean="0">
                        <a:latin typeface="Cambria Math" panose="02040503050406030204" pitchFamily="18" charset="0"/>
                      </a:rPr>
                      <m:t>𝐒</m:t>
                    </m:r>
                  </m:oMath>
                </a14:m>
                <a:r>
                  <a:rPr lang="en-US" dirty="0"/>
                  <a:t> </a:t>
                </a:r>
                <a:r>
                  <a:rPr lang="en-US" dirty="0">
                    <a:solidFill>
                      <a:srgbClr val="00B0F0"/>
                    </a:solidFill>
                  </a:rPr>
                  <a:t>[Exhaustive]</a:t>
                </a:r>
              </a:p>
              <a:p>
                <a:pPr marL="914400" lvl="1" indent="-457200">
                  <a:buFont typeface="+mj-lt"/>
                  <a:buAutoNum type="arabicPeriod"/>
                </a:pPr>
                <a14:m>
                  <m:oMath xmlns:m="http://schemas.openxmlformats.org/officeDocument/2006/math">
                    <m:sSub>
                      <m:sSubPr>
                        <m:ctrlPr>
                          <a:rPr lang="en-US" i="1" dirty="0" smtClean="0">
                            <a:latin typeface="Cambria Math" panose="02040503050406030204" pitchFamily="18" charset="0"/>
                          </a:rPr>
                        </m:ctrlPr>
                      </m:sSubPr>
                      <m:e>
                        <m:r>
                          <m:rPr>
                            <m:sty m:val="p"/>
                          </m:rPr>
                          <a:rPr lang="en-US" i="0" dirty="0" smtClean="0">
                            <a:latin typeface="Cambria Math" panose="02040503050406030204" pitchFamily="18" charset="0"/>
                          </a:rPr>
                          <m:t>A</m:t>
                        </m:r>
                      </m:e>
                      <m:sub>
                        <m:r>
                          <a:rPr lang="en-US" b="1" i="0" dirty="0" smtClean="0">
                            <a:latin typeface="Cambria Math" panose="02040503050406030204" pitchFamily="18" charset="0"/>
                          </a:rPr>
                          <m:t>𝐢</m:t>
                        </m:r>
                      </m:sub>
                    </m:sSub>
                    <m:r>
                      <a:rPr lang="en-US" b="1" i="0" dirty="0" smtClean="0">
                        <a:latin typeface="Cambria Math" panose="02040503050406030204" pitchFamily="18" charset="0"/>
                      </a:rPr>
                      <m:t> </m:t>
                    </m:r>
                    <m:r>
                      <a:rPr lang="en-US" b="1" i="1" dirty="0" smtClean="0">
                        <a:latin typeface="Cambria Math" panose="02040503050406030204" pitchFamily="18" charset="0"/>
                        <a:ea typeface="Cambria Math" panose="02040503050406030204" pitchFamily="18" charset="0"/>
                      </a:rPr>
                      <m:t>∩</m:t>
                    </m:r>
                    <m:sSub>
                      <m:sSubPr>
                        <m:ctrlPr>
                          <a:rPr lang="en-US" b="1" i="1" dirty="0" smtClean="0">
                            <a:latin typeface="Cambria Math" panose="02040503050406030204" pitchFamily="18" charset="0"/>
                          </a:rPr>
                        </m:ctrlPr>
                      </m:sSubPr>
                      <m:e>
                        <m:r>
                          <m:rPr>
                            <m:sty m:val="p"/>
                          </m:rPr>
                          <a:rPr lang="en-US" i="0" dirty="0" smtClean="0">
                            <a:latin typeface="Cambria Math" panose="02040503050406030204" pitchFamily="18" charset="0"/>
                          </a:rPr>
                          <m:t>A</m:t>
                        </m:r>
                      </m:e>
                      <m:sub>
                        <m:r>
                          <a:rPr lang="en-US" b="1" i="0" dirty="0" smtClean="0">
                            <a:latin typeface="Cambria Math" panose="02040503050406030204" pitchFamily="18" charset="0"/>
                          </a:rPr>
                          <m:t>𝐣</m:t>
                        </m:r>
                      </m:sub>
                    </m:sSub>
                    <m:r>
                      <a:rPr lang="en-US" b="1" i="0" dirty="0" smtClean="0">
                        <a:latin typeface="Cambria Math" panose="02040503050406030204" pitchFamily="18" charset="0"/>
                      </a:rPr>
                      <m:t>=</m:t>
                    </m:r>
                    <m:r>
                      <a:rPr lang="en-US" b="1" i="0" dirty="0" smtClean="0">
                        <a:latin typeface="Cambria Math" panose="02040503050406030204" pitchFamily="18" charset="0"/>
                      </a:rPr>
                      <m:t>𝛟</m:t>
                    </m:r>
                  </m:oMath>
                </a14:m>
                <a:r>
                  <a:rPr lang="en-US" dirty="0"/>
                  <a:t>, for all </a:t>
                </a:r>
                <a14:m>
                  <m:oMath xmlns:m="http://schemas.openxmlformats.org/officeDocument/2006/math">
                    <m:r>
                      <m:rPr>
                        <m:sty m:val="p"/>
                      </m:rPr>
                      <a:rPr lang="en-US" i="0" dirty="0" smtClean="0">
                        <a:latin typeface="Cambria Math" panose="02040503050406030204" pitchFamily="18" charset="0"/>
                      </a:rPr>
                      <m:t>i</m:t>
                    </m:r>
                    <m:r>
                      <a:rPr lang="en-US" b="1" i="0" dirty="0" smtClean="0">
                        <a:latin typeface="Cambria Math" panose="02040503050406030204" pitchFamily="18" charset="0"/>
                      </a:rPr>
                      <m:t>≠</m:t>
                    </m:r>
                    <m:r>
                      <m:rPr>
                        <m:sty m:val="p"/>
                      </m:rPr>
                      <a:rPr lang="en-US" i="0" dirty="0">
                        <a:latin typeface="Cambria Math" panose="02040503050406030204" pitchFamily="18" charset="0"/>
                      </a:rPr>
                      <m:t>j</m:t>
                    </m:r>
                  </m:oMath>
                </a14:m>
                <a:r>
                  <a:rPr lang="en-US" dirty="0"/>
                  <a:t> </a:t>
                </a:r>
                <a:r>
                  <a:rPr lang="en-US" dirty="0">
                    <a:solidFill>
                      <a:srgbClr val="00B0F0"/>
                    </a:solidFill>
                  </a:rPr>
                  <a:t>[non-overlapping]</a:t>
                </a:r>
              </a:p>
              <a:p>
                <a:pPr marL="914400" lvl="1" indent="-457200">
                  <a:buFont typeface="+mj-lt"/>
                  <a:buAutoNum type="arabicPeriod"/>
                </a:pPr>
                <a14:m>
                  <m:oMath xmlns:m="http://schemas.openxmlformats.org/officeDocument/2006/math">
                    <m:sSub>
                      <m:sSubPr>
                        <m:ctrlPr>
                          <a:rPr lang="en-US" i="1" dirty="0" smtClean="0">
                            <a:latin typeface="Cambria Math" panose="02040503050406030204" pitchFamily="18" charset="0"/>
                          </a:rPr>
                        </m:ctrlPr>
                      </m:sSubPr>
                      <m:e>
                        <m:r>
                          <m:rPr>
                            <m:sty m:val="p"/>
                          </m:rPr>
                          <a:rPr lang="en-US" i="0" dirty="0" smtClean="0">
                            <a:latin typeface="Cambria Math" panose="02040503050406030204" pitchFamily="18" charset="0"/>
                          </a:rPr>
                          <m:t>A</m:t>
                        </m:r>
                      </m:e>
                      <m:sub>
                        <m:r>
                          <a:rPr lang="en-US" b="1" i="0" dirty="0" smtClean="0">
                            <a:latin typeface="Cambria Math" panose="02040503050406030204" pitchFamily="18" charset="0"/>
                          </a:rPr>
                          <m:t>𝐢</m:t>
                        </m:r>
                      </m:sub>
                    </m:sSub>
                    <m:r>
                      <a:rPr lang="en-US" b="1" i="0" dirty="0" smtClean="0">
                        <a:latin typeface="Cambria Math" panose="02040503050406030204" pitchFamily="18" charset="0"/>
                        <a:ea typeface="Cambria Math" panose="02040503050406030204" pitchFamily="18" charset="0"/>
                      </a:rPr>
                      <m:t>≠</m:t>
                    </m:r>
                    <m:r>
                      <a:rPr lang="en-US" b="1" i="0" dirty="0" smtClean="0">
                        <a:latin typeface="Cambria Math" panose="02040503050406030204" pitchFamily="18" charset="0"/>
                      </a:rPr>
                      <m:t>𝛟</m:t>
                    </m:r>
                  </m:oMath>
                </a14:m>
                <a:r>
                  <a:rPr lang="en-US" dirty="0"/>
                  <a:t>, for all </a:t>
                </a:r>
                <a14:m>
                  <m:oMath xmlns:m="http://schemas.openxmlformats.org/officeDocument/2006/math">
                    <m:r>
                      <m:rPr>
                        <m:sty m:val="p"/>
                      </m:rPr>
                      <a:rPr lang="en-US" i="0" dirty="0" smtClean="0">
                        <a:latin typeface="Cambria Math" panose="02040503050406030204" pitchFamily="18" charset="0"/>
                      </a:rPr>
                      <m:t>i</m:t>
                    </m:r>
                  </m:oMath>
                </a14:m>
                <a:r>
                  <a:rPr lang="en-US" dirty="0"/>
                  <a:t> </a:t>
                </a:r>
                <a:r>
                  <a:rPr lang="en-US" dirty="0">
                    <a:solidFill>
                      <a:srgbClr val="00B0F0"/>
                    </a:solidFill>
                  </a:rPr>
                  <a:t>[non-empty]</a:t>
                </a:r>
              </a:p>
              <a:p>
                <a:pPr marL="914400" lvl="1" indent="-457200">
                  <a:buFont typeface="+mj-lt"/>
                  <a:buAutoNum type="arabicPeriod"/>
                </a:pPr>
                <a:endParaRPr lang="en-US" dirty="0"/>
              </a:p>
              <a:p>
                <a:pPr marL="914400" lvl="1" indent="-457200">
                  <a:buFont typeface="+mj-lt"/>
                  <a:buAutoNum type="arabicPeriod"/>
                </a:pPr>
                <a:endParaRPr lang="en-US" dirty="0"/>
              </a:p>
              <a:p>
                <a:endParaRPr lang="en-US" dirty="0"/>
              </a:p>
            </p:txBody>
          </p:sp>
        </mc:Choice>
        <mc:Fallback>
          <p:sp>
            <p:nvSpPr>
              <p:cNvPr id="3" name="Content Placeholder 2">
                <a:extLst>
                  <a:ext uri="{FF2B5EF4-FFF2-40B4-BE49-F238E27FC236}">
                    <a16:creationId xmlns:a16="http://schemas.microsoft.com/office/drawing/2014/main" id="{48D9BD5B-C9D1-402B-AF13-55320ED768F0}"/>
                  </a:ext>
                </a:extLst>
              </p:cNvPr>
              <p:cNvSpPr>
                <a:spLocks noGrp="1" noRot="1" noChangeAspect="1" noMove="1" noResize="1" noEditPoints="1" noAdjustHandles="1" noChangeArrowheads="1" noChangeShapeType="1" noTextEdit="1"/>
              </p:cNvSpPr>
              <p:nvPr>
                <p:ph idx="1"/>
              </p:nvPr>
            </p:nvSpPr>
            <p:spPr>
              <a:blipFill>
                <a:blip r:embed="rId2"/>
                <a:stretch>
                  <a:fillRect l="-1440" t="-1988" r="-16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993F63B-E159-4FD2-8EA6-2B1D3F8F34F1}"/>
              </a:ext>
            </a:extLst>
          </p:cNvPr>
          <p:cNvSpPr>
            <a:spLocks noGrp="1"/>
          </p:cNvSpPr>
          <p:nvPr>
            <p:ph type="sldNum" sz="quarter" idx="12"/>
          </p:nvPr>
        </p:nvSpPr>
        <p:spPr/>
        <p:txBody>
          <a:bodyPr/>
          <a:lstStyle/>
          <a:p>
            <a:fld id="{7A40C488-C8CC-47D5-8871-7D5F905AB6AC}" type="slidenum">
              <a:rPr lang="en-US" smtClean="0"/>
              <a:t>4</a:t>
            </a:fld>
            <a:endParaRPr lang="en-US"/>
          </a:p>
        </p:txBody>
      </p:sp>
      <p:pic>
        <p:nvPicPr>
          <p:cNvPr id="6" name="Picture 5">
            <a:extLst>
              <a:ext uri="{FF2B5EF4-FFF2-40B4-BE49-F238E27FC236}">
                <a16:creationId xmlns:a16="http://schemas.microsoft.com/office/drawing/2014/main" id="{2B93762D-1530-4B8A-AAB4-D6446C534928}"/>
              </a:ext>
            </a:extLst>
          </p:cNvPr>
          <p:cNvPicPr>
            <a:picLocks noChangeAspect="1"/>
          </p:cNvPicPr>
          <p:nvPr/>
        </p:nvPicPr>
        <p:blipFill>
          <a:blip r:embed="rId3"/>
          <a:stretch>
            <a:fillRect/>
          </a:stretch>
        </p:blipFill>
        <p:spPr>
          <a:xfrm>
            <a:off x="2338332" y="3701412"/>
            <a:ext cx="4468047" cy="2219703"/>
          </a:xfrm>
          <a:prstGeom prst="rect">
            <a:avLst/>
          </a:prstGeom>
        </p:spPr>
      </p:pic>
    </p:spTree>
    <p:extLst>
      <p:ext uri="{BB962C8B-B14F-4D97-AF65-F5344CB8AC3E}">
        <p14:creationId xmlns:p14="http://schemas.microsoft.com/office/powerpoint/2010/main" val="338486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8CE2-B5D9-43F3-B70D-8BBC6B9416F1}"/>
              </a:ext>
            </a:extLst>
          </p:cNvPr>
          <p:cNvSpPr>
            <a:spLocks noGrp="1"/>
          </p:cNvSpPr>
          <p:nvPr>
            <p:ph type="title"/>
          </p:nvPr>
        </p:nvSpPr>
        <p:spPr/>
        <p:txBody>
          <a:bodyPr>
            <a:normAutofit fontScale="90000"/>
          </a:bodyPr>
          <a:lstStyle/>
          <a:p>
            <a:r>
              <a:rPr lang="en-US" dirty="0"/>
              <a:t>A partition of a sample space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D9BD5B-C9D1-402B-AF13-55320ED768F0}"/>
                  </a:ext>
                </a:extLst>
              </p:cNvPr>
              <p:cNvSpPr>
                <a:spLocks noGrp="1"/>
              </p:cNvSpPr>
              <p:nvPr>
                <p:ph idx="1"/>
              </p:nvPr>
            </p:nvSpPr>
            <p:spPr/>
            <p:txBody>
              <a:bodyPr/>
              <a:lstStyle/>
              <a:p>
                <a:r>
                  <a:rPr lang="en-US" dirty="0"/>
                  <a:t>The collection of events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2</m:t>
                        </m:r>
                      </m:sub>
                    </m:sSub>
                    <m:r>
                      <a:rPr lang="en-US" i="1" dirty="0" smtClean="0">
                        <a:latin typeface="Cambria Math" panose="02040503050406030204" pitchFamily="18" charset="0"/>
                      </a:rPr>
                      <m:t>, . . .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𝑛</m:t>
                        </m:r>
                      </m:sub>
                    </m:sSub>
                    <m:r>
                      <a:rPr lang="en-US" i="1" dirty="0" smtClean="0">
                        <a:latin typeface="Cambria Math" panose="02040503050406030204" pitchFamily="18" charset="0"/>
                      </a:rPr>
                      <m:t> </m:t>
                    </m:r>
                  </m:oMath>
                </a14:m>
                <a:r>
                  <a:rPr lang="en-US" dirty="0"/>
                  <a:t>is said to partition a sample space S if</a:t>
                </a:r>
              </a:p>
              <a:p>
                <a:pPr marL="914400" lvl="1" indent="-457200">
                  <a:buFont typeface="+mj-lt"/>
                  <a:buAutoNum type="arabicPeriod"/>
                </a:pPr>
                <a14:m>
                  <m:oMath xmlns:m="http://schemas.openxmlformats.org/officeDocument/2006/math">
                    <m:sSub>
                      <m:sSubPr>
                        <m:ctrlPr>
                          <a:rPr lang="en-US" i="1" dirty="0" smtClean="0">
                            <a:latin typeface="Cambria Math" panose="02040503050406030204" pitchFamily="18" charset="0"/>
                          </a:rPr>
                        </m:ctrlPr>
                      </m:sSubPr>
                      <m:e>
                        <m:r>
                          <m:rPr>
                            <m:sty m:val="p"/>
                          </m:rPr>
                          <a:rPr lang="en-US" i="0" dirty="0" smtClean="0">
                            <a:latin typeface="Cambria Math" panose="02040503050406030204" pitchFamily="18" charset="0"/>
                          </a:rPr>
                          <m:t>A</m:t>
                        </m:r>
                      </m:e>
                      <m:sub>
                        <m:r>
                          <a:rPr lang="en-US" i="0" dirty="0" smtClean="0">
                            <a:latin typeface="Cambria Math" panose="02040503050406030204" pitchFamily="18" charset="0"/>
                          </a:rPr>
                          <m:t>1</m:t>
                        </m:r>
                      </m:sub>
                    </m:sSub>
                    <m:r>
                      <a:rPr lang="en-US" b="1" i="0" dirty="0" smtClean="0">
                        <a:latin typeface="Cambria Math" panose="02040503050406030204" pitchFamily="18" charset="0"/>
                      </a:rPr>
                      <m:t> </m:t>
                    </m:r>
                    <m:r>
                      <a:rPr lang="en-US" b="1" i="0" dirty="0" smtClean="0">
                        <a:latin typeface="Cambria Math" panose="02040503050406030204" pitchFamily="18" charset="0"/>
                        <a:ea typeface="Cambria Math" panose="02040503050406030204" pitchFamily="18" charset="0"/>
                      </a:rPr>
                      <m:t>∪</m:t>
                    </m:r>
                    <m:sSub>
                      <m:sSubPr>
                        <m:ctrlPr>
                          <a:rPr lang="en-US" b="1" i="1" dirty="0" smtClean="0">
                            <a:latin typeface="Cambria Math" panose="02040503050406030204" pitchFamily="18" charset="0"/>
                          </a:rPr>
                        </m:ctrlPr>
                      </m:sSubPr>
                      <m:e>
                        <m:r>
                          <m:rPr>
                            <m:sty m:val="p"/>
                          </m:rPr>
                          <a:rPr lang="en-US" i="0" dirty="0" smtClean="0">
                            <a:latin typeface="Cambria Math" panose="02040503050406030204" pitchFamily="18" charset="0"/>
                          </a:rPr>
                          <m:t>A</m:t>
                        </m:r>
                      </m:e>
                      <m:sub>
                        <m:r>
                          <a:rPr lang="en-US" i="0" dirty="0" smtClean="0">
                            <a:latin typeface="Cambria Math" panose="02040503050406030204" pitchFamily="18" charset="0"/>
                          </a:rPr>
                          <m:t>2</m:t>
                        </m:r>
                      </m:sub>
                    </m:sSub>
                    <m:r>
                      <a:rPr lang="en-US" b="1" i="0" dirty="0" smtClean="0">
                        <a:latin typeface="Cambria Math" panose="02040503050406030204" pitchFamily="18" charset="0"/>
                      </a:rPr>
                      <m:t> </m:t>
                    </m:r>
                    <m:r>
                      <a:rPr lang="en-US" b="1" i="0" dirty="0" smtClean="0">
                        <a:latin typeface="Cambria Math" panose="02040503050406030204" pitchFamily="18" charset="0"/>
                        <a:ea typeface="Cambria Math" panose="02040503050406030204" pitchFamily="18" charset="0"/>
                      </a:rPr>
                      <m:t>∪</m:t>
                    </m:r>
                    <m:r>
                      <a:rPr lang="en-US" i="0" dirty="0" smtClean="0">
                        <a:latin typeface="Cambria Math" panose="02040503050406030204" pitchFamily="18" charset="0"/>
                      </a:rPr>
                      <m:t> . . . </m:t>
                    </m:r>
                    <m:r>
                      <a:rPr lang="en-US" b="1" i="0" dirty="0" smtClean="0">
                        <a:latin typeface="Cambria Math" panose="02040503050406030204" pitchFamily="18" charset="0"/>
                      </a:rPr>
                      <m:t> </m:t>
                    </m:r>
                    <m:r>
                      <a:rPr lang="en-US" i="0" dirty="0" smtClean="0">
                        <a:latin typeface="Cambria Math" panose="02040503050406030204" pitchFamily="18" charset="0"/>
                        <a:ea typeface="Cambria Math" panose="02040503050406030204" pitchFamily="18" charset="0"/>
                      </a:rPr>
                      <m:t>∪</m:t>
                    </m:r>
                    <m:sSub>
                      <m:sSubPr>
                        <m:ctrlPr>
                          <a:rPr lang="en-US" b="1" i="1" dirty="0" smtClean="0">
                            <a:latin typeface="Cambria Math" panose="02040503050406030204" pitchFamily="18" charset="0"/>
                          </a:rPr>
                        </m:ctrlPr>
                      </m:sSubPr>
                      <m:e>
                        <m:r>
                          <m:rPr>
                            <m:sty m:val="p"/>
                          </m:rPr>
                          <a:rPr lang="en-US" i="0" dirty="0" smtClean="0">
                            <a:latin typeface="Cambria Math" panose="02040503050406030204" pitchFamily="18" charset="0"/>
                          </a:rPr>
                          <m:t>A</m:t>
                        </m:r>
                      </m:e>
                      <m:sub>
                        <m:r>
                          <m:rPr>
                            <m:sty m:val="p"/>
                          </m:rPr>
                          <a:rPr lang="en-US" i="0" dirty="0" smtClean="0">
                            <a:latin typeface="Cambria Math" panose="02040503050406030204" pitchFamily="18" charset="0"/>
                          </a:rPr>
                          <m:t>n</m:t>
                        </m:r>
                      </m:sub>
                    </m:sSub>
                    <m:r>
                      <a:rPr lang="en-US" b="1" i="0" dirty="0" smtClean="0">
                        <a:latin typeface="Cambria Math" panose="02040503050406030204" pitchFamily="18" charset="0"/>
                      </a:rPr>
                      <m:t>=</m:t>
                    </m:r>
                    <m:r>
                      <a:rPr lang="en-US" b="1" i="0" dirty="0" smtClean="0">
                        <a:latin typeface="Cambria Math" panose="02040503050406030204" pitchFamily="18" charset="0"/>
                      </a:rPr>
                      <m:t>𝐒</m:t>
                    </m:r>
                  </m:oMath>
                </a14:m>
                <a:r>
                  <a:rPr lang="en-US" dirty="0"/>
                  <a:t> </a:t>
                </a:r>
                <a:r>
                  <a:rPr lang="en-US" dirty="0">
                    <a:solidFill>
                      <a:srgbClr val="00B0F0"/>
                    </a:solidFill>
                  </a:rPr>
                  <a:t>[Exhaustive]</a:t>
                </a:r>
              </a:p>
              <a:p>
                <a:pPr marL="914400" lvl="1" indent="-457200">
                  <a:buFont typeface="+mj-lt"/>
                  <a:buAutoNum type="arabicPeriod"/>
                </a:pPr>
                <a14:m>
                  <m:oMath xmlns:m="http://schemas.openxmlformats.org/officeDocument/2006/math">
                    <m:sSub>
                      <m:sSubPr>
                        <m:ctrlPr>
                          <a:rPr lang="en-US" i="1" dirty="0" smtClean="0">
                            <a:latin typeface="Cambria Math" panose="02040503050406030204" pitchFamily="18" charset="0"/>
                          </a:rPr>
                        </m:ctrlPr>
                      </m:sSubPr>
                      <m:e>
                        <m:r>
                          <m:rPr>
                            <m:sty m:val="p"/>
                          </m:rPr>
                          <a:rPr lang="en-US" i="0" dirty="0" smtClean="0">
                            <a:latin typeface="Cambria Math" panose="02040503050406030204" pitchFamily="18" charset="0"/>
                          </a:rPr>
                          <m:t>A</m:t>
                        </m:r>
                      </m:e>
                      <m:sub>
                        <m:r>
                          <a:rPr lang="en-US" b="1" i="0" dirty="0" smtClean="0">
                            <a:latin typeface="Cambria Math" panose="02040503050406030204" pitchFamily="18" charset="0"/>
                          </a:rPr>
                          <m:t>𝐢</m:t>
                        </m:r>
                      </m:sub>
                    </m:sSub>
                    <m:r>
                      <a:rPr lang="en-US" b="1" i="0" dirty="0" smtClean="0">
                        <a:latin typeface="Cambria Math" panose="02040503050406030204" pitchFamily="18" charset="0"/>
                      </a:rPr>
                      <m:t> </m:t>
                    </m:r>
                    <m:r>
                      <a:rPr lang="en-US" b="1" i="0" dirty="0" smtClean="0">
                        <a:latin typeface="Cambria Math" panose="02040503050406030204" pitchFamily="18" charset="0"/>
                        <a:ea typeface="Cambria Math" panose="02040503050406030204" pitchFamily="18" charset="0"/>
                      </a:rPr>
                      <m:t>∩</m:t>
                    </m:r>
                    <m:sSub>
                      <m:sSubPr>
                        <m:ctrlPr>
                          <a:rPr lang="en-US" b="1" i="1" dirty="0" smtClean="0">
                            <a:latin typeface="Cambria Math" panose="02040503050406030204" pitchFamily="18" charset="0"/>
                          </a:rPr>
                        </m:ctrlPr>
                      </m:sSubPr>
                      <m:e>
                        <m:r>
                          <m:rPr>
                            <m:sty m:val="p"/>
                          </m:rPr>
                          <a:rPr lang="en-US" i="0" dirty="0" smtClean="0">
                            <a:latin typeface="Cambria Math" panose="02040503050406030204" pitchFamily="18" charset="0"/>
                          </a:rPr>
                          <m:t>A</m:t>
                        </m:r>
                      </m:e>
                      <m:sub>
                        <m:r>
                          <a:rPr lang="en-US" b="1" i="0" dirty="0" smtClean="0">
                            <a:latin typeface="Cambria Math" panose="02040503050406030204" pitchFamily="18" charset="0"/>
                          </a:rPr>
                          <m:t>𝐣</m:t>
                        </m:r>
                      </m:sub>
                    </m:sSub>
                    <m:r>
                      <a:rPr lang="en-US" b="1" i="0" dirty="0" smtClean="0">
                        <a:latin typeface="Cambria Math" panose="02040503050406030204" pitchFamily="18" charset="0"/>
                      </a:rPr>
                      <m:t>=</m:t>
                    </m:r>
                    <m:r>
                      <a:rPr lang="en-US" b="1" i="0" dirty="0" smtClean="0">
                        <a:latin typeface="Cambria Math" panose="02040503050406030204" pitchFamily="18" charset="0"/>
                      </a:rPr>
                      <m:t>𝛟</m:t>
                    </m:r>
                  </m:oMath>
                </a14:m>
                <a:r>
                  <a:rPr lang="en-US" dirty="0"/>
                  <a:t>, for all </a:t>
                </a:r>
                <a14:m>
                  <m:oMath xmlns:m="http://schemas.openxmlformats.org/officeDocument/2006/math">
                    <m:r>
                      <m:rPr>
                        <m:sty m:val="p"/>
                      </m:rPr>
                      <a:rPr lang="en-US" i="0" dirty="0" smtClean="0">
                        <a:latin typeface="Cambria Math" panose="02040503050406030204" pitchFamily="18" charset="0"/>
                      </a:rPr>
                      <m:t>i</m:t>
                    </m:r>
                    <m:r>
                      <a:rPr lang="en-US" b="1" i="0" dirty="0" smtClean="0">
                        <a:latin typeface="Cambria Math" panose="02040503050406030204" pitchFamily="18" charset="0"/>
                      </a:rPr>
                      <m:t>≠</m:t>
                    </m:r>
                    <m:r>
                      <m:rPr>
                        <m:sty m:val="p"/>
                      </m:rPr>
                      <a:rPr lang="en-US" i="0" dirty="0">
                        <a:latin typeface="Cambria Math" panose="02040503050406030204" pitchFamily="18" charset="0"/>
                      </a:rPr>
                      <m:t>j</m:t>
                    </m:r>
                  </m:oMath>
                </a14:m>
                <a:r>
                  <a:rPr lang="en-US" dirty="0"/>
                  <a:t> </a:t>
                </a:r>
                <a:r>
                  <a:rPr lang="en-US" dirty="0">
                    <a:solidFill>
                      <a:srgbClr val="00B0F0"/>
                    </a:solidFill>
                  </a:rPr>
                  <a:t>[non-overlapping]</a:t>
                </a:r>
              </a:p>
              <a:p>
                <a:pPr marL="914400" lvl="1" indent="-457200">
                  <a:buFont typeface="+mj-lt"/>
                  <a:buAutoNum type="arabicPeriod"/>
                </a:pPr>
                <a14:m>
                  <m:oMath xmlns:m="http://schemas.openxmlformats.org/officeDocument/2006/math">
                    <m:sSub>
                      <m:sSubPr>
                        <m:ctrlPr>
                          <a:rPr lang="en-US" i="1" dirty="0" smtClean="0">
                            <a:latin typeface="Cambria Math" panose="02040503050406030204" pitchFamily="18" charset="0"/>
                          </a:rPr>
                        </m:ctrlPr>
                      </m:sSubPr>
                      <m:e>
                        <m:r>
                          <m:rPr>
                            <m:sty m:val="p"/>
                          </m:rPr>
                          <a:rPr lang="en-US" i="0" dirty="0" smtClean="0">
                            <a:latin typeface="Cambria Math" panose="02040503050406030204" pitchFamily="18" charset="0"/>
                          </a:rPr>
                          <m:t>A</m:t>
                        </m:r>
                      </m:e>
                      <m:sub>
                        <m:r>
                          <a:rPr lang="en-US" b="1" i="0" dirty="0" smtClean="0">
                            <a:latin typeface="Cambria Math" panose="02040503050406030204" pitchFamily="18" charset="0"/>
                          </a:rPr>
                          <m:t>𝐢</m:t>
                        </m:r>
                      </m:sub>
                    </m:sSub>
                    <m:r>
                      <a:rPr lang="en-US" b="1" i="0" dirty="0" smtClean="0">
                        <a:latin typeface="Cambria Math" panose="02040503050406030204" pitchFamily="18" charset="0"/>
                        <a:ea typeface="Cambria Math" panose="02040503050406030204" pitchFamily="18" charset="0"/>
                      </a:rPr>
                      <m:t>≠</m:t>
                    </m:r>
                    <m:r>
                      <a:rPr lang="en-US" b="1" i="0" dirty="0" smtClean="0">
                        <a:latin typeface="Cambria Math" panose="02040503050406030204" pitchFamily="18" charset="0"/>
                      </a:rPr>
                      <m:t>𝛟</m:t>
                    </m:r>
                  </m:oMath>
                </a14:m>
                <a:r>
                  <a:rPr lang="en-US" dirty="0"/>
                  <a:t>, for all </a:t>
                </a:r>
                <a14:m>
                  <m:oMath xmlns:m="http://schemas.openxmlformats.org/officeDocument/2006/math">
                    <m:r>
                      <m:rPr>
                        <m:sty m:val="p"/>
                      </m:rPr>
                      <a:rPr lang="en-US" i="0" dirty="0" smtClean="0">
                        <a:latin typeface="Cambria Math" panose="02040503050406030204" pitchFamily="18" charset="0"/>
                      </a:rPr>
                      <m:t>i</m:t>
                    </m:r>
                  </m:oMath>
                </a14:m>
                <a:r>
                  <a:rPr lang="en-US" dirty="0"/>
                  <a:t> </a:t>
                </a:r>
                <a:r>
                  <a:rPr lang="en-US" dirty="0">
                    <a:solidFill>
                      <a:srgbClr val="00B0F0"/>
                    </a:solidFill>
                  </a:rPr>
                  <a:t>[non-empty]</a:t>
                </a:r>
              </a:p>
              <a:p>
                <a:r>
                  <a:rPr lang="en-US" dirty="0"/>
                  <a:t>If </a:t>
                </a:r>
                <a:r>
                  <a:rPr lang="en-US" dirty="0">
                    <a:solidFill>
                      <a:srgbClr val="FF0000"/>
                    </a:solidFill>
                  </a:rPr>
                  <a:t>A</a:t>
                </a:r>
                <a:r>
                  <a:rPr lang="en-US" dirty="0"/>
                  <a:t> is any event within </a:t>
                </a:r>
                <a14:m>
                  <m:oMath xmlns:m="http://schemas.openxmlformats.org/officeDocument/2006/math">
                    <m:r>
                      <a:rPr lang="en-US" i="1" dirty="0" smtClean="0">
                        <a:solidFill>
                          <a:srgbClr val="FF0000"/>
                        </a:solidFill>
                        <a:latin typeface="Cambria Math" panose="02040503050406030204" pitchFamily="18" charset="0"/>
                      </a:rPr>
                      <m:t>𝑆</m:t>
                    </m:r>
                  </m:oMath>
                </a14:m>
                <a:r>
                  <a:rPr lang="en-US" dirty="0"/>
                  <a:t> then we can express </a:t>
                </a:r>
                <a14:m>
                  <m:oMath xmlns:m="http://schemas.openxmlformats.org/officeDocument/2006/math">
                    <m:r>
                      <a:rPr lang="en-US" b="1" i="1" dirty="0" smtClean="0">
                        <a:solidFill>
                          <a:srgbClr val="FF0000"/>
                        </a:solidFill>
                        <a:latin typeface="Cambria Math" panose="02040503050406030204" pitchFamily="18" charset="0"/>
                      </a:rPr>
                      <m:t>𝑨</m:t>
                    </m:r>
                  </m:oMath>
                </a14:m>
                <a:r>
                  <a:rPr lang="en-US" dirty="0"/>
                  <a:t> as the union of subsets:</a:t>
                </a:r>
              </a:p>
              <a:p>
                <a:pPr marL="457200" lvl="1" indent="0">
                  <a:buNone/>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𝑨</m:t>
                      </m:r>
                      <m:r>
                        <a:rPr lang="en-US" i="1" dirty="0" smtClean="0">
                          <a:latin typeface="Cambria Math" panose="02040503050406030204" pitchFamily="18" charset="0"/>
                        </a:rPr>
                        <m:t> = (</m:t>
                      </m:r>
                      <m:r>
                        <a:rPr lang="en-US" b="1" i="1" dirty="0" smtClean="0">
                          <a:latin typeface="Cambria Math" panose="02040503050406030204" pitchFamily="18" charset="0"/>
                        </a:rPr>
                        <m:t>𝑨</m:t>
                      </m:r>
                      <m:r>
                        <a:rPr lang="en-US" i="1" dirty="0" smtClean="0">
                          <a:latin typeface="Cambria Math" panose="02040503050406030204" pitchFamily="18" charset="0"/>
                        </a:rPr>
                        <m:t> ∩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1</m:t>
                          </m:r>
                        </m:sub>
                      </m:sSub>
                      <m:r>
                        <a:rPr lang="en-US" i="1" dirty="0" smtClean="0">
                          <a:latin typeface="Cambria Math" panose="02040503050406030204" pitchFamily="18" charset="0"/>
                        </a:rPr>
                        <m:t>) ∪ (</m:t>
                      </m:r>
                      <m:r>
                        <a:rPr lang="en-US" b="1" i="1" dirty="0" smtClean="0">
                          <a:latin typeface="Cambria Math" panose="02040503050406030204" pitchFamily="18" charset="0"/>
                        </a:rPr>
                        <m:t>𝑨</m:t>
                      </m:r>
                      <m:r>
                        <a:rPr lang="en-US" i="1" dirty="0" smtClean="0">
                          <a:latin typeface="Cambria Math" panose="02040503050406030204" pitchFamily="18" charset="0"/>
                        </a:rPr>
                        <m:t> ∩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2</m:t>
                          </m:r>
                        </m:sub>
                      </m:sSub>
                      <m:r>
                        <a:rPr lang="en-US" i="1" dirty="0" smtClean="0">
                          <a:latin typeface="Cambria Math" panose="02040503050406030204" pitchFamily="18" charset="0"/>
                        </a:rPr>
                        <m:t>) ∪ · · · ∪ (</m:t>
                      </m:r>
                      <m:r>
                        <a:rPr lang="en-US" b="1" i="1" dirty="0" smtClean="0">
                          <a:latin typeface="Cambria Math" panose="02040503050406030204" pitchFamily="18" charset="0"/>
                        </a:rPr>
                        <m:t>𝑨</m:t>
                      </m:r>
                      <m:r>
                        <a:rPr lang="en-US" i="1" dirty="0" smtClean="0">
                          <a:latin typeface="Cambria Math" panose="02040503050406030204" pitchFamily="18" charset="0"/>
                        </a:rPr>
                        <m:t> ∩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𝑛</m:t>
                          </m:r>
                        </m:sub>
                      </m:sSub>
                      <m:r>
                        <a:rPr lang="en-US" i="1" dirty="0" smtClean="0">
                          <a:latin typeface="Cambria Math" panose="02040503050406030204" pitchFamily="18" charset="0"/>
                        </a:rPr>
                        <m:t>)</m:t>
                      </m:r>
                    </m:oMath>
                  </m:oMathPara>
                </a14:m>
                <a:endParaRPr lang="en-US" dirty="0"/>
              </a:p>
              <a:p>
                <a:pPr marL="914400" lvl="1" indent="-457200">
                  <a:buFont typeface="+mj-lt"/>
                  <a:buAutoNum type="arabicPeriod"/>
                </a:pPr>
                <a:endParaRPr lang="en-US" dirty="0"/>
              </a:p>
              <a:p>
                <a:endParaRPr lang="en-US" dirty="0"/>
              </a:p>
            </p:txBody>
          </p:sp>
        </mc:Choice>
        <mc:Fallback xmlns="">
          <p:sp>
            <p:nvSpPr>
              <p:cNvPr id="3" name="Content Placeholder 2">
                <a:extLst>
                  <a:ext uri="{FF2B5EF4-FFF2-40B4-BE49-F238E27FC236}">
                    <a16:creationId xmlns:a16="http://schemas.microsoft.com/office/drawing/2014/main" id="{48D9BD5B-C9D1-402B-AF13-55320ED768F0}"/>
                  </a:ext>
                </a:extLst>
              </p:cNvPr>
              <p:cNvSpPr>
                <a:spLocks noGrp="1" noRot="1" noChangeAspect="1" noMove="1" noResize="1" noEditPoints="1" noAdjustHandles="1" noChangeArrowheads="1" noChangeShapeType="1" noTextEdit="1"/>
              </p:cNvSpPr>
              <p:nvPr>
                <p:ph idx="1"/>
              </p:nvPr>
            </p:nvSpPr>
            <p:spPr>
              <a:blipFill>
                <a:blip r:embed="rId2"/>
                <a:stretch>
                  <a:fillRect l="-1440" t="-1988" r="-16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993F63B-E159-4FD2-8EA6-2B1D3F8F34F1}"/>
              </a:ext>
            </a:extLst>
          </p:cNvPr>
          <p:cNvSpPr>
            <a:spLocks noGrp="1"/>
          </p:cNvSpPr>
          <p:nvPr>
            <p:ph type="sldNum" sz="quarter" idx="12"/>
          </p:nvPr>
        </p:nvSpPr>
        <p:spPr/>
        <p:txBody>
          <a:bodyPr/>
          <a:lstStyle/>
          <a:p>
            <a:fld id="{7A40C488-C8CC-47D5-8871-7D5F905AB6AC}" type="slidenum">
              <a:rPr lang="en-US" smtClean="0"/>
              <a:t>5</a:t>
            </a:fld>
            <a:endParaRPr lang="en-US"/>
          </a:p>
        </p:txBody>
      </p:sp>
      <p:grpSp>
        <p:nvGrpSpPr>
          <p:cNvPr id="9" name="Group 8">
            <a:extLst>
              <a:ext uri="{FF2B5EF4-FFF2-40B4-BE49-F238E27FC236}">
                <a16:creationId xmlns:a16="http://schemas.microsoft.com/office/drawing/2014/main" id="{9B72B306-6F04-46BC-8232-111565A22A98}"/>
              </a:ext>
            </a:extLst>
          </p:cNvPr>
          <p:cNvGrpSpPr/>
          <p:nvPr/>
        </p:nvGrpSpPr>
        <p:grpSpPr>
          <a:xfrm>
            <a:off x="3327815" y="4508035"/>
            <a:ext cx="3897443" cy="1961294"/>
            <a:chOff x="3327815" y="4508035"/>
            <a:chExt cx="3897443" cy="1961294"/>
          </a:xfrm>
        </p:grpSpPr>
        <p:pic>
          <p:nvPicPr>
            <p:cNvPr id="7" name="Picture 6">
              <a:extLst>
                <a:ext uri="{FF2B5EF4-FFF2-40B4-BE49-F238E27FC236}">
                  <a16:creationId xmlns:a16="http://schemas.microsoft.com/office/drawing/2014/main" id="{1612F117-EC74-49CA-A924-82C478413A7D}"/>
                </a:ext>
              </a:extLst>
            </p:cNvPr>
            <p:cNvPicPr>
              <a:picLocks noChangeAspect="1"/>
            </p:cNvPicPr>
            <p:nvPr/>
          </p:nvPicPr>
          <p:blipFill>
            <a:blip r:embed="rId3"/>
            <a:stretch>
              <a:fillRect/>
            </a:stretch>
          </p:blipFill>
          <p:spPr>
            <a:xfrm>
              <a:off x="3327815" y="4508035"/>
              <a:ext cx="3897443" cy="1961294"/>
            </a:xfrm>
            <a:prstGeom prst="rect">
              <a:avLst/>
            </a:prstGeom>
          </p:spPr>
        </p:pic>
        <p:sp>
          <p:nvSpPr>
            <p:cNvPr id="8" name="TextBox 7">
              <a:extLst>
                <a:ext uri="{FF2B5EF4-FFF2-40B4-BE49-F238E27FC236}">
                  <a16:creationId xmlns:a16="http://schemas.microsoft.com/office/drawing/2014/main" id="{CA832773-5BD3-4BD5-8656-4D941755C74E}"/>
                </a:ext>
              </a:extLst>
            </p:cNvPr>
            <p:cNvSpPr txBox="1"/>
            <p:nvPr/>
          </p:nvSpPr>
          <p:spPr>
            <a:xfrm>
              <a:off x="4780615" y="5378966"/>
              <a:ext cx="361011" cy="369332"/>
            </a:xfrm>
            <a:prstGeom prst="rect">
              <a:avLst/>
            </a:prstGeom>
            <a:solidFill>
              <a:schemeClr val="bg1">
                <a:lumMod val="65000"/>
              </a:schemeClr>
            </a:solidFill>
          </p:spPr>
          <p:txBody>
            <a:bodyPr wrap="square" rtlCol="0">
              <a:spAutoFit/>
            </a:bodyPr>
            <a:lstStyle/>
            <a:p>
              <a:r>
                <a:rPr lang="en-US" dirty="0"/>
                <a:t>A</a:t>
              </a:r>
            </a:p>
          </p:txBody>
        </p:sp>
      </p:grpSp>
      <p:pic>
        <p:nvPicPr>
          <p:cNvPr id="10" name="Picture 9">
            <a:extLst>
              <a:ext uri="{FF2B5EF4-FFF2-40B4-BE49-F238E27FC236}">
                <a16:creationId xmlns:a16="http://schemas.microsoft.com/office/drawing/2014/main" id="{C3999FA2-0DC1-40DA-9436-668E6DB557F0}"/>
              </a:ext>
            </a:extLst>
          </p:cNvPr>
          <p:cNvPicPr>
            <a:picLocks noChangeAspect="1"/>
          </p:cNvPicPr>
          <p:nvPr/>
        </p:nvPicPr>
        <p:blipFill>
          <a:blip r:embed="rId4"/>
          <a:stretch>
            <a:fillRect/>
          </a:stretch>
        </p:blipFill>
        <p:spPr>
          <a:xfrm>
            <a:off x="8610600" y="1503778"/>
            <a:ext cx="3605623" cy="2063881"/>
          </a:xfrm>
          <a:prstGeom prst="rect">
            <a:avLst/>
          </a:prstGeom>
        </p:spPr>
      </p:pic>
    </p:spTree>
    <p:extLst>
      <p:ext uri="{BB962C8B-B14F-4D97-AF65-F5344CB8AC3E}">
        <p14:creationId xmlns:p14="http://schemas.microsoft.com/office/powerpoint/2010/main" val="74956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8CE2-B5D9-43F3-B70D-8BBC6B9416F1}"/>
              </a:ext>
            </a:extLst>
          </p:cNvPr>
          <p:cNvSpPr>
            <a:spLocks noGrp="1"/>
          </p:cNvSpPr>
          <p:nvPr>
            <p:ph type="title"/>
          </p:nvPr>
        </p:nvSpPr>
        <p:spPr/>
        <p:txBody>
          <a:bodyPr>
            <a:normAutofit fontScale="90000"/>
          </a:bodyPr>
          <a:lstStyle/>
          <a:p>
            <a:r>
              <a:rPr lang="en-US" dirty="0"/>
              <a:t>A partition of a sample space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D9BD5B-C9D1-402B-AF13-55320ED768F0}"/>
                  </a:ext>
                </a:extLst>
              </p:cNvPr>
              <p:cNvSpPr>
                <a:spLocks noGrp="1"/>
              </p:cNvSpPr>
              <p:nvPr>
                <p:ph idx="1"/>
              </p:nvPr>
            </p:nvSpPr>
            <p:spPr>
              <a:xfrm>
                <a:off x="838200" y="1270000"/>
                <a:ext cx="8005997" cy="4906963"/>
              </a:xfrm>
            </p:spPr>
            <p:txBody>
              <a:bodyPr/>
              <a:lstStyle/>
              <a:p>
                <a:r>
                  <a:rPr lang="en-US" dirty="0"/>
                  <a:t>The collection of events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2</m:t>
                        </m:r>
                      </m:sub>
                    </m:sSub>
                    <m:r>
                      <a:rPr lang="en-US" i="1" dirty="0" smtClean="0">
                        <a:latin typeface="Cambria Math" panose="02040503050406030204" pitchFamily="18" charset="0"/>
                      </a:rPr>
                      <m:t>, . . .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𝑛</m:t>
                        </m:r>
                      </m:sub>
                    </m:sSub>
                    <m:r>
                      <a:rPr lang="en-US" i="1" dirty="0" smtClean="0">
                        <a:latin typeface="Cambria Math" panose="02040503050406030204" pitchFamily="18" charset="0"/>
                      </a:rPr>
                      <m:t> </m:t>
                    </m:r>
                  </m:oMath>
                </a14:m>
                <a:r>
                  <a:rPr lang="en-US" dirty="0"/>
                  <a:t>is said to partition a sample space S if</a:t>
                </a:r>
              </a:p>
              <a:p>
                <a:pPr marL="914400" lvl="1" indent="-457200">
                  <a:buFont typeface="+mj-lt"/>
                  <a:buAutoNum type="arabicPeriod"/>
                </a:pPr>
                <a14:m>
                  <m:oMath xmlns:m="http://schemas.openxmlformats.org/officeDocument/2006/math">
                    <m:sSub>
                      <m:sSubPr>
                        <m:ctrlPr>
                          <a:rPr lang="en-US" i="1" dirty="0" smtClean="0">
                            <a:latin typeface="Cambria Math" panose="02040503050406030204" pitchFamily="18" charset="0"/>
                          </a:rPr>
                        </m:ctrlPr>
                      </m:sSubPr>
                      <m:e>
                        <m:r>
                          <m:rPr>
                            <m:sty m:val="p"/>
                          </m:rPr>
                          <a:rPr lang="en-US" i="0" dirty="0" smtClean="0">
                            <a:latin typeface="Cambria Math" panose="02040503050406030204" pitchFamily="18" charset="0"/>
                          </a:rPr>
                          <m:t>A</m:t>
                        </m:r>
                      </m:e>
                      <m:sub>
                        <m:r>
                          <a:rPr lang="en-US" i="0" dirty="0" smtClean="0">
                            <a:latin typeface="Cambria Math" panose="02040503050406030204" pitchFamily="18" charset="0"/>
                          </a:rPr>
                          <m:t>1</m:t>
                        </m:r>
                      </m:sub>
                    </m:sSub>
                    <m:r>
                      <a:rPr lang="en-US" b="1" i="0" dirty="0" smtClean="0">
                        <a:latin typeface="Cambria Math" panose="02040503050406030204" pitchFamily="18" charset="0"/>
                      </a:rPr>
                      <m:t> </m:t>
                    </m:r>
                    <m:r>
                      <a:rPr lang="en-US" b="1" i="0" dirty="0" smtClean="0">
                        <a:latin typeface="Cambria Math" panose="02040503050406030204" pitchFamily="18" charset="0"/>
                        <a:ea typeface="Cambria Math" panose="02040503050406030204" pitchFamily="18" charset="0"/>
                      </a:rPr>
                      <m:t>∪</m:t>
                    </m:r>
                    <m:sSub>
                      <m:sSubPr>
                        <m:ctrlPr>
                          <a:rPr lang="en-US" b="1" i="1" dirty="0" smtClean="0">
                            <a:latin typeface="Cambria Math" panose="02040503050406030204" pitchFamily="18" charset="0"/>
                          </a:rPr>
                        </m:ctrlPr>
                      </m:sSubPr>
                      <m:e>
                        <m:r>
                          <m:rPr>
                            <m:sty m:val="p"/>
                          </m:rPr>
                          <a:rPr lang="en-US" i="0" dirty="0" smtClean="0">
                            <a:latin typeface="Cambria Math" panose="02040503050406030204" pitchFamily="18" charset="0"/>
                          </a:rPr>
                          <m:t>A</m:t>
                        </m:r>
                      </m:e>
                      <m:sub>
                        <m:r>
                          <a:rPr lang="en-US" i="0" dirty="0" smtClean="0">
                            <a:latin typeface="Cambria Math" panose="02040503050406030204" pitchFamily="18" charset="0"/>
                          </a:rPr>
                          <m:t>2</m:t>
                        </m:r>
                      </m:sub>
                    </m:sSub>
                    <m:r>
                      <a:rPr lang="en-US" b="1" i="0" dirty="0" smtClean="0">
                        <a:latin typeface="Cambria Math" panose="02040503050406030204" pitchFamily="18" charset="0"/>
                      </a:rPr>
                      <m:t> </m:t>
                    </m:r>
                    <m:r>
                      <a:rPr lang="en-US" b="1" i="0" dirty="0" smtClean="0">
                        <a:latin typeface="Cambria Math" panose="02040503050406030204" pitchFamily="18" charset="0"/>
                        <a:ea typeface="Cambria Math" panose="02040503050406030204" pitchFamily="18" charset="0"/>
                      </a:rPr>
                      <m:t>∪</m:t>
                    </m:r>
                    <m:r>
                      <a:rPr lang="en-US" i="0" dirty="0" smtClean="0">
                        <a:latin typeface="Cambria Math" panose="02040503050406030204" pitchFamily="18" charset="0"/>
                      </a:rPr>
                      <m:t> . . . </m:t>
                    </m:r>
                    <m:r>
                      <a:rPr lang="en-US" b="1" i="0" dirty="0" smtClean="0">
                        <a:latin typeface="Cambria Math" panose="02040503050406030204" pitchFamily="18" charset="0"/>
                      </a:rPr>
                      <m:t> </m:t>
                    </m:r>
                    <m:r>
                      <a:rPr lang="en-US" i="0" dirty="0" smtClean="0">
                        <a:latin typeface="Cambria Math" panose="02040503050406030204" pitchFamily="18" charset="0"/>
                        <a:ea typeface="Cambria Math" panose="02040503050406030204" pitchFamily="18" charset="0"/>
                      </a:rPr>
                      <m:t>∪</m:t>
                    </m:r>
                    <m:sSub>
                      <m:sSubPr>
                        <m:ctrlPr>
                          <a:rPr lang="en-US" b="1" i="1" dirty="0" smtClean="0">
                            <a:latin typeface="Cambria Math" panose="02040503050406030204" pitchFamily="18" charset="0"/>
                          </a:rPr>
                        </m:ctrlPr>
                      </m:sSubPr>
                      <m:e>
                        <m:r>
                          <m:rPr>
                            <m:sty m:val="p"/>
                          </m:rPr>
                          <a:rPr lang="en-US" i="0" dirty="0" smtClean="0">
                            <a:latin typeface="Cambria Math" panose="02040503050406030204" pitchFamily="18" charset="0"/>
                          </a:rPr>
                          <m:t>A</m:t>
                        </m:r>
                      </m:e>
                      <m:sub>
                        <m:r>
                          <m:rPr>
                            <m:sty m:val="p"/>
                          </m:rPr>
                          <a:rPr lang="en-US" i="0" dirty="0" smtClean="0">
                            <a:latin typeface="Cambria Math" panose="02040503050406030204" pitchFamily="18" charset="0"/>
                          </a:rPr>
                          <m:t>n</m:t>
                        </m:r>
                      </m:sub>
                    </m:sSub>
                    <m:r>
                      <a:rPr lang="en-US" b="1" i="0" dirty="0" smtClean="0">
                        <a:latin typeface="Cambria Math" panose="02040503050406030204" pitchFamily="18" charset="0"/>
                      </a:rPr>
                      <m:t>=</m:t>
                    </m:r>
                    <m:r>
                      <a:rPr lang="en-US" b="1" i="0" dirty="0" smtClean="0">
                        <a:latin typeface="Cambria Math" panose="02040503050406030204" pitchFamily="18" charset="0"/>
                      </a:rPr>
                      <m:t>𝐒</m:t>
                    </m:r>
                  </m:oMath>
                </a14:m>
                <a:r>
                  <a:rPr lang="en-US" dirty="0"/>
                  <a:t> </a:t>
                </a:r>
                <a:r>
                  <a:rPr lang="en-US" dirty="0">
                    <a:solidFill>
                      <a:srgbClr val="00B0F0"/>
                    </a:solidFill>
                  </a:rPr>
                  <a:t>[Exhaustive]</a:t>
                </a:r>
              </a:p>
              <a:p>
                <a:pPr marL="914400" lvl="1" indent="-457200">
                  <a:buFont typeface="+mj-lt"/>
                  <a:buAutoNum type="arabicPeriod"/>
                </a:pPr>
                <a14:m>
                  <m:oMath xmlns:m="http://schemas.openxmlformats.org/officeDocument/2006/math">
                    <m:sSub>
                      <m:sSubPr>
                        <m:ctrlPr>
                          <a:rPr lang="en-US" i="1" dirty="0" smtClean="0">
                            <a:latin typeface="Cambria Math" panose="02040503050406030204" pitchFamily="18" charset="0"/>
                          </a:rPr>
                        </m:ctrlPr>
                      </m:sSubPr>
                      <m:e>
                        <m:r>
                          <m:rPr>
                            <m:sty m:val="p"/>
                          </m:rPr>
                          <a:rPr lang="en-US" i="0" dirty="0" smtClean="0">
                            <a:latin typeface="Cambria Math" panose="02040503050406030204" pitchFamily="18" charset="0"/>
                          </a:rPr>
                          <m:t>A</m:t>
                        </m:r>
                      </m:e>
                      <m:sub>
                        <m:r>
                          <a:rPr lang="en-US" b="1" i="0" dirty="0" smtClean="0">
                            <a:latin typeface="Cambria Math" panose="02040503050406030204" pitchFamily="18" charset="0"/>
                          </a:rPr>
                          <m:t>𝐢</m:t>
                        </m:r>
                      </m:sub>
                    </m:sSub>
                    <m:r>
                      <a:rPr lang="en-US" b="1" i="0" dirty="0" smtClean="0">
                        <a:latin typeface="Cambria Math" panose="02040503050406030204" pitchFamily="18" charset="0"/>
                      </a:rPr>
                      <m:t> </m:t>
                    </m:r>
                    <m:r>
                      <a:rPr lang="en-US" b="1" i="0" dirty="0" smtClean="0">
                        <a:latin typeface="Cambria Math" panose="02040503050406030204" pitchFamily="18" charset="0"/>
                        <a:ea typeface="Cambria Math" panose="02040503050406030204" pitchFamily="18" charset="0"/>
                      </a:rPr>
                      <m:t>∩</m:t>
                    </m:r>
                    <m:sSub>
                      <m:sSubPr>
                        <m:ctrlPr>
                          <a:rPr lang="en-US" b="1" i="1" dirty="0" smtClean="0">
                            <a:latin typeface="Cambria Math" panose="02040503050406030204" pitchFamily="18" charset="0"/>
                          </a:rPr>
                        </m:ctrlPr>
                      </m:sSubPr>
                      <m:e>
                        <m:r>
                          <m:rPr>
                            <m:sty m:val="p"/>
                          </m:rPr>
                          <a:rPr lang="en-US" i="0" dirty="0" smtClean="0">
                            <a:latin typeface="Cambria Math" panose="02040503050406030204" pitchFamily="18" charset="0"/>
                          </a:rPr>
                          <m:t>A</m:t>
                        </m:r>
                      </m:e>
                      <m:sub>
                        <m:r>
                          <a:rPr lang="en-US" b="1" i="0" dirty="0" smtClean="0">
                            <a:latin typeface="Cambria Math" panose="02040503050406030204" pitchFamily="18" charset="0"/>
                          </a:rPr>
                          <m:t>𝐣</m:t>
                        </m:r>
                      </m:sub>
                    </m:sSub>
                    <m:r>
                      <a:rPr lang="en-US" b="1" i="0" dirty="0" smtClean="0">
                        <a:latin typeface="Cambria Math" panose="02040503050406030204" pitchFamily="18" charset="0"/>
                      </a:rPr>
                      <m:t>=</m:t>
                    </m:r>
                    <m:r>
                      <a:rPr lang="en-US" b="1" i="0" dirty="0" smtClean="0">
                        <a:latin typeface="Cambria Math" panose="02040503050406030204" pitchFamily="18" charset="0"/>
                      </a:rPr>
                      <m:t>𝛟</m:t>
                    </m:r>
                  </m:oMath>
                </a14:m>
                <a:r>
                  <a:rPr lang="en-US" dirty="0"/>
                  <a:t>, for all </a:t>
                </a:r>
                <a14:m>
                  <m:oMath xmlns:m="http://schemas.openxmlformats.org/officeDocument/2006/math">
                    <m:r>
                      <m:rPr>
                        <m:sty m:val="p"/>
                      </m:rPr>
                      <a:rPr lang="en-US" i="0" dirty="0" smtClean="0">
                        <a:latin typeface="Cambria Math" panose="02040503050406030204" pitchFamily="18" charset="0"/>
                      </a:rPr>
                      <m:t>i</m:t>
                    </m:r>
                    <m:r>
                      <a:rPr lang="en-US" b="1" i="0" dirty="0" smtClean="0">
                        <a:latin typeface="Cambria Math" panose="02040503050406030204" pitchFamily="18" charset="0"/>
                      </a:rPr>
                      <m:t>≠</m:t>
                    </m:r>
                    <m:r>
                      <m:rPr>
                        <m:sty m:val="p"/>
                      </m:rPr>
                      <a:rPr lang="en-US" i="0" dirty="0">
                        <a:latin typeface="Cambria Math" panose="02040503050406030204" pitchFamily="18" charset="0"/>
                      </a:rPr>
                      <m:t>j</m:t>
                    </m:r>
                  </m:oMath>
                </a14:m>
                <a:r>
                  <a:rPr lang="en-US" dirty="0"/>
                  <a:t> </a:t>
                </a:r>
                <a:r>
                  <a:rPr lang="en-US" dirty="0">
                    <a:solidFill>
                      <a:srgbClr val="00B0F0"/>
                    </a:solidFill>
                  </a:rPr>
                  <a:t>[non-overlapping]</a:t>
                </a:r>
              </a:p>
              <a:p>
                <a:pPr marL="914400" lvl="1" indent="-457200">
                  <a:buFont typeface="+mj-lt"/>
                  <a:buAutoNum type="arabicPeriod"/>
                </a:pPr>
                <a14:m>
                  <m:oMath xmlns:m="http://schemas.openxmlformats.org/officeDocument/2006/math">
                    <m:sSub>
                      <m:sSubPr>
                        <m:ctrlPr>
                          <a:rPr lang="en-US" i="1" dirty="0" smtClean="0">
                            <a:latin typeface="Cambria Math" panose="02040503050406030204" pitchFamily="18" charset="0"/>
                          </a:rPr>
                        </m:ctrlPr>
                      </m:sSubPr>
                      <m:e>
                        <m:r>
                          <m:rPr>
                            <m:sty m:val="p"/>
                          </m:rPr>
                          <a:rPr lang="en-US" i="0" dirty="0" smtClean="0">
                            <a:latin typeface="Cambria Math" panose="02040503050406030204" pitchFamily="18" charset="0"/>
                          </a:rPr>
                          <m:t>A</m:t>
                        </m:r>
                      </m:e>
                      <m:sub>
                        <m:r>
                          <a:rPr lang="en-US" b="1" i="0" dirty="0" smtClean="0">
                            <a:latin typeface="Cambria Math" panose="02040503050406030204" pitchFamily="18" charset="0"/>
                          </a:rPr>
                          <m:t>𝐢</m:t>
                        </m:r>
                      </m:sub>
                    </m:sSub>
                    <m:r>
                      <a:rPr lang="en-US" b="1" i="0" dirty="0" smtClean="0">
                        <a:latin typeface="Cambria Math" panose="02040503050406030204" pitchFamily="18" charset="0"/>
                        <a:ea typeface="Cambria Math" panose="02040503050406030204" pitchFamily="18" charset="0"/>
                      </a:rPr>
                      <m:t>≠</m:t>
                    </m:r>
                    <m:r>
                      <a:rPr lang="en-US" b="1" i="0" dirty="0" smtClean="0">
                        <a:latin typeface="Cambria Math" panose="02040503050406030204" pitchFamily="18" charset="0"/>
                      </a:rPr>
                      <m:t>𝛟</m:t>
                    </m:r>
                  </m:oMath>
                </a14:m>
                <a:r>
                  <a:rPr lang="en-US" dirty="0"/>
                  <a:t>, for all </a:t>
                </a:r>
                <a14:m>
                  <m:oMath xmlns:m="http://schemas.openxmlformats.org/officeDocument/2006/math">
                    <m:r>
                      <m:rPr>
                        <m:sty m:val="p"/>
                      </m:rPr>
                      <a:rPr lang="en-US" i="0" dirty="0" smtClean="0">
                        <a:latin typeface="Cambria Math" panose="02040503050406030204" pitchFamily="18" charset="0"/>
                      </a:rPr>
                      <m:t>i</m:t>
                    </m:r>
                  </m:oMath>
                </a14:m>
                <a:r>
                  <a:rPr lang="en-US" dirty="0"/>
                  <a:t> </a:t>
                </a:r>
                <a:r>
                  <a:rPr lang="en-US" dirty="0">
                    <a:solidFill>
                      <a:srgbClr val="00B0F0"/>
                    </a:solidFill>
                  </a:rPr>
                  <a:t>[non-empty]</a:t>
                </a:r>
              </a:p>
              <a:p>
                <a14:m>
                  <m:oMath xmlns:m="http://schemas.openxmlformats.org/officeDocument/2006/math">
                    <m:r>
                      <a:rPr lang="en-US" b="1" i="1" dirty="0" smtClean="0">
                        <a:latin typeface="Cambria Math" panose="02040503050406030204" pitchFamily="18" charset="0"/>
                      </a:rPr>
                      <m:t>𝑨</m:t>
                    </m:r>
                    <m:r>
                      <a:rPr lang="en-US" i="1" dirty="0" smtClean="0">
                        <a:latin typeface="Cambria Math" panose="02040503050406030204" pitchFamily="18" charset="0"/>
                      </a:rPr>
                      <m:t> = </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𝑨</m:t>
                        </m:r>
                        <m:r>
                          <a:rPr lang="en-US" i="1" dirty="0" smtClean="0">
                            <a:latin typeface="Cambria Math" panose="02040503050406030204" pitchFamily="18" charset="0"/>
                          </a:rPr>
                          <m:t> ∩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1</m:t>
                            </m:r>
                          </m:sub>
                        </m:sSub>
                      </m:e>
                    </m:d>
                    <m:r>
                      <a:rPr lang="en-US" i="1" dirty="0" smtClean="0">
                        <a:latin typeface="Cambria Math" panose="02040503050406030204" pitchFamily="18" charset="0"/>
                      </a:rPr>
                      <m:t>∪ </m:t>
                    </m:r>
                    <m:d>
                      <m:dPr>
                        <m:ctrlPr>
                          <a:rPr lang="en-US" i="1" dirty="0" smtClean="0">
                            <a:latin typeface="Cambria Math" panose="02040503050406030204" pitchFamily="18" charset="0"/>
                          </a:rPr>
                        </m:ctrlPr>
                      </m:dPr>
                      <m:e>
                        <m:r>
                          <a:rPr lang="en-US" b="1" i="1" dirty="0" smtClean="0">
                            <a:latin typeface="Cambria Math" panose="02040503050406030204" pitchFamily="18" charset="0"/>
                          </a:rPr>
                          <m:t>𝑨</m:t>
                        </m:r>
                        <m:r>
                          <a:rPr lang="en-US" i="1" dirty="0" smtClean="0">
                            <a:latin typeface="Cambria Math" panose="02040503050406030204" pitchFamily="18" charset="0"/>
                          </a:rPr>
                          <m:t> ∩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2</m:t>
                            </m:r>
                          </m:sub>
                        </m:sSub>
                      </m:e>
                    </m:d>
                    <m:r>
                      <a:rPr lang="en-US" i="1" dirty="0" smtClean="0">
                        <a:latin typeface="Cambria Math" panose="02040503050406030204" pitchFamily="18" charset="0"/>
                      </a:rPr>
                      <m:t>∪ · · · ∪ </m:t>
                    </m:r>
                    <m:d>
                      <m:dPr>
                        <m:ctrlPr>
                          <a:rPr lang="en-US" i="1" dirty="0" smtClean="0">
                            <a:latin typeface="Cambria Math" panose="02040503050406030204" pitchFamily="18" charset="0"/>
                          </a:rPr>
                        </m:ctrlPr>
                      </m:dPr>
                      <m:e>
                        <m:r>
                          <a:rPr lang="en-US" b="1" i="1" dirty="0" smtClean="0">
                            <a:latin typeface="Cambria Math" panose="02040503050406030204" pitchFamily="18" charset="0"/>
                          </a:rPr>
                          <m:t>𝑨</m:t>
                        </m:r>
                        <m:r>
                          <a:rPr lang="en-US" i="1" dirty="0" smtClean="0">
                            <a:latin typeface="Cambria Math" panose="02040503050406030204" pitchFamily="18" charset="0"/>
                          </a:rPr>
                          <m:t> ∩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𝑛</m:t>
                            </m:r>
                          </m:sub>
                        </m:sSub>
                      </m:e>
                    </m:d>
                  </m:oMath>
                </a14:m>
                <a:endParaRPr lang="en-US" dirty="0"/>
              </a:p>
              <a:p>
                <a:r>
                  <a:rPr lang="en-US" dirty="0"/>
                  <a:t>Each of the bracket term </a:t>
                </a:r>
                <a14:m>
                  <m:oMath xmlns:m="http://schemas.openxmlformats.org/officeDocument/2006/math">
                    <m:d>
                      <m:dPr>
                        <m:ctrlPr>
                          <a:rPr lang="en-US" b="1" i="1" smtClean="0">
                            <a:latin typeface="Cambria Math" panose="02040503050406030204" pitchFamily="18" charset="0"/>
                          </a:rPr>
                        </m:ctrlPr>
                      </m:dPr>
                      <m:e>
                        <m:r>
                          <a:rPr lang="en-US" b="1" i="1" smtClean="0">
                            <a:latin typeface="Cambria Math" panose="02040503050406030204" pitchFamily="18" charset="0"/>
                          </a:rPr>
                          <m:t>𝑨</m:t>
                        </m:r>
                        <m:r>
                          <a:rPr lang="en-US" b="1" i="1" smtClean="0">
                            <a:latin typeface="Cambria Math" panose="02040503050406030204" pitchFamily="18" charset="0"/>
                            <a:ea typeface="Cambria Math" panose="02040503050406030204" pitchFamily="18" charset="0"/>
                          </a:rPr>
                          <m:t>∩</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𝑨</m:t>
                            </m:r>
                          </m:e>
                          <m:sub>
                            <m:r>
                              <a:rPr lang="en-US" b="1" i="1" smtClean="0">
                                <a:latin typeface="Cambria Math" panose="02040503050406030204" pitchFamily="18" charset="0"/>
                                <a:ea typeface="Cambria Math" panose="02040503050406030204" pitchFamily="18" charset="0"/>
                              </a:rPr>
                              <m:t>𝟏</m:t>
                            </m:r>
                          </m:sub>
                        </m:sSub>
                      </m:e>
                    </m:d>
                    <m:r>
                      <a:rPr lang="en-US" b="1" i="1" smtClean="0">
                        <a:latin typeface="Cambria Math" panose="02040503050406030204" pitchFamily="18" charset="0"/>
                        <a:ea typeface="Cambria Math" panose="02040503050406030204" pitchFamily="18" charset="0"/>
                      </a:rPr>
                      <m:t>,</m:t>
                    </m:r>
                    <m:d>
                      <m:dPr>
                        <m:ctrlPr>
                          <a:rPr lang="en-US" i="1" dirty="0">
                            <a:latin typeface="Cambria Math" panose="02040503050406030204" pitchFamily="18" charset="0"/>
                          </a:rPr>
                        </m:ctrlPr>
                      </m:dPr>
                      <m:e>
                        <m:r>
                          <a:rPr lang="en-US" i="1" dirty="0">
                            <a:latin typeface="Cambria Math" panose="02040503050406030204" pitchFamily="18" charset="0"/>
                          </a:rPr>
                          <m:t>𝑨</m:t>
                        </m:r>
                        <m:r>
                          <a:rPr lang="en-US" i="1" dirty="0">
                            <a:latin typeface="Cambria Math" panose="02040503050406030204" pitchFamily="18" charset="0"/>
                          </a:rPr>
                          <m:t> ∩ </m:t>
                        </m:r>
                        <m:sSub>
                          <m:sSubPr>
                            <m:ctrlPr>
                              <a:rPr lang="en-US" i="1" dirty="0">
                                <a:latin typeface="Cambria Math" panose="02040503050406030204" pitchFamily="18" charset="0"/>
                              </a:rPr>
                            </m:ctrlPr>
                          </m:sSubPr>
                          <m:e>
                            <m:r>
                              <a:rPr lang="en-US" i="1" dirty="0">
                                <a:latin typeface="Cambria Math" panose="02040503050406030204" pitchFamily="18" charset="0"/>
                              </a:rPr>
                              <m:t>𝐴</m:t>
                            </m:r>
                          </m:e>
                          <m:sub>
                            <m:r>
                              <a:rPr lang="en-US" i="1" dirty="0">
                                <a:latin typeface="Cambria Math" panose="02040503050406030204" pitchFamily="18" charset="0"/>
                              </a:rPr>
                              <m:t>2</m:t>
                            </m:r>
                          </m:sub>
                        </m:sSub>
                      </m:e>
                    </m:d>
                    <m:r>
                      <a:rPr lang="en-US" b="1" i="1" dirty="0" smtClean="0">
                        <a:latin typeface="Cambria Math" panose="02040503050406030204" pitchFamily="18" charset="0"/>
                      </a:rPr>
                      <m:t>,…</m:t>
                    </m:r>
                    <m:d>
                      <m:dPr>
                        <m:ctrlPr>
                          <a:rPr lang="en-US" i="1" dirty="0">
                            <a:latin typeface="Cambria Math" panose="02040503050406030204" pitchFamily="18" charset="0"/>
                          </a:rPr>
                        </m:ctrlPr>
                      </m:dPr>
                      <m:e>
                        <m:r>
                          <a:rPr lang="en-US" i="1" dirty="0">
                            <a:latin typeface="Cambria Math" panose="02040503050406030204" pitchFamily="18" charset="0"/>
                          </a:rPr>
                          <m:t>𝑨</m:t>
                        </m:r>
                        <m:r>
                          <a:rPr lang="en-US" i="1" dirty="0">
                            <a:latin typeface="Cambria Math" panose="02040503050406030204" pitchFamily="18" charset="0"/>
                          </a:rPr>
                          <m:t> ∩ </m:t>
                        </m:r>
                        <m:sSub>
                          <m:sSubPr>
                            <m:ctrlPr>
                              <a:rPr lang="en-US" i="1" dirty="0">
                                <a:latin typeface="Cambria Math" panose="02040503050406030204" pitchFamily="18" charset="0"/>
                              </a:rPr>
                            </m:ctrlPr>
                          </m:sSubPr>
                          <m:e>
                            <m:r>
                              <a:rPr lang="en-US" i="1" dirty="0">
                                <a:latin typeface="Cambria Math" panose="02040503050406030204" pitchFamily="18" charset="0"/>
                              </a:rPr>
                              <m:t>𝐴</m:t>
                            </m:r>
                          </m:e>
                          <m:sub>
                            <m:r>
                              <a:rPr lang="en-US" b="1" i="1" dirty="0" smtClean="0">
                                <a:latin typeface="Cambria Math" panose="02040503050406030204" pitchFamily="18" charset="0"/>
                              </a:rPr>
                              <m:t>𝒏</m:t>
                            </m:r>
                          </m:sub>
                        </m:sSub>
                      </m:e>
                    </m:d>
                  </m:oMath>
                </a14:m>
                <a:r>
                  <a:rPr lang="en-US" dirty="0"/>
                  <a:t> are mutually exclusive. </a:t>
                </a:r>
              </a:p>
              <a:p>
                <a:pPr lvl="1"/>
                <a:r>
                  <a:rPr lang="en-US" dirty="0"/>
                  <a:t>if one occurs then none of the others can occur</a:t>
                </a:r>
              </a:p>
              <a:p>
                <a:pPr lvl="1"/>
                <a14:m>
                  <m:oMath xmlns:m="http://schemas.openxmlformats.org/officeDocument/2006/math">
                    <m:r>
                      <a:rPr lang="en-US" b="1" i="1" dirty="0" smtClean="0">
                        <a:solidFill>
                          <a:srgbClr val="00B050"/>
                        </a:solidFill>
                        <a:latin typeface="Cambria Math" panose="02040503050406030204" pitchFamily="18" charset="0"/>
                      </a:rPr>
                      <m:t>𝑷</m:t>
                    </m:r>
                    <m:r>
                      <a:rPr lang="en-US" b="1" i="1" dirty="0" smtClean="0">
                        <a:solidFill>
                          <a:srgbClr val="00B050"/>
                        </a:solidFill>
                        <a:latin typeface="Cambria Math" panose="02040503050406030204" pitchFamily="18" charset="0"/>
                      </a:rPr>
                      <m:t>(</m:t>
                    </m:r>
                    <m:r>
                      <a:rPr lang="en-US" i="1" dirty="0">
                        <a:solidFill>
                          <a:srgbClr val="00B050"/>
                        </a:solidFill>
                        <a:latin typeface="Cambria Math" panose="02040503050406030204" pitchFamily="18" charset="0"/>
                      </a:rPr>
                      <m:t>𝑨</m:t>
                    </m:r>
                    <m:r>
                      <a:rPr lang="en-US" b="1" i="1" dirty="0" smtClean="0">
                        <a:solidFill>
                          <a:srgbClr val="00B050"/>
                        </a:solidFill>
                        <a:latin typeface="Cambria Math" panose="02040503050406030204" pitchFamily="18" charset="0"/>
                      </a:rPr>
                      <m:t>)</m:t>
                    </m:r>
                    <m:r>
                      <a:rPr lang="en-US" i="1" dirty="0">
                        <a:solidFill>
                          <a:srgbClr val="00B050"/>
                        </a:solidFill>
                        <a:latin typeface="Cambria Math" panose="02040503050406030204" pitchFamily="18" charset="0"/>
                      </a:rPr>
                      <m:t> =</m:t>
                    </m:r>
                    <m:r>
                      <a:rPr lang="en-US" b="1" i="1" dirty="0" smtClean="0">
                        <a:solidFill>
                          <a:srgbClr val="00B050"/>
                        </a:solidFill>
                        <a:latin typeface="Cambria Math" panose="02040503050406030204" pitchFamily="18" charset="0"/>
                      </a:rPr>
                      <m:t>𝑷</m:t>
                    </m:r>
                    <m:d>
                      <m:dPr>
                        <m:ctrlPr>
                          <a:rPr lang="en-US" i="1" dirty="0">
                            <a:solidFill>
                              <a:srgbClr val="00B050"/>
                            </a:solidFill>
                            <a:latin typeface="Cambria Math" panose="02040503050406030204" pitchFamily="18" charset="0"/>
                          </a:rPr>
                        </m:ctrlPr>
                      </m:dPr>
                      <m:e>
                        <m:r>
                          <a:rPr lang="en-US" i="1" dirty="0">
                            <a:solidFill>
                              <a:srgbClr val="00B050"/>
                            </a:solidFill>
                            <a:latin typeface="Cambria Math" panose="02040503050406030204" pitchFamily="18" charset="0"/>
                          </a:rPr>
                          <m:t>𝑨</m:t>
                        </m:r>
                        <m:r>
                          <a:rPr lang="en-US" i="1" dirty="0">
                            <a:solidFill>
                              <a:srgbClr val="00B050"/>
                            </a:solidFill>
                            <a:latin typeface="Cambria Math" panose="02040503050406030204" pitchFamily="18" charset="0"/>
                          </a:rPr>
                          <m:t> ∩ </m:t>
                        </m:r>
                        <m:sSub>
                          <m:sSubPr>
                            <m:ctrlPr>
                              <a:rPr lang="en-US" i="1" dirty="0">
                                <a:solidFill>
                                  <a:srgbClr val="00B050"/>
                                </a:solidFill>
                                <a:latin typeface="Cambria Math" panose="02040503050406030204" pitchFamily="18" charset="0"/>
                              </a:rPr>
                            </m:ctrlPr>
                          </m:sSubPr>
                          <m:e>
                            <m:r>
                              <a:rPr lang="en-US" i="1" dirty="0">
                                <a:solidFill>
                                  <a:srgbClr val="00B050"/>
                                </a:solidFill>
                                <a:latin typeface="Cambria Math" panose="02040503050406030204" pitchFamily="18" charset="0"/>
                              </a:rPr>
                              <m:t>𝐴</m:t>
                            </m:r>
                          </m:e>
                          <m:sub>
                            <m:r>
                              <a:rPr lang="en-US" i="1" dirty="0">
                                <a:solidFill>
                                  <a:srgbClr val="00B050"/>
                                </a:solidFill>
                                <a:latin typeface="Cambria Math" panose="02040503050406030204" pitchFamily="18" charset="0"/>
                              </a:rPr>
                              <m:t>1</m:t>
                            </m:r>
                          </m:sub>
                        </m:sSub>
                      </m:e>
                    </m:d>
                    <m:r>
                      <a:rPr lang="en-US" i="1" dirty="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𝑷</m:t>
                    </m:r>
                    <m:d>
                      <m:dPr>
                        <m:ctrlPr>
                          <a:rPr lang="en-US" i="1" dirty="0">
                            <a:solidFill>
                              <a:srgbClr val="00B050"/>
                            </a:solidFill>
                            <a:latin typeface="Cambria Math" panose="02040503050406030204" pitchFamily="18" charset="0"/>
                          </a:rPr>
                        </m:ctrlPr>
                      </m:dPr>
                      <m:e>
                        <m:r>
                          <a:rPr lang="en-US" i="1" dirty="0">
                            <a:solidFill>
                              <a:srgbClr val="00B050"/>
                            </a:solidFill>
                            <a:latin typeface="Cambria Math" panose="02040503050406030204" pitchFamily="18" charset="0"/>
                          </a:rPr>
                          <m:t>𝑨</m:t>
                        </m:r>
                        <m:r>
                          <a:rPr lang="en-US" i="1" dirty="0">
                            <a:solidFill>
                              <a:srgbClr val="00B050"/>
                            </a:solidFill>
                            <a:latin typeface="Cambria Math" panose="02040503050406030204" pitchFamily="18" charset="0"/>
                          </a:rPr>
                          <m:t> ∩ </m:t>
                        </m:r>
                        <m:sSub>
                          <m:sSubPr>
                            <m:ctrlPr>
                              <a:rPr lang="en-US" i="1" dirty="0">
                                <a:solidFill>
                                  <a:srgbClr val="00B050"/>
                                </a:solidFill>
                                <a:latin typeface="Cambria Math" panose="02040503050406030204" pitchFamily="18" charset="0"/>
                              </a:rPr>
                            </m:ctrlPr>
                          </m:sSubPr>
                          <m:e>
                            <m:r>
                              <a:rPr lang="en-US" i="1" dirty="0">
                                <a:solidFill>
                                  <a:srgbClr val="00B050"/>
                                </a:solidFill>
                                <a:latin typeface="Cambria Math" panose="02040503050406030204" pitchFamily="18" charset="0"/>
                              </a:rPr>
                              <m:t>𝐴</m:t>
                            </m:r>
                          </m:e>
                          <m:sub>
                            <m:r>
                              <a:rPr lang="en-US" i="1" dirty="0">
                                <a:solidFill>
                                  <a:srgbClr val="00B050"/>
                                </a:solidFill>
                                <a:latin typeface="Cambria Math" panose="02040503050406030204" pitchFamily="18" charset="0"/>
                              </a:rPr>
                              <m:t>2</m:t>
                            </m:r>
                          </m:sub>
                        </m:sSub>
                      </m:e>
                    </m:d>
                    <m:r>
                      <a:rPr lang="en-US" i="1" dirty="0">
                        <a:solidFill>
                          <a:srgbClr val="00B050"/>
                        </a:solidFill>
                        <a:latin typeface="Cambria Math" panose="02040503050406030204" pitchFamily="18" charset="0"/>
                      </a:rPr>
                      <m:t>∪ · · · ∪</m:t>
                    </m:r>
                    <m:r>
                      <a:rPr lang="en-US" b="1" i="1" dirty="0" smtClean="0">
                        <a:solidFill>
                          <a:srgbClr val="00B050"/>
                        </a:solidFill>
                        <a:latin typeface="Cambria Math" panose="02040503050406030204" pitchFamily="18" charset="0"/>
                      </a:rPr>
                      <m:t>𝑷</m:t>
                    </m:r>
                    <m:d>
                      <m:dPr>
                        <m:ctrlPr>
                          <a:rPr lang="en-US" i="1" dirty="0">
                            <a:solidFill>
                              <a:srgbClr val="00B050"/>
                            </a:solidFill>
                            <a:latin typeface="Cambria Math" panose="02040503050406030204" pitchFamily="18" charset="0"/>
                          </a:rPr>
                        </m:ctrlPr>
                      </m:dPr>
                      <m:e>
                        <m:r>
                          <a:rPr lang="en-US" i="1" dirty="0">
                            <a:solidFill>
                              <a:srgbClr val="00B050"/>
                            </a:solidFill>
                            <a:latin typeface="Cambria Math" panose="02040503050406030204" pitchFamily="18" charset="0"/>
                          </a:rPr>
                          <m:t>𝑨</m:t>
                        </m:r>
                        <m:r>
                          <a:rPr lang="en-US" i="1" dirty="0">
                            <a:solidFill>
                              <a:srgbClr val="00B050"/>
                            </a:solidFill>
                            <a:latin typeface="Cambria Math" panose="02040503050406030204" pitchFamily="18" charset="0"/>
                          </a:rPr>
                          <m:t> ∩ </m:t>
                        </m:r>
                        <m:sSub>
                          <m:sSubPr>
                            <m:ctrlPr>
                              <a:rPr lang="en-US" i="1" dirty="0">
                                <a:solidFill>
                                  <a:srgbClr val="00B050"/>
                                </a:solidFill>
                                <a:latin typeface="Cambria Math" panose="02040503050406030204" pitchFamily="18" charset="0"/>
                              </a:rPr>
                            </m:ctrlPr>
                          </m:sSubPr>
                          <m:e>
                            <m:r>
                              <a:rPr lang="en-US" i="1" dirty="0">
                                <a:solidFill>
                                  <a:srgbClr val="00B050"/>
                                </a:solidFill>
                                <a:latin typeface="Cambria Math" panose="02040503050406030204" pitchFamily="18" charset="0"/>
                              </a:rPr>
                              <m:t>𝐴</m:t>
                            </m:r>
                          </m:e>
                          <m:sub>
                            <m:r>
                              <a:rPr lang="en-US" i="1" dirty="0">
                                <a:solidFill>
                                  <a:srgbClr val="00B050"/>
                                </a:solidFill>
                                <a:latin typeface="Cambria Math" panose="02040503050406030204" pitchFamily="18" charset="0"/>
                              </a:rPr>
                              <m:t>𝑛</m:t>
                            </m:r>
                          </m:sub>
                        </m:sSub>
                      </m:e>
                    </m:d>
                  </m:oMath>
                </a14:m>
                <a:endParaRPr lang="en-US" dirty="0">
                  <a:solidFill>
                    <a:srgbClr val="00B050"/>
                  </a:solidFill>
                </a:endParaRPr>
              </a:p>
              <a:p>
                <a:pPr marL="914400" lvl="1" indent="-457200">
                  <a:buFont typeface="+mj-lt"/>
                  <a:buAutoNum type="arabicPeriod"/>
                </a:pPr>
                <a:endParaRPr lang="en-US" dirty="0"/>
              </a:p>
              <a:p>
                <a:endParaRPr lang="en-US" dirty="0"/>
              </a:p>
            </p:txBody>
          </p:sp>
        </mc:Choice>
        <mc:Fallback xmlns="">
          <p:sp>
            <p:nvSpPr>
              <p:cNvPr id="3" name="Content Placeholder 2">
                <a:extLst>
                  <a:ext uri="{FF2B5EF4-FFF2-40B4-BE49-F238E27FC236}">
                    <a16:creationId xmlns:a16="http://schemas.microsoft.com/office/drawing/2014/main" id="{48D9BD5B-C9D1-402B-AF13-55320ED768F0}"/>
                  </a:ext>
                </a:extLst>
              </p:cNvPr>
              <p:cNvSpPr>
                <a:spLocks noGrp="1" noRot="1" noChangeAspect="1" noMove="1" noResize="1" noEditPoints="1" noAdjustHandles="1" noChangeArrowheads="1" noChangeShapeType="1" noTextEdit="1"/>
              </p:cNvSpPr>
              <p:nvPr>
                <p:ph idx="1"/>
              </p:nvPr>
            </p:nvSpPr>
            <p:spPr>
              <a:xfrm>
                <a:off x="838200" y="1270000"/>
                <a:ext cx="8005997" cy="4906963"/>
              </a:xfrm>
              <a:blipFill>
                <a:blip r:embed="rId2"/>
                <a:stretch>
                  <a:fillRect l="-1371" t="-1988" r="-15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993F63B-E159-4FD2-8EA6-2B1D3F8F34F1}"/>
              </a:ext>
            </a:extLst>
          </p:cNvPr>
          <p:cNvSpPr>
            <a:spLocks noGrp="1"/>
          </p:cNvSpPr>
          <p:nvPr>
            <p:ph type="sldNum" sz="quarter" idx="12"/>
          </p:nvPr>
        </p:nvSpPr>
        <p:spPr/>
        <p:txBody>
          <a:bodyPr/>
          <a:lstStyle/>
          <a:p>
            <a:fld id="{7A40C488-C8CC-47D5-8871-7D5F905AB6AC}" type="slidenum">
              <a:rPr lang="en-US" smtClean="0"/>
              <a:t>6</a:t>
            </a:fld>
            <a:endParaRPr lang="en-US"/>
          </a:p>
        </p:txBody>
      </p:sp>
      <p:pic>
        <p:nvPicPr>
          <p:cNvPr id="6" name="Picture 5">
            <a:extLst>
              <a:ext uri="{FF2B5EF4-FFF2-40B4-BE49-F238E27FC236}">
                <a16:creationId xmlns:a16="http://schemas.microsoft.com/office/drawing/2014/main" id="{8ADBBF4C-5BDB-4A28-8B70-7221375D1D68}"/>
              </a:ext>
            </a:extLst>
          </p:cNvPr>
          <p:cNvPicPr>
            <a:picLocks noChangeAspect="1"/>
          </p:cNvPicPr>
          <p:nvPr/>
        </p:nvPicPr>
        <p:blipFill>
          <a:blip r:embed="rId3"/>
          <a:stretch>
            <a:fillRect/>
          </a:stretch>
        </p:blipFill>
        <p:spPr>
          <a:xfrm>
            <a:off x="8965367" y="1180060"/>
            <a:ext cx="2951813" cy="1533161"/>
          </a:xfrm>
          <a:prstGeom prst="rect">
            <a:avLst/>
          </a:prstGeom>
        </p:spPr>
      </p:pic>
      <p:pic>
        <p:nvPicPr>
          <p:cNvPr id="5" name="Picture 4">
            <a:extLst>
              <a:ext uri="{FF2B5EF4-FFF2-40B4-BE49-F238E27FC236}">
                <a16:creationId xmlns:a16="http://schemas.microsoft.com/office/drawing/2014/main" id="{75E32765-A47C-43EF-AD8D-491161B27D38}"/>
              </a:ext>
            </a:extLst>
          </p:cNvPr>
          <p:cNvPicPr>
            <a:picLocks noChangeAspect="1"/>
          </p:cNvPicPr>
          <p:nvPr/>
        </p:nvPicPr>
        <p:blipFill>
          <a:blip r:embed="rId4"/>
          <a:stretch>
            <a:fillRect/>
          </a:stretch>
        </p:blipFill>
        <p:spPr>
          <a:xfrm>
            <a:off x="8965367" y="2812195"/>
            <a:ext cx="2951813" cy="1591300"/>
          </a:xfrm>
          <a:prstGeom prst="rect">
            <a:avLst/>
          </a:prstGeom>
        </p:spPr>
      </p:pic>
    </p:spTree>
    <p:extLst>
      <p:ext uri="{BB962C8B-B14F-4D97-AF65-F5344CB8AC3E}">
        <p14:creationId xmlns:p14="http://schemas.microsoft.com/office/powerpoint/2010/main" val="325910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8CE2-B5D9-43F3-B70D-8BBC6B9416F1}"/>
              </a:ext>
            </a:extLst>
          </p:cNvPr>
          <p:cNvSpPr>
            <a:spLocks noGrp="1"/>
          </p:cNvSpPr>
          <p:nvPr>
            <p:ph type="title"/>
          </p:nvPr>
        </p:nvSpPr>
        <p:spPr/>
        <p:txBody>
          <a:bodyPr>
            <a:normAutofit fontScale="90000"/>
          </a:bodyPr>
          <a:lstStyle/>
          <a:p>
            <a:r>
              <a:rPr lang="en-US" dirty="0"/>
              <a:t>A partition of a sample space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D9BD5B-C9D1-402B-AF13-55320ED768F0}"/>
                  </a:ext>
                </a:extLst>
              </p:cNvPr>
              <p:cNvSpPr>
                <a:spLocks noGrp="1"/>
              </p:cNvSpPr>
              <p:nvPr>
                <p:ph idx="1"/>
              </p:nvPr>
            </p:nvSpPr>
            <p:spPr>
              <a:xfrm>
                <a:off x="838200" y="1270000"/>
                <a:ext cx="8005997" cy="4906963"/>
              </a:xfrm>
            </p:spPr>
            <p:txBody>
              <a:bodyPr/>
              <a:lstStyle/>
              <a:p>
                <a:r>
                  <a:rPr lang="en-US" dirty="0"/>
                  <a:t>The collection of events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2</m:t>
                        </m:r>
                      </m:sub>
                    </m:sSub>
                    <m:r>
                      <a:rPr lang="en-US" i="1" dirty="0" smtClean="0">
                        <a:latin typeface="Cambria Math" panose="02040503050406030204" pitchFamily="18" charset="0"/>
                      </a:rPr>
                      <m:t>, . . .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𝑛</m:t>
                        </m:r>
                      </m:sub>
                    </m:sSub>
                    <m:r>
                      <a:rPr lang="en-US" i="1" dirty="0" smtClean="0">
                        <a:latin typeface="Cambria Math" panose="02040503050406030204" pitchFamily="18" charset="0"/>
                      </a:rPr>
                      <m:t> </m:t>
                    </m:r>
                  </m:oMath>
                </a14:m>
                <a:r>
                  <a:rPr lang="en-US" dirty="0"/>
                  <a:t>is said to partition a sample space S if</a:t>
                </a:r>
              </a:p>
              <a:p>
                <a14:m>
                  <m:oMath xmlns:m="http://schemas.openxmlformats.org/officeDocument/2006/math">
                    <m:r>
                      <a:rPr lang="en-US" b="1" i="1" dirty="0" smtClean="0">
                        <a:latin typeface="Cambria Math" panose="02040503050406030204" pitchFamily="18" charset="0"/>
                      </a:rPr>
                      <m:t>𝑨</m:t>
                    </m:r>
                    <m:r>
                      <a:rPr lang="en-US" i="1" dirty="0" smtClean="0">
                        <a:latin typeface="Cambria Math" panose="02040503050406030204" pitchFamily="18" charset="0"/>
                      </a:rPr>
                      <m:t> = </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𝑨</m:t>
                        </m:r>
                        <m:r>
                          <a:rPr lang="en-US" i="1" dirty="0" smtClean="0">
                            <a:latin typeface="Cambria Math" panose="02040503050406030204" pitchFamily="18" charset="0"/>
                          </a:rPr>
                          <m:t> ∩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1</m:t>
                            </m:r>
                          </m:sub>
                        </m:sSub>
                      </m:e>
                    </m:d>
                    <m:r>
                      <a:rPr lang="en-US" i="1" dirty="0" smtClean="0">
                        <a:latin typeface="Cambria Math" panose="02040503050406030204" pitchFamily="18" charset="0"/>
                      </a:rPr>
                      <m:t>∪ </m:t>
                    </m:r>
                    <m:d>
                      <m:dPr>
                        <m:ctrlPr>
                          <a:rPr lang="en-US" i="1" dirty="0" smtClean="0">
                            <a:latin typeface="Cambria Math" panose="02040503050406030204" pitchFamily="18" charset="0"/>
                          </a:rPr>
                        </m:ctrlPr>
                      </m:dPr>
                      <m:e>
                        <m:r>
                          <a:rPr lang="en-US" b="1" i="1" dirty="0" smtClean="0">
                            <a:latin typeface="Cambria Math" panose="02040503050406030204" pitchFamily="18" charset="0"/>
                          </a:rPr>
                          <m:t>𝑨</m:t>
                        </m:r>
                        <m:r>
                          <a:rPr lang="en-US" i="1" dirty="0" smtClean="0">
                            <a:latin typeface="Cambria Math" panose="02040503050406030204" pitchFamily="18" charset="0"/>
                          </a:rPr>
                          <m:t> ∩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2</m:t>
                            </m:r>
                          </m:sub>
                        </m:sSub>
                      </m:e>
                    </m:d>
                    <m:r>
                      <a:rPr lang="en-US" i="1" dirty="0" smtClean="0">
                        <a:latin typeface="Cambria Math" panose="02040503050406030204" pitchFamily="18" charset="0"/>
                      </a:rPr>
                      <m:t>∪ · · · ∪ </m:t>
                    </m:r>
                    <m:d>
                      <m:dPr>
                        <m:ctrlPr>
                          <a:rPr lang="en-US" i="1" dirty="0" smtClean="0">
                            <a:latin typeface="Cambria Math" panose="02040503050406030204" pitchFamily="18" charset="0"/>
                          </a:rPr>
                        </m:ctrlPr>
                      </m:dPr>
                      <m:e>
                        <m:r>
                          <a:rPr lang="en-US" b="1" i="1" dirty="0" smtClean="0">
                            <a:latin typeface="Cambria Math" panose="02040503050406030204" pitchFamily="18" charset="0"/>
                          </a:rPr>
                          <m:t>𝑨</m:t>
                        </m:r>
                        <m:r>
                          <a:rPr lang="en-US" i="1" dirty="0" smtClean="0">
                            <a:latin typeface="Cambria Math" panose="02040503050406030204" pitchFamily="18" charset="0"/>
                          </a:rPr>
                          <m:t> ∩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𝑛</m:t>
                            </m:r>
                          </m:sub>
                        </m:sSub>
                      </m:e>
                    </m:d>
                  </m:oMath>
                </a14:m>
                <a:endParaRPr lang="en-US" dirty="0"/>
              </a:p>
              <a:p>
                <a:r>
                  <a:rPr lang="en-US" dirty="0"/>
                  <a:t>Each of the bracket term </a:t>
                </a:r>
                <a14:m>
                  <m:oMath xmlns:m="http://schemas.openxmlformats.org/officeDocument/2006/math">
                    <m:d>
                      <m:dPr>
                        <m:ctrlPr>
                          <a:rPr lang="en-US" b="1" i="1" smtClean="0">
                            <a:latin typeface="Cambria Math" panose="02040503050406030204" pitchFamily="18" charset="0"/>
                          </a:rPr>
                        </m:ctrlPr>
                      </m:dPr>
                      <m:e>
                        <m:r>
                          <a:rPr lang="en-US" b="1" i="1" smtClean="0">
                            <a:latin typeface="Cambria Math" panose="02040503050406030204" pitchFamily="18" charset="0"/>
                          </a:rPr>
                          <m:t>𝑨</m:t>
                        </m:r>
                        <m:r>
                          <a:rPr lang="en-US" b="1" i="1" smtClean="0">
                            <a:latin typeface="Cambria Math" panose="02040503050406030204" pitchFamily="18" charset="0"/>
                            <a:ea typeface="Cambria Math" panose="02040503050406030204" pitchFamily="18" charset="0"/>
                          </a:rPr>
                          <m:t>∩</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𝑨</m:t>
                            </m:r>
                          </m:e>
                          <m:sub>
                            <m:r>
                              <a:rPr lang="en-US" b="1" i="1" smtClean="0">
                                <a:latin typeface="Cambria Math" panose="02040503050406030204" pitchFamily="18" charset="0"/>
                                <a:ea typeface="Cambria Math" panose="02040503050406030204" pitchFamily="18" charset="0"/>
                              </a:rPr>
                              <m:t>𝟏</m:t>
                            </m:r>
                          </m:sub>
                        </m:sSub>
                      </m:e>
                    </m:d>
                    <m:r>
                      <a:rPr lang="en-US" b="1" i="1" smtClean="0">
                        <a:latin typeface="Cambria Math" panose="02040503050406030204" pitchFamily="18" charset="0"/>
                        <a:ea typeface="Cambria Math" panose="02040503050406030204" pitchFamily="18" charset="0"/>
                      </a:rPr>
                      <m:t>,</m:t>
                    </m:r>
                    <m:d>
                      <m:dPr>
                        <m:ctrlPr>
                          <a:rPr lang="en-US" i="1" dirty="0">
                            <a:latin typeface="Cambria Math" panose="02040503050406030204" pitchFamily="18" charset="0"/>
                          </a:rPr>
                        </m:ctrlPr>
                      </m:dPr>
                      <m:e>
                        <m:r>
                          <a:rPr lang="en-US" i="1" dirty="0">
                            <a:latin typeface="Cambria Math" panose="02040503050406030204" pitchFamily="18" charset="0"/>
                          </a:rPr>
                          <m:t>𝑨</m:t>
                        </m:r>
                        <m:r>
                          <a:rPr lang="en-US" i="1" dirty="0">
                            <a:latin typeface="Cambria Math" panose="02040503050406030204" pitchFamily="18" charset="0"/>
                          </a:rPr>
                          <m:t> ∩ </m:t>
                        </m:r>
                        <m:sSub>
                          <m:sSubPr>
                            <m:ctrlPr>
                              <a:rPr lang="en-US" i="1" dirty="0">
                                <a:latin typeface="Cambria Math" panose="02040503050406030204" pitchFamily="18" charset="0"/>
                              </a:rPr>
                            </m:ctrlPr>
                          </m:sSubPr>
                          <m:e>
                            <m:r>
                              <a:rPr lang="en-US" i="1" dirty="0">
                                <a:latin typeface="Cambria Math" panose="02040503050406030204" pitchFamily="18" charset="0"/>
                              </a:rPr>
                              <m:t>𝐴</m:t>
                            </m:r>
                          </m:e>
                          <m:sub>
                            <m:r>
                              <a:rPr lang="en-US" i="1" dirty="0">
                                <a:latin typeface="Cambria Math" panose="02040503050406030204" pitchFamily="18" charset="0"/>
                              </a:rPr>
                              <m:t>2</m:t>
                            </m:r>
                          </m:sub>
                        </m:sSub>
                      </m:e>
                    </m:d>
                    <m:r>
                      <a:rPr lang="en-US" b="1" i="1" dirty="0" smtClean="0">
                        <a:latin typeface="Cambria Math" panose="02040503050406030204" pitchFamily="18" charset="0"/>
                      </a:rPr>
                      <m:t>,…</m:t>
                    </m:r>
                    <m:d>
                      <m:dPr>
                        <m:ctrlPr>
                          <a:rPr lang="en-US" i="1" dirty="0">
                            <a:latin typeface="Cambria Math" panose="02040503050406030204" pitchFamily="18" charset="0"/>
                          </a:rPr>
                        </m:ctrlPr>
                      </m:dPr>
                      <m:e>
                        <m:r>
                          <a:rPr lang="en-US" i="1" dirty="0">
                            <a:latin typeface="Cambria Math" panose="02040503050406030204" pitchFamily="18" charset="0"/>
                          </a:rPr>
                          <m:t>𝑨</m:t>
                        </m:r>
                        <m:r>
                          <a:rPr lang="en-US" i="1" dirty="0">
                            <a:latin typeface="Cambria Math" panose="02040503050406030204" pitchFamily="18" charset="0"/>
                          </a:rPr>
                          <m:t> ∩ </m:t>
                        </m:r>
                        <m:sSub>
                          <m:sSubPr>
                            <m:ctrlPr>
                              <a:rPr lang="en-US" i="1" dirty="0">
                                <a:latin typeface="Cambria Math" panose="02040503050406030204" pitchFamily="18" charset="0"/>
                              </a:rPr>
                            </m:ctrlPr>
                          </m:sSubPr>
                          <m:e>
                            <m:r>
                              <a:rPr lang="en-US" i="1" dirty="0">
                                <a:latin typeface="Cambria Math" panose="02040503050406030204" pitchFamily="18" charset="0"/>
                              </a:rPr>
                              <m:t>𝐴</m:t>
                            </m:r>
                          </m:e>
                          <m:sub>
                            <m:r>
                              <a:rPr lang="en-US" b="1" i="1" dirty="0" smtClean="0">
                                <a:latin typeface="Cambria Math" panose="02040503050406030204" pitchFamily="18" charset="0"/>
                              </a:rPr>
                              <m:t>𝒏</m:t>
                            </m:r>
                          </m:sub>
                        </m:sSub>
                      </m:e>
                    </m:d>
                  </m:oMath>
                </a14:m>
                <a:r>
                  <a:rPr lang="en-US" dirty="0"/>
                  <a:t> are mutually exclusive. </a:t>
                </a:r>
              </a:p>
              <a:p>
                <a:pPr lvl="1"/>
                <a:r>
                  <a:rPr lang="en-US" dirty="0"/>
                  <a:t>if one occurs then none of the others can occur</a:t>
                </a:r>
              </a:p>
              <a:p>
                <a:pPr lvl="1"/>
                <a14:m>
                  <m:oMath xmlns:m="http://schemas.openxmlformats.org/officeDocument/2006/math">
                    <m:r>
                      <a:rPr lang="en-US" b="1" i="1" dirty="0" smtClean="0">
                        <a:solidFill>
                          <a:srgbClr val="00B050"/>
                        </a:solidFill>
                        <a:latin typeface="Cambria Math" panose="02040503050406030204" pitchFamily="18" charset="0"/>
                      </a:rPr>
                      <m:t>𝑷</m:t>
                    </m:r>
                    <m:r>
                      <a:rPr lang="en-US" b="1" i="1" dirty="0" smtClean="0">
                        <a:solidFill>
                          <a:srgbClr val="00B050"/>
                        </a:solidFill>
                        <a:latin typeface="Cambria Math" panose="02040503050406030204" pitchFamily="18" charset="0"/>
                      </a:rPr>
                      <m:t>(</m:t>
                    </m:r>
                    <m:r>
                      <a:rPr lang="en-US" i="1" dirty="0">
                        <a:solidFill>
                          <a:srgbClr val="00B050"/>
                        </a:solidFill>
                        <a:latin typeface="Cambria Math" panose="02040503050406030204" pitchFamily="18" charset="0"/>
                      </a:rPr>
                      <m:t>𝑨</m:t>
                    </m:r>
                    <m:r>
                      <a:rPr lang="en-US" b="1" i="1" dirty="0" smtClean="0">
                        <a:solidFill>
                          <a:srgbClr val="00B050"/>
                        </a:solidFill>
                        <a:latin typeface="Cambria Math" panose="02040503050406030204" pitchFamily="18" charset="0"/>
                      </a:rPr>
                      <m:t>)</m:t>
                    </m:r>
                    <m:r>
                      <a:rPr lang="en-US" i="1" dirty="0">
                        <a:solidFill>
                          <a:srgbClr val="00B050"/>
                        </a:solidFill>
                        <a:latin typeface="Cambria Math" panose="02040503050406030204" pitchFamily="18" charset="0"/>
                      </a:rPr>
                      <m:t> =</m:t>
                    </m:r>
                    <m:r>
                      <a:rPr lang="en-US" b="1" i="1" dirty="0" smtClean="0">
                        <a:solidFill>
                          <a:srgbClr val="00B050"/>
                        </a:solidFill>
                        <a:latin typeface="Cambria Math" panose="02040503050406030204" pitchFamily="18" charset="0"/>
                      </a:rPr>
                      <m:t>𝑷</m:t>
                    </m:r>
                    <m:d>
                      <m:dPr>
                        <m:ctrlPr>
                          <a:rPr lang="en-US" i="1" dirty="0">
                            <a:solidFill>
                              <a:srgbClr val="00B050"/>
                            </a:solidFill>
                            <a:latin typeface="Cambria Math" panose="02040503050406030204" pitchFamily="18" charset="0"/>
                          </a:rPr>
                        </m:ctrlPr>
                      </m:dPr>
                      <m:e>
                        <m:r>
                          <a:rPr lang="en-US" i="1" dirty="0">
                            <a:solidFill>
                              <a:srgbClr val="00B050"/>
                            </a:solidFill>
                            <a:latin typeface="Cambria Math" panose="02040503050406030204" pitchFamily="18" charset="0"/>
                          </a:rPr>
                          <m:t>𝑨</m:t>
                        </m:r>
                        <m:r>
                          <a:rPr lang="en-US" i="1" dirty="0">
                            <a:solidFill>
                              <a:srgbClr val="00B050"/>
                            </a:solidFill>
                            <a:latin typeface="Cambria Math" panose="02040503050406030204" pitchFamily="18" charset="0"/>
                          </a:rPr>
                          <m:t> ∩ </m:t>
                        </m:r>
                        <m:sSub>
                          <m:sSubPr>
                            <m:ctrlPr>
                              <a:rPr lang="en-US" i="1" dirty="0">
                                <a:solidFill>
                                  <a:srgbClr val="00B050"/>
                                </a:solidFill>
                                <a:latin typeface="Cambria Math" panose="02040503050406030204" pitchFamily="18" charset="0"/>
                              </a:rPr>
                            </m:ctrlPr>
                          </m:sSubPr>
                          <m:e>
                            <m:r>
                              <a:rPr lang="en-US" i="1" dirty="0">
                                <a:solidFill>
                                  <a:srgbClr val="00B050"/>
                                </a:solidFill>
                                <a:latin typeface="Cambria Math" panose="02040503050406030204" pitchFamily="18" charset="0"/>
                              </a:rPr>
                              <m:t>𝐴</m:t>
                            </m:r>
                          </m:e>
                          <m:sub>
                            <m:r>
                              <a:rPr lang="en-US" i="1" dirty="0">
                                <a:solidFill>
                                  <a:srgbClr val="00B050"/>
                                </a:solidFill>
                                <a:latin typeface="Cambria Math" panose="02040503050406030204" pitchFamily="18" charset="0"/>
                              </a:rPr>
                              <m:t>1</m:t>
                            </m:r>
                          </m:sub>
                        </m:sSub>
                      </m:e>
                    </m:d>
                    <m:r>
                      <a:rPr lang="en-US" i="1" dirty="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𝑷</m:t>
                    </m:r>
                    <m:d>
                      <m:dPr>
                        <m:ctrlPr>
                          <a:rPr lang="en-US" i="1" dirty="0">
                            <a:solidFill>
                              <a:srgbClr val="00B050"/>
                            </a:solidFill>
                            <a:latin typeface="Cambria Math" panose="02040503050406030204" pitchFamily="18" charset="0"/>
                          </a:rPr>
                        </m:ctrlPr>
                      </m:dPr>
                      <m:e>
                        <m:r>
                          <a:rPr lang="en-US" i="1" dirty="0">
                            <a:solidFill>
                              <a:srgbClr val="00B050"/>
                            </a:solidFill>
                            <a:latin typeface="Cambria Math" panose="02040503050406030204" pitchFamily="18" charset="0"/>
                          </a:rPr>
                          <m:t>𝑨</m:t>
                        </m:r>
                        <m:r>
                          <a:rPr lang="en-US" i="1" dirty="0">
                            <a:solidFill>
                              <a:srgbClr val="00B050"/>
                            </a:solidFill>
                            <a:latin typeface="Cambria Math" panose="02040503050406030204" pitchFamily="18" charset="0"/>
                          </a:rPr>
                          <m:t> ∩ </m:t>
                        </m:r>
                        <m:sSub>
                          <m:sSubPr>
                            <m:ctrlPr>
                              <a:rPr lang="en-US" i="1" dirty="0">
                                <a:solidFill>
                                  <a:srgbClr val="00B050"/>
                                </a:solidFill>
                                <a:latin typeface="Cambria Math" panose="02040503050406030204" pitchFamily="18" charset="0"/>
                              </a:rPr>
                            </m:ctrlPr>
                          </m:sSubPr>
                          <m:e>
                            <m:r>
                              <a:rPr lang="en-US" i="1" dirty="0">
                                <a:solidFill>
                                  <a:srgbClr val="00B050"/>
                                </a:solidFill>
                                <a:latin typeface="Cambria Math" panose="02040503050406030204" pitchFamily="18" charset="0"/>
                              </a:rPr>
                              <m:t>𝐴</m:t>
                            </m:r>
                          </m:e>
                          <m:sub>
                            <m:r>
                              <a:rPr lang="en-US" i="1" dirty="0">
                                <a:solidFill>
                                  <a:srgbClr val="00B050"/>
                                </a:solidFill>
                                <a:latin typeface="Cambria Math" panose="02040503050406030204" pitchFamily="18" charset="0"/>
                              </a:rPr>
                              <m:t>2</m:t>
                            </m:r>
                          </m:sub>
                        </m:sSub>
                      </m:e>
                    </m:d>
                    <m:r>
                      <a:rPr lang="en-US" i="1" dirty="0">
                        <a:solidFill>
                          <a:srgbClr val="00B050"/>
                        </a:solidFill>
                        <a:latin typeface="Cambria Math" panose="02040503050406030204" pitchFamily="18" charset="0"/>
                      </a:rPr>
                      <m:t>∪ · · · ∪</m:t>
                    </m:r>
                    <m:r>
                      <a:rPr lang="en-US" b="1" i="1" dirty="0" smtClean="0">
                        <a:solidFill>
                          <a:srgbClr val="00B050"/>
                        </a:solidFill>
                        <a:latin typeface="Cambria Math" panose="02040503050406030204" pitchFamily="18" charset="0"/>
                      </a:rPr>
                      <m:t>𝑷</m:t>
                    </m:r>
                    <m:d>
                      <m:dPr>
                        <m:ctrlPr>
                          <a:rPr lang="en-US" i="1" dirty="0">
                            <a:solidFill>
                              <a:srgbClr val="00B050"/>
                            </a:solidFill>
                            <a:latin typeface="Cambria Math" panose="02040503050406030204" pitchFamily="18" charset="0"/>
                          </a:rPr>
                        </m:ctrlPr>
                      </m:dPr>
                      <m:e>
                        <m:r>
                          <a:rPr lang="en-US" i="1" dirty="0">
                            <a:solidFill>
                              <a:srgbClr val="00B050"/>
                            </a:solidFill>
                            <a:latin typeface="Cambria Math" panose="02040503050406030204" pitchFamily="18" charset="0"/>
                          </a:rPr>
                          <m:t>𝑨</m:t>
                        </m:r>
                        <m:r>
                          <a:rPr lang="en-US" i="1" dirty="0">
                            <a:solidFill>
                              <a:srgbClr val="00B050"/>
                            </a:solidFill>
                            <a:latin typeface="Cambria Math" panose="02040503050406030204" pitchFamily="18" charset="0"/>
                          </a:rPr>
                          <m:t> ∩ </m:t>
                        </m:r>
                        <m:sSub>
                          <m:sSubPr>
                            <m:ctrlPr>
                              <a:rPr lang="en-US" i="1" dirty="0">
                                <a:solidFill>
                                  <a:srgbClr val="00B050"/>
                                </a:solidFill>
                                <a:latin typeface="Cambria Math" panose="02040503050406030204" pitchFamily="18" charset="0"/>
                              </a:rPr>
                            </m:ctrlPr>
                          </m:sSubPr>
                          <m:e>
                            <m:r>
                              <a:rPr lang="en-US" i="1" dirty="0">
                                <a:solidFill>
                                  <a:srgbClr val="00B050"/>
                                </a:solidFill>
                                <a:latin typeface="Cambria Math" panose="02040503050406030204" pitchFamily="18" charset="0"/>
                              </a:rPr>
                              <m:t>𝐴</m:t>
                            </m:r>
                          </m:e>
                          <m:sub>
                            <m:r>
                              <a:rPr lang="en-US" i="1" dirty="0">
                                <a:solidFill>
                                  <a:srgbClr val="00B050"/>
                                </a:solidFill>
                                <a:latin typeface="Cambria Math" panose="02040503050406030204" pitchFamily="18" charset="0"/>
                              </a:rPr>
                              <m:t>𝑛</m:t>
                            </m:r>
                          </m:sub>
                        </m:sSub>
                      </m:e>
                    </m:d>
                  </m:oMath>
                </a14:m>
                <a:endParaRPr lang="en-US" dirty="0">
                  <a:solidFill>
                    <a:srgbClr val="00B050"/>
                  </a:solidFill>
                </a:endParaRPr>
              </a:p>
              <a:p>
                <a:pPr lvl="1"/>
                <a14:m>
                  <m:oMath xmlns:m="http://schemas.openxmlformats.org/officeDocument/2006/math">
                    <m:r>
                      <a:rPr lang="en-US" i="1" dirty="0" smtClean="0">
                        <a:solidFill>
                          <a:srgbClr val="FF0000"/>
                        </a:solidFill>
                        <a:latin typeface="Cambria Math" panose="02040503050406030204" pitchFamily="18" charset="0"/>
                      </a:rPr>
                      <m:t>𝑷</m:t>
                    </m:r>
                    <m:d>
                      <m:dPr>
                        <m:ctrlPr>
                          <a:rPr lang="en-US" i="1" dirty="0">
                            <a:solidFill>
                              <a:srgbClr val="FF0000"/>
                            </a:solidFill>
                            <a:latin typeface="Cambria Math" panose="02040503050406030204" pitchFamily="18" charset="0"/>
                          </a:rPr>
                        </m:ctrlPr>
                      </m:dPr>
                      <m:e>
                        <m:r>
                          <a:rPr lang="en-US" i="1" dirty="0">
                            <a:solidFill>
                              <a:srgbClr val="FF0000"/>
                            </a:solidFill>
                            <a:latin typeface="Cambria Math" panose="02040503050406030204" pitchFamily="18" charset="0"/>
                          </a:rPr>
                          <m:t>𝑨</m:t>
                        </m:r>
                      </m:e>
                    </m:d>
                    <m:r>
                      <a:rPr lang="en-US" b="1" i="1" dirty="0" smtClean="0">
                        <a:solidFill>
                          <a:srgbClr val="FF0000"/>
                        </a:solidFill>
                        <a:latin typeface="Cambria Math" panose="02040503050406030204" pitchFamily="18" charset="0"/>
                      </a:rPr>
                      <m:t>=</m:t>
                    </m:r>
                    <m:nary>
                      <m:naryPr>
                        <m:chr m:val="∑"/>
                        <m:ctrlPr>
                          <a:rPr lang="en-US" b="1" i="1" dirty="0" smtClean="0">
                            <a:solidFill>
                              <a:srgbClr val="FF0000"/>
                            </a:solidFill>
                            <a:latin typeface="Cambria Math" panose="02040503050406030204" pitchFamily="18" charset="0"/>
                          </a:rPr>
                        </m:ctrlPr>
                      </m:naryPr>
                      <m:sub>
                        <m:r>
                          <m:rPr>
                            <m:brk m:alnAt="23"/>
                          </m:rPr>
                          <a:rPr lang="en-US" b="1" i="1" dirty="0" smtClean="0">
                            <a:solidFill>
                              <a:srgbClr val="FF0000"/>
                            </a:solidFill>
                            <a:latin typeface="Cambria Math" panose="02040503050406030204" pitchFamily="18" charset="0"/>
                          </a:rPr>
                          <m:t>𝒋</m:t>
                        </m:r>
                        <m:r>
                          <a:rPr lang="en-US" b="1" i="1" dirty="0" smtClean="0">
                            <a:solidFill>
                              <a:srgbClr val="FF0000"/>
                            </a:solidFill>
                            <a:latin typeface="Cambria Math" panose="02040503050406030204" pitchFamily="18" charset="0"/>
                          </a:rPr>
                          <m:t>=</m:t>
                        </m:r>
                        <m:r>
                          <a:rPr lang="en-US" b="1" i="1" dirty="0" smtClean="0">
                            <a:solidFill>
                              <a:srgbClr val="FF0000"/>
                            </a:solidFill>
                            <a:latin typeface="Cambria Math" panose="02040503050406030204" pitchFamily="18" charset="0"/>
                          </a:rPr>
                          <m:t>𝟏</m:t>
                        </m:r>
                      </m:sub>
                      <m:sup>
                        <m:r>
                          <a:rPr lang="en-US" b="1" i="1" dirty="0" smtClean="0">
                            <a:solidFill>
                              <a:srgbClr val="FF0000"/>
                            </a:solidFill>
                            <a:latin typeface="Cambria Math" panose="02040503050406030204" pitchFamily="18" charset="0"/>
                          </a:rPr>
                          <m:t>𝒏</m:t>
                        </m:r>
                      </m:sup>
                      <m:e>
                        <m:r>
                          <a:rPr lang="en-US" b="1" i="1" dirty="0" smtClean="0">
                            <a:solidFill>
                              <a:srgbClr val="FF0000"/>
                            </a:solidFill>
                            <a:latin typeface="Cambria Math" panose="02040503050406030204" pitchFamily="18" charset="0"/>
                          </a:rPr>
                          <m:t>𝑷</m:t>
                        </m:r>
                        <m:r>
                          <a:rPr lang="en-US" b="1" i="1" dirty="0" smtClean="0">
                            <a:solidFill>
                              <a:srgbClr val="FF0000"/>
                            </a:solidFill>
                            <a:latin typeface="Cambria Math" panose="02040503050406030204" pitchFamily="18" charset="0"/>
                          </a:rPr>
                          <m:t>(</m:t>
                        </m:r>
                        <m:r>
                          <a:rPr lang="en-US" b="1" i="1" dirty="0" smtClean="0">
                            <a:solidFill>
                              <a:srgbClr val="FF0000"/>
                            </a:solidFill>
                            <a:latin typeface="Cambria Math" panose="02040503050406030204" pitchFamily="18" charset="0"/>
                          </a:rPr>
                          <m:t>𝑨</m:t>
                        </m:r>
                        <m:r>
                          <a:rPr lang="en-US" b="1" i="1" dirty="0" smtClean="0">
                            <a:solidFill>
                              <a:srgbClr val="FF0000"/>
                            </a:solidFill>
                            <a:latin typeface="Cambria Math" panose="02040503050406030204" pitchFamily="18" charset="0"/>
                            <a:ea typeface="Cambria Math" panose="02040503050406030204" pitchFamily="18" charset="0"/>
                          </a:rPr>
                          <m:t>∩</m:t>
                        </m:r>
                        <m:sSub>
                          <m:sSubPr>
                            <m:ctrlPr>
                              <a:rPr lang="en-US" b="1" i="1" dirty="0" smtClean="0">
                                <a:solidFill>
                                  <a:srgbClr val="FF0000"/>
                                </a:solidFill>
                                <a:latin typeface="Cambria Math" panose="02040503050406030204" pitchFamily="18" charset="0"/>
                                <a:ea typeface="Cambria Math" panose="02040503050406030204" pitchFamily="18" charset="0"/>
                              </a:rPr>
                            </m:ctrlPr>
                          </m:sSubPr>
                          <m:e>
                            <m:r>
                              <a:rPr lang="en-US" b="1" i="1" dirty="0" smtClean="0">
                                <a:solidFill>
                                  <a:srgbClr val="FF0000"/>
                                </a:solidFill>
                                <a:latin typeface="Cambria Math" panose="02040503050406030204" pitchFamily="18" charset="0"/>
                                <a:ea typeface="Cambria Math" panose="02040503050406030204" pitchFamily="18" charset="0"/>
                              </a:rPr>
                              <m:t>𝑨</m:t>
                            </m:r>
                          </m:e>
                          <m:sub>
                            <m:r>
                              <a:rPr lang="en-US" b="1" i="1" dirty="0" smtClean="0">
                                <a:solidFill>
                                  <a:srgbClr val="FF0000"/>
                                </a:solidFill>
                                <a:latin typeface="Cambria Math" panose="02040503050406030204" pitchFamily="18" charset="0"/>
                                <a:ea typeface="Cambria Math" panose="02040503050406030204" pitchFamily="18" charset="0"/>
                              </a:rPr>
                              <m:t>𝒋</m:t>
                            </m:r>
                          </m:sub>
                        </m:sSub>
                        <m:r>
                          <a:rPr lang="en-US" b="1" i="1" dirty="0" smtClean="0">
                            <a:solidFill>
                              <a:srgbClr val="FF0000"/>
                            </a:solidFill>
                            <a:latin typeface="Cambria Math" panose="02040503050406030204" pitchFamily="18" charset="0"/>
                            <a:ea typeface="Cambria Math" panose="02040503050406030204" pitchFamily="18" charset="0"/>
                          </a:rPr>
                          <m:t>)</m:t>
                        </m:r>
                      </m:e>
                    </m:nary>
                  </m:oMath>
                </a14:m>
                <a:endParaRPr lang="en-US" dirty="0">
                  <a:solidFill>
                    <a:srgbClr val="FF0000"/>
                  </a:solidFill>
                </a:endParaRPr>
              </a:p>
              <a:p>
                <a:pPr lvl="1"/>
                <a14:m>
                  <m:oMath xmlns:m="http://schemas.openxmlformats.org/officeDocument/2006/math">
                    <m:r>
                      <a:rPr lang="en-US" i="1" dirty="0">
                        <a:latin typeface="Cambria Math" panose="02040503050406030204" pitchFamily="18" charset="0"/>
                      </a:rPr>
                      <m:t>𝑷</m:t>
                    </m:r>
                    <m:d>
                      <m:dPr>
                        <m:ctrlPr>
                          <a:rPr lang="en-US" i="1" dirty="0">
                            <a:latin typeface="Cambria Math" panose="02040503050406030204" pitchFamily="18" charset="0"/>
                          </a:rPr>
                        </m:ctrlPr>
                      </m:dPr>
                      <m:e>
                        <m:r>
                          <a:rPr lang="en-US" i="1" dirty="0">
                            <a:latin typeface="Cambria Math" panose="02040503050406030204" pitchFamily="18" charset="0"/>
                          </a:rPr>
                          <m:t>𝑨</m:t>
                        </m:r>
                      </m:e>
                    </m:d>
                    <m:r>
                      <a:rPr lang="en-US" i="1" dirty="0">
                        <a:latin typeface="Cambria Math" panose="02040503050406030204" pitchFamily="18" charset="0"/>
                      </a:rPr>
                      <m:t>=</m:t>
                    </m:r>
                    <m:nary>
                      <m:naryPr>
                        <m:chr m:val="∑"/>
                        <m:ctrlPr>
                          <a:rPr lang="en-US" i="1" dirty="0">
                            <a:latin typeface="Cambria Math" panose="02040503050406030204" pitchFamily="18" charset="0"/>
                          </a:rPr>
                        </m:ctrlPr>
                      </m:naryPr>
                      <m:sub>
                        <m:r>
                          <m:rPr>
                            <m:brk m:alnAt="23"/>
                          </m:rPr>
                          <a:rPr lang="en-US" i="1" dirty="0">
                            <a:latin typeface="Cambria Math" panose="02040503050406030204" pitchFamily="18" charset="0"/>
                          </a:rPr>
                          <m:t>𝒋</m:t>
                        </m:r>
                        <m:r>
                          <a:rPr lang="en-US" i="1" dirty="0">
                            <a:latin typeface="Cambria Math" panose="02040503050406030204" pitchFamily="18" charset="0"/>
                          </a:rPr>
                          <m:t>=</m:t>
                        </m:r>
                        <m:r>
                          <a:rPr lang="en-US" i="1" dirty="0">
                            <a:latin typeface="Cambria Math" panose="02040503050406030204" pitchFamily="18" charset="0"/>
                          </a:rPr>
                          <m:t>𝟏</m:t>
                        </m:r>
                      </m:sub>
                      <m:sup>
                        <m:r>
                          <a:rPr lang="en-US" i="1" dirty="0">
                            <a:latin typeface="Cambria Math" panose="02040503050406030204" pitchFamily="18" charset="0"/>
                          </a:rPr>
                          <m:t>𝒏</m:t>
                        </m:r>
                      </m:sup>
                      <m:e>
                        <m:r>
                          <a:rPr lang="en-US" i="1" dirty="0">
                            <a:latin typeface="Cambria Math" panose="02040503050406030204" pitchFamily="18" charset="0"/>
                          </a:rPr>
                          <m:t>𝑷</m:t>
                        </m:r>
                        <m:d>
                          <m:dPr>
                            <m:ctrlPr>
                              <a:rPr lang="en-US" i="1" dirty="0">
                                <a:latin typeface="Cambria Math" panose="02040503050406030204" pitchFamily="18" charset="0"/>
                              </a:rPr>
                            </m:ctrlPr>
                          </m:dPr>
                          <m:e>
                            <m:r>
                              <a:rPr lang="en-US" i="1" dirty="0">
                                <a:latin typeface="Cambria Math" panose="02040503050406030204" pitchFamily="18" charset="0"/>
                              </a:rPr>
                              <m:t>𝑨</m:t>
                            </m:r>
                          </m:e>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𝑨</m:t>
                                </m:r>
                              </m:e>
                              <m:sub>
                                <m:r>
                                  <a:rPr lang="en-US" i="1" dirty="0">
                                    <a:latin typeface="Cambria Math" panose="02040503050406030204" pitchFamily="18" charset="0"/>
                                    <a:ea typeface="Cambria Math" panose="02040503050406030204" pitchFamily="18" charset="0"/>
                                  </a:rPr>
                                  <m:t>𝒋</m:t>
                                </m:r>
                              </m:sub>
                            </m:sSub>
                          </m:e>
                        </m:d>
                        <m:r>
                          <a:rPr lang="en-US" b="1" i="1" dirty="0" smtClean="0">
                            <a:latin typeface="Cambria Math" panose="02040503050406030204" pitchFamily="18" charset="0"/>
                            <a:ea typeface="Cambria Math" panose="02040503050406030204" pitchFamily="18" charset="0"/>
                          </a:rPr>
                          <m:t>𝑷</m:t>
                        </m:r>
                        <m:r>
                          <a:rPr lang="en-US" b="1" i="1" dirty="0" smtClean="0">
                            <a:latin typeface="Cambria Math" panose="02040503050406030204" pitchFamily="18" charset="0"/>
                            <a:ea typeface="Cambria Math" panose="02040503050406030204" pitchFamily="18" charset="0"/>
                          </a:rPr>
                          <m:t>(</m:t>
                        </m:r>
                        <m:sSub>
                          <m:sSubPr>
                            <m:ctrlPr>
                              <a:rPr lang="en-US" b="1" i="1" dirty="0" smtClean="0">
                                <a:latin typeface="Cambria Math" panose="02040503050406030204" pitchFamily="18" charset="0"/>
                                <a:ea typeface="Cambria Math" panose="02040503050406030204" pitchFamily="18" charset="0"/>
                              </a:rPr>
                            </m:ctrlPr>
                          </m:sSubPr>
                          <m:e>
                            <m:r>
                              <a:rPr lang="en-US" b="1" i="1" dirty="0" smtClean="0">
                                <a:latin typeface="Cambria Math" panose="02040503050406030204" pitchFamily="18" charset="0"/>
                                <a:ea typeface="Cambria Math" panose="02040503050406030204" pitchFamily="18" charset="0"/>
                              </a:rPr>
                              <m:t>𝑨</m:t>
                            </m:r>
                          </m:e>
                          <m:sub>
                            <m:r>
                              <a:rPr lang="en-US" b="1" i="1" dirty="0" smtClean="0">
                                <a:latin typeface="Cambria Math" panose="02040503050406030204" pitchFamily="18" charset="0"/>
                                <a:ea typeface="Cambria Math" panose="02040503050406030204" pitchFamily="18" charset="0"/>
                              </a:rPr>
                              <m:t>𝒋</m:t>
                            </m:r>
                          </m:sub>
                        </m:sSub>
                        <m:r>
                          <a:rPr lang="en-US" b="1" i="1" dirty="0" smtClean="0">
                            <a:latin typeface="Cambria Math" panose="02040503050406030204" pitchFamily="18" charset="0"/>
                            <a:ea typeface="Cambria Math" panose="02040503050406030204" pitchFamily="18" charset="0"/>
                          </a:rPr>
                          <m:t>)</m:t>
                        </m:r>
                      </m:e>
                    </m:nary>
                  </m:oMath>
                </a14:m>
                <a:r>
                  <a:rPr lang="en-US" dirty="0"/>
                  <a:t>, </a:t>
                </a:r>
                <a:r>
                  <a:rPr lang="en-US" dirty="0">
                    <a:solidFill>
                      <a:srgbClr val="002060"/>
                    </a:solidFill>
                  </a:rPr>
                  <a:t>in terms of conditional probabilities</a:t>
                </a:r>
              </a:p>
              <a:p>
                <a:pPr lvl="1"/>
                <a:endParaRPr lang="en-US" dirty="0">
                  <a:solidFill>
                    <a:srgbClr val="FF0000"/>
                  </a:solidFill>
                </a:endParaRPr>
              </a:p>
              <a:p>
                <a:pPr marL="914400" lvl="1" indent="-457200">
                  <a:buFont typeface="+mj-lt"/>
                  <a:buAutoNum type="arabicPeriod"/>
                </a:pPr>
                <a:endParaRPr lang="en-US" dirty="0"/>
              </a:p>
              <a:p>
                <a:endParaRPr lang="en-US" dirty="0"/>
              </a:p>
            </p:txBody>
          </p:sp>
        </mc:Choice>
        <mc:Fallback xmlns="">
          <p:sp>
            <p:nvSpPr>
              <p:cNvPr id="3" name="Content Placeholder 2">
                <a:extLst>
                  <a:ext uri="{FF2B5EF4-FFF2-40B4-BE49-F238E27FC236}">
                    <a16:creationId xmlns:a16="http://schemas.microsoft.com/office/drawing/2014/main" id="{48D9BD5B-C9D1-402B-AF13-55320ED768F0}"/>
                  </a:ext>
                </a:extLst>
              </p:cNvPr>
              <p:cNvSpPr>
                <a:spLocks noGrp="1" noRot="1" noChangeAspect="1" noMove="1" noResize="1" noEditPoints="1" noAdjustHandles="1" noChangeArrowheads="1" noChangeShapeType="1" noTextEdit="1"/>
              </p:cNvSpPr>
              <p:nvPr>
                <p:ph idx="1"/>
              </p:nvPr>
            </p:nvSpPr>
            <p:spPr>
              <a:xfrm>
                <a:off x="838200" y="1270000"/>
                <a:ext cx="8005997" cy="4906963"/>
              </a:xfrm>
              <a:blipFill>
                <a:blip r:embed="rId2"/>
                <a:stretch>
                  <a:fillRect l="-1371" t="-1988" r="-15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993F63B-E159-4FD2-8EA6-2B1D3F8F34F1}"/>
              </a:ext>
            </a:extLst>
          </p:cNvPr>
          <p:cNvSpPr>
            <a:spLocks noGrp="1"/>
          </p:cNvSpPr>
          <p:nvPr>
            <p:ph type="sldNum" sz="quarter" idx="12"/>
          </p:nvPr>
        </p:nvSpPr>
        <p:spPr/>
        <p:txBody>
          <a:bodyPr/>
          <a:lstStyle/>
          <a:p>
            <a:fld id="{7A40C488-C8CC-47D5-8871-7D5F905AB6AC}" type="slidenum">
              <a:rPr lang="en-US" smtClean="0"/>
              <a:t>7</a:t>
            </a:fld>
            <a:endParaRPr lang="en-US"/>
          </a:p>
        </p:txBody>
      </p:sp>
      <p:pic>
        <p:nvPicPr>
          <p:cNvPr id="6" name="Picture 5">
            <a:extLst>
              <a:ext uri="{FF2B5EF4-FFF2-40B4-BE49-F238E27FC236}">
                <a16:creationId xmlns:a16="http://schemas.microsoft.com/office/drawing/2014/main" id="{8ADBBF4C-5BDB-4A28-8B70-7221375D1D68}"/>
              </a:ext>
            </a:extLst>
          </p:cNvPr>
          <p:cNvPicPr>
            <a:picLocks noChangeAspect="1"/>
          </p:cNvPicPr>
          <p:nvPr/>
        </p:nvPicPr>
        <p:blipFill>
          <a:blip r:embed="rId3"/>
          <a:stretch>
            <a:fillRect/>
          </a:stretch>
        </p:blipFill>
        <p:spPr>
          <a:xfrm>
            <a:off x="8965367" y="1180060"/>
            <a:ext cx="2951813" cy="1533161"/>
          </a:xfrm>
          <a:prstGeom prst="rect">
            <a:avLst/>
          </a:prstGeom>
        </p:spPr>
      </p:pic>
      <p:pic>
        <p:nvPicPr>
          <p:cNvPr id="5" name="Picture 4">
            <a:extLst>
              <a:ext uri="{FF2B5EF4-FFF2-40B4-BE49-F238E27FC236}">
                <a16:creationId xmlns:a16="http://schemas.microsoft.com/office/drawing/2014/main" id="{75E32765-A47C-43EF-AD8D-491161B27D38}"/>
              </a:ext>
            </a:extLst>
          </p:cNvPr>
          <p:cNvPicPr>
            <a:picLocks noChangeAspect="1"/>
          </p:cNvPicPr>
          <p:nvPr/>
        </p:nvPicPr>
        <p:blipFill>
          <a:blip r:embed="rId4"/>
          <a:stretch>
            <a:fillRect/>
          </a:stretch>
        </p:blipFill>
        <p:spPr>
          <a:xfrm>
            <a:off x="8965367" y="2812195"/>
            <a:ext cx="2951813" cy="1591300"/>
          </a:xfrm>
          <a:prstGeom prst="rect">
            <a:avLst/>
          </a:prstGeom>
        </p:spPr>
      </p:pic>
    </p:spTree>
    <p:extLst>
      <p:ext uri="{BB962C8B-B14F-4D97-AF65-F5344CB8AC3E}">
        <p14:creationId xmlns:p14="http://schemas.microsoft.com/office/powerpoint/2010/main" val="231800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EA29-50B2-4C61-BD6A-3A9DEF6BA985}"/>
              </a:ext>
            </a:extLst>
          </p:cNvPr>
          <p:cNvSpPr>
            <a:spLocks noGrp="1"/>
          </p:cNvSpPr>
          <p:nvPr>
            <p:ph type="title"/>
          </p:nvPr>
        </p:nvSpPr>
        <p:spPr/>
        <p:txBody>
          <a:bodyPr>
            <a:normAutofit fontScale="90000"/>
          </a:bodyPr>
          <a:lstStyle/>
          <a:p>
            <a:r>
              <a:rPr lang="en-US" dirty="0"/>
              <a:t>Total Probability Theorem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97FD127-84F5-4946-9C3B-52AC0F4DFCB0}"/>
                  </a:ext>
                </a:extLst>
              </p:cNvPr>
              <p:cNvSpPr>
                <a:spLocks noGrp="1"/>
              </p:cNvSpPr>
              <p:nvPr>
                <p:ph idx="1"/>
              </p:nvPr>
            </p:nvSpPr>
            <p:spPr/>
            <p:txBody>
              <a:bodyPr/>
              <a:lstStyle/>
              <a:p>
                <a:r>
                  <a:rPr lang="en-US" dirty="0"/>
                  <a:t>We can relate the unconditional probability of an event A with its conditional probabilities</a:t>
                </a:r>
              </a:p>
              <a:p>
                <a:r>
                  <a:rPr lang="en-US" dirty="0"/>
                  <a:t>By considering a partition of the sample space S with </a:t>
                </a:r>
                <a:r>
                  <a:rPr lang="en-US" dirty="0">
                    <a:solidFill>
                      <a:srgbClr val="FF0000"/>
                    </a:solidFill>
                  </a:rPr>
                  <a:t>mutually exclusive </a:t>
                </a:r>
                <a:r>
                  <a:rPr lang="en-US" dirty="0"/>
                  <a:t>and </a:t>
                </a:r>
                <a:r>
                  <a:rPr lang="en-US" dirty="0">
                    <a:solidFill>
                      <a:srgbClr val="FF0000"/>
                    </a:solidFill>
                  </a:rPr>
                  <a:t>exhaustive events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𝑨</m:t>
                        </m:r>
                      </m:e>
                      <m:sub>
                        <m:r>
                          <a:rPr lang="en-US" i="1" dirty="0" smtClean="0">
                            <a:latin typeface="Cambria Math" panose="02040503050406030204" pitchFamily="18" charset="0"/>
                          </a:rPr>
                          <m:t>1</m:t>
                        </m:r>
                      </m:sub>
                    </m:sSub>
                    <m:r>
                      <a:rPr lang="en-US" b="1" i="1" dirty="0" smtClean="0">
                        <a:latin typeface="Cambria Math" panose="02040503050406030204" pitchFamily="18" charset="0"/>
                      </a:rPr>
                      <m:t>,</m:t>
                    </m:r>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𝑨</m:t>
                        </m:r>
                      </m:e>
                      <m:sub>
                        <m:r>
                          <a:rPr lang="en-US" b="1" i="1" dirty="0" smtClean="0">
                            <a:latin typeface="Cambria Math" panose="02040503050406030204" pitchFamily="18" charset="0"/>
                          </a:rPr>
                          <m:t>𝟐</m:t>
                        </m:r>
                      </m:sub>
                    </m:sSub>
                    <m:r>
                      <a:rPr lang="en-US" b="1" i="1" dirty="0" smtClean="0">
                        <a:latin typeface="Cambria Math" panose="02040503050406030204" pitchFamily="18" charset="0"/>
                      </a:rPr>
                      <m:t>,</m:t>
                    </m:r>
                    <m:r>
                      <a:rPr lang="en-US" i="1" dirty="0" smtClean="0">
                        <a:latin typeface="Cambria Math" panose="02040503050406030204" pitchFamily="18" charset="0"/>
                      </a:rPr>
                      <m:t> </m:t>
                    </m:r>
                    <m:r>
                      <a:rPr lang="en-US" b="1" i="1" dirty="0" smtClean="0">
                        <a:latin typeface="Cambria Math" panose="02040503050406030204" pitchFamily="18" charset="0"/>
                      </a:rPr>
                      <m:t>…,</m:t>
                    </m:r>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𝑨</m:t>
                        </m:r>
                      </m:e>
                      <m:sub>
                        <m:r>
                          <a:rPr lang="en-US" b="1" i="1" dirty="0" smtClean="0">
                            <a:latin typeface="Cambria Math" panose="02040503050406030204" pitchFamily="18" charset="0"/>
                          </a:rPr>
                          <m:t>𝒏</m:t>
                        </m:r>
                      </m:sub>
                    </m:sSub>
                    <m:r>
                      <a:rPr lang="en-US" i="1" dirty="0" smtClean="0">
                        <a:latin typeface="Cambria Math" panose="02040503050406030204" pitchFamily="18" charset="0"/>
                      </a:rPr>
                      <m:t>.</m:t>
                    </m:r>
                  </m:oMath>
                </a14:m>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r>
                        <m:rPr>
                          <m:nor/>
                        </m:rPr>
                        <a:rPr lang="en-US" altLang="zh-CN" dirty="0">
                          <a:ea typeface="SimSun" panose="02010600030101010101" pitchFamily="2" charset="-122"/>
                        </a:rPr>
                        <m:t>P</m:t>
                      </m:r>
                      <m:r>
                        <m:rPr>
                          <m:nor/>
                        </m:rPr>
                        <a:rPr lang="en-US" altLang="zh-CN" dirty="0">
                          <a:ea typeface="SimSun" panose="02010600030101010101" pitchFamily="2" charset="-122"/>
                        </a:rPr>
                        <m:t>(</m:t>
                      </m:r>
                      <m:r>
                        <m:rPr>
                          <m:nor/>
                        </m:rPr>
                        <a:rPr lang="en-US" altLang="zh-CN" dirty="0">
                          <a:ea typeface="SimSun" panose="02010600030101010101" pitchFamily="2" charset="-122"/>
                        </a:rPr>
                        <m:t>A</m:t>
                      </m:r>
                      <m:r>
                        <m:rPr>
                          <m:nor/>
                        </m:rPr>
                        <a:rPr lang="en-US" altLang="zh-CN" dirty="0">
                          <a:ea typeface="SimSun" panose="02010600030101010101" pitchFamily="2" charset="-122"/>
                        </a:rPr>
                        <m:t>) =</m:t>
                      </m:r>
                      <m:nary>
                        <m:naryPr>
                          <m:chr m:val="∑"/>
                          <m:ctrlPr>
                            <a:rPr lang="en-US" altLang="zh-CN" i="1" dirty="0" smtClean="0">
                              <a:latin typeface="Cambria Math" panose="02040503050406030204" pitchFamily="18" charset="0"/>
                              <a:ea typeface="SimSun" panose="02010600030101010101" pitchFamily="2" charset="-122"/>
                            </a:rPr>
                          </m:ctrlPr>
                        </m:naryPr>
                        <m:sub>
                          <m:r>
                            <m:rPr>
                              <m:brk m:alnAt="23"/>
                            </m:rPr>
                            <a:rPr lang="en-US" altLang="zh-CN" b="1" i="1" dirty="0" smtClean="0">
                              <a:latin typeface="Cambria Math" panose="02040503050406030204" pitchFamily="18" charset="0"/>
                              <a:ea typeface="SimSun" panose="02010600030101010101" pitchFamily="2" charset="-122"/>
                            </a:rPr>
                            <m:t>𝒋</m:t>
                          </m:r>
                          <m:r>
                            <a:rPr lang="en-US" altLang="zh-CN" b="1" i="1" dirty="0" smtClean="0">
                              <a:latin typeface="Cambria Math" panose="02040503050406030204" pitchFamily="18" charset="0"/>
                              <a:ea typeface="SimSun" panose="02010600030101010101" pitchFamily="2" charset="-122"/>
                            </a:rPr>
                            <m:t>=</m:t>
                          </m:r>
                          <m:r>
                            <a:rPr lang="en-US" altLang="zh-CN" b="1" i="1" dirty="0" smtClean="0">
                              <a:latin typeface="Cambria Math" panose="02040503050406030204" pitchFamily="18" charset="0"/>
                              <a:ea typeface="SimSun" panose="02010600030101010101" pitchFamily="2" charset="-122"/>
                            </a:rPr>
                            <m:t>𝟏</m:t>
                          </m:r>
                        </m:sub>
                        <m:sup>
                          <m:r>
                            <a:rPr lang="en-US" altLang="zh-CN" b="1" i="1" dirty="0" smtClean="0">
                              <a:latin typeface="Cambria Math" panose="02040503050406030204" pitchFamily="18" charset="0"/>
                              <a:ea typeface="SimSun" panose="02010600030101010101" pitchFamily="2" charset="-122"/>
                            </a:rPr>
                            <m:t>𝒏</m:t>
                          </m:r>
                        </m:sup>
                        <m:e>
                          <m:r>
                            <a:rPr lang="en-US" altLang="zh-CN" b="1" i="1" dirty="0" smtClean="0">
                              <a:latin typeface="Cambria Math" panose="02040503050406030204" pitchFamily="18" charset="0"/>
                              <a:ea typeface="SimSun" panose="02010600030101010101" pitchFamily="2" charset="-122"/>
                            </a:rPr>
                            <m:t>𝑷</m:t>
                          </m:r>
                          <m:r>
                            <a:rPr lang="en-US" altLang="zh-CN" b="1" i="1" dirty="0" smtClean="0">
                              <a:latin typeface="Cambria Math" panose="02040503050406030204" pitchFamily="18" charset="0"/>
                              <a:ea typeface="SimSun" panose="02010600030101010101" pitchFamily="2" charset="-122"/>
                            </a:rPr>
                            <m:t>(</m:t>
                          </m:r>
                          <m:r>
                            <a:rPr lang="en-US" altLang="zh-CN" b="1" i="1" dirty="0" smtClean="0">
                              <a:latin typeface="Cambria Math" panose="02040503050406030204" pitchFamily="18" charset="0"/>
                              <a:ea typeface="SimSun" panose="02010600030101010101" pitchFamily="2" charset="-122"/>
                            </a:rPr>
                            <m:t>𝑨</m:t>
                          </m:r>
                          <m:r>
                            <a:rPr lang="en-US" altLang="zh-CN" b="1" i="1" dirty="0" smtClean="0">
                              <a:latin typeface="Cambria Math" panose="02040503050406030204" pitchFamily="18" charset="0"/>
                              <a:ea typeface="SimSun" panose="02010600030101010101" pitchFamily="2" charset="-122"/>
                            </a:rPr>
                            <m:t>|</m:t>
                          </m:r>
                          <m:sSub>
                            <m:sSubPr>
                              <m:ctrlPr>
                                <a:rPr lang="en-US" altLang="zh-CN" b="1" i="1" dirty="0" smtClean="0">
                                  <a:latin typeface="Cambria Math" panose="02040503050406030204" pitchFamily="18" charset="0"/>
                                  <a:ea typeface="SimSun" panose="02010600030101010101" pitchFamily="2" charset="-122"/>
                                </a:rPr>
                              </m:ctrlPr>
                            </m:sSubPr>
                            <m:e>
                              <m:r>
                                <a:rPr lang="en-US" altLang="zh-CN" b="1" i="1" dirty="0" smtClean="0">
                                  <a:latin typeface="Cambria Math" panose="02040503050406030204" pitchFamily="18" charset="0"/>
                                  <a:ea typeface="SimSun" panose="02010600030101010101" pitchFamily="2" charset="-122"/>
                                </a:rPr>
                                <m:t>𝑨</m:t>
                              </m:r>
                            </m:e>
                            <m:sub>
                              <m:r>
                                <a:rPr lang="en-US" altLang="zh-CN" b="1" i="1" dirty="0" smtClean="0">
                                  <a:latin typeface="Cambria Math" panose="02040503050406030204" pitchFamily="18" charset="0"/>
                                  <a:ea typeface="SimSun" panose="02010600030101010101" pitchFamily="2" charset="-122"/>
                                </a:rPr>
                                <m:t>𝒋</m:t>
                              </m:r>
                            </m:sub>
                          </m:sSub>
                          <m:r>
                            <a:rPr lang="en-US" altLang="zh-CN" b="1" i="1" dirty="0" smtClean="0">
                              <a:latin typeface="Cambria Math" panose="02040503050406030204" pitchFamily="18" charset="0"/>
                              <a:ea typeface="SimSun" panose="02010600030101010101" pitchFamily="2" charset="-122"/>
                            </a:rPr>
                            <m:t>)</m:t>
                          </m:r>
                          <m:r>
                            <a:rPr lang="en-US" altLang="zh-CN" b="1" i="1" dirty="0" smtClean="0">
                              <a:latin typeface="Cambria Math" panose="02040503050406030204" pitchFamily="18" charset="0"/>
                              <a:ea typeface="SimSun" panose="02010600030101010101" pitchFamily="2" charset="-122"/>
                            </a:rPr>
                            <m:t>𝑷</m:t>
                          </m:r>
                          <m:r>
                            <a:rPr lang="en-US" altLang="zh-CN" b="1" i="1" dirty="0" smtClean="0">
                              <a:latin typeface="Cambria Math" panose="02040503050406030204" pitchFamily="18" charset="0"/>
                              <a:ea typeface="SimSun" panose="02010600030101010101" pitchFamily="2" charset="-122"/>
                            </a:rPr>
                            <m:t>(</m:t>
                          </m:r>
                          <m:sSub>
                            <m:sSubPr>
                              <m:ctrlPr>
                                <a:rPr lang="en-US" altLang="zh-CN" b="1" i="1" dirty="0" smtClean="0">
                                  <a:latin typeface="Cambria Math" panose="02040503050406030204" pitchFamily="18" charset="0"/>
                                  <a:ea typeface="SimSun" panose="02010600030101010101" pitchFamily="2" charset="-122"/>
                                </a:rPr>
                              </m:ctrlPr>
                            </m:sSubPr>
                            <m:e>
                              <m:r>
                                <a:rPr lang="en-US" altLang="zh-CN" b="1" i="1" dirty="0" smtClean="0">
                                  <a:latin typeface="Cambria Math" panose="02040503050406030204" pitchFamily="18" charset="0"/>
                                  <a:ea typeface="SimSun" panose="02010600030101010101" pitchFamily="2" charset="-122"/>
                                </a:rPr>
                                <m:t>𝑨</m:t>
                              </m:r>
                            </m:e>
                            <m:sub>
                              <m:r>
                                <a:rPr lang="en-US" altLang="zh-CN" b="1" i="1" dirty="0" smtClean="0">
                                  <a:latin typeface="Cambria Math" panose="02040503050406030204" pitchFamily="18" charset="0"/>
                                  <a:ea typeface="SimSun" panose="02010600030101010101" pitchFamily="2" charset="-122"/>
                                </a:rPr>
                                <m:t>𝒋</m:t>
                              </m:r>
                            </m:sub>
                          </m:sSub>
                          <m:r>
                            <a:rPr lang="en-US" altLang="zh-CN" b="1" i="1" dirty="0" smtClean="0">
                              <a:latin typeface="Cambria Math" panose="02040503050406030204" pitchFamily="18" charset="0"/>
                              <a:ea typeface="SimSun" panose="02010600030101010101" pitchFamily="2" charset="-122"/>
                            </a:rPr>
                            <m:t>)</m:t>
                          </m:r>
                        </m:e>
                      </m:nary>
                    </m:oMath>
                  </m:oMathPara>
                </a14:m>
                <a:endParaRPr lang="en-US" dirty="0"/>
              </a:p>
            </p:txBody>
          </p:sp>
        </mc:Choice>
        <mc:Fallback>
          <p:sp>
            <p:nvSpPr>
              <p:cNvPr id="3" name="Content Placeholder 2">
                <a:extLst>
                  <a:ext uri="{FF2B5EF4-FFF2-40B4-BE49-F238E27FC236}">
                    <a16:creationId xmlns:a16="http://schemas.microsoft.com/office/drawing/2014/main" id="{897FD127-84F5-4946-9C3B-52AC0F4DFCB0}"/>
                  </a:ext>
                </a:extLst>
              </p:cNvPr>
              <p:cNvSpPr>
                <a:spLocks noGrp="1" noRot="1" noChangeAspect="1" noMove="1" noResize="1" noEditPoints="1" noAdjustHandles="1" noChangeArrowheads="1" noChangeShapeType="1" noTextEdit="1"/>
              </p:cNvSpPr>
              <p:nvPr>
                <p:ph idx="1"/>
              </p:nvPr>
            </p:nvSpPr>
            <p:spPr>
              <a:blipFill>
                <a:blip r:embed="rId2"/>
                <a:stretch>
                  <a:fillRect l="-1440" t="-1988" r="-16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D806DA8-F11B-4EC0-A7A5-257AB1396D15}"/>
              </a:ext>
            </a:extLst>
          </p:cNvPr>
          <p:cNvSpPr>
            <a:spLocks noGrp="1"/>
          </p:cNvSpPr>
          <p:nvPr>
            <p:ph type="sldNum" sz="quarter" idx="12"/>
          </p:nvPr>
        </p:nvSpPr>
        <p:spPr/>
        <p:txBody>
          <a:bodyPr/>
          <a:lstStyle/>
          <a:p>
            <a:fld id="{7A40C488-C8CC-47D5-8871-7D5F905AB6AC}" type="slidenum">
              <a:rPr lang="en-US" smtClean="0"/>
              <a:t>8</a:t>
            </a:fld>
            <a:endParaRPr lang="en-US"/>
          </a:p>
        </p:txBody>
      </p:sp>
      <p:sp>
        <p:nvSpPr>
          <p:cNvPr id="5" name="Rectangle 4">
            <a:extLst>
              <a:ext uri="{FF2B5EF4-FFF2-40B4-BE49-F238E27FC236}">
                <a16:creationId xmlns:a16="http://schemas.microsoft.com/office/drawing/2014/main" id="{5C85E5C9-09FC-44FE-B65C-0C4C986E6BE6}"/>
              </a:ext>
            </a:extLst>
          </p:cNvPr>
          <p:cNvSpPr/>
          <p:nvPr/>
        </p:nvSpPr>
        <p:spPr>
          <a:xfrm>
            <a:off x="8610600" y="2023675"/>
            <a:ext cx="3306580" cy="2008682"/>
          </a:xfrm>
          <a:prstGeom prst="rect">
            <a:avLst/>
          </a:prstGeom>
          <a:solidFill>
            <a:srgbClr val="FFFFFF"/>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4" name="Oval 33">
            <a:extLst>
              <a:ext uri="{FF2B5EF4-FFF2-40B4-BE49-F238E27FC236}">
                <a16:creationId xmlns:a16="http://schemas.microsoft.com/office/drawing/2014/main" id="{CC5EADB7-BBE4-4E77-AB8A-A43653606703}"/>
              </a:ext>
            </a:extLst>
          </p:cNvPr>
          <p:cNvSpPr/>
          <p:nvPr/>
        </p:nvSpPr>
        <p:spPr>
          <a:xfrm>
            <a:off x="8775210" y="3058891"/>
            <a:ext cx="1064303" cy="757283"/>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p>
        </p:txBody>
      </p:sp>
      <p:cxnSp>
        <p:nvCxnSpPr>
          <p:cNvPr id="9" name="Connector: Curved 8">
            <a:extLst>
              <a:ext uri="{FF2B5EF4-FFF2-40B4-BE49-F238E27FC236}">
                <a16:creationId xmlns:a16="http://schemas.microsoft.com/office/drawing/2014/main" id="{767DAC83-60B2-4CBE-AA79-72EC4ADD47BA}"/>
              </a:ext>
            </a:extLst>
          </p:cNvPr>
          <p:cNvCxnSpPr>
            <a:cxnSpLocks/>
          </p:cNvCxnSpPr>
          <p:nvPr/>
        </p:nvCxnSpPr>
        <p:spPr>
          <a:xfrm rot="5400000" flipH="1" flipV="1">
            <a:off x="8570001" y="2064273"/>
            <a:ext cx="2008684" cy="1927483"/>
          </a:xfrm>
          <a:prstGeom prst="curvedConnector3">
            <a:avLst>
              <a:gd name="adj1" fmla="val 22388"/>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A1F96A3-CE32-42C1-B84F-20685A492579}"/>
                  </a:ext>
                </a:extLst>
              </p:cNvPr>
              <p:cNvSpPr txBox="1"/>
              <p:nvPr/>
            </p:nvSpPr>
            <p:spPr>
              <a:xfrm>
                <a:off x="9024079" y="2473377"/>
                <a:ext cx="914400" cy="369332"/>
              </a:xfrm>
              <a:prstGeom prst="rect">
                <a:avLst/>
              </a:prstGeom>
              <a:solidFill>
                <a:srgbClr val="00B0F0"/>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oMath>
                  </m:oMathPara>
                </a14:m>
                <a:endParaRPr lang="en-US" dirty="0"/>
              </a:p>
            </p:txBody>
          </p:sp>
        </mc:Choice>
        <mc:Fallback xmlns="">
          <p:sp>
            <p:nvSpPr>
              <p:cNvPr id="29" name="TextBox 28">
                <a:extLst>
                  <a:ext uri="{FF2B5EF4-FFF2-40B4-BE49-F238E27FC236}">
                    <a16:creationId xmlns:a16="http://schemas.microsoft.com/office/drawing/2014/main" id="{0A1F96A3-CE32-42C1-B84F-20685A492579}"/>
                  </a:ext>
                </a:extLst>
              </p:cNvPr>
              <p:cNvSpPr txBox="1">
                <a:spLocks noRot="1" noChangeAspect="1" noMove="1" noResize="1" noEditPoints="1" noAdjustHandles="1" noChangeArrowheads="1" noChangeShapeType="1" noTextEdit="1"/>
              </p:cNvSpPr>
              <p:nvPr/>
            </p:nvSpPr>
            <p:spPr>
              <a:xfrm>
                <a:off x="9024079" y="2473377"/>
                <a:ext cx="91440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6D3BC418-E55E-418E-91D4-849ECDC6869B}"/>
                  </a:ext>
                </a:extLst>
              </p:cNvPr>
              <p:cNvSpPr txBox="1"/>
              <p:nvPr/>
            </p:nvSpPr>
            <p:spPr>
              <a:xfrm>
                <a:off x="10545581" y="3271214"/>
                <a:ext cx="914400" cy="369332"/>
              </a:xfrm>
              <a:prstGeom prst="rect">
                <a:avLst/>
              </a:prstGeom>
              <a:solidFill>
                <a:srgbClr val="00B0F0"/>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oMath>
                  </m:oMathPara>
                </a14:m>
                <a:endParaRPr lang="en-US" dirty="0"/>
              </a:p>
            </p:txBody>
          </p:sp>
        </mc:Choice>
        <mc:Fallback xmlns="">
          <p:sp>
            <p:nvSpPr>
              <p:cNvPr id="30" name="TextBox 29">
                <a:extLst>
                  <a:ext uri="{FF2B5EF4-FFF2-40B4-BE49-F238E27FC236}">
                    <a16:creationId xmlns:a16="http://schemas.microsoft.com/office/drawing/2014/main" id="{6D3BC418-E55E-418E-91D4-849ECDC6869B}"/>
                  </a:ext>
                </a:extLst>
              </p:cNvPr>
              <p:cNvSpPr txBox="1">
                <a:spLocks noRot="1" noChangeAspect="1" noMove="1" noResize="1" noEditPoints="1" noAdjustHandles="1" noChangeArrowheads="1" noChangeShapeType="1" noTextEdit="1"/>
              </p:cNvSpPr>
              <p:nvPr/>
            </p:nvSpPr>
            <p:spPr>
              <a:xfrm>
                <a:off x="10545581" y="3271214"/>
                <a:ext cx="91440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C4FD305-5455-4686-8375-668BD502635C}"/>
                  </a:ext>
                </a:extLst>
              </p:cNvPr>
              <p:cNvSpPr txBox="1"/>
              <p:nvPr/>
            </p:nvSpPr>
            <p:spPr>
              <a:xfrm>
                <a:off x="8610600" y="4452079"/>
                <a:ext cx="3306580" cy="646331"/>
              </a:xfrm>
              <a:prstGeom prst="rect">
                <a:avLst/>
              </a:prstGeom>
              <a:solidFill>
                <a:srgbClr val="FFFF00"/>
              </a:solid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oMath>
                </a14:m>
                <a:r>
                  <a:rPr lang="en-US" dirty="0"/>
                  <a:t> are mutually exclusive and exhaustive events</a:t>
                </a:r>
              </a:p>
            </p:txBody>
          </p:sp>
        </mc:Choice>
        <mc:Fallback xmlns="">
          <p:sp>
            <p:nvSpPr>
              <p:cNvPr id="31" name="TextBox 30">
                <a:extLst>
                  <a:ext uri="{FF2B5EF4-FFF2-40B4-BE49-F238E27FC236}">
                    <a16:creationId xmlns:a16="http://schemas.microsoft.com/office/drawing/2014/main" id="{2C4FD305-5455-4686-8375-668BD502635C}"/>
                  </a:ext>
                </a:extLst>
              </p:cNvPr>
              <p:cNvSpPr txBox="1">
                <a:spLocks noRot="1" noChangeAspect="1" noMove="1" noResize="1" noEditPoints="1" noAdjustHandles="1" noChangeArrowheads="1" noChangeShapeType="1" noTextEdit="1"/>
              </p:cNvSpPr>
              <p:nvPr/>
            </p:nvSpPr>
            <p:spPr>
              <a:xfrm>
                <a:off x="8610600" y="4452079"/>
                <a:ext cx="3306580" cy="646331"/>
              </a:xfrm>
              <a:prstGeom prst="rect">
                <a:avLst/>
              </a:prstGeom>
              <a:blipFill>
                <a:blip r:embed="rId5"/>
                <a:stretch>
                  <a:fillRect l="-1661" t="-4717" r="-1107" b="-14151"/>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27262768-1D07-4E85-B99D-24A5BD5BFCD2}"/>
              </a:ext>
            </a:extLst>
          </p:cNvPr>
          <p:cNvSpPr txBox="1"/>
          <p:nvPr/>
        </p:nvSpPr>
        <p:spPr>
          <a:xfrm>
            <a:off x="8535369" y="1558980"/>
            <a:ext cx="2608289" cy="523220"/>
          </a:xfrm>
          <a:prstGeom prst="rect">
            <a:avLst/>
          </a:prstGeom>
          <a:noFill/>
        </p:spPr>
        <p:txBody>
          <a:bodyPr wrap="square" rtlCol="0">
            <a:spAutoFit/>
          </a:bodyPr>
          <a:lstStyle/>
          <a:p>
            <a:r>
              <a:rPr lang="en-US" sz="2800" dirty="0"/>
              <a:t>S: Sample Space</a:t>
            </a:r>
          </a:p>
        </p:txBody>
      </p:sp>
      <p:sp>
        <p:nvSpPr>
          <p:cNvPr id="35" name="Oval 34">
            <a:extLst>
              <a:ext uri="{FF2B5EF4-FFF2-40B4-BE49-F238E27FC236}">
                <a16:creationId xmlns:a16="http://schemas.microsoft.com/office/drawing/2014/main" id="{DCDC77A7-2470-4956-A8BB-1443336BFC52}"/>
              </a:ext>
            </a:extLst>
          </p:cNvPr>
          <p:cNvSpPr/>
          <p:nvPr/>
        </p:nvSpPr>
        <p:spPr>
          <a:xfrm>
            <a:off x="10545581" y="2251129"/>
            <a:ext cx="1064303" cy="757283"/>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p>
        </p:txBody>
      </p:sp>
      <p:sp>
        <p:nvSpPr>
          <p:cNvPr id="36" name="Oval 35">
            <a:extLst>
              <a:ext uri="{FF2B5EF4-FFF2-40B4-BE49-F238E27FC236}">
                <a16:creationId xmlns:a16="http://schemas.microsoft.com/office/drawing/2014/main" id="{1F2AEE5F-62FA-49FF-9C22-26149C18834F}"/>
              </a:ext>
            </a:extLst>
          </p:cNvPr>
          <p:cNvSpPr/>
          <p:nvPr/>
        </p:nvSpPr>
        <p:spPr>
          <a:xfrm>
            <a:off x="8610599" y="2049400"/>
            <a:ext cx="787611" cy="757283"/>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p>
        </p:txBody>
      </p:sp>
      <p:sp>
        <p:nvSpPr>
          <p:cNvPr id="38" name="TextBox 37">
            <a:extLst>
              <a:ext uri="{FF2B5EF4-FFF2-40B4-BE49-F238E27FC236}">
                <a16:creationId xmlns:a16="http://schemas.microsoft.com/office/drawing/2014/main" id="{65204653-CD27-4A1B-B5D5-39E87C3CA2B8}"/>
              </a:ext>
            </a:extLst>
          </p:cNvPr>
          <p:cNvSpPr txBox="1"/>
          <p:nvPr/>
        </p:nvSpPr>
        <p:spPr>
          <a:xfrm>
            <a:off x="3081588" y="5588000"/>
            <a:ext cx="3783907" cy="369332"/>
          </a:xfrm>
          <a:prstGeom prst="rect">
            <a:avLst/>
          </a:prstGeom>
          <a:solidFill>
            <a:srgbClr val="FFFF00"/>
          </a:solidFill>
        </p:spPr>
        <p:txBody>
          <a:bodyPr wrap="square">
            <a:spAutoFit/>
          </a:bodyPr>
          <a:lstStyle/>
          <a:p>
            <a:r>
              <a:rPr lang="en-US" dirty="0"/>
              <a:t>This is the theorem of Total Probability</a:t>
            </a:r>
          </a:p>
        </p:txBody>
      </p:sp>
    </p:spTree>
    <p:extLst>
      <p:ext uri="{BB962C8B-B14F-4D97-AF65-F5344CB8AC3E}">
        <p14:creationId xmlns:p14="http://schemas.microsoft.com/office/powerpoint/2010/main" val="3183411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4" grpId="0" animBg="1"/>
      <p:bldP spid="29" grpId="0" animBg="1"/>
      <p:bldP spid="30" grpId="0" animBg="1"/>
      <p:bldP spid="31" grpId="0" animBg="1"/>
      <p:bldP spid="33" grpId="0"/>
      <p:bldP spid="35" grpId="0" animBg="1"/>
      <p:bldP spid="36" grpId="0" animBg="1"/>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9710-8250-4844-8E45-F2294B713D5E}"/>
              </a:ext>
            </a:extLst>
          </p:cNvPr>
          <p:cNvSpPr>
            <a:spLocks noGrp="1"/>
          </p:cNvSpPr>
          <p:nvPr>
            <p:ph type="title"/>
          </p:nvPr>
        </p:nvSpPr>
        <p:spPr/>
        <p:txBody>
          <a:bodyPr>
            <a:normAutofit fontScale="90000"/>
          </a:bodyPr>
          <a:lstStyle/>
          <a:p>
            <a:r>
              <a:rPr lang="en-US" dirty="0"/>
              <a:t>Total Probability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671D14C-B3F7-4D60-B901-77475AECD89E}"/>
                  </a:ext>
                </a:extLst>
              </p:cNvPr>
              <p:cNvSpPr>
                <a:spLocks noGrp="1"/>
              </p:cNvSpPr>
              <p:nvPr>
                <p:ph idx="1"/>
              </p:nvPr>
            </p:nvSpPr>
            <p:spPr/>
            <p:txBody>
              <a:bodyPr>
                <a:normAutofit lnSpcReduction="10000"/>
              </a:bodyPr>
              <a:lstStyle/>
              <a:p>
                <a:r>
                  <a:rPr lang="en-US" dirty="0"/>
                  <a:t>Suppose a class contains 60% girls and 40% boys. Suppose that 30% of the girls have long hair, and 20% of the boys have long hair. A student is chosen uniformly at random from the class. </a:t>
                </a:r>
                <a:r>
                  <a:rPr lang="en-US" dirty="0">
                    <a:solidFill>
                      <a:srgbClr val="FF0000"/>
                    </a:solidFill>
                  </a:rPr>
                  <a:t>What is the probability that the chosen student will have long hair?</a:t>
                </a:r>
              </a:p>
              <a:p>
                <a:r>
                  <a:rPr lang="en-US" dirty="0"/>
                  <a:t>Solution</a:t>
                </a:r>
              </a:p>
              <a:p>
                <a:pPr lvl="1"/>
                <a:r>
                  <a:rPr lang="en-US" dirty="0">
                    <a:solidFill>
                      <a:srgbClr val="FF0000"/>
                    </a:solidFill>
                  </a:rPr>
                  <a:t>Let</a:t>
                </a:r>
                <a14:m>
                  <m:oMath xmlns:m="http://schemas.openxmlformats.org/officeDocument/2006/math">
                    <m:r>
                      <a:rPr lang="en-US" i="1" dirty="0" smtClean="0">
                        <a:solidFill>
                          <a:srgbClr val="FF0000"/>
                        </a:solidFill>
                        <a:latin typeface="Cambria Math" panose="02040503050406030204" pitchFamily="18" charset="0"/>
                      </a:rPr>
                      <m:t> </m:t>
                    </m:r>
                    <m:sSub>
                      <m:sSubPr>
                        <m:ctrlPr>
                          <a:rPr lang="en-US" b="1" i="1" dirty="0" smtClean="0">
                            <a:solidFill>
                              <a:srgbClr val="FF0000"/>
                            </a:solidFill>
                            <a:latin typeface="Cambria Math" panose="02040503050406030204" pitchFamily="18" charset="0"/>
                          </a:rPr>
                        </m:ctrlPr>
                      </m:sSubPr>
                      <m:e>
                        <m:r>
                          <a:rPr lang="en-US" i="1" dirty="0" smtClean="0">
                            <a:solidFill>
                              <a:srgbClr val="FF0000"/>
                            </a:solidFill>
                            <a:latin typeface="Cambria Math" panose="02040503050406030204" pitchFamily="18" charset="0"/>
                          </a:rPr>
                          <m:t>𝐴</m:t>
                        </m:r>
                      </m:e>
                      <m:sub>
                        <m:r>
                          <a:rPr lang="en-US" i="1" dirty="0" smtClean="0">
                            <a:solidFill>
                              <a:srgbClr val="FF0000"/>
                            </a:solidFill>
                            <a:latin typeface="Cambria Math" panose="02040503050406030204" pitchFamily="18" charset="0"/>
                          </a:rPr>
                          <m:t>1</m:t>
                        </m:r>
                      </m:sub>
                    </m:sSub>
                    <m:r>
                      <a:rPr lang="en-US" i="1" dirty="0" smtClean="0">
                        <a:solidFill>
                          <a:srgbClr val="FF0000"/>
                        </a:solidFill>
                        <a:latin typeface="Cambria Math" panose="02040503050406030204" pitchFamily="18" charset="0"/>
                      </a:rPr>
                      <m:t> </m:t>
                    </m:r>
                  </m:oMath>
                </a14:m>
                <a:r>
                  <a:rPr lang="en-US" dirty="0">
                    <a:solidFill>
                      <a:srgbClr val="FF0000"/>
                    </a:solidFill>
                  </a:rPr>
                  <a:t>be the set of girls and </a:t>
                </a:r>
                <a14:m>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i="1" dirty="0" smtClean="0">
                            <a:solidFill>
                              <a:srgbClr val="FF0000"/>
                            </a:solidFill>
                            <a:latin typeface="Cambria Math" panose="02040503050406030204" pitchFamily="18" charset="0"/>
                          </a:rPr>
                          <m:t>𝐴</m:t>
                        </m:r>
                      </m:e>
                      <m:sub>
                        <m:r>
                          <a:rPr lang="en-US" i="1" dirty="0" smtClean="0">
                            <a:solidFill>
                              <a:srgbClr val="FF0000"/>
                            </a:solidFill>
                            <a:latin typeface="Cambria Math" panose="02040503050406030204" pitchFamily="18" charset="0"/>
                          </a:rPr>
                          <m:t>2</m:t>
                        </m:r>
                      </m:sub>
                    </m:sSub>
                  </m:oMath>
                </a14:m>
                <a:r>
                  <a:rPr lang="en-US" dirty="0">
                    <a:solidFill>
                      <a:srgbClr val="FF0000"/>
                    </a:solidFill>
                  </a:rPr>
                  <a:t> be the set of boys.</a:t>
                </a:r>
              </a:p>
              <a:p>
                <a:pPr lvl="1"/>
                <a:r>
                  <a:rPr lang="en-US" dirty="0">
                    <a:solidFill>
                      <a:srgbClr val="FF0000"/>
                    </a:solidFill>
                  </a:rPr>
                  <a:t>Then {A1, A2} is a partition of the class.</a:t>
                </a:r>
              </a:p>
              <a:p>
                <a:pPr lvl="1"/>
                <a:r>
                  <a:rPr lang="en-US" dirty="0">
                    <a:solidFill>
                      <a:srgbClr val="FF0000"/>
                    </a:solidFill>
                  </a:rPr>
                  <a:t>Let </a:t>
                </a:r>
                <a14:m>
                  <m:oMath xmlns:m="http://schemas.openxmlformats.org/officeDocument/2006/math">
                    <m:r>
                      <a:rPr lang="en-US" i="1" dirty="0" smtClean="0">
                        <a:solidFill>
                          <a:srgbClr val="FF0000"/>
                        </a:solidFill>
                        <a:latin typeface="Cambria Math" panose="02040503050406030204" pitchFamily="18" charset="0"/>
                      </a:rPr>
                      <m:t>𝐵</m:t>
                    </m:r>
                  </m:oMath>
                </a14:m>
                <a:r>
                  <a:rPr lang="en-US" dirty="0">
                    <a:solidFill>
                      <a:srgbClr val="FF0000"/>
                    </a:solidFill>
                  </a:rPr>
                  <a:t> be the set of all students with long hair</a:t>
                </a:r>
                <a:r>
                  <a:rPr lang="en-US" dirty="0"/>
                  <a:t> and we are interested in P(B).</a:t>
                </a:r>
              </a:p>
              <a:p>
                <a:pPr marL="457200" lvl="1" indent="0">
                  <a:buNone/>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𝑷</m:t>
                      </m:r>
                      <m:d>
                        <m:dPr>
                          <m:ctrlPr>
                            <a:rPr lang="en-US" b="1" i="1" smtClean="0">
                              <a:solidFill>
                                <a:srgbClr val="FF0000"/>
                              </a:solidFill>
                              <a:latin typeface="Cambria Math" panose="02040503050406030204" pitchFamily="18" charset="0"/>
                            </a:rPr>
                          </m:ctrlPr>
                        </m:dPr>
                        <m:e>
                          <m:r>
                            <a:rPr lang="en-US" b="1" i="1" smtClean="0">
                              <a:solidFill>
                                <a:srgbClr val="FF0000"/>
                              </a:solidFill>
                              <a:latin typeface="Cambria Math" panose="02040503050406030204" pitchFamily="18" charset="0"/>
                            </a:rPr>
                            <m:t>𝑩</m:t>
                          </m:r>
                        </m:e>
                      </m:d>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𝑷</m:t>
                      </m:r>
                      <m:d>
                        <m:dPr>
                          <m:ctrlPr>
                            <a:rPr lang="en-US" b="1" i="1" smtClean="0">
                              <a:solidFill>
                                <a:srgbClr val="FF0000"/>
                              </a:solidFill>
                              <a:latin typeface="Cambria Math" panose="02040503050406030204" pitchFamily="18" charset="0"/>
                            </a:rPr>
                          </m:ctrlPr>
                        </m:dPr>
                        <m:e>
                          <m:r>
                            <a:rPr lang="en-US" b="1" i="1" smtClean="0">
                              <a:solidFill>
                                <a:srgbClr val="FF0000"/>
                              </a:solidFill>
                              <a:latin typeface="Cambria Math" panose="02040503050406030204" pitchFamily="18" charset="0"/>
                            </a:rPr>
                            <m:t>𝑩</m:t>
                          </m:r>
                        </m:e>
                        <m:e>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𝑨</m:t>
                              </m:r>
                            </m:e>
                            <m:sub>
                              <m:r>
                                <a:rPr lang="en-US" b="1" i="1" smtClean="0">
                                  <a:solidFill>
                                    <a:srgbClr val="FF0000"/>
                                  </a:solidFill>
                                  <a:latin typeface="Cambria Math" panose="02040503050406030204" pitchFamily="18" charset="0"/>
                                </a:rPr>
                                <m:t>𝟏</m:t>
                              </m:r>
                            </m:sub>
                          </m:sSub>
                        </m:e>
                      </m:d>
                      <m:r>
                        <a:rPr lang="en-US" b="1" i="1" smtClean="0">
                          <a:solidFill>
                            <a:srgbClr val="FF0000"/>
                          </a:solidFill>
                          <a:latin typeface="Cambria Math" panose="02040503050406030204" pitchFamily="18" charset="0"/>
                        </a:rPr>
                        <m:t>𝑷</m:t>
                      </m:r>
                      <m:d>
                        <m:dPr>
                          <m:ctrlPr>
                            <a:rPr lang="en-US" b="1" i="1" smtClean="0">
                              <a:solidFill>
                                <a:srgbClr val="FF0000"/>
                              </a:solidFill>
                              <a:latin typeface="Cambria Math" panose="02040503050406030204" pitchFamily="18" charset="0"/>
                            </a:rPr>
                          </m:ctrlPr>
                        </m:dPr>
                        <m:e>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𝑨</m:t>
                              </m:r>
                            </m:e>
                            <m:sub>
                              <m:r>
                                <a:rPr lang="en-US" b="1" i="1" smtClean="0">
                                  <a:solidFill>
                                    <a:srgbClr val="FF0000"/>
                                  </a:solidFill>
                                  <a:latin typeface="Cambria Math" panose="02040503050406030204" pitchFamily="18" charset="0"/>
                                </a:rPr>
                                <m:t>𝟏</m:t>
                              </m:r>
                            </m:sub>
                          </m:sSub>
                        </m:e>
                      </m:d>
                      <m:r>
                        <a:rPr lang="en-US" b="1" i="1" smtClean="0">
                          <a:solidFill>
                            <a:srgbClr val="FF0000"/>
                          </a:solidFill>
                          <a:latin typeface="Cambria Math" panose="02040503050406030204" pitchFamily="18" charset="0"/>
                        </a:rPr>
                        <m:t>+</m:t>
                      </m:r>
                      <m:r>
                        <a:rPr lang="en-US" i="1">
                          <a:latin typeface="Cambria Math" panose="02040503050406030204" pitchFamily="18" charset="0"/>
                        </a:rPr>
                        <m:t>𝑷</m:t>
                      </m:r>
                      <m:d>
                        <m:dPr>
                          <m:ctrlPr>
                            <a:rPr lang="en-US" i="1">
                              <a:latin typeface="Cambria Math" panose="02040503050406030204" pitchFamily="18" charset="0"/>
                            </a:rPr>
                          </m:ctrlPr>
                        </m:dPr>
                        <m:e>
                          <m:r>
                            <a:rPr lang="en-US" i="1">
                              <a:latin typeface="Cambria Math" panose="02040503050406030204" pitchFamily="18" charset="0"/>
                            </a:rPr>
                            <m:t>𝑩</m:t>
                          </m:r>
                        </m:e>
                        <m:e>
                          <m:sSub>
                            <m:sSubPr>
                              <m:ctrlPr>
                                <a:rPr lang="en-US" i="1">
                                  <a:latin typeface="Cambria Math" panose="02040503050406030204" pitchFamily="18" charset="0"/>
                                </a:rPr>
                              </m:ctrlPr>
                            </m:sSubPr>
                            <m:e>
                              <m:r>
                                <a:rPr lang="en-US" i="1">
                                  <a:latin typeface="Cambria Math" panose="02040503050406030204" pitchFamily="18" charset="0"/>
                                </a:rPr>
                                <m:t>𝑨</m:t>
                              </m:r>
                            </m:e>
                            <m:sub>
                              <m:r>
                                <a:rPr lang="en-US" b="1" i="1" smtClean="0">
                                  <a:latin typeface="Cambria Math" panose="02040503050406030204" pitchFamily="18" charset="0"/>
                                </a:rPr>
                                <m:t>𝟐</m:t>
                              </m:r>
                            </m:sub>
                          </m:sSub>
                        </m:e>
                      </m:d>
                      <m:r>
                        <a:rPr lang="en-US" i="1">
                          <a:latin typeface="Cambria Math" panose="02040503050406030204" pitchFamily="18" charset="0"/>
                        </a:rPr>
                        <m:t>𝑷</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𝑨</m:t>
                              </m:r>
                            </m:e>
                            <m:sub>
                              <m:r>
                                <a:rPr lang="en-US" b="1" i="1" smtClean="0">
                                  <a:latin typeface="Cambria Math" panose="02040503050406030204" pitchFamily="18" charset="0"/>
                                </a:rPr>
                                <m:t>𝟐</m:t>
                              </m:r>
                            </m:sub>
                          </m:sSub>
                        </m:e>
                      </m:d>
                      <m:r>
                        <a:rPr lang="en-US" b="1" i="1" smtClean="0">
                          <a:latin typeface="Cambria Math" panose="02040503050406030204" pitchFamily="18" charset="0"/>
                        </a:rPr>
                        <m:t>=</m:t>
                      </m:r>
                      <m:d>
                        <m:dPr>
                          <m:ctrlPr>
                            <a:rPr lang="en-US" b="1" i="1" smtClean="0">
                              <a:latin typeface="Cambria Math" panose="02040503050406030204" pitchFamily="18" charset="0"/>
                            </a:rPr>
                          </m:ctrlPr>
                        </m:dPr>
                        <m:e>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𝟑</m:t>
                          </m:r>
                        </m:e>
                      </m:d>
                      <m:d>
                        <m:dPr>
                          <m:ctrlPr>
                            <a:rPr lang="en-US" b="1" i="1" smtClean="0">
                              <a:latin typeface="Cambria Math" panose="02040503050406030204" pitchFamily="18" charset="0"/>
                            </a:rPr>
                          </m:ctrlPr>
                        </m:dPr>
                        <m:e>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𝟔</m:t>
                          </m:r>
                        </m:e>
                      </m:d>
                      <m:r>
                        <a:rPr lang="en-US" b="1" i="1" smtClean="0">
                          <a:latin typeface="Cambria Math" panose="02040503050406030204" pitchFamily="18" charset="0"/>
                        </a:rPr>
                        <m:t>+</m:t>
                      </m:r>
                      <m:d>
                        <m:dPr>
                          <m:ctrlPr>
                            <a:rPr lang="en-US" b="1" i="1" smtClean="0">
                              <a:latin typeface="Cambria Math" panose="02040503050406030204" pitchFamily="18" charset="0"/>
                            </a:rPr>
                          </m:ctrlPr>
                        </m:dPr>
                        <m:e>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𝟐</m:t>
                          </m:r>
                        </m:e>
                      </m:d>
                      <m:d>
                        <m:dPr>
                          <m:ctrlPr>
                            <a:rPr lang="en-US" b="1" i="1" smtClean="0">
                              <a:latin typeface="Cambria Math" panose="02040503050406030204" pitchFamily="18" charset="0"/>
                            </a:rPr>
                          </m:ctrlPr>
                        </m:dPr>
                        <m:e>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𝟒</m:t>
                          </m:r>
                        </m:e>
                      </m:d>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𝟐𝟔</m:t>
                      </m:r>
                    </m:oMath>
                  </m:oMathPara>
                </a14:m>
                <a:endParaRPr lang="en-US" dirty="0">
                  <a:solidFill>
                    <a:srgbClr val="FF0000"/>
                  </a:solidFill>
                </a:endParaRPr>
              </a:p>
            </p:txBody>
          </p:sp>
        </mc:Choice>
        <mc:Fallback xmlns="">
          <p:sp>
            <p:nvSpPr>
              <p:cNvPr id="3" name="Content Placeholder 2">
                <a:extLst>
                  <a:ext uri="{FF2B5EF4-FFF2-40B4-BE49-F238E27FC236}">
                    <a16:creationId xmlns:a16="http://schemas.microsoft.com/office/drawing/2014/main" id="{8671D14C-B3F7-4D60-B901-77475AECD89E}"/>
                  </a:ext>
                </a:extLst>
              </p:cNvPr>
              <p:cNvSpPr>
                <a:spLocks noGrp="1" noRot="1" noChangeAspect="1" noMove="1" noResize="1" noEditPoints="1" noAdjustHandles="1" noChangeArrowheads="1" noChangeShapeType="1" noTextEdit="1"/>
              </p:cNvSpPr>
              <p:nvPr>
                <p:ph idx="1"/>
              </p:nvPr>
            </p:nvSpPr>
            <p:spPr>
              <a:blipFill>
                <a:blip r:embed="rId2"/>
                <a:stretch>
                  <a:fillRect l="-1440" t="-2733" r="-16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AA98988-9BB4-4F50-B84A-74DFEF2B49AC}"/>
              </a:ext>
            </a:extLst>
          </p:cNvPr>
          <p:cNvSpPr>
            <a:spLocks noGrp="1"/>
          </p:cNvSpPr>
          <p:nvPr>
            <p:ph type="sldNum" sz="quarter" idx="12"/>
          </p:nvPr>
        </p:nvSpPr>
        <p:spPr/>
        <p:txBody>
          <a:bodyPr/>
          <a:lstStyle/>
          <a:p>
            <a:fld id="{7A40C488-C8CC-47D5-8871-7D5F905AB6AC}" type="slidenum">
              <a:rPr lang="en-US" smtClean="0"/>
              <a:t>9</a:t>
            </a:fld>
            <a:endParaRPr lang="en-US"/>
          </a:p>
        </p:txBody>
      </p:sp>
    </p:spTree>
    <p:extLst>
      <p:ext uri="{BB962C8B-B14F-4D97-AF65-F5344CB8AC3E}">
        <p14:creationId xmlns:p14="http://schemas.microsoft.com/office/powerpoint/2010/main" val="227071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27927</TotalTime>
  <Words>2259</Words>
  <Application>Microsoft Office PowerPoint</Application>
  <PresentationFormat>Widescreen</PresentationFormat>
  <Paragraphs>220</Paragraphs>
  <Slides>19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Cambria Math</vt:lpstr>
      <vt:lpstr>F33</vt:lpstr>
      <vt:lpstr>F34</vt:lpstr>
      <vt:lpstr>NimbusSanL-Bold</vt:lpstr>
      <vt:lpstr>NimbusSanL-Regu</vt:lpstr>
      <vt:lpstr>Office Theme</vt:lpstr>
      <vt:lpstr>Bayes's Formula</vt:lpstr>
      <vt:lpstr>Recall</vt:lpstr>
      <vt:lpstr>Practice Exercises</vt:lpstr>
      <vt:lpstr>A partition of a sample space</vt:lpstr>
      <vt:lpstr>A partition of a sample space</vt:lpstr>
      <vt:lpstr>A partition of a sample space</vt:lpstr>
      <vt:lpstr>A partition of a sample space</vt:lpstr>
      <vt:lpstr>Total Probability Theorem</vt:lpstr>
      <vt:lpstr>Total Probability Theorem</vt:lpstr>
      <vt:lpstr>Total Probability Theorem</vt:lpstr>
      <vt:lpstr>Bayes's Formula</vt:lpstr>
      <vt:lpstr>Bayes's Formula</vt:lpstr>
      <vt:lpstr>Bayes's Formula</vt:lpstr>
      <vt:lpstr>Bayes's Formula</vt:lpstr>
      <vt:lpstr>Practice Exercises</vt:lpstr>
      <vt:lpstr>Naive Bayes Classifier</vt:lpstr>
      <vt:lpstr>Naive Bayes Classifier</vt:lpstr>
      <vt:lpstr>Naive Bayes Classifier</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kumar</dc:creator>
  <cp:lastModifiedBy>Vikas Kumar</cp:lastModifiedBy>
  <cp:revision>1037</cp:revision>
  <dcterms:created xsi:type="dcterms:W3CDTF">2018-08-09T05:48:18Z</dcterms:created>
  <dcterms:modified xsi:type="dcterms:W3CDTF">2021-01-25T05:17:25Z</dcterms:modified>
</cp:coreProperties>
</file>