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1" r:id="rId2"/>
    <p:sldId id="311" r:id="rId3"/>
    <p:sldId id="312" r:id="rId4"/>
    <p:sldId id="260" r:id="rId5"/>
    <p:sldId id="314" r:id="rId6"/>
    <p:sldId id="293" r:id="rId7"/>
    <p:sldId id="380" r:id="rId8"/>
    <p:sldId id="382" r:id="rId9"/>
    <p:sldId id="384" r:id="rId10"/>
    <p:sldId id="410" r:id="rId11"/>
    <p:sldId id="411" r:id="rId12"/>
    <p:sldId id="393" r:id="rId13"/>
    <p:sldId id="304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4" r:id="rId23"/>
    <p:sldId id="405" r:id="rId24"/>
    <p:sldId id="406" r:id="rId25"/>
    <p:sldId id="328" r:id="rId26"/>
    <p:sldId id="326" r:id="rId27"/>
    <p:sldId id="408" r:id="rId28"/>
    <p:sldId id="437" r:id="rId29"/>
    <p:sldId id="313" r:id="rId30"/>
    <p:sldId id="315" r:id="rId31"/>
    <p:sldId id="316" r:id="rId32"/>
    <p:sldId id="318" r:id="rId33"/>
    <p:sldId id="317" r:id="rId34"/>
    <p:sldId id="319" r:id="rId35"/>
    <p:sldId id="414" r:id="rId36"/>
    <p:sldId id="415" r:id="rId37"/>
    <p:sldId id="416" r:id="rId38"/>
    <p:sldId id="436" r:id="rId39"/>
    <p:sldId id="340" r:id="rId40"/>
    <p:sldId id="341" r:id="rId41"/>
    <p:sldId id="438" r:id="rId42"/>
    <p:sldId id="342" r:id="rId43"/>
    <p:sldId id="420" r:id="rId44"/>
    <p:sldId id="422" r:id="rId45"/>
    <p:sldId id="426" r:id="rId46"/>
    <p:sldId id="427" r:id="rId47"/>
    <p:sldId id="350" r:id="rId48"/>
    <p:sldId id="429" r:id="rId49"/>
    <p:sldId id="363" r:id="rId50"/>
    <p:sldId id="439" r:id="rId51"/>
    <p:sldId id="365" r:id="rId52"/>
    <p:sldId id="431" r:id="rId53"/>
    <p:sldId id="432" r:id="rId54"/>
    <p:sldId id="371" r:id="rId55"/>
    <p:sldId id="440" r:id="rId56"/>
    <p:sldId id="367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729" autoAdjust="0"/>
  </p:normalViewPr>
  <p:slideViewPr>
    <p:cSldViewPr snapToGrid="0">
      <p:cViewPr varScale="1">
        <p:scale>
          <a:sx n="79" d="100"/>
          <a:sy n="79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170220-6C29-458B-B9CE-0DC3B8070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62442-36E2-4CC2-A167-4C58CFC2706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3EC8D183-E698-430E-B0FF-93C8E265D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>
            <a:extLst>
              <a:ext uri="{FF2B5EF4-FFF2-40B4-BE49-F238E27FC236}">
                <a16:creationId xmlns:a16="http://schemas.microsoft.com/office/drawing/2014/main" id="{937530E1-A9FC-4C0B-B6BD-93137C9FD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3DEC0E-2AA0-47A6-89E6-93D4720E6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B94B7-6CF6-46F1-AFED-4BF59D3CCB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5ACE4CEC-BF02-45AA-B786-E74235168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E2B6DC79-6E4B-4ABC-A040-D693BD53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41FED6-C6B1-407A-AB97-D1D93E2A7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F1A31-A98E-436E-B8D9-D0734E7619E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46265FE2-56E7-4FAA-BE2D-011E04029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714E7B76-009C-4CF9-ABD3-86F3289BC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A7E269-71DD-4447-8BAF-DB030720F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19713-945A-46FD-BB2E-D536E229670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7154" name="Rectangle 2">
            <a:extLst>
              <a:ext uri="{FF2B5EF4-FFF2-40B4-BE49-F238E27FC236}">
                <a16:creationId xmlns:a16="http://schemas.microsoft.com/office/drawing/2014/main" id="{9197B01B-B710-496E-B930-F586635B0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72DD83F4-876C-4E19-B7AC-42F01605D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7C25A9-2494-4990-877D-319F4B941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F5E99-77A0-4144-B814-21FFEABB62D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66658" name="Rectangle 2">
            <a:extLst>
              <a:ext uri="{FF2B5EF4-FFF2-40B4-BE49-F238E27FC236}">
                <a16:creationId xmlns:a16="http://schemas.microsoft.com/office/drawing/2014/main" id="{5DCB7917-C6A7-41B1-BFDE-376215525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5273D869-F395-4FB8-8D79-DCD316BED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348B68-53A2-485B-B589-8B34E3205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E273B-8F85-40BB-AB55-D7B050A235D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81533A3F-EE94-4837-A26B-49A5EABB8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698500"/>
            <a:ext cx="6189663" cy="3482975"/>
          </a:xfrm>
          <a:ln/>
        </p:spPr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2D3676C1-CE74-4BF5-A87A-72CE66587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91FC98-F542-4695-93C3-2F3BB0C72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F9F9E-6027-4D2B-B208-899A15CE104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70754" name="Rectangle 2">
            <a:extLst>
              <a:ext uri="{FF2B5EF4-FFF2-40B4-BE49-F238E27FC236}">
                <a16:creationId xmlns:a16="http://schemas.microsoft.com/office/drawing/2014/main" id="{2C5A0520-F7A5-4129-9716-F13387FAB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698500"/>
            <a:ext cx="6189663" cy="3482975"/>
          </a:xfrm>
          <a:ln/>
        </p:spPr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38416DF8-440A-4B0B-9043-E2A30A39F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5E63E4-319F-48F9-8553-69A959849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191AF-AC7D-4020-8AD0-3E9B7BC76A9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2802" name="Rectangle 2">
            <a:extLst>
              <a:ext uri="{FF2B5EF4-FFF2-40B4-BE49-F238E27FC236}">
                <a16:creationId xmlns:a16="http://schemas.microsoft.com/office/drawing/2014/main" id="{2502966A-A965-4A56-AA73-9BA83535D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932FA5AE-A155-45B4-92CE-74F0BF988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15946D-6239-4320-A0C2-C6D4816E6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433D8-AE83-494C-A902-226BD9B08B0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id="{2BB3AB81-F974-4206-8782-071128EB3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6718000E-8474-431F-AA6B-B67E5F44B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031F45-DEEC-4EC3-B6DE-64558D52A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DF98E-567F-448C-B931-637D2BAE9E7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15339C7B-BD2A-41FA-BFD6-09BC4EB37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23F4B38F-83A7-4B3D-AF37-EABA19727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78CF6C-303E-467A-93BB-D60F88C66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E47BD-08E6-4613-85E5-BBB22B62902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40706" name="Rectangle 2">
            <a:extLst>
              <a:ext uri="{FF2B5EF4-FFF2-40B4-BE49-F238E27FC236}">
                <a16:creationId xmlns:a16="http://schemas.microsoft.com/office/drawing/2014/main" id="{6E720EF3-A95E-4AD3-9A41-E2E9A3CE7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71C4C662-0046-4D23-91A4-4FD18DEEA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DA28D3-3C42-42D7-9D39-148899F98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45B77-5753-4726-AF72-DC669074BB6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A8F48052-03BE-4E6C-8F5B-B786268CE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19A17F71-5289-4401-823E-BE3E2C46D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A2D188-FF48-4014-973F-BCD4E93E5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CCBC9-F60A-4EDD-AD4D-8B7C4298B42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87138" name="Rectangle 2">
            <a:extLst>
              <a:ext uri="{FF2B5EF4-FFF2-40B4-BE49-F238E27FC236}">
                <a16:creationId xmlns:a16="http://schemas.microsoft.com/office/drawing/2014/main" id="{D5148CC1-5714-4CE1-9B88-962FB04EF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3437" cy="3482975"/>
          </a:xfrm>
          <a:ln/>
        </p:spPr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85BAB139-F19A-4624-9128-7076A5B55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17CD0E-161C-4BD4-88D5-C416A2732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7FFCC-40F1-46BB-8A11-1124CB317FC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C9CAF8ED-4B20-44C0-BD6B-86CAEE3D1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713DFBF1-14B6-4BBA-9875-DA4D71B88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191554-0FAB-4052-BFD7-47BAB7EC3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0A4B1-461A-49DF-93AF-8D4573517EC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86466" name="Rectangle 2">
            <a:extLst>
              <a:ext uri="{FF2B5EF4-FFF2-40B4-BE49-F238E27FC236}">
                <a16:creationId xmlns:a16="http://schemas.microsoft.com/office/drawing/2014/main" id="{1DCE0C49-3FC5-45C2-B731-A66F2DA4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>
            <a:extLst>
              <a:ext uri="{FF2B5EF4-FFF2-40B4-BE49-F238E27FC236}">
                <a16:creationId xmlns:a16="http://schemas.microsoft.com/office/drawing/2014/main" id="{A531D05E-7CA2-4392-B850-0B566987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C091B1-1E13-4A14-9151-ADA409F07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EA469-D538-46CA-8054-0141274DE21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23B0EE08-5058-4940-A5AB-8F191188B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4F0C43DD-B013-4DAB-9A3B-C7E0F08C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C091B1-1E13-4A14-9151-ADA409F07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EA469-D538-46CA-8054-0141274DE21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23B0EE08-5058-4940-A5AB-8F191188B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4F0C43DD-B013-4DAB-9A3B-C7E0F08C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143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CEF82C-0805-4A3F-BC47-9FBDC0D90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54F77-3F6D-414E-93D2-F3B93647289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9731EA24-F073-4522-AC36-2B11AD456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D1CC5A63-5D96-463F-BF71-C2D138C4C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47E75B-BFFD-4327-B47A-BA408C725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10F5D-59F5-47BC-B050-A56035CB78F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01C56214-5A44-4DFA-98C6-D75A19004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6" name="Rectangle 4">
            <a:extLst>
              <a:ext uri="{FF2B5EF4-FFF2-40B4-BE49-F238E27FC236}">
                <a16:creationId xmlns:a16="http://schemas.microsoft.com/office/drawing/2014/main" id="{00D9EBD8-21EA-4578-A817-E6FE46A7B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C3D432-70C6-4FB0-AB0F-560F7E87D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9AE0B-50AA-4591-AF48-27A467F47E1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65986" name="Rectangle 2">
            <a:extLst>
              <a:ext uri="{FF2B5EF4-FFF2-40B4-BE49-F238E27FC236}">
                <a16:creationId xmlns:a16="http://schemas.microsoft.com/office/drawing/2014/main" id="{5C984999-72D2-4BA3-B7DA-5D0B3B69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>
            <a:extLst>
              <a:ext uri="{FF2B5EF4-FFF2-40B4-BE49-F238E27FC236}">
                <a16:creationId xmlns:a16="http://schemas.microsoft.com/office/drawing/2014/main" id="{1EAA9A9D-762B-4F4A-B982-B20C96CBB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41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5D732E-DDA5-4CAD-8037-677AD7616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7F27F-3725-418A-8844-881BFA43179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65282" name="Rectangle 2">
            <a:extLst>
              <a:ext uri="{FF2B5EF4-FFF2-40B4-BE49-F238E27FC236}">
                <a16:creationId xmlns:a16="http://schemas.microsoft.com/office/drawing/2014/main" id="{088D3565-E8B7-4479-9697-9967BBA29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12BAF903-B5C4-47DE-8450-BACE03814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E6B454-5615-4A00-BF7F-5E7463A65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EB796-1CAD-472C-A5F0-C25F01B499A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17858" name="Rectangle 2">
            <a:extLst>
              <a:ext uri="{FF2B5EF4-FFF2-40B4-BE49-F238E27FC236}">
                <a16:creationId xmlns:a16="http://schemas.microsoft.com/office/drawing/2014/main" id="{1E6BF7AF-6D84-42B7-9CC2-2332F347B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284DE233-5DC4-4029-A1F4-F1CF2C70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83BFE6-334A-4354-9C0C-FD36A651D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E4A88-F9FE-4A8C-A3FF-567F182BA8B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22978" name="Rectangle 2">
            <a:extLst>
              <a:ext uri="{FF2B5EF4-FFF2-40B4-BE49-F238E27FC236}">
                <a16:creationId xmlns:a16="http://schemas.microsoft.com/office/drawing/2014/main" id="{59324EE5-713A-4BA0-B3E4-A4F045E6B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>
            <a:extLst>
              <a:ext uri="{FF2B5EF4-FFF2-40B4-BE49-F238E27FC236}">
                <a16:creationId xmlns:a16="http://schemas.microsoft.com/office/drawing/2014/main" id="{4D9F0126-87B1-482D-BF80-82D8ABE75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C5C75B-788D-4A86-A916-F82790C49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CCA68-C0FA-4EB1-86EE-78A5CBD1A21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31170" name="Rectangle 2">
            <a:extLst>
              <a:ext uri="{FF2B5EF4-FFF2-40B4-BE49-F238E27FC236}">
                <a16:creationId xmlns:a16="http://schemas.microsoft.com/office/drawing/2014/main" id="{2DF33BBB-572D-4348-9F7E-358776757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7B61D996-A135-4590-AEEA-1B3D38D58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7042C7-7980-4F23-9789-E41B3C4C1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481D9-942A-48BA-BEA0-8CA5256601A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33218" name="Rectangle 2">
            <a:extLst>
              <a:ext uri="{FF2B5EF4-FFF2-40B4-BE49-F238E27FC236}">
                <a16:creationId xmlns:a16="http://schemas.microsoft.com/office/drawing/2014/main" id="{4A0438EA-2871-4C04-A514-431EDC1EF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FB875A44-49FE-4E76-BDF9-20562625D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4EC5D-7BA9-4F44-8895-963894AEE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8A833-B5FD-4B69-B852-FE559B12129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ECECA861-0A13-45C0-9F07-E1FA907B2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A22D9BD2-7B6D-4C0C-BE3F-5E182F14B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324B9C-C564-434D-A178-4895FC19B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6939C-77FD-4093-9DB9-268B76C5100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37314" name="Rectangle 2">
            <a:extLst>
              <a:ext uri="{FF2B5EF4-FFF2-40B4-BE49-F238E27FC236}">
                <a16:creationId xmlns:a16="http://schemas.microsoft.com/office/drawing/2014/main" id="{7293BC8B-32CB-420E-AC23-B68CBC88F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>
            <a:extLst>
              <a:ext uri="{FF2B5EF4-FFF2-40B4-BE49-F238E27FC236}">
                <a16:creationId xmlns:a16="http://schemas.microsoft.com/office/drawing/2014/main" id="{C503E022-BC10-4B8C-BE57-B5E6B569C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90E66B-B7E1-4D66-A163-E2E760E90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6DF68-6BE5-452D-9FED-51A81068211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0562" name="Rectangle 2">
            <a:extLst>
              <a:ext uri="{FF2B5EF4-FFF2-40B4-BE49-F238E27FC236}">
                <a16:creationId xmlns:a16="http://schemas.microsoft.com/office/drawing/2014/main" id="{F7EAAC9B-0EDE-4D9F-8504-41D6C9F35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>
            <a:extLst>
              <a:ext uri="{FF2B5EF4-FFF2-40B4-BE49-F238E27FC236}">
                <a16:creationId xmlns:a16="http://schemas.microsoft.com/office/drawing/2014/main" id="{5555F6A0-3F4B-4BE9-8B58-BCCFDC6A0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5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06E728-8509-4353-B438-6BC6D5A25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6222F-F883-4C07-AA4B-0620181CB88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67010" name="Rectangle 2">
            <a:extLst>
              <a:ext uri="{FF2B5EF4-FFF2-40B4-BE49-F238E27FC236}">
                <a16:creationId xmlns:a16="http://schemas.microsoft.com/office/drawing/2014/main" id="{34CA2828-3F76-4936-9A71-9B88F96A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>
            <a:extLst>
              <a:ext uri="{FF2B5EF4-FFF2-40B4-BE49-F238E27FC236}">
                <a16:creationId xmlns:a16="http://schemas.microsoft.com/office/drawing/2014/main" id="{9C645C8F-297D-4144-8F9C-C88B1CBFE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C3E87C-855D-4422-82B3-7DF9229ED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90376-E303-4383-A24A-3CAA775DA45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1D6C02F4-AF50-49D8-BB02-958BB2806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3DF4EB76-4376-438C-8234-E5EF65F27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2BDE9E-51B2-4E4E-9798-17B8188F1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E31D6-DA05-4CAD-8BF9-331DB2E5DF0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44482" name="Rectangle 2">
            <a:extLst>
              <a:ext uri="{FF2B5EF4-FFF2-40B4-BE49-F238E27FC236}">
                <a16:creationId xmlns:a16="http://schemas.microsoft.com/office/drawing/2014/main" id="{D9FA9402-C974-40B6-A16A-1A724571FB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1044483" name="Rectangle 3">
            <a:extLst>
              <a:ext uri="{FF2B5EF4-FFF2-40B4-BE49-F238E27FC236}">
                <a16:creationId xmlns:a16="http://schemas.microsoft.com/office/drawing/2014/main" id="{B1F7CB8E-7CBF-42E7-BDFB-A49D519C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258446-F00A-41D2-9525-99D391E7D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06A6-6858-43A4-A6AA-011ADE00EEE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46530" name="Rectangle 2">
            <a:extLst>
              <a:ext uri="{FF2B5EF4-FFF2-40B4-BE49-F238E27FC236}">
                <a16:creationId xmlns:a16="http://schemas.microsoft.com/office/drawing/2014/main" id="{BC204864-5381-412E-9287-56CC16897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A847EEB7-3084-455B-A5FD-D9296CF6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EF400B-B91D-4469-8448-1D72F313C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8D7E4-7604-4FB9-AA41-BB54CA0834E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0A8E6B7E-5E13-4B26-950A-881E82B56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8200" cy="3486150"/>
          </a:xfrm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02F4FD3B-7BD4-4323-9799-D49C167E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BD81CE-FE26-45AC-8F2D-28C922140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C68C2-508B-4DC7-BFE0-346E3A5AF29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6502AD0D-1C40-4DBE-8804-D27AAC682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7600" cy="3486150"/>
          </a:xfrm>
          <a:ln/>
        </p:spPr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744F3238-9986-42CC-8D4A-550880AC0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AFF0F5-9BB8-41B8-837E-C00FE83DE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115BB-7E2B-4656-A986-7F3BEA2033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69058" name="Rectangle 2">
            <a:extLst>
              <a:ext uri="{FF2B5EF4-FFF2-40B4-BE49-F238E27FC236}">
                <a16:creationId xmlns:a16="http://schemas.microsoft.com/office/drawing/2014/main" id="{E4C437DB-B872-4A04-B9DB-8EF6EB869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>
            <a:extLst>
              <a:ext uri="{FF2B5EF4-FFF2-40B4-BE49-F238E27FC236}">
                <a16:creationId xmlns:a16="http://schemas.microsoft.com/office/drawing/2014/main" id="{70F351F2-13C4-4F97-9CDB-1424BCD2A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5D48F5-343E-4E23-ADE0-53DC47B23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BC813-827C-4E06-B5FF-E5FCE25B4D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70082" name="Rectangle 2">
            <a:extLst>
              <a:ext uri="{FF2B5EF4-FFF2-40B4-BE49-F238E27FC236}">
                <a16:creationId xmlns:a16="http://schemas.microsoft.com/office/drawing/2014/main" id="{5B9FFDAD-2C04-4792-978A-CC6187B40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0083" name="Rectangle 3">
            <a:extLst>
              <a:ext uri="{FF2B5EF4-FFF2-40B4-BE49-F238E27FC236}">
                <a16:creationId xmlns:a16="http://schemas.microsoft.com/office/drawing/2014/main" id="{E5D11F26-2837-4A5E-8097-3A4DBDAE7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AD2EE9-F202-433A-8591-E166B6441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CE9BB-6207-4651-84AB-DEF58CA91B2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D49A656B-C2FE-451C-8E6E-5471DD061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EFA23354-1FAE-4FEC-894E-09CBF8257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0EF513-5E60-422C-B660-CED5BA76D5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0FC75-F185-447D-B0A6-3E7D01E274C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92578" name="Rectangle 2">
            <a:extLst>
              <a:ext uri="{FF2B5EF4-FFF2-40B4-BE49-F238E27FC236}">
                <a16:creationId xmlns:a16="http://schemas.microsoft.com/office/drawing/2014/main" id="{DCFBD723-2591-41ED-8E1A-12C310AF2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8500"/>
            <a:ext cx="4646612" cy="3484563"/>
          </a:xfrm>
          <a:ln/>
        </p:spPr>
      </p:sp>
      <p:sp>
        <p:nvSpPr>
          <p:cNvPr id="792579" name="Rectangle 3">
            <a:extLst>
              <a:ext uri="{FF2B5EF4-FFF2-40B4-BE49-F238E27FC236}">
                <a16:creationId xmlns:a16="http://schemas.microsoft.com/office/drawing/2014/main" id="{6D83FBE0-AC4B-421B-BA26-986C6010F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B1CAE0-EE97-4585-830A-926527665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CCDD-E8F2-4B04-8B30-C889541A71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8274" name="Rectangle 2">
            <a:extLst>
              <a:ext uri="{FF2B5EF4-FFF2-40B4-BE49-F238E27FC236}">
                <a16:creationId xmlns:a16="http://schemas.microsoft.com/office/drawing/2014/main" id="{BE2E7688-BE04-459C-AEEB-FC48BF26B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B3551411-6A15-43B0-BE8B-7DBD833AE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0F16-F932-496C-8A54-5678525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6D2F809-A39F-42FD-BE8C-388B0FDEB75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115824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A3F8-64B6-4A02-89D3-D4795ED1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A77EBEA-72DF-4DEA-8AD7-A64637FCCBCC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304800" y="1371600"/>
            <a:ext cx="115824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govst.edu/kriordan/files/mvcc/math139/ppt/lfstat3e_ppt_02_rev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30.png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Descriptive Statistics and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55DA12AB-8782-4B62-9DB2-809321C203D4}"/>
              </a:ext>
            </a:extLst>
          </p:cNvPr>
          <p:cNvSpPr txBox="1"/>
          <p:nvPr/>
        </p:nvSpPr>
        <p:spPr>
          <a:xfrm>
            <a:off x="262648" y="6587869"/>
            <a:ext cx="55132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F34"/>
              </a:rPr>
              <a:t>Most of the slides are based on the course on 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F34"/>
              </a:rPr>
              <a:t>Probability and Statistics by Prof. 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F33"/>
              </a:rPr>
              <a:t>Kevin M. Riordan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21CE-8FCB-45C2-86F8-F085CE2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Constructing a Frequency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179F-8F75-458F-8D66-40F079FC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5897879" cy="4906963"/>
          </a:xfrm>
        </p:spPr>
        <p:txBody>
          <a:bodyPr/>
          <a:lstStyle/>
          <a:p>
            <a:r>
              <a:rPr lang="en-US" dirty="0"/>
              <a:t>Lower limit and upper limits of classes will be</a:t>
            </a:r>
          </a:p>
          <a:p>
            <a:pPr lvl="1"/>
            <a:r>
              <a:rPr lang="en-US" altLang="en-US" dirty="0"/>
              <a:t>The lower class limits are 18, 26, 34, 42, and 50.</a:t>
            </a:r>
          </a:p>
          <a:p>
            <a:pPr lvl="1"/>
            <a:r>
              <a:rPr lang="en-US" altLang="en-US" dirty="0"/>
              <a:t>The upper class limits are 25, 33, 41, 49, and 57.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BE83-580C-43C8-BC6C-3BD876A8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45233-E251-4D9D-98BB-C4872648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1" y="1270000"/>
            <a:ext cx="5318759" cy="215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Group 42">
                <a:extLst>
                  <a:ext uri="{FF2B5EF4-FFF2-40B4-BE49-F238E27FC236}">
                    <a16:creationId xmlns:a16="http://schemas.microsoft.com/office/drawing/2014/main" id="{B8A30A3B-31DB-478B-A204-204BBAFF93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884731"/>
                  </p:ext>
                </p:extLst>
              </p:nvPr>
            </p:nvGraphicFramePr>
            <p:xfrm>
              <a:off x="2575560" y="3608706"/>
              <a:ext cx="4556759" cy="3277553"/>
            </p:xfrm>
            <a:graphic>
              <a:graphicData uri="http://schemas.openxmlformats.org/drawingml/2006/table">
                <a:tbl>
                  <a:tblPr/>
                  <a:tblGrid>
                    <a:gridCol w="2063438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2493321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</a:tblGrid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26839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3689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nary>
                                <m:r>
                                  <a:rPr kumimoji="0" lang="en-US" alt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Group 42">
                <a:extLst>
                  <a:ext uri="{FF2B5EF4-FFF2-40B4-BE49-F238E27FC236}">
                    <a16:creationId xmlns:a16="http://schemas.microsoft.com/office/drawing/2014/main" id="{B8A30A3B-31DB-478B-A204-204BBAFF93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884731"/>
                  </p:ext>
                </p:extLst>
              </p:nvPr>
            </p:nvGraphicFramePr>
            <p:xfrm>
              <a:off x="2575560" y="3608706"/>
              <a:ext cx="4556759" cy="3277553"/>
            </p:xfrm>
            <a:graphic>
              <a:graphicData uri="http://schemas.openxmlformats.org/drawingml/2006/table">
                <a:tbl>
                  <a:tblPr/>
                  <a:tblGrid>
                    <a:gridCol w="2063438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2493321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534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3374" t="-520455" r="-1222" b="-16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24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2AA-CF94-4C54-8023-ED215EC1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E139-8E10-4C9A-884F-4165C0F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 frequency of a class is the portion or percentage of the data that falls in that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C6A7E-CF1E-4470-9BC3-6FB8F29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42">
                <a:extLst>
                  <a:ext uri="{FF2B5EF4-FFF2-40B4-BE49-F238E27FC236}">
                    <a16:creationId xmlns:a16="http://schemas.microsoft.com/office/drawing/2014/main" id="{12028110-55E4-4B9D-B5F0-0F30A7A04E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8081144"/>
                  </p:ext>
                </p:extLst>
              </p:nvPr>
            </p:nvGraphicFramePr>
            <p:xfrm>
              <a:off x="2157568" y="2582920"/>
              <a:ext cx="5553871" cy="3643313"/>
            </p:xfrm>
            <a:graphic>
              <a:graphicData uri="http://schemas.openxmlformats.org/drawingml/2006/table">
                <a:tbl>
                  <a:tblPr/>
                  <a:tblGrid>
                    <a:gridCol w="1625523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621554640"/>
                        </a:ext>
                      </a:extLst>
                    </a:gridCol>
                  </a:tblGrid>
                  <a:tr h="77369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Relative Frequency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5023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nary>
                                <m:r>
                                  <a:rPr kumimoji="0" lang="en-US" alt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42">
                <a:extLst>
                  <a:ext uri="{FF2B5EF4-FFF2-40B4-BE49-F238E27FC236}">
                    <a16:creationId xmlns:a16="http://schemas.microsoft.com/office/drawing/2014/main" id="{12028110-55E4-4B9D-B5F0-0F30A7A04E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8081144"/>
                  </p:ext>
                </p:extLst>
              </p:nvPr>
            </p:nvGraphicFramePr>
            <p:xfrm>
              <a:off x="2157568" y="2582920"/>
              <a:ext cx="5553871" cy="3643313"/>
            </p:xfrm>
            <a:graphic>
              <a:graphicData uri="http://schemas.openxmlformats.org/drawingml/2006/table">
                <a:tbl>
                  <a:tblPr/>
                  <a:tblGrid>
                    <a:gridCol w="1625523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62155464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Relative Frequency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534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3540" t="-588636" r="-101863" b="-16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30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>
            <a:extLst>
              <a:ext uri="{FF2B5EF4-FFF2-40B4-BE49-F238E27FC236}">
                <a16:creationId xmlns:a16="http://schemas.microsoft.com/office/drawing/2014/main" id="{9482AD41-20D0-439F-A8FB-78A563AF8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Cumulative Frequency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AA262AE6-BEF7-41DE-A964-5FF9D95B7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4574"/>
            <a:ext cx="8382000" cy="9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cumulative frequency of a class is the sum of the frequency for that class and all the previous classes.</a:t>
            </a:r>
          </a:p>
        </p:txBody>
      </p:sp>
      <p:sp>
        <p:nvSpPr>
          <p:cNvPr id="957487" name="Rectangle 47">
            <a:extLst>
              <a:ext uri="{FF2B5EF4-FFF2-40B4-BE49-F238E27FC236}">
                <a16:creationId xmlns:a16="http://schemas.microsoft.com/office/drawing/2014/main" id="{15B88693-4A15-4210-A997-2EE8F48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264786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30</a:t>
            </a:r>
          </a:p>
        </p:txBody>
      </p:sp>
      <p:sp>
        <p:nvSpPr>
          <p:cNvPr id="957488" name="Rectangle 48">
            <a:extLst>
              <a:ext uri="{FF2B5EF4-FFF2-40B4-BE49-F238E27FC236}">
                <a16:creationId xmlns:a16="http://schemas.microsoft.com/office/drawing/2014/main" id="{8424ED61-077E-413C-846D-CFE1297D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6" y="4809173"/>
            <a:ext cx="10509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28</a:t>
            </a:r>
          </a:p>
        </p:txBody>
      </p:sp>
      <p:sp>
        <p:nvSpPr>
          <p:cNvPr id="957489" name="Rectangle 49">
            <a:extLst>
              <a:ext uri="{FF2B5EF4-FFF2-40B4-BE49-F238E27FC236}">
                <a16:creationId xmlns:a16="http://schemas.microsoft.com/office/drawing/2014/main" id="{E7146C43-CBF2-47B2-84B8-EB9C1496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4353561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25</a:t>
            </a:r>
          </a:p>
        </p:txBody>
      </p:sp>
      <p:sp>
        <p:nvSpPr>
          <p:cNvPr id="957490" name="Rectangle 50">
            <a:extLst>
              <a:ext uri="{FF2B5EF4-FFF2-40B4-BE49-F238E27FC236}">
                <a16:creationId xmlns:a16="http://schemas.microsoft.com/office/drawing/2014/main" id="{804C0D3D-33CD-48F6-B131-7A7E2D47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3897948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21</a:t>
            </a:r>
          </a:p>
        </p:txBody>
      </p:sp>
      <p:sp>
        <p:nvSpPr>
          <p:cNvPr id="957491" name="Rectangle 51">
            <a:extLst>
              <a:ext uri="{FF2B5EF4-FFF2-40B4-BE49-F238E27FC236}">
                <a16:creationId xmlns:a16="http://schemas.microsoft.com/office/drawing/2014/main" id="{247A90FC-A130-4943-8AD6-BF8618FD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42336"/>
            <a:ext cx="533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13</a:t>
            </a:r>
          </a:p>
        </p:txBody>
      </p:sp>
      <p:grpSp>
        <p:nvGrpSpPr>
          <p:cNvPr id="957497" name="Group 57">
            <a:extLst>
              <a:ext uri="{FF2B5EF4-FFF2-40B4-BE49-F238E27FC236}">
                <a16:creationId xmlns:a16="http://schemas.microsoft.com/office/drawing/2014/main" id="{8C994D0C-F20F-4AA3-8E4F-AECB862B7264}"/>
              </a:ext>
            </a:extLst>
          </p:cNvPr>
          <p:cNvGrpSpPr>
            <a:grpSpLocks/>
          </p:cNvGrpSpPr>
          <p:nvPr/>
        </p:nvGrpSpPr>
        <p:grpSpPr bwMode="auto">
          <a:xfrm>
            <a:off x="7832726" y="5045710"/>
            <a:ext cx="3076575" cy="762000"/>
            <a:chOff x="3870" y="1728"/>
            <a:chExt cx="1650" cy="480"/>
          </a:xfrm>
        </p:grpSpPr>
        <p:sp>
          <p:nvSpPr>
            <p:cNvPr id="957498" name="Text Box 58">
              <a:extLst>
                <a:ext uri="{FF2B5EF4-FFF2-40B4-BE49-F238E27FC236}">
                  <a16:creationId xmlns:a16="http://schemas.microsoft.com/office/drawing/2014/main" id="{0828AC44-0BE0-4421-837D-8CD53FB0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28"/>
              <a:ext cx="129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200">
                  <a:solidFill>
                    <a:schemeClr val="hlink"/>
                  </a:solidFill>
                </a:rPr>
                <a:t>Total number    of students</a:t>
              </a:r>
            </a:p>
          </p:txBody>
        </p:sp>
        <p:sp>
          <p:nvSpPr>
            <p:cNvPr id="957499" name="Line 59">
              <a:extLst>
                <a:ext uri="{FF2B5EF4-FFF2-40B4-BE49-F238E27FC236}">
                  <a16:creationId xmlns:a16="http://schemas.microsoft.com/office/drawing/2014/main" id="{ED6820AA-6123-476C-A1AA-B2E4C2635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2006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57502" name="Line 62">
            <a:extLst>
              <a:ext uri="{FF2B5EF4-FFF2-40B4-BE49-F238E27FC236}">
                <a16:creationId xmlns:a16="http://schemas.microsoft.com/office/drawing/2014/main" id="{C3DF5E59-7038-4C3B-9AE0-79830CA59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718560"/>
            <a:ext cx="17526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03" name="Text Box 63">
            <a:extLst>
              <a:ext uri="{FF2B5EF4-FFF2-40B4-BE49-F238E27FC236}">
                <a16:creationId xmlns:a16="http://schemas.microsoft.com/office/drawing/2014/main" id="{D4FCC621-3A4B-4E27-8BF0-62C93A19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899535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957504" name="Line 64">
            <a:extLst>
              <a:ext uri="{FF2B5EF4-FFF2-40B4-BE49-F238E27FC236}">
                <a16:creationId xmlns:a16="http://schemas.microsoft.com/office/drawing/2014/main" id="{52C27587-3B9E-4CD7-8C0C-CB0561943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70998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05" name="Line 65">
            <a:extLst>
              <a:ext uri="{FF2B5EF4-FFF2-40B4-BE49-F238E27FC236}">
                <a16:creationId xmlns:a16="http://schemas.microsoft.com/office/drawing/2014/main" id="{FA487D07-1827-4B26-BD73-E404BFF7F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0675" y="4180523"/>
            <a:ext cx="17526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06" name="Text Box 66">
            <a:extLst>
              <a:ext uri="{FF2B5EF4-FFF2-40B4-BE49-F238E27FC236}">
                <a16:creationId xmlns:a16="http://schemas.microsoft.com/office/drawing/2014/main" id="{4BEA6ADD-34C7-434B-8BD0-ECAC9A41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436149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957507" name="Line 67">
            <a:extLst>
              <a:ext uri="{FF2B5EF4-FFF2-40B4-BE49-F238E27FC236}">
                <a16:creationId xmlns:a16="http://schemas.microsoft.com/office/drawing/2014/main" id="{DC3AAF20-AF90-453A-9D14-ADD93E75B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675" y="463296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08" name="Line 68">
            <a:extLst>
              <a:ext uri="{FF2B5EF4-FFF2-40B4-BE49-F238E27FC236}">
                <a16:creationId xmlns:a16="http://schemas.microsoft.com/office/drawing/2014/main" id="{AF3BBAB1-F8A4-4297-BAF7-9205D4CB01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5913" y="4623435"/>
            <a:ext cx="17526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09" name="Text Box 69">
            <a:extLst>
              <a:ext uri="{FF2B5EF4-FFF2-40B4-BE49-F238E27FC236}">
                <a16:creationId xmlns:a16="http://schemas.microsoft.com/office/drawing/2014/main" id="{7D083451-CA81-4D95-9ECF-FE22CEF90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480441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957510" name="Line 70">
            <a:extLst>
              <a:ext uri="{FF2B5EF4-FFF2-40B4-BE49-F238E27FC236}">
                <a16:creationId xmlns:a16="http://schemas.microsoft.com/office/drawing/2014/main" id="{FD174680-1542-4559-ACCE-B18E41AF7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913" y="5075873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11" name="Line 71">
            <a:extLst>
              <a:ext uri="{FF2B5EF4-FFF2-40B4-BE49-F238E27FC236}">
                <a16:creationId xmlns:a16="http://schemas.microsoft.com/office/drawing/2014/main" id="{1BF157B8-DFB3-4294-B3B2-AA0450438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5913" y="5061585"/>
            <a:ext cx="17526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7512" name="Text Box 72">
            <a:extLst>
              <a:ext uri="{FF2B5EF4-FFF2-40B4-BE49-F238E27FC236}">
                <a16:creationId xmlns:a16="http://schemas.microsoft.com/office/drawing/2014/main" id="{47C14C7A-BBE2-4A96-B4F3-45B227ECD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524256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957513" name="Line 73">
            <a:extLst>
              <a:ext uri="{FF2B5EF4-FFF2-40B4-BE49-F238E27FC236}">
                <a16:creationId xmlns:a16="http://schemas.microsoft.com/office/drawing/2014/main" id="{B9C40FFB-BF2C-4905-AE93-2C01A5A7D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913" y="5514023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57515" name="Group 75">
            <a:extLst>
              <a:ext uri="{FF2B5EF4-FFF2-40B4-BE49-F238E27FC236}">
                <a16:creationId xmlns:a16="http://schemas.microsoft.com/office/drawing/2014/main" id="{1C8E4CFF-1C09-45D6-8B30-513016330A6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151698"/>
            <a:ext cx="5867400" cy="4157662"/>
            <a:chOff x="576" y="1413"/>
            <a:chExt cx="3696" cy="2619"/>
          </a:xfrm>
        </p:grpSpPr>
        <p:grpSp>
          <p:nvGrpSpPr>
            <p:cNvPr id="957501" name="Group 61">
              <a:extLst>
                <a:ext uri="{FF2B5EF4-FFF2-40B4-BE49-F238E27FC236}">
                  <a16:creationId xmlns:a16="http://schemas.microsoft.com/office/drawing/2014/main" id="{8AD9C5DD-4E78-440B-91A0-86602E8B0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957445" name="Rectangle 5">
                <a:extLst>
                  <a:ext uri="{FF2B5EF4-FFF2-40B4-BE49-F238E27FC236}">
                    <a16:creationId xmlns:a16="http://schemas.microsoft.com/office/drawing/2014/main" id="{5BCDE883-50DC-42DA-B15D-AED8BEAA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50 – 57</a:t>
                </a:r>
              </a:p>
            </p:txBody>
          </p:sp>
          <p:sp>
            <p:nvSpPr>
              <p:cNvPr id="957446" name="Rectangle 6">
                <a:extLst>
                  <a:ext uri="{FF2B5EF4-FFF2-40B4-BE49-F238E27FC236}">
                    <a16:creationId xmlns:a16="http://schemas.microsoft.com/office/drawing/2014/main" id="{25B5DC95-1176-4CCC-A2D4-FA73AE44B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 sz="3600"/>
              </a:p>
            </p:txBody>
          </p:sp>
          <p:sp>
            <p:nvSpPr>
              <p:cNvPr id="957447" name="Rectangle 7">
                <a:extLst>
                  <a:ext uri="{FF2B5EF4-FFF2-40B4-BE49-F238E27FC236}">
                    <a16:creationId xmlns:a16="http://schemas.microsoft.com/office/drawing/2014/main" id="{4501FBC7-EDF5-456B-B1ED-3A08EBE77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57448" name="Rectangle 8">
                <a:extLst>
                  <a:ext uri="{FF2B5EF4-FFF2-40B4-BE49-F238E27FC236}">
                    <a16:creationId xmlns:a16="http://schemas.microsoft.com/office/drawing/2014/main" id="{2DAD07F3-D026-47C1-9865-61344DEF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57449" name="Rectangle 9">
                <a:extLst>
                  <a:ext uri="{FF2B5EF4-FFF2-40B4-BE49-F238E27FC236}">
                    <a16:creationId xmlns:a16="http://schemas.microsoft.com/office/drawing/2014/main" id="{A9ADBCBF-2E72-4AD6-9ADD-201E73F4A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57450" name="Rectangle 10">
                <a:extLst>
                  <a:ext uri="{FF2B5EF4-FFF2-40B4-BE49-F238E27FC236}">
                    <a16:creationId xmlns:a16="http://schemas.microsoft.com/office/drawing/2014/main" id="{B4846DB6-1D79-4EB0-BDCD-32CAB5320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957451" name="Group 11">
                <a:extLst>
                  <a:ext uri="{FF2B5EF4-FFF2-40B4-BE49-F238E27FC236}">
                    <a16:creationId xmlns:a16="http://schemas.microsoft.com/office/drawing/2014/main" id="{18B12CD7-95CD-4532-B2D7-1774B7776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957452" name="Rectangle 12">
                  <a:extLst>
                    <a:ext uri="{FF2B5EF4-FFF2-40B4-BE49-F238E27FC236}">
                      <a16:creationId xmlns:a16="http://schemas.microsoft.com/office/drawing/2014/main" id="{41C39D27-2B01-433A-82AF-96F555759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957453" name="Rectangle 13">
                  <a:extLst>
                    <a:ext uri="{FF2B5EF4-FFF2-40B4-BE49-F238E27FC236}">
                      <a16:creationId xmlns:a16="http://schemas.microsoft.com/office/drawing/2014/main" id="{F8BAFA49-071D-4966-B067-117C39291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957454" name="Rectangle 14">
                  <a:extLst>
                    <a:ext uri="{FF2B5EF4-FFF2-40B4-BE49-F238E27FC236}">
                      <a16:creationId xmlns:a16="http://schemas.microsoft.com/office/drawing/2014/main" id="{9335279D-E9AC-4F75-9F85-E1581A1BA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  <p:sp>
              <p:nvSpPr>
                <p:cNvPr id="957455" name="Rectangle 15">
                  <a:extLst>
                    <a:ext uri="{FF2B5EF4-FFF2-40B4-BE49-F238E27FC236}">
                      <a16:creationId xmlns:a16="http://schemas.microsoft.com/office/drawing/2014/main" id="{ADD37D39-8F28-4164-A987-5545642A0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  <p:sp>
              <p:nvSpPr>
                <p:cNvPr id="957456" name="Rectangle 16">
                  <a:extLst>
                    <a:ext uri="{FF2B5EF4-FFF2-40B4-BE49-F238E27FC236}">
                      <a16:creationId xmlns:a16="http://schemas.microsoft.com/office/drawing/2014/main" id="{371B7009-3FDA-4627-8EFC-452710FF2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13</a:t>
                  </a:r>
                </a:p>
              </p:txBody>
            </p:sp>
          </p:grpSp>
          <p:grpSp>
            <p:nvGrpSpPr>
              <p:cNvPr id="957457" name="Group 17">
                <a:extLst>
                  <a:ext uri="{FF2B5EF4-FFF2-40B4-BE49-F238E27FC236}">
                    <a16:creationId xmlns:a16="http://schemas.microsoft.com/office/drawing/2014/main" id="{A93E9D33-A82A-4FF1-A527-AB63B35558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957458" name="Rectangle 18">
                  <a:extLst>
                    <a:ext uri="{FF2B5EF4-FFF2-40B4-BE49-F238E27FC236}">
                      <a16:creationId xmlns:a16="http://schemas.microsoft.com/office/drawing/2014/main" id="{495A60F0-C213-4959-9D1F-58D8967E1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endParaRPr lang="en-US" altLang="en-US" sz="3600"/>
                </a:p>
              </p:txBody>
            </p:sp>
            <p:sp>
              <p:nvSpPr>
                <p:cNvPr id="957459" name="Rectangle 19">
                  <a:extLst>
                    <a:ext uri="{FF2B5EF4-FFF2-40B4-BE49-F238E27FC236}">
                      <a16:creationId xmlns:a16="http://schemas.microsoft.com/office/drawing/2014/main" id="{120849AD-FC4B-46E4-86D9-3D4EA8223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42 – 49</a:t>
                  </a:r>
                </a:p>
              </p:txBody>
            </p:sp>
            <p:sp>
              <p:nvSpPr>
                <p:cNvPr id="957460" name="Rectangle 20">
                  <a:extLst>
                    <a:ext uri="{FF2B5EF4-FFF2-40B4-BE49-F238E27FC236}">
                      <a16:creationId xmlns:a16="http://schemas.microsoft.com/office/drawing/2014/main" id="{C097CBE2-31F1-40CA-9D4E-991D825EB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34 – 41</a:t>
                  </a:r>
                </a:p>
              </p:txBody>
            </p:sp>
            <p:sp>
              <p:nvSpPr>
                <p:cNvPr id="957461" name="Rectangle 21">
                  <a:extLst>
                    <a:ext uri="{FF2B5EF4-FFF2-40B4-BE49-F238E27FC236}">
                      <a16:creationId xmlns:a16="http://schemas.microsoft.com/office/drawing/2014/main" id="{E00DBDA4-BD74-4238-B3B6-D4ADC3B6C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26 – 33</a:t>
                  </a:r>
                </a:p>
              </p:txBody>
            </p:sp>
            <p:sp>
              <p:nvSpPr>
                <p:cNvPr id="957462" name="Rectangle 22">
                  <a:extLst>
                    <a:ext uri="{FF2B5EF4-FFF2-40B4-BE49-F238E27FC236}">
                      <a16:creationId xmlns:a16="http://schemas.microsoft.com/office/drawing/2014/main" id="{4D73B510-B420-4D82-B04F-E1E61CA58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18 – 25 </a:t>
                  </a:r>
                </a:p>
              </p:txBody>
            </p:sp>
          </p:grpSp>
          <p:sp>
            <p:nvSpPr>
              <p:cNvPr id="957463" name="Rectangle 23">
                <a:extLst>
                  <a:ext uri="{FF2B5EF4-FFF2-40B4-BE49-F238E27FC236}">
                    <a16:creationId xmlns:a16="http://schemas.microsoft.com/office/drawing/2014/main" id="{5DB4AABF-8C2C-4610-BBD5-830DE5B4B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Frequency, </a:t>
                </a:r>
                <a:r>
                  <a:rPr lang="en-US" altLang="en-US" b="1" i="1"/>
                  <a:t>f</a:t>
                </a:r>
                <a:endParaRPr lang="en-US" altLang="en-US" b="1"/>
              </a:p>
            </p:txBody>
          </p:sp>
          <p:sp>
            <p:nvSpPr>
              <p:cNvPr id="957464" name="Rectangle 24">
                <a:extLst>
                  <a:ext uri="{FF2B5EF4-FFF2-40B4-BE49-F238E27FC236}">
                    <a16:creationId xmlns:a16="http://schemas.microsoft.com/office/drawing/2014/main" id="{D572F7AE-2D18-483E-B606-E9120A696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Class</a:t>
                </a:r>
              </a:p>
            </p:txBody>
          </p:sp>
          <p:sp>
            <p:nvSpPr>
              <p:cNvPr id="957465" name="Line 25">
                <a:extLst>
                  <a:ext uri="{FF2B5EF4-FFF2-40B4-BE49-F238E27FC236}">
                    <a16:creationId xmlns:a16="http://schemas.microsoft.com/office/drawing/2014/main" id="{2B38A8EE-672F-4243-8AD3-B826B3E50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7466" name="Line 26">
                <a:extLst>
                  <a:ext uri="{FF2B5EF4-FFF2-40B4-BE49-F238E27FC236}">
                    <a16:creationId xmlns:a16="http://schemas.microsoft.com/office/drawing/2014/main" id="{1D719F24-6D3C-484F-ACA4-F59F7D149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36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57467" name="Group 27">
                <a:extLst>
                  <a:ext uri="{FF2B5EF4-FFF2-40B4-BE49-F238E27FC236}">
                    <a16:creationId xmlns:a16="http://schemas.microsoft.com/office/drawing/2014/main" id="{0ED65F59-973A-4694-A1AB-FA1686115E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536"/>
                <a:ext cx="48" cy="2304"/>
                <a:chOff x="624" y="1619"/>
                <a:chExt cx="0" cy="2125"/>
              </a:xfrm>
            </p:grpSpPr>
            <p:sp>
              <p:nvSpPr>
                <p:cNvPr id="957468" name="Line 28">
                  <a:extLst>
                    <a:ext uri="{FF2B5EF4-FFF2-40B4-BE49-F238E27FC236}">
                      <a16:creationId xmlns:a16="http://schemas.microsoft.com/office/drawing/2014/main" id="{C0746A7B-C750-4BDB-963E-4DB62E2A0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1906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69" name="Line 29">
                  <a:extLst>
                    <a:ext uri="{FF2B5EF4-FFF2-40B4-BE49-F238E27FC236}">
                      <a16:creationId xmlns:a16="http://schemas.microsoft.com/office/drawing/2014/main" id="{FD082558-A292-4942-86EB-6729B88B8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1619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0" name="Line 30">
                  <a:extLst>
                    <a:ext uri="{FF2B5EF4-FFF2-40B4-BE49-F238E27FC236}">
                      <a16:creationId xmlns:a16="http://schemas.microsoft.com/office/drawing/2014/main" id="{DE223702-2A43-4CEC-8699-CCE9F61E8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480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1" name="Line 31">
                  <a:extLst>
                    <a:ext uri="{FF2B5EF4-FFF2-40B4-BE49-F238E27FC236}">
                      <a16:creationId xmlns:a16="http://schemas.microsoft.com/office/drawing/2014/main" id="{279A448A-8362-4C61-A686-8229FEF989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93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2" name="Line 32">
                  <a:extLst>
                    <a:ext uri="{FF2B5EF4-FFF2-40B4-BE49-F238E27FC236}">
                      <a16:creationId xmlns:a16="http://schemas.microsoft.com/office/drawing/2014/main" id="{BA3BE7A5-35E2-4FAF-97F9-2FB90FFE6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054"/>
                  <a:ext cx="0" cy="6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3" name="Line 33">
                  <a:extLst>
                    <a:ext uri="{FF2B5EF4-FFF2-40B4-BE49-F238E27FC236}">
                      <a16:creationId xmlns:a16="http://schemas.microsoft.com/office/drawing/2014/main" id="{740AAA7A-B99A-4FBD-9B95-D94243194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767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57474" name="Group 34">
                <a:extLst>
                  <a:ext uri="{FF2B5EF4-FFF2-40B4-BE49-F238E27FC236}">
                    <a16:creationId xmlns:a16="http://schemas.microsoft.com/office/drawing/2014/main" id="{F0B7E252-E02F-48D0-B3C6-C5B7F1D451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536"/>
                <a:ext cx="0" cy="2303"/>
                <a:chOff x="4320" y="1619"/>
                <a:chExt cx="0" cy="2125"/>
              </a:xfrm>
            </p:grpSpPr>
            <p:sp>
              <p:nvSpPr>
                <p:cNvPr id="957475" name="Line 35">
                  <a:extLst>
                    <a:ext uri="{FF2B5EF4-FFF2-40B4-BE49-F238E27FC236}">
                      <a16:creationId xmlns:a16="http://schemas.microsoft.com/office/drawing/2014/main" id="{E3583454-C493-4500-94CA-B3015CA5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906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6" name="Line 36">
                  <a:extLst>
                    <a:ext uri="{FF2B5EF4-FFF2-40B4-BE49-F238E27FC236}">
                      <a16:creationId xmlns:a16="http://schemas.microsoft.com/office/drawing/2014/main" id="{95FC4F59-837A-46BE-9E06-A3A6989DF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619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7" name="Line 37">
                  <a:extLst>
                    <a:ext uri="{FF2B5EF4-FFF2-40B4-BE49-F238E27FC236}">
                      <a16:creationId xmlns:a16="http://schemas.microsoft.com/office/drawing/2014/main" id="{E430B7D2-36AC-4DE8-B44F-1ABB0AAEE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80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8" name="Line 38">
                  <a:extLst>
                    <a:ext uri="{FF2B5EF4-FFF2-40B4-BE49-F238E27FC236}">
                      <a16:creationId xmlns:a16="http://schemas.microsoft.com/office/drawing/2014/main" id="{8F08C8F0-158A-476E-AA2C-1D4AD3FA0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193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79" name="Line 39">
                  <a:extLst>
                    <a:ext uri="{FF2B5EF4-FFF2-40B4-BE49-F238E27FC236}">
                      <a16:creationId xmlns:a16="http://schemas.microsoft.com/office/drawing/2014/main" id="{80B9F8E7-8FCD-4D81-B938-AF9303A5A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3054"/>
                  <a:ext cx="0" cy="6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7480" name="Line 40">
                  <a:extLst>
                    <a:ext uri="{FF2B5EF4-FFF2-40B4-BE49-F238E27FC236}">
                      <a16:creationId xmlns:a16="http://schemas.microsoft.com/office/drawing/2014/main" id="{7A457D76-E116-459E-B3D5-AF8B4A540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767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7481" name="Line 41">
                <a:extLst>
                  <a:ext uri="{FF2B5EF4-FFF2-40B4-BE49-F238E27FC236}">
                    <a16:creationId xmlns:a16="http://schemas.microsoft.com/office/drawing/2014/main" id="{EB479453-7BDF-4E00-B72D-6961A951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55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957482" name="Object 42">
                <a:extLst>
                  <a:ext uri="{FF2B5EF4-FFF2-40B4-BE49-F238E27FC236}">
                    <a16:creationId xmlns:a16="http://schemas.microsoft.com/office/drawing/2014/main" id="{E23E4872-873F-4ECB-A349-6AA0239920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55" y="3567"/>
              <a:ext cx="67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155600" imgH="317160" progId="Equation.DSMT4">
                      <p:embed/>
                    </p:oleObj>
                  </mc:Choice>
                  <mc:Fallback>
                    <p:oleObj name="Equation" r:id="rId3" imgW="1155600" imgH="317160" progId="Equation.DSMT4">
                      <p:embed/>
                      <p:pic>
                        <p:nvPicPr>
                          <p:cNvPr id="957482" name="Object 42">
                            <a:extLst>
                              <a:ext uri="{FF2B5EF4-FFF2-40B4-BE49-F238E27FC236}">
                                <a16:creationId xmlns:a16="http://schemas.microsoft.com/office/drawing/2014/main" id="{E23E4872-873F-4ECB-A349-6AA0239920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5" y="3567"/>
                            <a:ext cx="67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7483" name="Rectangle 43">
                <a:extLst>
                  <a:ext uri="{FF2B5EF4-FFF2-40B4-BE49-F238E27FC236}">
                    <a16:creationId xmlns:a16="http://schemas.microsoft.com/office/drawing/2014/main" id="{906AF424-2066-4971-BCB6-F6CD4BDE8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b="1"/>
                  <a:t>Cumulative Frequency</a:t>
                </a:r>
              </a:p>
            </p:txBody>
          </p:sp>
          <p:sp>
            <p:nvSpPr>
              <p:cNvPr id="957484" name="Line 44">
                <a:extLst>
                  <a:ext uri="{FF2B5EF4-FFF2-40B4-BE49-F238E27FC236}">
                    <a16:creationId xmlns:a16="http://schemas.microsoft.com/office/drawing/2014/main" id="{121E7445-2D34-4D42-9253-E0B06EE70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34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7485" name="Line 45">
                <a:extLst>
                  <a:ext uri="{FF2B5EF4-FFF2-40B4-BE49-F238E27FC236}">
                    <a16:creationId xmlns:a16="http://schemas.microsoft.com/office/drawing/2014/main" id="{D99F18C5-957B-4187-AEA3-18B93A149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23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7486" name="Line 46">
                <a:extLst>
                  <a:ext uri="{FF2B5EF4-FFF2-40B4-BE49-F238E27FC236}">
                    <a16:creationId xmlns:a16="http://schemas.microsoft.com/office/drawing/2014/main" id="{E5C609E8-E24B-4C2A-8748-CA10B6812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1536"/>
                <a:ext cx="0" cy="23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7514" name="Rectangle 74">
              <a:extLst>
                <a:ext uri="{FF2B5EF4-FFF2-40B4-BE49-F238E27FC236}">
                  <a16:creationId xmlns:a16="http://schemas.microsoft.com/office/drawing/2014/main" id="{AA67B1D1-56CA-45D4-AE42-F02C0E9E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413"/>
              <a:ext cx="1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Ages of Students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87" grpId="0"/>
      <p:bldP spid="957488" grpId="0"/>
      <p:bldP spid="957489" grpId="0"/>
      <p:bldP spid="957490" grpId="0"/>
      <p:bldP spid="957491" grpId="0"/>
      <p:bldP spid="957502" grpId="0" animBg="1"/>
      <p:bldP spid="957503" grpId="0"/>
      <p:bldP spid="957504" grpId="0" animBg="1"/>
      <p:bldP spid="957505" grpId="0" animBg="1"/>
      <p:bldP spid="957506" grpId="0"/>
      <p:bldP spid="957507" grpId="0" animBg="1"/>
      <p:bldP spid="957508" grpId="0" animBg="1"/>
      <p:bldP spid="957509" grpId="0"/>
      <p:bldP spid="957510" grpId="0" animBg="1"/>
      <p:bldP spid="957511" grpId="0" animBg="1"/>
      <p:bldP spid="957512" grpId="0"/>
      <p:bldP spid="9575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Text Box 3">
            <a:extLst>
              <a:ext uri="{FF2B5EF4-FFF2-40B4-BE49-F238E27FC236}">
                <a16:creationId xmlns:a16="http://schemas.microsoft.com/office/drawing/2014/main" id="{D7B502B3-B1DE-46C6-862A-C7099434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295400"/>
            <a:ext cx="7200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791562" name="Rectangle 10">
            <a:extLst>
              <a:ext uri="{FF2B5EF4-FFF2-40B4-BE49-F238E27FC236}">
                <a16:creationId xmlns:a16="http://schemas.microsoft.com/office/drawing/2014/main" id="{C9AC4E28-9C0D-4989-A106-2EF00F61B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Frequency Histogram</a:t>
            </a:r>
          </a:p>
        </p:txBody>
      </p:sp>
      <p:sp>
        <p:nvSpPr>
          <p:cNvPr id="791556" name="Rectangle 4">
            <a:extLst>
              <a:ext uri="{FF2B5EF4-FFF2-40B4-BE49-F238E27FC236}">
                <a16:creationId xmlns:a16="http://schemas.microsoft.com/office/drawing/2014/main" id="{AA816066-942D-4105-B790-6436DD1DA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dirty="0"/>
              <a:t>A frequency histogram is a bar graph that represents the frequency distribution of a data 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horizontal scale is quantitative and measures the data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vertical scale measures the frequencies of the 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Consecutive bars must touch.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Class boundaries </a:t>
            </a:r>
            <a:r>
              <a:rPr lang="en-US" altLang="en-US" dirty="0"/>
              <a:t>are the numbers that separate the classes without forming gaps between them.</a:t>
            </a:r>
          </a:p>
          <a:p>
            <a:r>
              <a:rPr lang="en-US" altLang="en-US" dirty="0"/>
              <a:t>The horizontal scale of a histogram can be marked with either the class boundaries or the midpoints.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>
            <a:extLst>
              <a:ext uri="{FF2B5EF4-FFF2-40B4-BE49-F238E27FC236}">
                <a16:creationId xmlns:a16="http://schemas.microsoft.com/office/drawing/2014/main" id="{4D5BD780-8E9E-4A42-8B45-3D4A036A3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Frequency Histogram</a:t>
            </a:r>
          </a:p>
        </p:txBody>
      </p:sp>
      <p:sp>
        <p:nvSpPr>
          <p:cNvPr id="958511" name="Rectangle 47">
            <a:extLst>
              <a:ext uri="{FF2B5EF4-FFF2-40B4-BE49-F238E27FC236}">
                <a16:creationId xmlns:a16="http://schemas.microsoft.com/office/drawing/2014/main" id="{89CEECB5-AED8-4F7E-809D-B77D1406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08831"/>
            <a:ext cx="1981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/>
              <a:t>49.5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57.5</a:t>
            </a:r>
          </a:p>
        </p:txBody>
      </p:sp>
      <p:sp>
        <p:nvSpPr>
          <p:cNvPr id="958512" name="Rectangle 48">
            <a:extLst>
              <a:ext uri="{FF2B5EF4-FFF2-40B4-BE49-F238E27FC236}">
                <a16:creationId xmlns:a16="http://schemas.microsoft.com/office/drawing/2014/main" id="{DBCD6352-A159-4D8D-9C41-0E66EBC8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53218"/>
            <a:ext cx="1981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/>
              <a:t>41.5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49.5</a:t>
            </a:r>
          </a:p>
        </p:txBody>
      </p:sp>
      <p:sp>
        <p:nvSpPr>
          <p:cNvPr id="958513" name="Rectangle 49">
            <a:extLst>
              <a:ext uri="{FF2B5EF4-FFF2-40B4-BE49-F238E27FC236}">
                <a16:creationId xmlns:a16="http://schemas.microsoft.com/office/drawing/2014/main" id="{F7077BDF-CCBB-4E68-9337-CF1755A7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97606"/>
            <a:ext cx="1981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/>
              <a:t>33.5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41.5</a:t>
            </a:r>
          </a:p>
        </p:txBody>
      </p:sp>
      <p:sp>
        <p:nvSpPr>
          <p:cNvPr id="958514" name="Rectangle 50">
            <a:extLst>
              <a:ext uri="{FF2B5EF4-FFF2-40B4-BE49-F238E27FC236}">
                <a16:creationId xmlns:a16="http://schemas.microsoft.com/office/drawing/2014/main" id="{B6B72432-8D01-47EF-A2DF-36976695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41993"/>
            <a:ext cx="1981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/>
              <a:t>25.5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33.5</a:t>
            </a:r>
          </a:p>
        </p:txBody>
      </p:sp>
      <p:sp>
        <p:nvSpPr>
          <p:cNvPr id="958515" name="Rectangle 51">
            <a:extLst>
              <a:ext uri="{FF2B5EF4-FFF2-40B4-BE49-F238E27FC236}">
                <a16:creationId xmlns:a16="http://schemas.microsoft.com/office/drawing/2014/main" id="{6F70A1C2-38D2-48D9-A6B3-4E4BACF5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86381"/>
            <a:ext cx="1828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/>
              <a:t>17.5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25.5</a:t>
            </a:r>
          </a:p>
        </p:txBody>
      </p:sp>
      <p:sp>
        <p:nvSpPr>
          <p:cNvPr id="958528" name="Oval 64">
            <a:extLst>
              <a:ext uri="{FF2B5EF4-FFF2-40B4-BE49-F238E27FC236}">
                <a16:creationId xmlns:a16="http://schemas.microsoft.com/office/drawing/2014/main" id="{2BE877AC-9AE7-4399-8997-7D7CA25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787056"/>
            <a:ext cx="762000" cy="519351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58533" name="Group 69">
            <a:extLst>
              <a:ext uri="{FF2B5EF4-FFF2-40B4-BE49-F238E27FC236}">
                <a16:creationId xmlns:a16="http://schemas.microsoft.com/office/drawing/2014/main" id="{9B201624-F979-4359-BE17-BEC68C86393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02093"/>
            <a:ext cx="5867400" cy="4151312"/>
            <a:chOff x="1872" y="1407"/>
            <a:chExt cx="3696" cy="2615"/>
          </a:xfrm>
        </p:grpSpPr>
        <p:sp>
          <p:nvSpPr>
            <p:cNvPr id="958507" name="Rectangle 43">
              <a:extLst>
                <a:ext uri="{FF2B5EF4-FFF2-40B4-BE49-F238E27FC236}">
                  <a16:creationId xmlns:a16="http://schemas.microsoft.com/office/drawing/2014/main" id="{69C0A5D7-D60C-46C6-80CB-EBF27BC4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b="1"/>
                <a:t>Class Boundaries</a:t>
              </a:r>
            </a:p>
          </p:txBody>
        </p:sp>
        <p:sp>
          <p:nvSpPr>
            <p:cNvPr id="958469" name="Rectangle 5">
              <a:extLst>
                <a:ext uri="{FF2B5EF4-FFF2-40B4-BE49-F238E27FC236}">
                  <a16:creationId xmlns:a16="http://schemas.microsoft.com/office/drawing/2014/main" id="{8943592F-788C-419C-A256-1812A2CA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/>
                <a:t>50 – 57</a:t>
              </a:r>
            </a:p>
          </p:txBody>
        </p:sp>
        <p:sp>
          <p:nvSpPr>
            <p:cNvPr id="958470" name="Rectangle 6">
              <a:extLst>
                <a:ext uri="{FF2B5EF4-FFF2-40B4-BE49-F238E27FC236}">
                  <a16:creationId xmlns:a16="http://schemas.microsoft.com/office/drawing/2014/main" id="{2E8C0280-D306-4CFA-91B0-65DC23CA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 sz="3600"/>
            </a:p>
          </p:txBody>
        </p:sp>
        <p:sp>
          <p:nvSpPr>
            <p:cNvPr id="958471" name="Rectangle 7">
              <a:extLst>
                <a:ext uri="{FF2B5EF4-FFF2-40B4-BE49-F238E27FC236}">
                  <a16:creationId xmlns:a16="http://schemas.microsoft.com/office/drawing/2014/main" id="{34917548-F27C-4B2F-8E3C-6A8E09FA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58472" name="Rectangle 8">
              <a:extLst>
                <a:ext uri="{FF2B5EF4-FFF2-40B4-BE49-F238E27FC236}">
                  <a16:creationId xmlns:a16="http://schemas.microsoft.com/office/drawing/2014/main" id="{F1ECD727-CD85-4B98-83DC-55A8480F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58473" name="Rectangle 9">
              <a:extLst>
                <a:ext uri="{FF2B5EF4-FFF2-40B4-BE49-F238E27FC236}">
                  <a16:creationId xmlns:a16="http://schemas.microsoft.com/office/drawing/2014/main" id="{C7F3902A-A0C6-45BD-A1D7-437A3D6F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58474" name="Rectangle 10">
              <a:extLst>
                <a:ext uri="{FF2B5EF4-FFF2-40B4-BE49-F238E27FC236}">
                  <a16:creationId xmlns:a16="http://schemas.microsoft.com/office/drawing/2014/main" id="{5CA708EE-8EE6-4F1B-BAB5-ED99042A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958475" name="Group 11">
              <a:extLst>
                <a:ext uri="{FF2B5EF4-FFF2-40B4-BE49-F238E27FC236}">
                  <a16:creationId xmlns:a16="http://schemas.microsoft.com/office/drawing/2014/main" id="{934E3EC7-5066-402B-87D8-5D944DD1C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958476" name="Rectangle 12">
                <a:extLst>
                  <a:ext uri="{FF2B5EF4-FFF2-40B4-BE49-F238E27FC236}">
                    <a16:creationId xmlns:a16="http://schemas.microsoft.com/office/drawing/2014/main" id="{9F9E0140-DBA5-418A-84AC-0BDF9DEE4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958477" name="Rectangle 13">
                <a:extLst>
                  <a:ext uri="{FF2B5EF4-FFF2-40B4-BE49-F238E27FC236}">
                    <a16:creationId xmlns:a16="http://schemas.microsoft.com/office/drawing/2014/main" id="{3EBA1C1A-8F4D-42AB-89E2-082A4B79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958478" name="Rectangle 14">
                <a:extLst>
                  <a:ext uri="{FF2B5EF4-FFF2-40B4-BE49-F238E27FC236}">
                    <a16:creationId xmlns:a16="http://schemas.microsoft.com/office/drawing/2014/main" id="{C0D1C692-8307-42BC-B92D-CFF06F88C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958479" name="Rectangle 15">
                <a:extLst>
                  <a:ext uri="{FF2B5EF4-FFF2-40B4-BE49-F238E27FC236}">
                    <a16:creationId xmlns:a16="http://schemas.microsoft.com/office/drawing/2014/main" id="{46B0856E-AF7F-420D-ABFD-3C57ACED9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958480" name="Rectangle 16">
                <a:extLst>
                  <a:ext uri="{FF2B5EF4-FFF2-40B4-BE49-F238E27FC236}">
                    <a16:creationId xmlns:a16="http://schemas.microsoft.com/office/drawing/2014/main" id="{DC35284A-0DCE-4DDD-9F6E-385C4BADC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13</a:t>
                </a:r>
              </a:p>
            </p:txBody>
          </p:sp>
        </p:grpSp>
        <p:grpSp>
          <p:nvGrpSpPr>
            <p:cNvPr id="958481" name="Group 17">
              <a:extLst>
                <a:ext uri="{FF2B5EF4-FFF2-40B4-BE49-F238E27FC236}">
                  <a16:creationId xmlns:a16="http://schemas.microsoft.com/office/drawing/2014/main" id="{7FBA91C9-8D44-45EC-A5BA-2F897708F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958482" name="Rectangle 18">
                <a:extLst>
                  <a:ext uri="{FF2B5EF4-FFF2-40B4-BE49-F238E27FC236}">
                    <a16:creationId xmlns:a16="http://schemas.microsoft.com/office/drawing/2014/main" id="{71D4697E-0197-4A3D-BA3E-B80F7524F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 sz="3600"/>
              </a:p>
            </p:txBody>
          </p:sp>
          <p:sp>
            <p:nvSpPr>
              <p:cNvPr id="958483" name="Rectangle 19">
                <a:extLst>
                  <a:ext uri="{FF2B5EF4-FFF2-40B4-BE49-F238E27FC236}">
                    <a16:creationId xmlns:a16="http://schemas.microsoft.com/office/drawing/2014/main" id="{A60B9217-6072-4BE9-8AD6-D88470E27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42 – 49</a:t>
                </a:r>
              </a:p>
            </p:txBody>
          </p:sp>
          <p:sp>
            <p:nvSpPr>
              <p:cNvPr id="958484" name="Rectangle 20">
                <a:extLst>
                  <a:ext uri="{FF2B5EF4-FFF2-40B4-BE49-F238E27FC236}">
                    <a16:creationId xmlns:a16="http://schemas.microsoft.com/office/drawing/2014/main" id="{D1B8345D-0464-4014-A5E3-6AAE7D07C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34 – 41</a:t>
                </a:r>
              </a:p>
            </p:txBody>
          </p:sp>
          <p:sp>
            <p:nvSpPr>
              <p:cNvPr id="958485" name="Rectangle 21">
                <a:extLst>
                  <a:ext uri="{FF2B5EF4-FFF2-40B4-BE49-F238E27FC236}">
                    <a16:creationId xmlns:a16="http://schemas.microsoft.com/office/drawing/2014/main" id="{7C65EC22-1631-4E00-9924-E34CFAF2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hlink"/>
                    </a:solidFill>
                  </a:rPr>
                  <a:t>26</a:t>
                </a:r>
                <a:r>
                  <a:rPr lang="en-US" altLang="en-US"/>
                  <a:t> – 33</a:t>
                </a:r>
              </a:p>
            </p:txBody>
          </p:sp>
          <p:sp>
            <p:nvSpPr>
              <p:cNvPr id="958486" name="Rectangle 22">
                <a:extLst>
                  <a:ext uri="{FF2B5EF4-FFF2-40B4-BE49-F238E27FC236}">
                    <a16:creationId xmlns:a16="http://schemas.microsoft.com/office/drawing/2014/main" id="{D3D72713-5AC0-4594-BE39-04FF9B8C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18 – </a:t>
                </a:r>
                <a:r>
                  <a:rPr lang="en-US" altLang="en-US">
                    <a:solidFill>
                      <a:schemeClr val="hlink"/>
                    </a:solidFill>
                  </a:rPr>
                  <a:t>25 </a:t>
                </a:r>
              </a:p>
            </p:txBody>
          </p:sp>
        </p:grpSp>
        <p:sp>
          <p:nvSpPr>
            <p:cNvPr id="958487" name="Rectangle 23">
              <a:extLst>
                <a:ext uri="{FF2B5EF4-FFF2-40B4-BE49-F238E27FC236}">
                  <a16:creationId xmlns:a16="http://schemas.microsoft.com/office/drawing/2014/main" id="{B4569AE8-64DF-452D-B4DD-1D50263AA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b="1"/>
                <a:t>Frequency, </a:t>
              </a:r>
              <a:r>
                <a:rPr lang="en-US" altLang="en-US" b="1" i="1"/>
                <a:t>f</a:t>
              </a:r>
              <a:endParaRPr lang="en-US" altLang="en-US" b="1"/>
            </a:p>
          </p:txBody>
        </p:sp>
        <p:sp>
          <p:nvSpPr>
            <p:cNvPr id="958488" name="Rectangle 24">
              <a:extLst>
                <a:ext uri="{FF2B5EF4-FFF2-40B4-BE49-F238E27FC236}">
                  <a16:creationId xmlns:a16="http://schemas.microsoft.com/office/drawing/2014/main" id="{D24247BC-4A12-4BFE-95C6-DFFD04A72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b="1"/>
                <a:t>Class</a:t>
              </a:r>
            </a:p>
          </p:txBody>
        </p:sp>
        <p:sp>
          <p:nvSpPr>
            <p:cNvPr id="958489" name="Line 25">
              <a:extLst>
                <a:ext uri="{FF2B5EF4-FFF2-40B4-BE49-F238E27FC236}">
                  <a16:creationId xmlns:a16="http://schemas.microsoft.com/office/drawing/2014/main" id="{5FC569F2-513B-4A63-846E-F27A5F53C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18"/>
              <a:ext cx="36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8490" name="Line 26">
              <a:extLst>
                <a:ext uri="{FF2B5EF4-FFF2-40B4-BE49-F238E27FC236}">
                  <a16:creationId xmlns:a16="http://schemas.microsoft.com/office/drawing/2014/main" id="{21F4CD80-C73F-4D32-8B52-142D8613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022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8491" name="Group 27">
              <a:extLst>
                <a:ext uri="{FF2B5EF4-FFF2-40B4-BE49-F238E27FC236}">
                  <a16:creationId xmlns:a16="http://schemas.microsoft.com/office/drawing/2014/main" id="{138D3080-75CA-4BBE-B4F8-5D1235F82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718"/>
              <a:ext cx="48" cy="2304"/>
              <a:chOff x="624" y="1619"/>
              <a:chExt cx="0" cy="2125"/>
            </a:xfrm>
          </p:grpSpPr>
          <p:sp>
            <p:nvSpPr>
              <p:cNvPr id="958492" name="Line 28">
                <a:extLst>
                  <a:ext uri="{FF2B5EF4-FFF2-40B4-BE49-F238E27FC236}">
                    <a16:creationId xmlns:a16="http://schemas.microsoft.com/office/drawing/2014/main" id="{0CE8216B-01C2-4061-9504-C77FA9E51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906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493" name="Line 29">
                <a:extLst>
                  <a:ext uri="{FF2B5EF4-FFF2-40B4-BE49-F238E27FC236}">
                    <a16:creationId xmlns:a16="http://schemas.microsoft.com/office/drawing/2014/main" id="{ABF1F3A7-B7DA-4A21-B9EA-6372BCFD3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1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494" name="Line 30">
                <a:extLst>
                  <a:ext uri="{FF2B5EF4-FFF2-40B4-BE49-F238E27FC236}">
                    <a16:creationId xmlns:a16="http://schemas.microsoft.com/office/drawing/2014/main" id="{38126890-0A48-41B0-AE93-BAC5E3DAC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480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495" name="Line 31">
                <a:extLst>
                  <a:ext uri="{FF2B5EF4-FFF2-40B4-BE49-F238E27FC236}">
                    <a16:creationId xmlns:a16="http://schemas.microsoft.com/office/drawing/2014/main" id="{0F744D3F-F46E-4F90-AF93-05FECD3D0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93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496" name="Line 32">
                <a:extLst>
                  <a:ext uri="{FF2B5EF4-FFF2-40B4-BE49-F238E27FC236}">
                    <a16:creationId xmlns:a16="http://schemas.microsoft.com/office/drawing/2014/main" id="{FD9DD7F8-CB0A-4F1B-8E09-5941B10C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054"/>
                <a:ext cx="0" cy="6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497" name="Line 33">
                <a:extLst>
                  <a:ext uri="{FF2B5EF4-FFF2-40B4-BE49-F238E27FC236}">
                    <a16:creationId xmlns:a16="http://schemas.microsoft.com/office/drawing/2014/main" id="{1D5B74BB-BD1E-4AF8-A9A0-C42221A36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67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8498" name="Group 34">
              <a:extLst>
                <a:ext uri="{FF2B5EF4-FFF2-40B4-BE49-F238E27FC236}">
                  <a16:creationId xmlns:a16="http://schemas.microsoft.com/office/drawing/2014/main" id="{FF48A5BE-93D0-4365-8918-D2E5A7E69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" y="1718"/>
              <a:ext cx="0" cy="2303"/>
              <a:chOff x="4320" y="1619"/>
              <a:chExt cx="0" cy="2125"/>
            </a:xfrm>
          </p:grpSpPr>
          <p:sp>
            <p:nvSpPr>
              <p:cNvPr id="958499" name="Line 35">
                <a:extLst>
                  <a:ext uri="{FF2B5EF4-FFF2-40B4-BE49-F238E27FC236}">
                    <a16:creationId xmlns:a16="http://schemas.microsoft.com/office/drawing/2014/main" id="{0FEE86A5-D766-42EC-B5CB-B20905E6B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906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500" name="Line 36">
                <a:extLst>
                  <a:ext uri="{FF2B5EF4-FFF2-40B4-BE49-F238E27FC236}">
                    <a16:creationId xmlns:a16="http://schemas.microsoft.com/office/drawing/2014/main" id="{1E7525AF-3BC9-462C-8D5D-22CD87C05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1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501" name="Line 37">
                <a:extLst>
                  <a:ext uri="{FF2B5EF4-FFF2-40B4-BE49-F238E27FC236}">
                    <a16:creationId xmlns:a16="http://schemas.microsoft.com/office/drawing/2014/main" id="{A00A83E8-CA56-46F1-9AB6-E66CF7440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80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502" name="Line 38">
                <a:extLst>
                  <a:ext uri="{FF2B5EF4-FFF2-40B4-BE49-F238E27FC236}">
                    <a16:creationId xmlns:a16="http://schemas.microsoft.com/office/drawing/2014/main" id="{8B7365FB-2776-4E81-9C85-6E5FC7896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93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503" name="Line 39">
                <a:extLst>
                  <a:ext uri="{FF2B5EF4-FFF2-40B4-BE49-F238E27FC236}">
                    <a16:creationId xmlns:a16="http://schemas.microsoft.com/office/drawing/2014/main" id="{8A264C19-83DC-4A94-BC3B-C97D8FDDB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054"/>
                <a:ext cx="0" cy="6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8504" name="Line 40">
                <a:extLst>
                  <a:ext uri="{FF2B5EF4-FFF2-40B4-BE49-F238E27FC236}">
                    <a16:creationId xmlns:a16="http://schemas.microsoft.com/office/drawing/2014/main" id="{2EBBE94F-7ECB-485A-B47F-990A44E03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767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8505" name="Line 41">
              <a:extLst>
                <a:ext uri="{FF2B5EF4-FFF2-40B4-BE49-F238E27FC236}">
                  <a16:creationId xmlns:a16="http://schemas.microsoft.com/office/drawing/2014/main" id="{50ECC556-077E-4B3C-80FF-F11A6D281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37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958506" name="Object 42">
              <a:extLst>
                <a:ext uri="{FF2B5EF4-FFF2-40B4-BE49-F238E27FC236}">
                  <a16:creationId xmlns:a16="http://schemas.microsoft.com/office/drawing/2014/main" id="{C9A07A0B-802E-4C71-8EFE-9067BEB9F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" y="3749"/>
            <a:ext cx="67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55600" imgH="317160" progId="Equation.DSMT4">
                    <p:embed/>
                  </p:oleObj>
                </mc:Choice>
                <mc:Fallback>
                  <p:oleObj name="Equation" r:id="rId3" imgW="1155600" imgH="317160" progId="Equation.DSMT4">
                    <p:embed/>
                    <p:pic>
                      <p:nvPicPr>
                        <p:cNvPr id="958506" name="Object 42">
                          <a:extLst>
                            <a:ext uri="{FF2B5EF4-FFF2-40B4-BE49-F238E27FC236}">
                              <a16:creationId xmlns:a16="http://schemas.microsoft.com/office/drawing/2014/main" id="{C9A07A0B-802E-4C71-8EFE-9067BEB9F1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3749"/>
                          <a:ext cx="67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8508" name="Line 44">
              <a:extLst>
                <a:ext uri="{FF2B5EF4-FFF2-40B4-BE49-F238E27FC236}">
                  <a16:creationId xmlns:a16="http://schemas.microsoft.com/office/drawing/2014/main" id="{EC64D716-A772-4CE5-BB72-D52F8DE2A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16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8509" name="Line 45">
              <a:extLst>
                <a:ext uri="{FF2B5EF4-FFF2-40B4-BE49-F238E27FC236}">
                  <a16:creationId xmlns:a16="http://schemas.microsoft.com/office/drawing/2014/main" id="{7AF514B0-39DF-481B-B638-A56FCFC1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18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8510" name="Line 46">
              <a:extLst>
                <a:ext uri="{FF2B5EF4-FFF2-40B4-BE49-F238E27FC236}">
                  <a16:creationId xmlns:a16="http://schemas.microsoft.com/office/drawing/2014/main" id="{FE1A5596-AD6E-4C7B-8066-3B18F68F9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718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8529" name="Rectangle 65">
              <a:extLst>
                <a:ext uri="{FF2B5EF4-FFF2-40B4-BE49-F238E27FC236}">
                  <a16:creationId xmlns:a16="http://schemas.microsoft.com/office/drawing/2014/main" id="{8C4894F4-52E8-4CF4-B419-8FBFD63C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07"/>
              <a:ext cx="11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Ages of Students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D26A1C-6EEE-41AA-B4E8-377217DB6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2451418"/>
            <a:ext cx="5817496" cy="342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511" grpId="0"/>
      <p:bldP spid="958512" grpId="0"/>
      <p:bldP spid="958513" grpId="0"/>
      <p:bldP spid="958514" grpId="0"/>
      <p:bldP spid="958515" grpId="0"/>
      <p:bldP spid="9585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>
            <a:extLst>
              <a:ext uri="{FF2B5EF4-FFF2-40B4-BE49-F238E27FC236}">
                <a16:creationId xmlns:a16="http://schemas.microsoft.com/office/drawing/2014/main" id="{30DD7CA7-3D38-4DAA-BF40-74DF22189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Frequency Polygon</a:t>
            </a:r>
          </a:p>
        </p:txBody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D2FEADBE-8ADB-4B67-85D4-DB6D0B955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</a:rPr>
              <a:t>frequency polygon </a:t>
            </a:r>
            <a:r>
              <a:rPr lang="en-US" altLang="en-US" dirty="0"/>
              <a:t>is a line graph that emphasizes the continuous change in frequencies.</a:t>
            </a:r>
          </a:p>
        </p:txBody>
      </p:sp>
      <p:sp>
        <p:nvSpPr>
          <p:cNvPr id="166" name="Rectangle 47">
            <a:extLst>
              <a:ext uri="{FF2B5EF4-FFF2-40B4-BE49-F238E27FC236}">
                <a16:creationId xmlns:a16="http://schemas.microsoft.com/office/drawing/2014/main" id="{9C5A2CE4-858D-4C3C-A250-8162A161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80" y="5172711"/>
            <a:ext cx="1981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 dirty="0"/>
              <a:t>53.5</a:t>
            </a:r>
          </a:p>
        </p:txBody>
      </p:sp>
      <p:sp>
        <p:nvSpPr>
          <p:cNvPr id="167" name="Rectangle 48">
            <a:extLst>
              <a:ext uri="{FF2B5EF4-FFF2-40B4-BE49-F238E27FC236}">
                <a16:creationId xmlns:a16="http://schemas.microsoft.com/office/drawing/2014/main" id="{B09ACCFC-7207-4320-A391-564AC0A5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80" y="4717098"/>
            <a:ext cx="1981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 dirty="0"/>
              <a:t>45.5</a:t>
            </a:r>
          </a:p>
        </p:txBody>
      </p:sp>
      <p:sp>
        <p:nvSpPr>
          <p:cNvPr id="168" name="Rectangle 49">
            <a:extLst>
              <a:ext uri="{FF2B5EF4-FFF2-40B4-BE49-F238E27FC236}">
                <a16:creationId xmlns:a16="http://schemas.microsoft.com/office/drawing/2014/main" id="{06BC500E-E3F7-446A-8A50-B39F3997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80" y="4261486"/>
            <a:ext cx="1981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 dirty="0"/>
              <a:t>37.5</a:t>
            </a:r>
          </a:p>
        </p:txBody>
      </p:sp>
      <p:sp>
        <p:nvSpPr>
          <p:cNvPr id="169" name="Rectangle 50">
            <a:extLst>
              <a:ext uri="{FF2B5EF4-FFF2-40B4-BE49-F238E27FC236}">
                <a16:creationId xmlns:a16="http://schemas.microsoft.com/office/drawing/2014/main" id="{04C85FC4-80E1-4C9E-8E0E-9226BCF7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80" y="3805873"/>
            <a:ext cx="19812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 dirty="0"/>
              <a:t>29.5</a:t>
            </a:r>
          </a:p>
        </p:txBody>
      </p:sp>
      <p:sp>
        <p:nvSpPr>
          <p:cNvPr id="170" name="Rectangle 51">
            <a:extLst>
              <a:ext uri="{FF2B5EF4-FFF2-40B4-BE49-F238E27FC236}">
                <a16:creationId xmlns:a16="http://schemas.microsoft.com/office/drawing/2014/main" id="{69999416-B328-4F58-9D7C-C55295F5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80" y="3350261"/>
            <a:ext cx="1828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n-US" altLang="en-US" dirty="0"/>
              <a:t>21.5</a:t>
            </a:r>
          </a:p>
        </p:txBody>
      </p:sp>
      <p:grpSp>
        <p:nvGrpSpPr>
          <p:cNvPr id="172" name="Group 69">
            <a:extLst>
              <a:ext uri="{FF2B5EF4-FFF2-40B4-BE49-F238E27FC236}">
                <a16:creationId xmlns:a16="http://schemas.microsoft.com/office/drawing/2014/main" id="{DA1BC8C4-3BEE-483B-99C1-EF9AAF2613AE}"/>
              </a:ext>
            </a:extLst>
          </p:cNvPr>
          <p:cNvGrpSpPr>
            <a:grpSpLocks/>
          </p:cNvGrpSpPr>
          <p:nvPr/>
        </p:nvGrpSpPr>
        <p:grpSpPr bwMode="auto">
          <a:xfrm>
            <a:off x="106680" y="2328227"/>
            <a:ext cx="5867400" cy="3963987"/>
            <a:chOff x="1872" y="1525"/>
            <a:chExt cx="3696" cy="2497"/>
          </a:xfrm>
        </p:grpSpPr>
        <p:sp>
          <p:nvSpPr>
            <p:cNvPr id="173" name="Rectangle 43">
              <a:extLst>
                <a:ext uri="{FF2B5EF4-FFF2-40B4-BE49-F238E27FC236}">
                  <a16:creationId xmlns:a16="http://schemas.microsoft.com/office/drawing/2014/main" id="{3AF8349F-CD73-49DB-81F0-D9BA75D4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b="1" dirty="0"/>
                <a:t>Mid-Point</a:t>
              </a:r>
            </a:p>
          </p:txBody>
        </p:sp>
        <p:sp>
          <p:nvSpPr>
            <p:cNvPr id="174" name="Rectangle 5">
              <a:extLst>
                <a:ext uri="{FF2B5EF4-FFF2-40B4-BE49-F238E27FC236}">
                  <a16:creationId xmlns:a16="http://schemas.microsoft.com/office/drawing/2014/main" id="{E72A8F2C-6486-4B72-B3F2-509B5722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/>
                <a:t>50 – 57</a:t>
              </a:r>
            </a:p>
          </p:txBody>
        </p:sp>
        <p:sp>
          <p:nvSpPr>
            <p:cNvPr id="175" name="Rectangle 6">
              <a:extLst>
                <a:ext uri="{FF2B5EF4-FFF2-40B4-BE49-F238E27FC236}">
                  <a16:creationId xmlns:a16="http://schemas.microsoft.com/office/drawing/2014/main" id="{25B491BE-9F3D-4AF5-8386-EB2FD1F0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 sz="3600"/>
            </a:p>
          </p:txBody>
        </p:sp>
        <p:sp>
          <p:nvSpPr>
            <p:cNvPr id="176" name="Rectangle 7">
              <a:extLst>
                <a:ext uri="{FF2B5EF4-FFF2-40B4-BE49-F238E27FC236}">
                  <a16:creationId xmlns:a16="http://schemas.microsoft.com/office/drawing/2014/main" id="{61E14D9F-F464-4941-AFE4-24070467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7" name="Rectangle 8">
              <a:extLst>
                <a:ext uri="{FF2B5EF4-FFF2-40B4-BE49-F238E27FC236}">
                  <a16:creationId xmlns:a16="http://schemas.microsoft.com/office/drawing/2014/main" id="{F3CEAC83-803E-4940-86DA-094E3C94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8" name="Rectangle 9">
              <a:extLst>
                <a:ext uri="{FF2B5EF4-FFF2-40B4-BE49-F238E27FC236}">
                  <a16:creationId xmlns:a16="http://schemas.microsoft.com/office/drawing/2014/main" id="{BAA1F1C2-7FB4-4A57-922D-D51DC963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9" name="Rectangle 10">
              <a:extLst>
                <a:ext uri="{FF2B5EF4-FFF2-40B4-BE49-F238E27FC236}">
                  <a16:creationId xmlns:a16="http://schemas.microsoft.com/office/drawing/2014/main" id="{A3B8DC70-CEB1-4A7E-920E-3BFE7B43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180" name="Group 11">
              <a:extLst>
                <a:ext uri="{FF2B5EF4-FFF2-40B4-BE49-F238E27FC236}">
                  <a16:creationId xmlns:a16="http://schemas.microsoft.com/office/drawing/2014/main" id="{0CE600D6-A497-43E9-BBB4-34EEE3ECC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211" name="Rectangle 12">
                <a:extLst>
                  <a:ext uri="{FF2B5EF4-FFF2-40B4-BE49-F238E27FC236}">
                    <a16:creationId xmlns:a16="http://schemas.microsoft.com/office/drawing/2014/main" id="{A5B1E996-6ACE-4FB8-901F-2C59E19F3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12" name="Rectangle 13">
                <a:extLst>
                  <a:ext uri="{FF2B5EF4-FFF2-40B4-BE49-F238E27FC236}">
                    <a16:creationId xmlns:a16="http://schemas.microsoft.com/office/drawing/2014/main" id="{1F789DD3-CABC-45DC-9BB7-CD1DE2F2A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213" name="Rectangle 14">
                <a:extLst>
                  <a:ext uri="{FF2B5EF4-FFF2-40B4-BE49-F238E27FC236}">
                    <a16:creationId xmlns:a16="http://schemas.microsoft.com/office/drawing/2014/main" id="{3180E305-64F4-4DF9-BE1E-95A10AF58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214" name="Rectangle 15">
                <a:extLst>
                  <a:ext uri="{FF2B5EF4-FFF2-40B4-BE49-F238E27FC236}">
                    <a16:creationId xmlns:a16="http://schemas.microsoft.com/office/drawing/2014/main" id="{F479A3BD-25B6-4647-995E-A9C63EA80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215" name="Rectangle 16">
                <a:extLst>
                  <a:ext uri="{FF2B5EF4-FFF2-40B4-BE49-F238E27FC236}">
                    <a16:creationId xmlns:a16="http://schemas.microsoft.com/office/drawing/2014/main" id="{C6EC9C65-B096-46FD-9202-2745902D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13</a:t>
                </a:r>
              </a:p>
            </p:txBody>
          </p:sp>
        </p:grpSp>
        <p:grpSp>
          <p:nvGrpSpPr>
            <p:cNvPr id="181" name="Group 17">
              <a:extLst>
                <a:ext uri="{FF2B5EF4-FFF2-40B4-BE49-F238E27FC236}">
                  <a16:creationId xmlns:a16="http://schemas.microsoft.com/office/drawing/2014/main" id="{F3360D78-E2C4-49EF-97D5-AF6D99CD8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206" name="Rectangle 18">
                <a:extLst>
                  <a:ext uri="{FF2B5EF4-FFF2-40B4-BE49-F238E27FC236}">
                    <a16:creationId xmlns:a16="http://schemas.microsoft.com/office/drawing/2014/main" id="{13454378-21BB-41D6-BA61-3D8D50B71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 sz="3600"/>
              </a:p>
            </p:txBody>
          </p:sp>
          <p:sp>
            <p:nvSpPr>
              <p:cNvPr id="207" name="Rectangle 19">
                <a:extLst>
                  <a:ext uri="{FF2B5EF4-FFF2-40B4-BE49-F238E27FC236}">
                    <a16:creationId xmlns:a16="http://schemas.microsoft.com/office/drawing/2014/main" id="{D1597594-D8C0-4731-A33E-3D42E44F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42 – 49</a:t>
                </a:r>
              </a:p>
            </p:txBody>
          </p:sp>
          <p:sp>
            <p:nvSpPr>
              <p:cNvPr id="208" name="Rectangle 20">
                <a:extLst>
                  <a:ext uri="{FF2B5EF4-FFF2-40B4-BE49-F238E27FC236}">
                    <a16:creationId xmlns:a16="http://schemas.microsoft.com/office/drawing/2014/main" id="{4934D9DF-EA59-4711-B677-B5D810254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34 – 41</a:t>
                </a:r>
              </a:p>
            </p:txBody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24991FB9-D29F-4AEF-9EC6-DE546AD06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hlink"/>
                    </a:solidFill>
                  </a:rPr>
                  <a:t>26</a:t>
                </a:r>
                <a:r>
                  <a:rPr lang="en-US" altLang="en-US"/>
                  <a:t> – 33</a:t>
                </a:r>
              </a:p>
            </p:txBody>
          </p:sp>
          <p:sp>
            <p:nvSpPr>
              <p:cNvPr id="210" name="Rectangle 22">
                <a:extLst>
                  <a:ext uri="{FF2B5EF4-FFF2-40B4-BE49-F238E27FC236}">
                    <a16:creationId xmlns:a16="http://schemas.microsoft.com/office/drawing/2014/main" id="{8A97F8E4-5487-4897-8D4B-736C3B97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18 – </a:t>
                </a:r>
                <a:r>
                  <a:rPr lang="en-US" altLang="en-US">
                    <a:solidFill>
                      <a:schemeClr val="hlink"/>
                    </a:solidFill>
                  </a:rPr>
                  <a:t>25 </a:t>
                </a:r>
              </a:p>
            </p:txBody>
          </p:sp>
        </p:grpSp>
        <p:sp>
          <p:nvSpPr>
            <p:cNvPr id="182" name="Rectangle 23">
              <a:extLst>
                <a:ext uri="{FF2B5EF4-FFF2-40B4-BE49-F238E27FC236}">
                  <a16:creationId xmlns:a16="http://schemas.microsoft.com/office/drawing/2014/main" id="{ED534340-26CF-4C08-B007-A8351FDF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b="1"/>
                <a:t>Frequency, </a:t>
              </a:r>
              <a:r>
                <a:rPr lang="en-US" altLang="en-US" b="1" i="1"/>
                <a:t>f</a:t>
              </a:r>
              <a:endParaRPr lang="en-US" altLang="en-US" b="1"/>
            </a:p>
          </p:txBody>
        </p:sp>
        <p:sp>
          <p:nvSpPr>
            <p:cNvPr id="183" name="Rectangle 24">
              <a:extLst>
                <a:ext uri="{FF2B5EF4-FFF2-40B4-BE49-F238E27FC236}">
                  <a16:creationId xmlns:a16="http://schemas.microsoft.com/office/drawing/2014/main" id="{13BA1F7D-B8C0-4DE8-9C2A-EF8D1BB1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b="1"/>
                <a:t>Class</a:t>
              </a: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778EB3CD-4EF5-4994-8894-BEC8F79D0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18"/>
              <a:ext cx="36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DC10DC62-1033-415A-800A-87D32E961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022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86" name="Group 27">
              <a:extLst>
                <a:ext uri="{FF2B5EF4-FFF2-40B4-BE49-F238E27FC236}">
                  <a16:creationId xmlns:a16="http://schemas.microsoft.com/office/drawing/2014/main" id="{245C573F-FD91-4265-B70B-1044CAFD9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718"/>
              <a:ext cx="48" cy="2304"/>
              <a:chOff x="624" y="1619"/>
              <a:chExt cx="0" cy="2125"/>
            </a:xfrm>
          </p:grpSpPr>
          <p:sp>
            <p:nvSpPr>
              <p:cNvPr id="200" name="Line 28">
                <a:extLst>
                  <a:ext uri="{FF2B5EF4-FFF2-40B4-BE49-F238E27FC236}">
                    <a16:creationId xmlns:a16="http://schemas.microsoft.com/office/drawing/2014/main" id="{4623206C-8BF0-4D9C-9E34-5ED8F1505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906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29">
                <a:extLst>
                  <a:ext uri="{FF2B5EF4-FFF2-40B4-BE49-F238E27FC236}">
                    <a16:creationId xmlns:a16="http://schemas.microsoft.com/office/drawing/2014/main" id="{14923B7E-4A2E-4CFC-A635-BCCE871E4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1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30">
                <a:extLst>
                  <a:ext uri="{FF2B5EF4-FFF2-40B4-BE49-F238E27FC236}">
                    <a16:creationId xmlns:a16="http://schemas.microsoft.com/office/drawing/2014/main" id="{11AFF2E1-C334-40E4-BC42-4AF6CA2C6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480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31">
                <a:extLst>
                  <a:ext uri="{FF2B5EF4-FFF2-40B4-BE49-F238E27FC236}">
                    <a16:creationId xmlns:a16="http://schemas.microsoft.com/office/drawing/2014/main" id="{877BE768-D436-4F49-B7B0-96FBE7EE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93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32">
                <a:extLst>
                  <a:ext uri="{FF2B5EF4-FFF2-40B4-BE49-F238E27FC236}">
                    <a16:creationId xmlns:a16="http://schemas.microsoft.com/office/drawing/2014/main" id="{7E7DE9EF-5617-49E7-8BD2-6C0956361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054"/>
                <a:ext cx="0" cy="6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33">
                <a:extLst>
                  <a:ext uri="{FF2B5EF4-FFF2-40B4-BE49-F238E27FC236}">
                    <a16:creationId xmlns:a16="http://schemas.microsoft.com/office/drawing/2014/main" id="{24A62873-DC69-434D-BDA2-7E19EA88F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67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7" name="Group 34">
              <a:extLst>
                <a:ext uri="{FF2B5EF4-FFF2-40B4-BE49-F238E27FC236}">
                  <a16:creationId xmlns:a16="http://schemas.microsoft.com/office/drawing/2014/main" id="{06DBAC14-8880-417E-8B88-AD21E00DF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" y="1718"/>
              <a:ext cx="0" cy="2303"/>
              <a:chOff x="4320" y="1619"/>
              <a:chExt cx="0" cy="2125"/>
            </a:xfrm>
          </p:grpSpPr>
          <p:sp>
            <p:nvSpPr>
              <p:cNvPr id="194" name="Line 35">
                <a:extLst>
                  <a:ext uri="{FF2B5EF4-FFF2-40B4-BE49-F238E27FC236}">
                    <a16:creationId xmlns:a16="http://schemas.microsoft.com/office/drawing/2014/main" id="{DB4C2C2F-A7F3-4EEC-AD3F-3651C929F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906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6">
                <a:extLst>
                  <a:ext uri="{FF2B5EF4-FFF2-40B4-BE49-F238E27FC236}">
                    <a16:creationId xmlns:a16="http://schemas.microsoft.com/office/drawing/2014/main" id="{D05E8AC5-DDAF-48E4-AC69-6C48DE90A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619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7">
                <a:extLst>
                  <a:ext uri="{FF2B5EF4-FFF2-40B4-BE49-F238E27FC236}">
                    <a16:creationId xmlns:a16="http://schemas.microsoft.com/office/drawing/2014/main" id="{B688A8FF-E617-451C-A72D-56814D03B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80"/>
                <a:ext cx="0" cy="2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8">
                <a:extLst>
                  <a:ext uri="{FF2B5EF4-FFF2-40B4-BE49-F238E27FC236}">
                    <a16:creationId xmlns:a16="http://schemas.microsoft.com/office/drawing/2014/main" id="{58EB2274-AB33-4643-B97C-3E23FE56F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93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9">
                <a:extLst>
                  <a:ext uri="{FF2B5EF4-FFF2-40B4-BE49-F238E27FC236}">
                    <a16:creationId xmlns:a16="http://schemas.microsoft.com/office/drawing/2014/main" id="{968D6751-F156-4CD7-B451-602173FAA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054"/>
                <a:ext cx="0" cy="6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40">
                <a:extLst>
                  <a:ext uri="{FF2B5EF4-FFF2-40B4-BE49-F238E27FC236}">
                    <a16:creationId xmlns:a16="http://schemas.microsoft.com/office/drawing/2014/main" id="{72082B46-CFA4-486D-88DB-3A4592244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767"/>
                <a:ext cx="0" cy="28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8" name="Line 41">
              <a:extLst>
                <a:ext uri="{FF2B5EF4-FFF2-40B4-BE49-F238E27FC236}">
                  <a16:creationId xmlns:a16="http://schemas.microsoft.com/office/drawing/2014/main" id="{BFDC0F3D-8E00-4CA7-801A-78777082A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37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89" name="Object 42">
              <a:extLst>
                <a:ext uri="{FF2B5EF4-FFF2-40B4-BE49-F238E27FC236}">
                  <a16:creationId xmlns:a16="http://schemas.microsoft.com/office/drawing/2014/main" id="{C87B16C8-B2FE-4FEA-BA91-D8BDA439A0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" y="3749"/>
            <a:ext cx="67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55600" imgH="317160" progId="Equation.DSMT4">
                    <p:embed/>
                  </p:oleObj>
                </mc:Choice>
                <mc:Fallback>
                  <p:oleObj name="Equation" r:id="rId3" imgW="1155600" imgH="317160" progId="Equation.DSMT4">
                    <p:embed/>
                    <p:pic>
                      <p:nvPicPr>
                        <p:cNvPr id="958506" name="Object 42">
                          <a:extLst>
                            <a:ext uri="{FF2B5EF4-FFF2-40B4-BE49-F238E27FC236}">
                              <a16:creationId xmlns:a16="http://schemas.microsoft.com/office/drawing/2014/main" id="{C9A07A0B-802E-4C71-8EFE-9067BEB9F1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3749"/>
                          <a:ext cx="67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466C7125-D9A0-416F-B3E2-1E8D4BC37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16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870A1B87-FB1B-4676-8F4B-20323027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18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2" name="Line 46">
              <a:extLst>
                <a:ext uri="{FF2B5EF4-FFF2-40B4-BE49-F238E27FC236}">
                  <a16:creationId xmlns:a16="http://schemas.microsoft.com/office/drawing/2014/main" id="{BCB9FB9B-CF0F-4D4F-AC8C-F478798B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718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3" name="Rectangle 65">
              <a:extLst>
                <a:ext uri="{FF2B5EF4-FFF2-40B4-BE49-F238E27FC236}">
                  <a16:creationId xmlns:a16="http://schemas.microsoft.com/office/drawing/2014/main" id="{32ED162A-09D0-4699-ACAF-F45B50C3D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1525"/>
              <a:ext cx="11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Ages of Students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1A72FB-4922-4098-9E6F-ED4D45CA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255" y="2928026"/>
            <a:ext cx="5795791" cy="2930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  <p:bldP spid="1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E44DB04A-F114-400C-AD2B-C07FD829B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Relative Frequency Histogram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F817D357-DC0C-4A44-8D44-41B219A3C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relative frequency </a:t>
            </a:r>
            <a:r>
              <a:rPr lang="en-US" altLang="en-US" dirty="0"/>
              <a:t>histogram has the same shape and the same horizontal scale as the corresponding frequency histogram.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B82DA-9315-47E1-BB29-0DB09E26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2" y="2762655"/>
            <a:ext cx="5299125" cy="306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Group 42">
                <a:extLst>
                  <a:ext uri="{FF2B5EF4-FFF2-40B4-BE49-F238E27FC236}">
                    <a16:creationId xmlns:a16="http://schemas.microsoft.com/office/drawing/2014/main" id="{378EC236-8A4E-44A9-A9C4-746174D76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0741743"/>
                  </p:ext>
                </p:extLst>
              </p:nvPr>
            </p:nvGraphicFramePr>
            <p:xfrm>
              <a:off x="409978" y="2660650"/>
              <a:ext cx="5553871" cy="3643313"/>
            </p:xfrm>
            <a:graphic>
              <a:graphicData uri="http://schemas.openxmlformats.org/drawingml/2006/table">
                <a:tbl>
                  <a:tblPr/>
                  <a:tblGrid>
                    <a:gridCol w="1625523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621554640"/>
                        </a:ext>
                      </a:extLst>
                    </a:gridCol>
                  </a:tblGrid>
                  <a:tr h="77369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Relative Frequency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42982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5023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0" lang="en-US" alt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nary>
                                <m:r>
                                  <a:rPr kumimoji="0" lang="en-US" alt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Group 42">
                <a:extLst>
                  <a:ext uri="{FF2B5EF4-FFF2-40B4-BE49-F238E27FC236}">
                    <a16:creationId xmlns:a16="http://schemas.microsoft.com/office/drawing/2014/main" id="{378EC236-8A4E-44A9-A9C4-746174D76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0741743"/>
                  </p:ext>
                </p:extLst>
              </p:nvPr>
            </p:nvGraphicFramePr>
            <p:xfrm>
              <a:off x="409978" y="2660650"/>
              <a:ext cx="5553871" cy="3643313"/>
            </p:xfrm>
            <a:graphic>
              <a:graphicData uri="http://schemas.openxmlformats.org/drawingml/2006/table">
                <a:tbl>
                  <a:tblPr/>
                  <a:tblGrid>
                    <a:gridCol w="1625523">
                      <a:extLst>
                        <a:ext uri="{9D8B030D-6E8A-4147-A177-3AD203B41FA5}">
                          <a16:colId xmlns:a16="http://schemas.microsoft.com/office/drawing/2014/main" val="4052143139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1285493865"/>
                        </a:ext>
                      </a:extLst>
                    </a:gridCol>
                    <a:gridCol w="1964174">
                      <a:extLst>
                        <a:ext uri="{9D8B030D-6E8A-4147-A177-3AD203B41FA5}">
                          <a16:colId xmlns:a16="http://schemas.microsoft.com/office/drawing/2014/main" val="62155464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Class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Frequency, </a:t>
                          </a:r>
                          <a:r>
                            <a:rPr kumimoji="0" lang="en-US" altLang="en-US" sz="2400" b="1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f</a:t>
                          </a:r>
                          <a:endParaRPr kumimoji="0" lang="en-US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Relative Frequency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569837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18 – 25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156862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26 – 33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0958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34 – 41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7558939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42 – 49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412415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50 – 57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1pPr>
                          <a:lvl2pPr marL="1143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2pPr>
                          <a:lvl3pPr marL="6905625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3pPr>
                          <a:lvl4pPr marL="7186613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Garamond" panose="02020404030301010803" pitchFamily="18" charset="0"/>
                            </a:defRPr>
                          </a:lvl4pPr>
                          <a:lvl5pPr marL="7589838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5pPr>
                          <a:lvl6pPr marL="80470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6pPr>
                          <a:lvl7pPr marL="85042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7pPr>
                          <a:lvl8pPr marL="89614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8pPr>
                          <a:lvl9pPr marL="9418638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Century" panose="020406040505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0814687"/>
                      </a:ext>
                    </a:extLst>
                  </a:tr>
                  <a:tr h="534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83851" t="-589773" r="-101863" b="-1647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02399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>
            <a:extLst>
              <a:ext uri="{FF2B5EF4-FFF2-40B4-BE49-F238E27FC236}">
                <a16:creationId xmlns:a16="http://schemas.microsoft.com/office/drawing/2014/main" id="{3C4B3EBD-EB34-4C15-85EA-982E6C3D5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Cumulative Frequency Graph</a:t>
            </a:r>
          </a:p>
        </p:txBody>
      </p:sp>
      <p:sp>
        <p:nvSpPr>
          <p:cNvPr id="963587" name="Rectangle 3">
            <a:extLst>
              <a:ext uri="{FF2B5EF4-FFF2-40B4-BE49-F238E27FC236}">
                <a16:creationId xmlns:a16="http://schemas.microsoft.com/office/drawing/2014/main" id="{4064BA8E-FBE3-4ED7-8717-060C9B0BD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cumulative frequency graph or ogive</a:t>
            </a:r>
            <a:r>
              <a:rPr lang="en-US" altLang="en-US" dirty="0"/>
              <a:t>, is a line graph that displays the cumulative frequency of each class at its upper class boundary.</a:t>
            </a:r>
          </a:p>
        </p:txBody>
      </p:sp>
      <p:sp>
        <p:nvSpPr>
          <p:cNvPr id="103" name="Rectangle 47">
            <a:extLst>
              <a:ext uri="{FF2B5EF4-FFF2-40B4-BE49-F238E27FC236}">
                <a16:creationId xmlns:a16="http://schemas.microsoft.com/office/drawing/2014/main" id="{EDAB592F-8600-430E-8E46-9957D16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593" y="5439884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30</a:t>
            </a:r>
          </a:p>
        </p:txBody>
      </p:sp>
      <p:sp>
        <p:nvSpPr>
          <p:cNvPr id="104" name="Rectangle 48">
            <a:extLst>
              <a:ext uri="{FF2B5EF4-FFF2-40B4-BE49-F238E27FC236}">
                <a16:creationId xmlns:a16="http://schemas.microsoft.com/office/drawing/2014/main" id="{7803B875-0A3F-49F9-9783-4AAB8E98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69" y="4984271"/>
            <a:ext cx="10509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28</a:t>
            </a:r>
          </a:p>
        </p:txBody>
      </p:sp>
      <p:sp>
        <p:nvSpPr>
          <p:cNvPr id="105" name="Rectangle 49">
            <a:extLst>
              <a:ext uri="{FF2B5EF4-FFF2-40B4-BE49-F238E27FC236}">
                <a16:creationId xmlns:a16="http://schemas.microsoft.com/office/drawing/2014/main" id="{D2029A92-3DAB-4D5D-843B-68170E74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593" y="4528659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25</a:t>
            </a:r>
          </a:p>
        </p:txBody>
      </p:sp>
      <p:sp>
        <p:nvSpPr>
          <p:cNvPr id="106" name="Rectangle 50">
            <a:extLst>
              <a:ext uri="{FF2B5EF4-FFF2-40B4-BE49-F238E27FC236}">
                <a16:creationId xmlns:a16="http://schemas.microsoft.com/office/drawing/2014/main" id="{62E1B5CB-4EA6-4A73-BDF0-C479B1E9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593" y="4073046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21</a:t>
            </a:r>
          </a:p>
        </p:txBody>
      </p:sp>
      <p:sp>
        <p:nvSpPr>
          <p:cNvPr id="107" name="Rectangle 51">
            <a:extLst>
              <a:ext uri="{FF2B5EF4-FFF2-40B4-BE49-F238E27FC236}">
                <a16:creationId xmlns:a16="http://schemas.microsoft.com/office/drawing/2014/main" id="{C5BB3C92-9A5C-4847-9042-F6D15333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93" y="3617434"/>
            <a:ext cx="533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r"/>
            <a:r>
              <a:rPr lang="en-US" altLang="en-US"/>
              <a:t>13</a:t>
            </a:r>
          </a:p>
        </p:txBody>
      </p:sp>
      <p:sp>
        <p:nvSpPr>
          <p:cNvPr id="109" name="Text Box 63">
            <a:extLst>
              <a:ext uri="{FF2B5EF4-FFF2-40B4-BE49-F238E27FC236}">
                <a16:creationId xmlns:a16="http://schemas.microsoft.com/office/drawing/2014/main" id="{98A3BB5B-C98B-4A1F-BA3A-4B33502D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943" y="407463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112" name="Text Box 66">
            <a:extLst>
              <a:ext uri="{FF2B5EF4-FFF2-40B4-BE49-F238E27FC236}">
                <a16:creationId xmlns:a16="http://schemas.microsoft.com/office/drawing/2014/main" id="{C3F56C9D-244F-4E64-B6AF-54D05658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18" y="4536596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115" name="Text Box 69">
            <a:extLst>
              <a:ext uri="{FF2B5EF4-FFF2-40B4-BE49-F238E27FC236}">
                <a16:creationId xmlns:a16="http://schemas.microsoft.com/office/drawing/2014/main" id="{E7A05A3B-CEF6-49C9-B515-E40942A6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56" y="497950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sp>
        <p:nvSpPr>
          <p:cNvPr id="118" name="Text Box 72">
            <a:extLst>
              <a:ext uri="{FF2B5EF4-FFF2-40B4-BE49-F238E27FC236}">
                <a16:creationId xmlns:a16="http://schemas.microsoft.com/office/drawing/2014/main" id="{93DE6E47-CFC5-4B49-BF69-80A6A864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56" y="541765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>
                <a:solidFill>
                  <a:srgbClr val="E11521"/>
                </a:solidFill>
              </a:rPr>
              <a:t>+</a:t>
            </a:r>
          </a:p>
        </p:txBody>
      </p:sp>
      <p:grpSp>
        <p:nvGrpSpPr>
          <p:cNvPr id="120" name="Group 75">
            <a:extLst>
              <a:ext uri="{FF2B5EF4-FFF2-40B4-BE49-F238E27FC236}">
                <a16:creationId xmlns:a16="http://schemas.microsoft.com/office/drawing/2014/main" id="{C71D2C5F-4D96-41E8-8ED0-126DCA2392C4}"/>
              </a:ext>
            </a:extLst>
          </p:cNvPr>
          <p:cNvGrpSpPr>
            <a:grpSpLocks/>
          </p:cNvGrpSpPr>
          <p:nvPr/>
        </p:nvGrpSpPr>
        <p:grpSpPr bwMode="auto">
          <a:xfrm>
            <a:off x="144293" y="2472846"/>
            <a:ext cx="5867400" cy="4011612"/>
            <a:chOff x="576" y="1505"/>
            <a:chExt cx="3696" cy="2527"/>
          </a:xfrm>
        </p:grpSpPr>
        <p:grpSp>
          <p:nvGrpSpPr>
            <p:cNvPr id="121" name="Group 61">
              <a:extLst>
                <a:ext uri="{FF2B5EF4-FFF2-40B4-BE49-F238E27FC236}">
                  <a16:creationId xmlns:a16="http://schemas.microsoft.com/office/drawing/2014/main" id="{2128D694-E762-41D7-AE81-04D4466C5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123" name="Rectangle 5">
                <a:extLst>
                  <a:ext uri="{FF2B5EF4-FFF2-40B4-BE49-F238E27FC236}">
                    <a16:creationId xmlns:a16="http://schemas.microsoft.com/office/drawing/2014/main" id="{DE18DBA6-FA5C-454B-8EA0-021AA125C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50 – 57</a:t>
                </a:r>
              </a:p>
            </p:txBody>
          </p:sp>
          <p:sp>
            <p:nvSpPr>
              <p:cNvPr id="124" name="Rectangle 6">
                <a:extLst>
                  <a:ext uri="{FF2B5EF4-FFF2-40B4-BE49-F238E27FC236}">
                    <a16:creationId xmlns:a16="http://schemas.microsoft.com/office/drawing/2014/main" id="{95793A4B-052A-4B68-999B-9465EF16E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 sz="3600"/>
              </a:p>
            </p:txBody>
          </p:sp>
          <p:sp>
            <p:nvSpPr>
              <p:cNvPr id="125" name="Rectangle 7">
                <a:extLst>
                  <a:ext uri="{FF2B5EF4-FFF2-40B4-BE49-F238E27FC236}">
                    <a16:creationId xmlns:a16="http://schemas.microsoft.com/office/drawing/2014/main" id="{23351AEF-32F8-44B4-B337-A09A32899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26" name="Rectangle 8">
                <a:extLst>
                  <a:ext uri="{FF2B5EF4-FFF2-40B4-BE49-F238E27FC236}">
                    <a16:creationId xmlns:a16="http://schemas.microsoft.com/office/drawing/2014/main" id="{0AC42523-AA23-4614-A97E-4FBFB039C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27" name="Rectangle 9">
                <a:extLst>
                  <a:ext uri="{FF2B5EF4-FFF2-40B4-BE49-F238E27FC236}">
                    <a16:creationId xmlns:a16="http://schemas.microsoft.com/office/drawing/2014/main" id="{F306FB5C-D891-4025-8685-0047FAD42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28" name="Rectangle 10">
                <a:extLst>
                  <a:ext uri="{FF2B5EF4-FFF2-40B4-BE49-F238E27FC236}">
                    <a16:creationId xmlns:a16="http://schemas.microsoft.com/office/drawing/2014/main" id="{FE0FC52F-EBA1-4E3A-BE78-15C1767B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129" name="Group 11">
                <a:extLst>
                  <a:ext uri="{FF2B5EF4-FFF2-40B4-BE49-F238E27FC236}">
                    <a16:creationId xmlns:a16="http://schemas.microsoft.com/office/drawing/2014/main" id="{1D048FCB-9029-478D-934D-669072381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160" name="Rectangle 12">
                  <a:extLst>
                    <a:ext uri="{FF2B5EF4-FFF2-40B4-BE49-F238E27FC236}">
                      <a16:creationId xmlns:a16="http://schemas.microsoft.com/office/drawing/2014/main" id="{CE3844C8-BD92-4C03-A930-F504DC81D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61" name="Rectangle 13">
                  <a:extLst>
                    <a:ext uri="{FF2B5EF4-FFF2-40B4-BE49-F238E27FC236}">
                      <a16:creationId xmlns:a16="http://schemas.microsoft.com/office/drawing/2014/main" id="{7ED472EF-6CE7-45C1-A4B2-700F58811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162" name="Rectangle 14">
                  <a:extLst>
                    <a:ext uri="{FF2B5EF4-FFF2-40B4-BE49-F238E27FC236}">
                      <a16:creationId xmlns:a16="http://schemas.microsoft.com/office/drawing/2014/main" id="{9BBEDDE7-B7BC-4E63-A9E9-48DE91B42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  <p:sp>
              <p:nvSpPr>
                <p:cNvPr id="163" name="Rectangle 15">
                  <a:extLst>
                    <a:ext uri="{FF2B5EF4-FFF2-40B4-BE49-F238E27FC236}">
                      <a16:creationId xmlns:a16="http://schemas.microsoft.com/office/drawing/2014/main" id="{EB3C73A0-99BF-446C-B9EC-DAA5A8EFD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  <p:sp>
              <p:nvSpPr>
                <p:cNvPr id="164" name="Rectangle 16">
                  <a:extLst>
                    <a:ext uri="{FF2B5EF4-FFF2-40B4-BE49-F238E27FC236}">
                      <a16:creationId xmlns:a16="http://schemas.microsoft.com/office/drawing/2014/main" id="{FF4D3CBD-03D8-480C-B114-5E4D04B87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13</a:t>
                  </a:r>
                </a:p>
              </p:txBody>
            </p:sp>
          </p:grpSp>
          <p:grpSp>
            <p:nvGrpSpPr>
              <p:cNvPr id="130" name="Group 17">
                <a:extLst>
                  <a:ext uri="{FF2B5EF4-FFF2-40B4-BE49-F238E27FC236}">
                    <a16:creationId xmlns:a16="http://schemas.microsoft.com/office/drawing/2014/main" id="{BF0120B0-A0B5-44F5-87CA-0E003253D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155" name="Rectangle 18">
                  <a:extLst>
                    <a:ext uri="{FF2B5EF4-FFF2-40B4-BE49-F238E27FC236}">
                      <a16:creationId xmlns:a16="http://schemas.microsoft.com/office/drawing/2014/main" id="{C748DED1-882B-4966-87D2-85F636522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endParaRPr lang="en-US" altLang="en-US" sz="3600"/>
                </a:p>
              </p:txBody>
            </p:sp>
            <p:sp>
              <p:nvSpPr>
                <p:cNvPr id="156" name="Rectangle 19">
                  <a:extLst>
                    <a:ext uri="{FF2B5EF4-FFF2-40B4-BE49-F238E27FC236}">
                      <a16:creationId xmlns:a16="http://schemas.microsoft.com/office/drawing/2014/main" id="{247B3BE0-8B81-437A-900C-279A8A9B8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42 – 49</a:t>
                  </a:r>
                </a:p>
              </p:txBody>
            </p:sp>
            <p:sp>
              <p:nvSpPr>
                <p:cNvPr id="157" name="Rectangle 20">
                  <a:extLst>
                    <a:ext uri="{FF2B5EF4-FFF2-40B4-BE49-F238E27FC236}">
                      <a16:creationId xmlns:a16="http://schemas.microsoft.com/office/drawing/2014/main" id="{A022FE48-E750-48C9-8419-B03A4195B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34 – 41</a:t>
                  </a:r>
                </a:p>
              </p:txBody>
            </p:sp>
            <p:sp>
              <p:nvSpPr>
                <p:cNvPr id="158" name="Rectangle 21">
                  <a:extLst>
                    <a:ext uri="{FF2B5EF4-FFF2-40B4-BE49-F238E27FC236}">
                      <a16:creationId xmlns:a16="http://schemas.microsoft.com/office/drawing/2014/main" id="{5042FF0F-7E2C-43F3-B72E-5BC9D4BEA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26 – 33</a:t>
                  </a:r>
                </a:p>
              </p:txBody>
            </p:sp>
            <p:sp>
              <p:nvSpPr>
                <p:cNvPr id="159" name="Rectangle 22">
                  <a:extLst>
                    <a:ext uri="{FF2B5EF4-FFF2-40B4-BE49-F238E27FC236}">
                      <a16:creationId xmlns:a16="http://schemas.microsoft.com/office/drawing/2014/main" id="{720F1B14-E1DE-4523-9115-AD93C924D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1pPr>
                  <a:lvl2pPr marL="1143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6905625">
                    <a:spcBef>
                      <a:spcPct val="20000"/>
                    </a:spcBef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t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7186613">
                    <a:spcBef>
                      <a:spcPct val="20000"/>
                    </a:spcBef>
                    <a:buChar char="&gt;"/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7589838">
                    <a:spcBef>
                      <a:spcPct val="20000"/>
                    </a:spcBef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5pPr>
                  <a:lvl6pPr marL="80470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6pPr>
                  <a:lvl7pPr marL="85042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7pPr>
                  <a:lvl8pPr marL="89614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8pPr>
                  <a:lvl9pPr marL="9418638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tx1"/>
                      </a:solidFill>
                      <a:latin typeface="Century" panose="020406040505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18 – 25 </a:t>
                  </a:r>
                </a:p>
              </p:txBody>
            </p:sp>
          </p:grpSp>
          <p:sp>
            <p:nvSpPr>
              <p:cNvPr id="131" name="Rectangle 23">
                <a:extLst>
                  <a:ext uri="{FF2B5EF4-FFF2-40B4-BE49-F238E27FC236}">
                    <a16:creationId xmlns:a16="http://schemas.microsoft.com/office/drawing/2014/main" id="{FADA5F21-EE19-48BA-A6D2-1B064CFCB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Frequency, </a:t>
                </a:r>
                <a:r>
                  <a:rPr lang="en-US" altLang="en-US" b="1" i="1"/>
                  <a:t>f</a:t>
                </a:r>
                <a:endParaRPr lang="en-US" altLang="en-US" b="1"/>
              </a:p>
            </p:txBody>
          </p:sp>
          <p:sp>
            <p:nvSpPr>
              <p:cNvPr id="132" name="Rectangle 24">
                <a:extLst>
                  <a:ext uri="{FF2B5EF4-FFF2-40B4-BE49-F238E27FC236}">
                    <a16:creationId xmlns:a16="http://schemas.microsoft.com/office/drawing/2014/main" id="{D55D0415-6623-4CE5-A09D-F6E5350F1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Class</a:t>
                </a:r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CB7ECE7A-9133-4D22-B349-C473DFE23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96435FC1-790D-42E0-A831-8E666D027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36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5" name="Group 27">
                <a:extLst>
                  <a:ext uri="{FF2B5EF4-FFF2-40B4-BE49-F238E27FC236}">
                    <a16:creationId xmlns:a16="http://schemas.microsoft.com/office/drawing/2014/main" id="{71819AD6-9AC8-4FD9-9980-66B5F5E98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536"/>
                <a:ext cx="48" cy="2304"/>
                <a:chOff x="624" y="1619"/>
                <a:chExt cx="0" cy="2125"/>
              </a:xfrm>
            </p:grpSpPr>
            <p:sp>
              <p:nvSpPr>
                <p:cNvPr id="149" name="Line 28">
                  <a:extLst>
                    <a:ext uri="{FF2B5EF4-FFF2-40B4-BE49-F238E27FC236}">
                      <a16:creationId xmlns:a16="http://schemas.microsoft.com/office/drawing/2014/main" id="{8693B64E-72D4-48AA-8EFB-50FC6DA6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1906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Line 29">
                  <a:extLst>
                    <a:ext uri="{FF2B5EF4-FFF2-40B4-BE49-F238E27FC236}">
                      <a16:creationId xmlns:a16="http://schemas.microsoft.com/office/drawing/2014/main" id="{67A778B2-189A-45A9-B04F-74798C15D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1619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Line 30">
                  <a:extLst>
                    <a:ext uri="{FF2B5EF4-FFF2-40B4-BE49-F238E27FC236}">
                      <a16:creationId xmlns:a16="http://schemas.microsoft.com/office/drawing/2014/main" id="{24F526E4-197C-4B8F-B27D-9992C32F5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480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Line 31">
                  <a:extLst>
                    <a:ext uri="{FF2B5EF4-FFF2-40B4-BE49-F238E27FC236}">
                      <a16:creationId xmlns:a16="http://schemas.microsoft.com/office/drawing/2014/main" id="{55FE9022-8EB1-4233-B90C-5C97E5981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93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32">
                  <a:extLst>
                    <a:ext uri="{FF2B5EF4-FFF2-40B4-BE49-F238E27FC236}">
                      <a16:creationId xmlns:a16="http://schemas.microsoft.com/office/drawing/2014/main" id="{17C2FD82-AF01-4175-ADA5-0F973077B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054"/>
                  <a:ext cx="0" cy="6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Line 33">
                  <a:extLst>
                    <a:ext uri="{FF2B5EF4-FFF2-40B4-BE49-F238E27FC236}">
                      <a16:creationId xmlns:a16="http://schemas.microsoft.com/office/drawing/2014/main" id="{2E5DC7DE-0075-4F62-B616-8B744CAA9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767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6" name="Group 34">
                <a:extLst>
                  <a:ext uri="{FF2B5EF4-FFF2-40B4-BE49-F238E27FC236}">
                    <a16:creationId xmlns:a16="http://schemas.microsoft.com/office/drawing/2014/main" id="{EE4D2048-342D-4637-86DD-79849340C1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536"/>
                <a:ext cx="0" cy="2303"/>
                <a:chOff x="4320" y="1619"/>
                <a:chExt cx="0" cy="2125"/>
              </a:xfrm>
            </p:grpSpPr>
            <p:sp>
              <p:nvSpPr>
                <p:cNvPr id="143" name="Line 35">
                  <a:extLst>
                    <a:ext uri="{FF2B5EF4-FFF2-40B4-BE49-F238E27FC236}">
                      <a16:creationId xmlns:a16="http://schemas.microsoft.com/office/drawing/2014/main" id="{227CD3A0-AD6E-412E-A74C-0B5B0B315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906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Line 36">
                  <a:extLst>
                    <a:ext uri="{FF2B5EF4-FFF2-40B4-BE49-F238E27FC236}">
                      <a16:creationId xmlns:a16="http://schemas.microsoft.com/office/drawing/2014/main" id="{17AB6616-9197-4823-974F-14EBADC51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1619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Line 37">
                  <a:extLst>
                    <a:ext uri="{FF2B5EF4-FFF2-40B4-BE49-F238E27FC236}">
                      <a16:creationId xmlns:a16="http://schemas.microsoft.com/office/drawing/2014/main" id="{BAEA7938-1EF7-4D7E-BBAD-BF6334930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480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Line 38">
                  <a:extLst>
                    <a:ext uri="{FF2B5EF4-FFF2-40B4-BE49-F238E27FC236}">
                      <a16:creationId xmlns:a16="http://schemas.microsoft.com/office/drawing/2014/main" id="{A008448C-631C-4999-AB3A-2CEA7C07B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193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39">
                  <a:extLst>
                    <a:ext uri="{FF2B5EF4-FFF2-40B4-BE49-F238E27FC236}">
                      <a16:creationId xmlns:a16="http://schemas.microsoft.com/office/drawing/2014/main" id="{4F037AB2-D2ED-4497-A964-5E27032A5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3054"/>
                  <a:ext cx="0" cy="6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40">
                  <a:extLst>
                    <a:ext uri="{FF2B5EF4-FFF2-40B4-BE49-F238E27FC236}">
                      <a16:creationId xmlns:a16="http://schemas.microsoft.com/office/drawing/2014/main" id="{9520FD09-139B-454C-A3EE-C5A7AF09C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767"/>
                  <a:ext cx="0" cy="28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E4B92C2C-ACAB-4161-9E13-3E046C436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55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38" name="Object 42">
                <a:extLst>
                  <a:ext uri="{FF2B5EF4-FFF2-40B4-BE49-F238E27FC236}">
                    <a16:creationId xmlns:a16="http://schemas.microsoft.com/office/drawing/2014/main" id="{949C15A7-D6BC-46AF-BE97-F5091BEC5C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55" y="3567"/>
              <a:ext cx="679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155600" imgH="317160" progId="Equation.DSMT4">
                      <p:embed/>
                    </p:oleObj>
                  </mc:Choice>
                  <mc:Fallback>
                    <p:oleObj name="Equation" r:id="rId3" imgW="1155600" imgH="317160" progId="Equation.DSMT4">
                      <p:embed/>
                      <p:pic>
                        <p:nvPicPr>
                          <p:cNvPr id="957482" name="Object 42">
                            <a:extLst>
                              <a:ext uri="{FF2B5EF4-FFF2-40B4-BE49-F238E27FC236}">
                                <a16:creationId xmlns:a16="http://schemas.microsoft.com/office/drawing/2014/main" id="{E23E4872-873F-4ECB-A349-6AA0239920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5" y="3567"/>
                            <a:ext cx="679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" name="Rectangle 43">
                <a:extLst>
                  <a:ext uri="{FF2B5EF4-FFF2-40B4-BE49-F238E27FC236}">
                    <a16:creationId xmlns:a16="http://schemas.microsoft.com/office/drawing/2014/main" id="{9B7D4CAA-86E4-4BCD-B6F4-CF1978F38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1143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6905625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t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7186613">
                  <a:spcBef>
                    <a:spcPct val="20000"/>
                  </a:spcBef>
                  <a:buChar char="&gt;"/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7589838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80470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85042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89614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9418638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b="1"/>
                  <a:t>Cumulative Frequency</a:t>
                </a: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EB8CF73A-CE22-4C70-A43C-F0F125F63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34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B14D1907-80B6-4EC5-840E-ECEABB255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23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Line 46">
                <a:extLst>
                  <a:ext uri="{FF2B5EF4-FFF2-40B4-BE49-F238E27FC236}">
                    <a16:creationId xmlns:a16="http://schemas.microsoft.com/office/drawing/2014/main" id="{C9E8D86F-D8B7-4AEE-BAE7-943476AE1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1536"/>
                <a:ext cx="0" cy="23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BC6EB95A-C83C-481C-B993-76A9EA46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1505"/>
              <a:ext cx="1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Ages of Students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9ED3F90-09CD-47B8-AAF3-25BC839AF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868" y="3207487"/>
            <a:ext cx="5842852" cy="32725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60CD13F4-633B-4637-BE89-9FAB33D7B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Stem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and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Leaf Plot</a:t>
            </a:r>
          </a:p>
        </p:txBody>
      </p:sp>
      <p:graphicFrame>
        <p:nvGraphicFramePr>
          <p:cNvPr id="816251" name="Group 123">
            <a:extLst>
              <a:ext uri="{FF2B5EF4-FFF2-40B4-BE49-F238E27FC236}">
                <a16:creationId xmlns:a16="http://schemas.microsoft.com/office/drawing/2014/main" id="{02187989-F950-439D-9B53-B51BCF7FE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98707"/>
              </p:ext>
            </p:extLst>
          </p:nvPr>
        </p:nvGraphicFramePr>
        <p:xfrm>
          <a:off x="2247108" y="4255532"/>
          <a:ext cx="7621584" cy="2133600"/>
        </p:xfrm>
        <a:graphic>
          <a:graphicData uri="http://schemas.openxmlformats.org/drawingml/2006/table">
            <a:tbl>
              <a:tblPr/>
              <a:tblGrid>
                <a:gridCol w="1270264">
                  <a:extLst>
                    <a:ext uri="{9D8B030D-6E8A-4147-A177-3AD203B41FA5}">
                      <a16:colId xmlns:a16="http://schemas.microsoft.com/office/drawing/2014/main" val="2256185720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4149055225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3912268224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991795869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2181635321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382805928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43729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8886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3848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70468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74816"/>
                  </a:ext>
                </a:extLst>
              </a:tr>
            </a:tbl>
          </a:graphicData>
        </a:graphic>
      </p:graphicFrame>
      <p:sp>
        <p:nvSpPr>
          <p:cNvPr id="816136" name="Text Box 8">
            <a:extLst>
              <a:ext uri="{FF2B5EF4-FFF2-40B4-BE49-F238E27FC236}">
                <a16:creationId xmlns:a16="http://schemas.microsoft.com/office/drawing/2014/main" id="{D863983C-089D-462C-8977-0C4B8D22F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36243"/>
            <a:ext cx="8610600" cy="259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In a </a:t>
            </a:r>
            <a:r>
              <a:rPr lang="en-US" altLang="en-US" dirty="0">
                <a:solidFill>
                  <a:srgbClr val="FF0000"/>
                </a:solidFill>
              </a:rPr>
              <a:t>stem-and-leaf plot</a:t>
            </a:r>
            <a:r>
              <a:rPr lang="en-US" altLang="en-US" dirty="0"/>
              <a:t>, each number is separated into a stem (usually the entry’s leftmost digits) and a leaf (usually the rightmost digit). 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The following data represents the ages of 30 students in a statistics class.  Display the data in a stem-and-leaf plot. </a:t>
            </a:r>
          </a:p>
          <a:p>
            <a:endParaRPr lang="en-US" altLang="en-US" dirty="0"/>
          </a:p>
        </p:txBody>
      </p:sp>
      <p:sp>
        <p:nvSpPr>
          <p:cNvPr id="816138" name="Text Box 10">
            <a:extLst>
              <a:ext uri="{FF2B5EF4-FFF2-40B4-BE49-F238E27FC236}">
                <a16:creationId xmlns:a16="http://schemas.microsoft.com/office/drawing/2014/main" id="{B9886A26-FAC7-4DCB-9373-45D013B1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86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816193" name="Text Box 65">
            <a:extLst>
              <a:ext uri="{FF2B5EF4-FFF2-40B4-BE49-F238E27FC236}">
                <a16:creationId xmlns:a16="http://schemas.microsoft.com/office/drawing/2014/main" id="{06D358CB-2ADC-4FB4-8DB4-044B7659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3862389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 dirty="0"/>
              <a:t>Ages of Students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>
            <a:extLst>
              <a:ext uri="{FF2B5EF4-FFF2-40B4-BE49-F238E27FC236}">
                <a16:creationId xmlns:a16="http://schemas.microsoft.com/office/drawing/2014/main" id="{E05B8A6B-0716-4D55-BE45-D2FAB615B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Stem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and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Leaf Plot</a:t>
            </a:r>
          </a:p>
        </p:txBody>
      </p:sp>
      <p:sp>
        <p:nvSpPr>
          <p:cNvPr id="965636" name="Text Box 4">
            <a:extLst>
              <a:ext uri="{FF2B5EF4-FFF2-40B4-BE49-F238E27FC236}">
                <a16:creationId xmlns:a16="http://schemas.microsoft.com/office/drawing/2014/main" id="{307354BB-ACD1-4D06-BE07-35A61BDE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Ages of Students</a:t>
            </a:r>
          </a:p>
        </p:txBody>
      </p:sp>
      <p:sp>
        <p:nvSpPr>
          <p:cNvPr id="965637" name="Text Box 5">
            <a:extLst>
              <a:ext uri="{FF2B5EF4-FFF2-40B4-BE49-F238E27FC236}">
                <a16:creationId xmlns:a16="http://schemas.microsoft.com/office/drawing/2014/main" id="{0884ACB9-E52F-4B01-9379-7C80452AA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65639" name="Text Box 7">
            <a:extLst>
              <a:ext uri="{FF2B5EF4-FFF2-40B4-BE49-F238E27FC236}">
                <a16:creationId xmlns:a16="http://schemas.microsoft.com/office/drawing/2014/main" id="{DE6D1A40-0951-4E41-AF79-343A316F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457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dirty="0"/>
              <a:t>1</a:t>
            </a:r>
          </a:p>
          <a:p>
            <a:pPr algn="r"/>
            <a:endParaRPr lang="en-US" altLang="en-US" dirty="0"/>
          </a:p>
          <a:p>
            <a:pPr algn="r"/>
            <a:r>
              <a:rPr lang="en-US" altLang="en-US" dirty="0"/>
              <a:t>2</a:t>
            </a:r>
          </a:p>
          <a:p>
            <a:pPr algn="r"/>
            <a:endParaRPr lang="en-US" altLang="en-US" dirty="0"/>
          </a:p>
          <a:p>
            <a:pPr algn="r"/>
            <a:r>
              <a:rPr lang="en-US" altLang="en-US" dirty="0"/>
              <a:t>3</a:t>
            </a:r>
          </a:p>
          <a:p>
            <a:pPr algn="r"/>
            <a:endParaRPr lang="en-US" altLang="en-US" dirty="0"/>
          </a:p>
          <a:p>
            <a:pPr algn="r"/>
            <a:r>
              <a:rPr lang="en-US" altLang="en-US" dirty="0"/>
              <a:t>4</a:t>
            </a:r>
          </a:p>
          <a:p>
            <a:pPr algn="r"/>
            <a:endParaRPr lang="en-US" altLang="en-US" dirty="0"/>
          </a:p>
          <a:p>
            <a:pPr algn="r"/>
            <a:r>
              <a:rPr lang="en-US" altLang="en-US" dirty="0"/>
              <a:t>5</a:t>
            </a:r>
          </a:p>
        </p:txBody>
      </p:sp>
      <p:sp>
        <p:nvSpPr>
          <p:cNvPr id="965640" name="Line 8">
            <a:extLst>
              <a:ext uri="{FF2B5EF4-FFF2-40B4-BE49-F238E27FC236}">
                <a16:creationId xmlns:a16="http://schemas.microsoft.com/office/drawing/2014/main" id="{19864C56-4902-4282-95E9-787FA508A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5641" name="Text Box 9">
            <a:extLst>
              <a:ext uri="{FF2B5EF4-FFF2-40B4-BE49-F238E27FC236}">
                <a16:creationId xmlns:a16="http://schemas.microsoft.com/office/drawing/2014/main" id="{B46DCDC6-099E-4189-A8F7-C626B504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2513013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8 8 8 9 9 9</a:t>
            </a:r>
          </a:p>
        </p:txBody>
      </p:sp>
      <p:sp>
        <p:nvSpPr>
          <p:cNvPr id="965642" name="Text Box 10">
            <a:extLst>
              <a:ext uri="{FF2B5EF4-FFF2-40B4-BE49-F238E27FC236}">
                <a16:creationId xmlns:a16="http://schemas.microsoft.com/office/drawing/2014/main" id="{ECAF4B11-6E6A-4636-8A57-FF45D54B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54350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0 0 1 1 1 2 4 7 9 9</a:t>
            </a:r>
          </a:p>
        </p:txBody>
      </p:sp>
      <p:sp>
        <p:nvSpPr>
          <p:cNvPr id="965643" name="Text Box 11">
            <a:extLst>
              <a:ext uri="{FF2B5EF4-FFF2-40B4-BE49-F238E27FC236}">
                <a16:creationId xmlns:a16="http://schemas.microsoft.com/office/drawing/2014/main" id="{24546C9A-ED40-4AAF-901B-9CC14615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17913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0 0 2 2 3 4 7 8 9  </a:t>
            </a:r>
          </a:p>
        </p:txBody>
      </p:sp>
      <p:sp>
        <p:nvSpPr>
          <p:cNvPr id="965644" name="Text Box 12">
            <a:extLst>
              <a:ext uri="{FF2B5EF4-FFF2-40B4-BE49-F238E27FC236}">
                <a16:creationId xmlns:a16="http://schemas.microsoft.com/office/drawing/2014/main" id="{B0E3026C-9388-40C7-B36D-B61D4295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60838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4 6 9   </a:t>
            </a:r>
          </a:p>
        </p:txBody>
      </p:sp>
      <p:sp>
        <p:nvSpPr>
          <p:cNvPr id="965645" name="Text Box 13">
            <a:extLst>
              <a:ext uri="{FF2B5EF4-FFF2-40B4-BE49-F238E27FC236}">
                <a16:creationId xmlns:a16="http://schemas.microsoft.com/office/drawing/2014/main" id="{6572771D-7F8D-4970-9AC9-7891112E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03763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1 4   </a:t>
            </a:r>
          </a:p>
        </p:txBody>
      </p:sp>
      <p:sp>
        <p:nvSpPr>
          <p:cNvPr id="965646" name="Text Box 14">
            <a:extLst>
              <a:ext uri="{FF2B5EF4-FFF2-40B4-BE49-F238E27FC236}">
                <a16:creationId xmlns:a16="http://schemas.microsoft.com/office/drawing/2014/main" id="{C5CB0A9E-9D2A-42F4-800E-5E835550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098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Key:  1|8 = 18</a:t>
            </a:r>
          </a:p>
        </p:txBody>
      </p:sp>
      <p:sp>
        <p:nvSpPr>
          <p:cNvPr id="965647" name="Text Box 15">
            <a:extLst>
              <a:ext uri="{FF2B5EF4-FFF2-40B4-BE49-F238E27FC236}">
                <a16:creationId xmlns:a16="http://schemas.microsoft.com/office/drawing/2014/main" id="{8D08512C-34F3-4F6D-9FD2-5FB23C298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08551"/>
            <a:ext cx="434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This graph allows us to see the shape of the data as well as the actual values.</a:t>
            </a:r>
          </a:p>
        </p:txBody>
      </p:sp>
      <p:grpSp>
        <p:nvGrpSpPr>
          <p:cNvPr id="965650" name="Group 18">
            <a:extLst>
              <a:ext uri="{FF2B5EF4-FFF2-40B4-BE49-F238E27FC236}">
                <a16:creationId xmlns:a16="http://schemas.microsoft.com/office/drawing/2014/main" id="{3004412D-A5B1-4304-BD2B-22CB7B53AEED}"/>
              </a:ext>
            </a:extLst>
          </p:cNvPr>
          <p:cNvGrpSpPr>
            <a:grpSpLocks/>
          </p:cNvGrpSpPr>
          <p:nvPr/>
        </p:nvGrpSpPr>
        <p:grpSpPr bwMode="auto">
          <a:xfrm>
            <a:off x="5543146" y="3121026"/>
            <a:ext cx="4914900" cy="871542"/>
            <a:chOff x="2544" y="2145"/>
            <a:chExt cx="3096" cy="271"/>
          </a:xfrm>
        </p:grpSpPr>
        <p:sp>
          <p:nvSpPr>
            <p:cNvPr id="965648" name="Text Box 16">
              <a:extLst>
                <a:ext uri="{FF2B5EF4-FFF2-40B4-BE49-F238E27FC236}">
                  <a16:creationId xmlns:a16="http://schemas.microsoft.com/office/drawing/2014/main" id="{63902389-BF00-4ADE-8B62-2936C3BD4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152"/>
              <a:ext cx="27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E11521"/>
                  </a:solidFill>
                </a:rPr>
                <a:t>Most of the values lie between 20 and 39.</a:t>
              </a:r>
            </a:p>
          </p:txBody>
        </p:sp>
        <p:sp>
          <p:nvSpPr>
            <p:cNvPr id="965649" name="AutoShape 17">
              <a:extLst>
                <a:ext uri="{FF2B5EF4-FFF2-40B4-BE49-F238E27FC236}">
                  <a16:creationId xmlns:a16="http://schemas.microsoft.com/office/drawing/2014/main" id="{036597B7-8E74-4441-A28D-4DFD2AF6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145"/>
              <a:ext cx="327" cy="271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6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6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6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/>
      <p:bldP spid="965639" grpId="0"/>
      <p:bldP spid="965641" grpId="0"/>
      <p:bldP spid="965642" grpId="0"/>
      <p:bldP spid="965643" grpId="0"/>
      <p:bldP spid="965644" grpId="0"/>
      <p:bldP spid="965645" grpId="0"/>
      <p:bldP spid="965646" grpId="0"/>
      <p:bldP spid="9656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E6F3-A3A0-4FCA-9B70-EA84B4D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99A3-69B3-41A0-9458-6ACAFF52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873240" cy="4906963"/>
          </a:xfrm>
        </p:spPr>
        <p:txBody>
          <a:bodyPr/>
          <a:lstStyle/>
          <a:p>
            <a:r>
              <a:rPr lang="en-US" dirty="0"/>
              <a:t>Many studies generate large numbers of data points</a:t>
            </a:r>
          </a:p>
          <a:p>
            <a:r>
              <a:rPr lang="en-US" dirty="0"/>
              <a:t>How to make sense of all that data?</a:t>
            </a:r>
          </a:p>
          <a:p>
            <a:pPr lvl="1"/>
            <a:r>
              <a:rPr lang="en-US" dirty="0"/>
              <a:t>Statistics is used to </a:t>
            </a:r>
            <a:r>
              <a:rPr lang="en-US" i="1" dirty="0"/>
              <a:t>summarize</a:t>
            </a:r>
            <a:r>
              <a:rPr lang="en-US" dirty="0"/>
              <a:t> the data, to provide a better understanding of overall tendencies within the distributions of scores.</a:t>
            </a:r>
          </a:p>
          <a:p>
            <a:pPr lvl="2"/>
            <a:r>
              <a:rPr lang="en-US" dirty="0"/>
              <a:t>helps in summarizing the results</a:t>
            </a:r>
          </a:p>
          <a:p>
            <a:pPr lvl="2"/>
            <a:r>
              <a:rPr lang="en-US" dirty="0"/>
              <a:t>helps us recognize underlying trends and tendencies in the data</a:t>
            </a:r>
          </a:p>
          <a:p>
            <a:pPr lvl="2"/>
            <a:r>
              <a:rPr lang="en-US" dirty="0"/>
              <a:t>helps in communicating the results to others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>
            <a:extLst>
              <a:ext uri="{FF2B5EF4-FFF2-40B4-BE49-F238E27FC236}">
                <a16:creationId xmlns:a16="http://schemas.microsoft.com/office/drawing/2014/main" id="{1B168C17-01DC-4F10-AFE4-4D39B660C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Stem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and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/>
              <a:t>Leaf Plot</a:t>
            </a:r>
          </a:p>
        </p:txBody>
      </p:sp>
      <p:sp>
        <p:nvSpPr>
          <p:cNvPr id="967694" name="Text Box 14">
            <a:extLst>
              <a:ext uri="{FF2B5EF4-FFF2-40B4-BE49-F238E27FC236}">
                <a16:creationId xmlns:a16="http://schemas.microsoft.com/office/drawing/2014/main" id="{4CA75F14-D172-4422-B5A3-1704F4F3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351810"/>
            <a:ext cx="8382000" cy="138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a stem-and-leaf plot that has two lines for each stem.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70699071-7DD0-410C-A9AF-49989842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271" y="2913432"/>
            <a:ext cx="457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1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1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2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2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3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3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4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4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5</a:t>
            </a:r>
          </a:p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5</a:t>
            </a: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57B943AC-0556-4B15-A75D-8294040B6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4671" y="2946770"/>
            <a:ext cx="0" cy="3290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D3AA726D-CFEC-4AA7-B8B3-47833F09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3221407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8 8 8 9 9 9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FC2C65F8-7CA4-48A9-B45A-0B4C16B6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3548432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0 0 1 1 1 2 4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3025942-49BF-4569-9519-80FAFF88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4202482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0 0 2 2 3 4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DBD29DA6-2C06-4402-B1B0-AF5037BF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4856532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4  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6A08CB91-ACD0-4818-926F-9FB41132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5510582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1 4   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D4C7AF0F-41A1-434D-800F-0324D9D5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271" y="2761032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Key:  1|8 = 18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A94A4323-1FF4-47C8-927C-DD28F13A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870" y="4437432"/>
            <a:ext cx="53112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242985"/>
                </a:solidFill>
                <a:latin typeface="Century" panose="02040604050505020304" pitchFamily="18" charset="0"/>
              </a:rPr>
              <a:t>From this graph, we can conclude that more than 50% of the data lie between 20 and 34.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5A1EF1C5-6C3F-4BA1-BADC-B2243A926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3875457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7 9 9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CF4A4618-B10C-47DA-B93D-B3320293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4529507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7 8 9  </a:t>
            </a: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0CB237BB-65A3-4114-94C0-0EF656EE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21" y="5183557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entury" panose="02040604050505020304" pitchFamily="18" charset="0"/>
              </a:rPr>
              <a:t>6 9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>
            <a:extLst>
              <a:ext uri="{FF2B5EF4-FFF2-40B4-BE49-F238E27FC236}">
                <a16:creationId xmlns:a16="http://schemas.microsoft.com/office/drawing/2014/main" id="{E24ED2D6-17DD-463A-867D-957306008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Dot Plot</a:t>
            </a:r>
          </a:p>
        </p:txBody>
      </p:sp>
      <p:sp>
        <p:nvSpPr>
          <p:cNvPr id="969745" name="Text Box 17">
            <a:extLst>
              <a:ext uri="{FF2B5EF4-FFF2-40B4-BE49-F238E27FC236}">
                <a16:creationId xmlns:a16="http://schemas.microsoft.com/office/drawing/2014/main" id="{4D5441D8-A4FB-4781-94B9-8B05DC75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81915"/>
            <a:ext cx="8382000" cy="186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In a </a:t>
            </a:r>
            <a:r>
              <a:rPr lang="en-US" altLang="en-US" dirty="0">
                <a:solidFill>
                  <a:srgbClr val="FF0000"/>
                </a:solidFill>
              </a:rPr>
              <a:t>dot plot</a:t>
            </a:r>
            <a:r>
              <a:rPr lang="en-US" altLang="en-US" dirty="0"/>
              <a:t>, each data entry is plotted, using a point, above a horizontal axis.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dot plot to display the ages of the 30 students in the class. </a:t>
            </a:r>
          </a:p>
        </p:txBody>
      </p:sp>
      <p:sp>
        <p:nvSpPr>
          <p:cNvPr id="969746" name="Text Box 18">
            <a:extLst>
              <a:ext uri="{FF2B5EF4-FFF2-40B4-BE49-F238E27FC236}">
                <a16:creationId xmlns:a16="http://schemas.microsoft.com/office/drawing/2014/main" id="{BE4B3DD1-0DE3-4266-90CC-2E5F61231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498" y="37338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969748" name="Group 20">
            <a:extLst>
              <a:ext uri="{FF2B5EF4-FFF2-40B4-BE49-F238E27FC236}">
                <a16:creationId xmlns:a16="http://schemas.microsoft.com/office/drawing/2014/main" id="{2152A6E5-4093-481B-B8C2-9A31FEBF1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35342"/>
              </p:ext>
            </p:extLst>
          </p:nvPr>
        </p:nvGraphicFramePr>
        <p:xfrm>
          <a:off x="998698" y="4038601"/>
          <a:ext cx="3962400" cy="2209801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5983283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37915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1628433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7569928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6170917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59500219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809226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529604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81029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87851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79715"/>
                  </a:ext>
                </a:extLst>
              </a:tr>
            </a:tbl>
          </a:graphicData>
        </a:graphic>
      </p:graphicFrame>
      <p:sp>
        <p:nvSpPr>
          <p:cNvPr id="969801" name="Text Box 73">
            <a:extLst>
              <a:ext uri="{FF2B5EF4-FFF2-40B4-BE49-F238E27FC236}">
                <a16:creationId xmlns:a16="http://schemas.microsoft.com/office/drawing/2014/main" id="{C261EE81-D0BC-4409-85CB-989C681C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098" y="35814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Ages of Students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B0184-0503-4B67-92CD-3A0DC39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61" y="3276600"/>
            <a:ext cx="6366939" cy="1740080"/>
          </a:xfrm>
          <a:prstGeom prst="rect">
            <a:avLst/>
          </a:prstGeom>
        </p:spPr>
      </p:pic>
      <p:sp>
        <p:nvSpPr>
          <p:cNvPr id="91" name="Text Box 147">
            <a:extLst>
              <a:ext uri="{FF2B5EF4-FFF2-40B4-BE49-F238E27FC236}">
                <a16:creationId xmlns:a16="http://schemas.microsoft.com/office/drawing/2014/main" id="{C6CA4A1A-D8D4-45EB-904A-6BA56324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042" y="5143501"/>
            <a:ext cx="65613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985"/>
                </a:solidFill>
                <a:latin typeface="Century" panose="02040604050505020304" pitchFamily="18" charset="0"/>
              </a:rPr>
              <a:t>From this graph, we can conclude that most of the values lie between 18 and 32.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>
            <a:extLst>
              <a:ext uri="{FF2B5EF4-FFF2-40B4-BE49-F238E27FC236}">
                <a16:creationId xmlns:a16="http://schemas.microsoft.com/office/drawing/2014/main" id="{04390DC7-1BE8-4EBE-B140-397998B5E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Pie Chart</a:t>
            </a:r>
          </a:p>
        </p:txBody>
      </p:sp>
      <p:graphicFrame>
        <p:nvGraphicFramePr>
          <p:cNvPr id="971823" name="Group 47">
            <a:extLst>
              <a:ext uri="{FF2B5EF4-FFF2-40B4-BE49-F238E27FC236}">
                <a16:creationId xmlns:a16="http://schemas.microsoft.com/office/drawing/2014/main" id="{41CD93E9-5DFC-46B4-8364-CA83BADC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404756"/>
              </p:ext>
            </p:extLst>
          </p:nvPr>
        </p:nvGraphicFramePr>
        <p:xfrm>
          <a:off x="1431587" y="2883932"/>
          <a:ext cx="7621587" cy="3258568"/>
        </p:xfrm>
        <a:graphic>
          <a:graphicData uri="http://schemas.openxmlformats.org/drawingml/2006/table">
            <a:tbl>
              <a:tblPr/>
              <a:tblGrid>
                <a:gridCol w="4979437">
                  <a:extLst>
                    <a:ext uri="{9D8B030D-6E8A-4147-A177-3AD203B41FA5}">
                      <a16:colId xmlns:a16="http://schemas.microsoft.com/office/drawing/2014/main" val="674908838"/>
                    </a:ext>
                  </a:extLst>
                </a:gridCol>
                <a:gridCol w="2642150">
                  <a:extLst>
                    <a:ext uri="{9D8B030D-6E8A-4147-A177-3AD203B41FA5}">
                      <a16:colId xmlns:a16="http://schemas.microsoft.com/office/drawing/2014/main" val="214029213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Type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5233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Motor Vehicle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43,500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9362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Falls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12,200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326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Poison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6,400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83575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Drowning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4,600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70567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8658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Ingestion of Food/Object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2,900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26994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Firearms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102666"/>
                  </a:ext>
                </a:extLst>
              </a:tr>
            </a:tbl>
          </a:graphicData>
        </a:graphic>
      </p:graphicFrame>
      <p:sp>
        <p:nvSpPr>
          <p:cNvPr id="971779" name="Text Box 3">
            <a:extLst>
              <a:ext uri="{FF2B5EF4-FFF2-40B4-BE49-F238E27FC236}">
                <a16:creationId xmlns:a16="http://schemas.microsoft.com/office/drawing/2014/main" id="{0AAEDCB1-1609-431E-898D-5CC90B44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58872"/>
            <a:ext cx="8777287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A pie chart is a circle that is divided into sectors that represent categories.  The area of each sector is proportional to the frequency of each category.</a:t>
            </a:r>
          </a:p>
        </p:txBody>
      </p:sp>
      <p:sp>
        <p:nvSpPr>
          <p:cNvPr id="971781" name="Rectangle 5">
            <a:extLst>
              <a:ext uri="{FF2B5EF4-FFF2-40B4-BE49-F238E27FC236}">
                <a16:creationId xmlns:a16="http://schemas.microsoft.com/office/drawing/2014/main" id="{9C8204BC-4627-467C-8332-54973A40D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2514600"/>
            <a:ext cx="3708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30196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b="1">
                <a:solidFill>
                  <a:srgbClr val="000000"/>
                </a:solidFill>
              </a:rPr>
              <a:t>Accidental Deaths in the USA in 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3FBFFCC4-BE5D-4F35-B8FC-4CB5DB667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Pie Chart</a:t>
            </a:r>
          </a:p>
        </p:txBody>
      </p:sp>
      <p:graphicFrame>
        <p:nvGraphicFramePr>
          <p:cNvPr id="976352" name="Group 480">
            <a:extLst>
              <a:ext uri="{FF2B5EF4-FFF2-40B4-BE49-F238E27FC236}">
                <a16:creationId xmlns:a16="http://schemas.microsoft.com/office/drawing/2014/main" id="{F10C4752-3C12-45B9-8F79-9F381CA85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0680"/>
              </p:ext>
            </p:extLst>
          </p:nvPr>
        </p:nvGraphicFramePr>
        <p:xfrm>
          <a:off x="1319752" y="2248377"/>
          <a:ext cx="7621588" cy="3340100"/>
        </p:xfrm>
        <a:graphic>
          <a:graphicData uri="http://schemas.openxmlformats.org/drawingml/2006/table">
            <a:tbl>
              <a:tblPr/>
              <a:tblGrid>
                <a:gridCol w="3810794">
                  <a:extLst>
                    <a:ext uri="{9D8B030D-6E8A-4147-A177-3AD203B41FA5}">
                      <a16:colId xmlns:a16="http://schemas.microsoft.com/office/drawing/2014/main" val="2432506993"/>
                    </a:ext>
                  </a:extLst>
                </a:gridCol>
                <a:gridCol w="1905397">
                  <a:extLst>
                    <a:ext uri="{9D8B030D-6E8A-4147-A177-3AD203B41FA5}">
                      <a16:colId xmlns:a16="http://schemas.microsoft.com/office/drawing/2014/main" val="1425687177"/>
                    </a:ext>
                  </a:extLst>
                </a:gridCol>
                <a:gridCol w="1905397">
                  <a:extLst>
                    <a:ext uri="{9D8B030D-6E8A-4147-A177-3AD203B41FA5}">
                      <a16:colId xmlns:a16="http://schemas.microsoft.com/office/drawing/2014/main" val="292534132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Type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Relative Frequency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649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Motor Vehicle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43,500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0.578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6946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Falls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12,200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0.162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4155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Poison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6,400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0.085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7503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Drowning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4,600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0.061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85383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0.056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32816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Ingestion of Food/Object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2,900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0.039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1322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Firearms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0.019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151204"/>
                  </a:ext>
                </a:extLst>
              </a:tr>
            </a:tbl>
          </a:graphicData>
        </a:graphic>
      </p:graphicFrame>
      <p:sp>
        <p:nvSpPr>
          <p:cNvPr id="975875" name="Text Box 3">
            <a:extLst>
              <a:ext uri="{FF2B5EF4-FFF2-40B4-BE49-F238E27FC236}">
                <a16:creationId xmlns:a16="http://schemas.microsoft.com/office/drawing/2014/main" id="{6BB0DDE3-F200-4A09-85D6-7547A238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30767"/>
            <a:ext cx="8777287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To create a pie chart for the data, find the relative frequency (percent) of each category.</a:t>
            </a:r>
          </a:p>
        </p:txBody>
      </p:sp>
      <p:sp>
        <p:nvSpPr>
          <p:cNvPr id="976186" name="Text Box 314">
            <a:extLst>
              <a:ext uri="{FF2B5EF4-FFF2-40B4-BE49-F238E27FC236}">
                <a16:creationId xmlns:a16="http://schemas.microsoft.com/office/drawing/2014/main" id="{C87A8176-6604-464E-A74E-40F627AE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112" y="572228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n</a:t>
            </a:r>
            <a:r>
              <a:rPr lang="en-US" altLang="en-US" sz="2000"/>
              <a:t> = 75,200 </a:t>
            </a:r>
            <a:endParaRPr lang="en-US" alt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1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>
            <a:extLst>
              <a:ext uri="{FF2B5EF4-FFF2-40B4-BE49-F238E27FC236}">
                <a16:creationId xmlns:a16="http://schemas.microsoft.com/office/drawing/2014/main" id="{83363E50-870C-4DF9-979F-725A346F3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Pie Chart</a:t>
            </a:r>
          </a:p>
        </p:txBody>
      </p:sp>
      <p:graphicFrame>
        <p:nvGraphicFramePr>
          <p:cNvPr id="979000" name="Group 56">
            <a:extLst>
              <a:ext uri="{FF2B5EF4-FFF2-40B4-BE49-F238E27FC236}">
                <a16:creationId xmlns:a16="http://schemas.microsoft.com/office/drawing/2014/main" id="{4FA4D4BD-C418-415C-93DF-1079984B3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503128"/>
              </p:ext>
            </p:extLst>
          </p:nvPr>
        </p:nvGraphicFramePr>
        <p:xfrm>
          <a:off x="129115" y="2233511"/>
          <a:ext cx="6750995" cy="3998849"/>
        </p:xfrm>
        <a:graphic>
          <a:graphicData uri="http://schemas.openxmlformats.org/drawingml/2006/table">
            <a:tbl>
              <a:tblPr/>
              <a:tblGrid>
                <a:gridCol w="1984442">
                  <a:extLst>
                    <a:ext uri="{9D8B030D-6E8A-4147-A177-3AD203B41FA5}">
                      <a16:colId xmlns:a16="http://schemas.microsoft.com/office/drawing/2014/main" val="2056668725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val="2706866691"/>
                    </a:ext>
                  </a:extLst>
                </a:gridCol>
                <a:gridCol w="2110902">
                  <a:extLst>
                    <a:ext uri="{9D8B030D-6E8A-4147-A177-3AD203B41FA5}">
                      <a16:colId xmlns:a16="http://schemas.microsoft.com/office/drawing/2014/main" val="2831343267"/>
                    </a:ext>
                  </a:extLst>
                </a:gridCol>
                <a:gridCol w="1089497">
                  <a:extLst>
                    <a:ext uri="{9D8B030D-6E8A-4147-A177-3AD203B41FA5}">
                      <a16:colId xmlns:a16="http://schemas.microsoft.com/office/drawing/2014/main" val="411224869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Type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Relative Frequency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Angle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51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Motor Vehicle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43,500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0.578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208.2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04519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Falls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12,200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0.162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58.4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0289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Poison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6,400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0.085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30.6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25482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Drowning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4,600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0.061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22.0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362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0.056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20.1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5154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Ingestion of Food/Object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2,900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0.039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13.9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3904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Firearms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0.019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6.7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°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06871"/>
                  </a:ext>
                </a:extLst>
              </a:tr>
            </a:tbl>
          </a:graphicData>
        </a:graphic>
      </p:graphicFrame>
      <p:sp>
        <p:nvSpPr>
          <p:cNvPr id="978947" name="Text Box 3">
            <a:extLst>
              <a:ext uri="{FF2B5EF4-FFF2-40B4-BE49-F238E27FC236}">
                <a16:creationId xmlns:a16="http://schemas.microsoft.com/office/drawing/2014/main" id="{789ACA0B-56C7-40CC-9786-ACDAFFD7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1190736"/>
            <a:ext cx="8777287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Next, find the central angle.  To find the central angle, multiply the relative frequency by 360°.</a:t>
            </a:r>
          </a:p>
        </p:txBody>
      </p:sp>
      <p:sp>
        <p:nvSpPr>
          <p:cNvPr id="6" name="Arc 54">
            <a:extLst>
              <a:ext uri="{FF2B5EF4-FFF2-40B4-BE49-F238E27FC236}">
                <a16:creationId xmlns:a16="http://schemas.microsoft.com/office/drawing/2014/main" id="{27F8463D-E322-419C-BDC8-56E795792887}"/>
              </a:ext>
            </a:extLst>
          </p:cNvPr>
          <p:cNvSpPr>
            <a:spLocks/>
          </p:cNvSpPr>
          <p:nvPr/>
        </p:nvSpPr>
        <p:spPr bwMode="auto">
          <a:xfrm>
            <a:off x="9377516" y="2438400"/>
            <a:ext cx="2679700" cy="3733800"/>
          </a:xfrm>
          <a:custGeom>
            <a:avLst/>
            <a:gdLst>
              <a:gd name="G0" fmla="+- 9404 0 0"/>
              <a:gd name="G1" fmla="+- 21600 0 0"/>
              <a:gd name="G2" fmla="+- 21600 0 0"/>
              <a:gd name="T0" fmla="*/ 9404 w 31004"/>
              <a:gd name="T1" fmla="*/ 0 h 43200"/>
              <a:gd name="T2" fmla="*/ 0 w 31004"/>
              <a:gd name="T3" fmla="*/ 41045 h 43200"/>
              <a:gd name="T4" fmla="*/ 9404 w 3100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04" h="43200" fill="none" extrusionOk="0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</a:path>
              <a:path w="31004" h="43200" stroke="0" extrusionOk="0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  <a:lnTo>
                  <a:pt x="9404" y="21600"/>
                </a:lnTo>
                <a:close/>
              </a:path>
            </a:pathLst>
          </a:custGeom>
          <a:solidFill>
            <a:schemeClr val="folHlink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Arc 55">
            <a:extLst>
              <a:ext uri="{FF2B5EF4-FFF2-40B4-BE49-F238E27FC236}">
                <a16:creationId xmlns:a16="http://schemas.microsoft.com/office/drawing/2014/main" id="{E82F6DF8-3895-4FE9-AC31-54037AA78117}"/>
              </a:ext>
            </a:extLst>
          </p:cNvPr>
          <p:cNvSpPr>
            <a:spLocks/>
          </p:cNvSpPr>
          <p:nvPr/>
        </p:nvSpPr>
        <p:spPr bwMode="auto">
          <a:xfrm>
            <a:off x="8339291" y="4310063"/>
            <a:ext cx="1862137" cy="1676400"/>
          </a:xfrm>
          <a:custGeom>
            <a:avLst/>
            <a:gdLst>
              <a:gd name="G0" fmla="+- 21544 0 0"/>
              <a:gd name="G1" fmla="+- 0 0 0"/>
              <a:gd name="G2" fmla="+- 21600 0 0"/>
              <a:gd name="T0" fmla="*/ 12030 w 21544"/>
              <a:gd name="T1" fmla="*/ 19392 h 19392"/>
              <a:gd name="T2" fmla="*/ 0 w 21544"/>
              <a:gd name="T3" fmla="*/ 1550 h 19392"/>
              <a:gd name="T4" fmla="*/ 21544 w 21544"/>
              <a:gd name="T5" fmla="*/ 0 h 19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4" h="19392" fill="none" extrusionOk="0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</a:path>
              <a:path w="21544" h="19392" stroke="0" extrusionOk="0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  <a:lnTo>
                  <a:pt x="21544" y="0"/>
                </a:lnTo>
                <a:close/>
              </a:path>
            </a:pathLst>
          </a:custGeom>
          <a:solidFill>
            <a:schemeClr val="hlink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rc 56">
            <a:extLst>
              <a:ext uri="{FF2B5EF4-FFF2-40B4-BE49-F238E27FC236}">
                <a16:creationId xmlns:a16="http://schemas.microsoft.com/office/drawing/2014/main" id="{2F4B882F-5C0B-4B6F-A0FE-3BF8485959C8}"/>
              </a:ext>
            </a:extLst>
          </p:cNvPr>
          <p:cNvSpPr>
            <a:spLocks/>
          </p:cNvSpPr>
          <p:nvPr/>
        </p:nvSpPr>
        <p:spPr bwMode="auto">
          <a:xfrm>
            <a:off x="8328178" y="3614738"/>
            <a:ext cx="1866900" cy="827087"/>
          </a:xfrm>
          <a:custGeom>
            <a:avLst/>
            <a:gdLst>
              <a:gd name="G0" fmla="+- 21600 0 0"/>
              <a:gd name="G1" fmla="+- 8141 0 0"/>
              <a:gd name="G2" fmla="+- 21600 0 0"/>
              <a:gd name="T0" fmla="*/ 48 w 21600"/>
              <a:gd name="T1" fmla="*/ 9573 h 9573"/>
              <a:gd name="T2" fmla="*/ 1593 w 21600"/>
              <a:gd name="T3" fmla="*/ 0 h 9573"/>
              <a:gd name="T4" fmla="*/ 21600 w 21600"/>
              <a:gd name="T5" fmla="*/ 8141 h 9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573" fill="none" extrusionOk="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</a:path>
              <a:path w="21600" h="9573" stroke="0" extrusionOk="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  <a:lnTo>
                  <a:pt x="21600" y="8141"/>
                </a:lnTo>
                <a:close/>
              </a:path>
            </a:pathLst>
          </a:cu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Arc 60">
            <a:extLst>
              <a:ext uri="{FF2B5EF4-FFF2-40B4-BE49-F238E27FC236}">
                <a16:creationId xmlns:a16="http://schemas.microsoft.com/office/drawing/2014/main" id="{EB1AF2E9-8F2F-4A55-B363-E03D1C139E2E}"/>
              </a:ext>
            </a:extLst>
          </p:cNvPr>
          <p:cNvSpPr>
            <a:spLocks/>
          </p:cNvSpPr>
          <p:nvPr/>
        </p:nvSpPr>
        <p:spPr bwMode="auto">
          <a:xfrm>
            <a:off x="8439303" y="3021013"/>
            <a:ext cx="1738313" cy="1292225"/>
          </a:xfrm>
          <a:custGeom>
            <a:avLst/>
            <a:gdLst>
              <a:gd name="G0" fmla="+- 20105 0 0"/>
              <a:gd name="G1" fmla="+- 14969 0 0"/>
              <a:gd name="G2" fmla="+- 21600 0 0"/>
              <a:gd name="T0" fmla="*/ 0 w 20105"/>
              <a:gd name="T1" fmla="*/ 7072 h 14969"/>
              <a:gd name="T2" fmla="*/ 4533 w 20105"/>
              <a:gd name="T3" fmla="*/ 0 h 14969"/>
              <a:gd name="T4" fmla="*/ 20105 w 20105"/>
              <a:gd name="T5" fmla="*/ 14969 h 1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05" h="14969" fill="none" extrusionOk="0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</a:path>
              <a:path w="20105" h="14969" stroke="0" extrusionOk="0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  <a:lnTo>
                  <a:pt x="20105" y="14969"/>
                </a:lnTo>
                <a:close/>
              </a:path>
            </a:pathLst>
          </a:custGeom>
          <a:solidFill>
            <a:schemeClr val="accent2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Arc 61">
            <a:extLst>
              <a:ext uri="{FF2B5EF4-FFF2-40B4-BE49-F238E27FC236}">
                <a16:creationId xmlns:a16="http://schemas.microsoft.com/office/drawing/2014/main" id="{556F9E6C-0C5A-4512-BBDA-A3F7D1B37AFD}"/>
              </a:ext>
            </a:extLst>
          </p:cNvPr>
          <p:cNvSpPr>
            <a:spLocks/>
          </p:cNvSpPr>
          <p:nvPr/>
        </p:nvSpPr>
        <p:spPr bwMode="auto">
          <a:xfrm>
            <a:off x="8826653" y="2663825"/>
            <a:ext cx="1354138" cy="1654175"/>
          </a:xfrm>
          <a:custGeom>
            <a:avLst/>
            <a:gdLst>
              <a:gd name="G0" fmla="+- 15652 0 0"/>
              <a:gd name="G1" fmla="+- 19166 0 0"/>
              <a:gd name="G2" fmla="+- 21600 0 0"/>
              <a:gd name="T0" fmla="*/ 0 w 15652"/>
              <a:gd name="T1" fmla="*/ 4281 h 19166"/>
              <a:gd name="T2" fmla="*/ 5691 w 15652"/>
              <a:gd name="T3" fmla="*/ 0 h 19166"/>
              <a:gd name="T4" fmla="*/ 15652 w 15652"/>
              <a:gd name="T5" fmla="*/ 19166 h 19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652" h="19166" fill="none" extrusionOk="0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</a:path>
              <a:path w="15652" h="19166" stroke="0" extrusionOk="0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  <a:lnTo>
                  <a:pt x="15652" y="19166"/>
                </a:lnTo>
                <a:close/>
              </a:path>
            </a:pathLst>
          </a:custGeom>
          <a:solidFill>
            <a:srgbClr val="80008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Arc 62">
            <a:extLst>
              <a:ext uri="{FF2B5EF4-FFF2-40B4-BE49-F238E27FC236}">
                <a16:creationId xmlns:a16="http://schemas.microsoft.com/office/drawing/2014/main" id="{A104126F-700D-4E7A-A119-59442C658727}"/>
              </a:ext>
            </a:extLst>
          </p:cNvPr>
          <p:cNvSpPr>
            <a:spLocks/>
          </p:cNvSpPr>
          <p:nvPr/>
        </p:nvSpPr>
        <p:spPr bwMode="auto">
          <a:xfrm>
            <a:off x="9315603" y="2476500"/>
            <a:ext cx="866775" cy="1835150"/>
          </a:xfrm>
          <a:custGeom>
            <a:avLst/>
            <a:gdLst>
              <a:gd name="G0" fmla="+- 10013 0 0"/>
              <a:gd name="G1" fmla="+- 21266 0 0"/>
              <a:gd name="G2" fmla="+- 21600 0 0"/>
              <a:gd name="T0" fmla="*/ 0 w 10013"/>
              <a:gd name="T1" fmla="*/ 2127 h 21266"/>
              <a:gd name="T2" fmla="*/ 6230 w 10013"/>
              <a:gd name="T3" fmla="*/ 0 h 21266"/>
              <a:gd name="T4" fmla="*/ 10013 w 10013"/>
              <a:gd name="T5" fmla="*/ 21266 h 2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13" h="21266" fill="none" extrusionOk="0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</a:path>
              <a:path w="10013" h="21266" stroke="0" extrusionOk="0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  <a:lnTo>
                  <a:pt x="10013" y="21266"/>
                </a:lnTo>
                <a:close/>
              </a:path>
            </a:pathLst>
          </a:custGeom>
          <a:solidFill>
            <a:srgbClr val="FF66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Arc 63">
            <a:extLst>
              <a:ext uri="{FF2B5EF4-FFF2-40B4-BE49-F238E27FC236}">
                <a16:creationId xmlns:a16="http://schemas.microsoft.com/office/drawing/2014/main" id="{69CF0EC0-A93A-4CB3-9D2B-684A20A268C6}"/>
              </a:ext>
            </a:extLst>
          </p:cNvPr>
          <p:cNvSpPr>
            <a:spLocks/>
          </p:cNvSpPr>
          <p:nvPr/>
        </p:nvSpPr>
        <p:spPr bwMode="auto">
          <a:xfrm>
            <a:off x="9853766" y="2444750"/>
            <a:ext cx="342900" cy="1863725"/>
          </a:xfrm>
          <a:custGeom>
            <a:avLst/>
            <a:gdLst>
              <a:gd name="G0" fmla="+- 3882 0 0"/>
              <a:gd name="G1" fmla="+- 21600 0 0"/>
              <a:gd name="G2" fmla="+- 21600 0 0"/>
              <a:gd name="T0" fmla="*/ 0 w 3966"/>
              <a:gd name="T1" fmla="*/ 352 h 21600"/>
              <a:gd name="T2" fmla="*/ 3966 w 3966"/>
              <a:gd name="T3" fmla="*/ 0 h 21600"/>
              <a:gd name="T4" fmla="*/ 3882 w 39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6" h="21600" fill="none" extrusionOk="0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</a:path>
              <a:path w="3966" h="21600" stroke="0" extrusionOk="0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  <a:lnTo>
                  <a:pt x="3882" y="21600"/>
                </a:lnTo>
                <a:close/>
              </a:path>
            </a:pathLst>
          </a:custGeom>
          <a:solidFill>
            <a:schemeClr val="tx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64">
            <a:extLst>
              <a:ext uri="{FF2B5EF4-FFF2-40B4-BE49-F238E27FC236}">
                <a16:creationId xmlns:a16="http://schemas.microsoft.com/office/drawing/2014/main" id="{B2BCCEF1-0139-4B34-8CC2-403DF4FF4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628" y="1597025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Firearms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1.9%</a:t>
            </a:r>
          </a:p>
        </p:txBody>
      </p:sp>
      <p:sp>
        <p:nvSpPr>
          <p:cNvPr id="14" name="Freeform 65">
            <a:extLst>
              <a:ext uri="{FF2B5EF4-FFF2-40B4-BE49-F238E27FC236}">
                <a16:creationId xmlns:a16="http://schemas.microsoft.com/office/drawing/2014/main" id="{6C136E91-6632-4081-94A3-DE182816F9B3}"/>
              </a:ext>
            </a:extLst>
          </p:cNvPr>
          <p:cNvSpPr>
            <a:spLocks/>
          </p:cNvSpPr>
          <p:nvPr/>
        </p:nvSpPr>
        <p:spPr bwMode="auto">
          <a:xfrm>
            <a:off x="10064903" y="2000250"/>
            <a:ext cx="685800" cy="533400"/>
          </a:xfrm>
          <a:custGeom>
            <a:avLst/>
            <a:gdLst>
              <a:gd name="T0" fmla="*/ 432 w 432"/>
              <a:gd name="T1" fmla="*/ 0 h 336"/>
              <a:gd name="T2" fmla="*/ 0 w 432"/>
              <a:gd name="T3" fmla="*/ 0 h 336"/>
              <a:gd name="T4" fmla="*/ 0 w 43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432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Text Box 66">
            <a:extLst>
              <a:ext uri="{FF2B5EF4-FFF2-40B4-BE49-F238E27FC236}">
                <a16:creationId xmlns:a16="http://schemas.microsoft.com/office/drawing/2014/main" id="{81F0EFE7-D1DE-4E12-96A7-8FE32ED5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503" y="4114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Motor vehicles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57.8%</a:t>
            </a:r>
          </a:p>
        </p:txBody>
      </p:sp>
      <p:sp>
        <p:nvSpPr>
          <p:cNvPr id="16" name="Oval 53">
            <a:extLst>
              <a:ext uri="{FF2B5EF4-FFF2-40B4-BE49-F238E27FC236}">
                <a16:creationId xmlns:a16="http://schemas.microsoft.com/office/drawing/2014/main" id="{6B3781E6-6AB4-4B77-9800-FD7D5F94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828" y="2438400"/>
            <a:ext cx="3733800" cy="3733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67">
            <a:extLst>
              <a:ext uri="{FF2B5EF4-FFF2-40B4-BE49-F238E27FC236}">
                <a16:creationId xmlns:a16="http://schemas.microsoft.com/office/drawing/2014/main" id="{A8577EBC-D4D6-4CCE-B8A6-31AF22E2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903" y="38100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Poison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8.5%</a:t>
            </a:r>
          </a:p>
        </p:txBody>
      </p:sp>
      <p:sp>
        <p:nvSpPr>
          <p:cNvPr id="18" name="Text Box 69">
            <a:extLst>
              <a:ext uri="{FF2B5EF4-FFF2-40B4-BE49-F238E27FC236}">
                <a16:creationId xmlns:a16="http://schemas.microsoft.com/office/drawing/2014/main" id="{FA147291-A5FA-4097-AAF0-FBC6F20CF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28" y="4606925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Falls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16.2%</a:t>
            </a:r>
          </a:p>
        </p:txBody>
      </p:sp>
      <p:sp>
        <p:nvSpPr>
          <p:cNvPr id="19" name="Text Box 70">
            <a:extLst>
              <a:ext uri="{FF2B5EF4-FFF2-40B4-BE49-F238E27FC236}">
                <a16:creationId xmlns:a16="http://schemas.microsoft.com/office/drawing/2014/main" id="{46965785-81D5-4FAC-BEF6-2B4AF2F6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078" y="286494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/>
              <a:t>Drowning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/>
              <a:t>6.1%</a:t>
            </a:r>
          </a:p>
        </p:txBody>
      </p:sp>
      <p:sp>
        <p:nvSpPr>
          <p:cNvPr id="20" name="Text Box 71">
            <a:extLst>
              <a:ext uri="{FF2B5EF4-FFF2-40B4-BE49-F238E27FC236}">
                <a16:creationId xmlns:a16="http://schemas.microsoft.com/office/drawing/2014/main" id="{82BD7FFC-1AAD-4EB4-89CB-E3627FE0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103" y="22098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Fire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5.6%</a:t>
            </a:r>
          </a:p>
        </p:txBody>
      </p:sp>
      <p:sp>
        <p:nvSpPr>
          <p:cNvPr id="21" name="Text Box 72">
            <a:extLst>
              <a:ext uri="{FF2B5EF4-FFF2-40B4-BE49-F238E27FC236}">
                <a16:creationId xmlns:a16="http://schemas.microsoft.com/office/drawing/2014/main" id="{359BC8C1-B99D-4592-A7BC-687F5D61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703" y="16002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Ingestion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3.9%</a:t>
            </a:r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1B418267-D94A-4346-BFB4-ABCBE43F9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503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56E8C7C0-D4E3-49E8-B2EA-17F33C944F8C}"/>
              </a:ext>
            </a:extLst>
          </p:cNvPr>
          <p:cNvSpPr>
            <a:spLocks/>
          </p:cNvSpPr>
          <p:nvPr/>
        </p:nvSpPr>
        <p:spPr bwMode="auto">
          <a:xfrm>
            <a:off x="7702703" y="3276600"/>
            <a:ext cx="1143000" cy="228600"/>
          </a:xfrm>
          <a:custGeom>
            <a:avLst/>
            <a:gdLst>
              <a:gd name="T0" fmla="*/ 0 w 720"/>
              <a:gd name="T1" fmla="*/ 0 h 144"/>
              <a:gd name="T2" fmla="*/ 480 w 720"/>
              <a:gd name="T3" fmla="*/ 0 h 144"/>
              <a:gd name="T4" fmla="*/ 720 w 720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44">
                <a:moveTo>
                  <a:pt x="0" y="0"/>
                </a:moveTo>
                <a:lnTo>
                  <a:pt x="480" y="0"/>
                </a:lnTo>
                <a:lnTo>
                  <a:pt x="72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4FA30039-E170-4129-83B9-29DFF0C11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5378" y="26066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79">
            <a:extLst>
              <a:ext uri="{FF2B5EF4-FFF2-40B4-BE49-F238E27FC236}">
                <a16:creationId xmlns:a16="http://schemas.microsoft.com/office/drawing/2014/main" id="{E6140114-C0C5-4BF1-9DBE-21AA6E0EA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5303" y="2286000"/>
            <a:ext cx="168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>
            <a:extLst>
              <a:ext uri="{FF2B5EF4-FFF2-40B4-BE49-F238E27FC236}">
                <a16:creationId xmlns:a16="http://schemas.microsoft.com/office/drawing/2014/main" id="{B88DD516-D0C3-4C61-94F8-62B9ECA2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4936"/>
            <a:ext cx="8763000" cy="1339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A Pareto chart is a vertical bar graph is which the height of each bar represents the frequency.  The bars are placed in order of decreasing height, with the tallest bar to the left. </a:t>
            </a:r>
          </a:p>
        </p:txBody>
      </p:sp>
      <p:sp>
        <p:nvSpPr>
          <p:cNvPr id="839692" name="Rectangle 12">
            <a:extLst>
              <a:ext uri="{FF2B5EF4-FFF2-40B4-BE49-F238E27FC236}">
                <a16:creationId xmlns:a16="http://schemas.microsoft.com/office/drawing/2014/main" id="{02848323-7CED-4DA2-87EA-7329753D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3" y="2514600"/>
            <a:ext cx="3708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30196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b="1">
                <a:solidFill>
                  <a:srgbClr val="000000"/>
                </a:solidFill>
              </a:rPr>
              <a:t>Accidental Deaths in the USA in 2002</a:t>
            </a:r>
          </a:p>
        </p:txBody>
      </p:sp>
      <p:graphicFrame>
        <p:nvGraphicFramePr>
          <p:cNvPr id="839695" name="Group 15">
            <a:extLst>
              <a:ext uri="{FF2B5EF4-FFF2-40B4-BE49-F238E27FC236}">
                <a16:creationId xmlns:a16="http://schemas.microsoft.com/office/drawing/2014/main" id="{815DA02E-F7FD-4261-B139-F4CF6346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57487"/>
              </p:ext>
            </p:extLst>
          </p:nvPr>
        </p:nvGraphicFramePr>
        <p:xfrm>
          <a:off x="290202" y="2957513"/>
          <a:ext cx="5715000" cy="3258568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17471795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681088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Type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5516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Motor Vehicle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43,500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6509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Falls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12,200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52094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Poison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6,400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228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Drowning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4,600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513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4,200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2924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Ingestion of Food/Object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2,900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9660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Firearms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1,400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9175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8293A92-93C8-46C4-A5AA-7210FAC8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sz="4000" b="1" dirty="0">
                <a:latin typeface="Century" panose="02040604050505020304" pitchFamily="18" charset="0"/>
              </a:rPr>
              <a:t>Pareto Chart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3076E-D9D0-40AE-A44B-A1CB9E0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85" y="2594786"/>
            <a:ext cx="5983963" cy="376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000E64CF-1DCC-45DF-B321-34E2577A0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Scatter Plot</a:t>
            </a:r>
          </a:p>
        </p:txBody>
      </p:sp>
      <p:sp>
        <p:nvSpPr>
          <p:cNvPr id="835591" name="Text Box 7">
            <a:extLst>
              <a:ext uri="{FF2B5EF4-FFF2-40B4-BE49-F238E27FC236}">
                <a16:creationId xmlns:a16="http://schemas.microsoft.com/office/drawing/2014/main" id="{B8D5319B-EAC6-400D-BA0F-B7891A63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06658"/>
            <a:ext cx="8488362" cy="246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en-US" altLang="en-US" dirty="0"/>
              <a:t>In a </a:t>
            </a:r>
            <a:r>
              <a:rPr lang="en-US" altLang="en-US" dirty="0">
                <a:solidFill>
                  <a:srgbClr val="FF0000"/>
                </a:solidFill>
              </a:rPr>
              <a:t>scatter plot</a:t>
            </a:r>
            <a:r>
              <a:rPr lang="en-US" altLang="en-US" dirty="0"/>
              <a:t>, the ordered pairs are graphed as points in a coordinate plane.  The scatter plot is used to show the relationship between two quantitative variables.</a:t>
            </a:r>
          </a:p>
          <a:p>
            <a:r>
              <a:rPr lang="en-US" altLang="en-US" dirty="0"/>
              <a:t>The following scatter plot represents the relationship between the number of absences from a class during the semester and the final grade.</a:t>
            </a:r>
          </a:p>
          <a:p>
            <a:endParaRPr lang="en-US" altLang="en-US" dirty="0"/>
          </a:p>
        </p:txBody>
      </p:sp>
      <p:grpSp>
        <p:nvGrpSpPr>
          <p:cNvPr id="8" name="Group 65">
            <a:extLst>
              <a:ext uri="{FF2B5EF4-FFF2-40B4-BE49-F238E27FC236}">
                <a16:creationId xmlns:a16="http://schemas.microsoft.com/office/drawing/2014/main" id="{6BB7B286-03F6-4119-8AF7-2DD9D92289DB}"/>
              </a:ext>
            </a:extLst>
          </p:cNvPr>
          <p:cNvGrpSpPr>
            <a:grpSpLocks/>
          </p:cNvGrpSpPr>
          <p:nvPr/>
        </p:nvGrpSpPr>
        <p:grpSpPr bwMode="auto">
          <a:xfrm>
            <a:off x="9553574" y="1274054"/>
            <a:ext cx="2174875" cy="2884488"/>
            <a:chOff x="4146" y="902"/>
            <a:chExt cx="1370" cy="1817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26C43A71-E705-4239-88B7-336A54BC8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902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</a:rPr>
                <a:t>Absences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F7F59C-56AB-41AC-B9BC-52081119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90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2000" dirty="0">
                  <a:solidFill>
                    <a:srgbClr val="000000"/>
                  </a:solidFill>
                </a:rPr>
                <a:t>Grade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2A9DDB7-B73A-41DB-A0A0-1FBED3BE3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048"/>
              <a:ext cx="468" cy="1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en-US" sz="2000" i="1"/>
                <a:t>x</a:t>
              </a:r>
            </a:p>
            <a:p>
              <a:pPr algn="ctr" eaLnBrk="0" hangingPunct="0">
                <a:spcBef>
                  <a:spcPct val="0"/>
                </a:spcBef>
              </a:pPr>
              <a:endParaRPr lang="en-US" altLang="en-US" sz="800" u="sng"/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8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2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5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12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15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9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A1E3F6CD-91E7-4E6A-9587-89EA7F530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048"/>
              <a:ext cx="456" cy="1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en-US" sz="2000" i="1"/>
                <a:t>y</a:t>
              </a:r>
            </a:p>
            <a:p>
              <a:pPr algn="ctr" eaLnBrk="0" hangingPunct="0">
                <a:spcBef>
                  <a:spcPct val="0"/>
                </a:spcBef>
              </a:pPr>
              <a:endParaRPr lang="en-US" altLang="en-US" sz="800" u="sng"/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78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92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90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58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43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74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 sz="2000"/>
                <a:t>81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AAFC357-C3EA-4B8C-9EA4-0B1BCF13F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96"/>
              <a:ext cx="1224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66">
            <a:extLst>
              <a:ext uri="{FF2B5EF4-FFF2-40B4-BE49-F238E27FC236}">
                <a16:creationId xmlns:a16="http://schemas.microsoft.com/office/drawing/2014/main" id="{2280E872-F55D-4C8D-9CD1-FC77493E3392}"/>
              </a:ext>
            </a:extLst>
          </p:cNvPr>
          <p:cNvGrpSpPr>
            <a:grpSpLocks/>
          </p:cNvGrpSpPr>
          <p:nvPr/>
        </p:nvGrpSpPr>
        <p:grpSpPr bwMode="auto">
          <a:xfrm>
            <a:off x="701406" y="3454944"/>
            <a:ext cx="6829425" cy="3576638"/>
            <a:chOff x="0" y="915"/>
            <a:chExt cx="4302" cy="22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08E591F8-0936-458D-B857-ACD2EACD0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15"/>
              <a:ext cx="84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en-US">
                  <a:solidFill>
                    <a:srgbClr val="000000"/>
                  </a:solidFill>
                </a:rPr>
                <a:t>Final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>
                  <a:solidFill>
                    <a:srgbClr val="000000"/>
                  </a:solidFill>
                </a:rPr>
                <a:t>grade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en-US" altLang="en-US">
                  <a:solidFill>
                    <a:srgbClr val="000000"/>
                  </a:solidFill>
                </a:rPr>
                <a:t>(</a:t>
              </a:r>
              <a:r>
                <a:rPr lang="en-US" altLang="en-US" i="1">
                  <a:solidFill>
                    <a:srgbClr val="000000"/>
                  </a:solidFill>
                </a:rPr>
                <a:t>y</a:t>
              </a:r>
              <a:r>
                <a:rPr lang="en-US" altLang="en-US">
                  <a:solidFill>
                    <a:srgbClr val="000000"/>
                  </a:solidFill>
                </a:rPr>
                <a:t>)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97FDF09B-22C6-4E65-83FD-1E3DDBC33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2736"/>
              <a:ext cx="3193" cy="155"/>
              <a:chOff x="820" y="4464"/>
              <a:chExt cx="3297" cy="242"/>
            </a:xfrm>
          </p:grpSpPr>
          <p:sp>
            <p:nvSpPr>
              <p:cNvPr id="57" name="Rectangle 12">
                <a:extLst>
                  <a:ext uri="{FF2B5EF4-FFF2-40B4-BE49-F238E27FC236}">
                    <a16:creationId xmlns:a16="http://schemas.microsoft.com/office/drawing/2014/main" id="{FFC10973-0DC1-4C5B-AB8A-8C773C907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0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13">
                <a:extLst>
                  <a:ext uri="{FF2B5EF4-FFF2-40B4-BE49-F238E27FC236}">
                    <a16:creationId xmlns:a16="http://schemas.microsoft.com/office/drawing/2014/main" id="{70FEBE01-8523-4AFB-A324-7297D70E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2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Rectangle 14">
                <a:extLst>
                  <a:ext uri="{FF2B5EF4-FFF2-40B4-BE49-F238E27FC236}">
                    <a16:creationId xmlns:a16="http://schemas.microsoft.com/office/drawing/2014/main" id="{18662541-8A3A-40D1-9AC4-DDC33FE3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4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80A0F0B0-4584-44E2-958A-F5B28E03E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6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30FEF11F-C8A4-4DEE-B607-1D6E860AA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5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8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48930D39-2033-4DA3-846F-874A544FE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10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27B511BC-C5F2-4A83-AAA6-41BD62CF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4465"/>
                <a:ext cx="14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12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8CDFB352-636C-465F-A48D-CD4E6CF7B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14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C2D56D55-81AC-4802-A9DD-BA22F03F1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4464"/>
                <a:ext cx="14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16</a:t>
                </a:r>
                <a:endParaRPr lang="en-US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DF117100-5898-48B0-AF3C-789909516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2646"/>
              <a:ext cx="3074" cy="54"/>
              <a:chOff x="863" y="4323"/>
              <a:chExt cx="3174" cy="84"/>
            </a:xfrm>
          </p:grpSpPr>
          <p:sp>
            <p:nvSpPr>
              <p:cNvPr id="48" name="Line 22">
                <a:extLst>
                  <a:ext uri="{FF2B5EF4-FFF2-40B4-BE49-F238E27FC236}">
                    <a16:creationId xmlns:a16="http://schemas.microsoft.com/office/drawing/2014/main" id="{CF40ADEA-6B91-41DD-BCA1-AF78BEF04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">
                <a:extLst>
                  <a:ext uri="{FF2B5EF4-FFF2-40B4-BE49-F238E27FC236}">
                    <a16:creationId xmlns:a16="http://schemas.microsoft.com/office/drawing/2014/main" id="{789C3C63-31E4-4CA8-A3E9-EA2340C27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5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4">
                <a:extLst>
                  <a:ext uri="{FF2B5EF4-FFF2-40B4-BE49-F238E27FC236}">
                    <a16:creationId xmlns:a16="http://schemas.microsoft.com/office/drawing/2014/main" id="{45A7E4AF-EF62-4482-8180-6925B4B4E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3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5">
                <a:extLst>
                  <a:ext uri="{FF2B5EF4-FFF2-40B4-BE49-F238E27FC236}">
                    <a16:creationId xmlns:a16="http://schemas.microsoft.com/office/drawing/2014/main" id="{6B7A5E12-0DF9-4904-9FD9-09D3D1AC6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5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6">
                <a:extLst>
                  <a:ext uri="{FF2B5EF4-FFF2-40B4-BE49-F238E27FC236}">
                    <a16:creationId xmlns:a16="http://schemas.microsoft.com/office/drawing/2014/main" id="{395277A3-0F2E-4742-8356-0F3AA3F74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7">
                <a:extLst>
                  <a:ext uri="{FF2B5EF4-FFF2-40B4-BE49-F238E27FC236}">
                    <a16:creationId xmlns:a16="http://schemas.microsoft.com/office/drawing/2014/main" id="{0CEF7F03-8586-41EF-B7F5-BB5FDD755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8">
                <a:extLst>
                  <a:ext uri="{FF2B5EF4-FFF2-40B4-BE49-F238E27FC236}">
                    <a16:creationId xmlns:a16="http://schemas.microsoft.com/office/drawing/2014/main" id="{B1BD10BE-9505-4B38-A03F-94C0E3000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9">
                <a:extLst>
                  <a:ext uri="{FF2B5EF4-FFF2-40B4-BE49-F238E27FC236}">
                    <a16:creationId xmlns:a16="http://schemas.microsoft.com/office/drawing/2014/main" id="{71640CFB-BBB4-41D9-A864-A3D0DD727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4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31356DC9-0A96-46DF-B445-0BDFE7AB7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4323"/>
                <a:ext cx="1" cy="8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3D957D8E-7232-47E5-807A-DA14ABF0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432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40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C84CEFB4-DDC1-4ADF-9DF9-5A69C920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18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50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05384B6C-1952-4123-95CB-ABFD97E0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94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60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562A6D65-7F07-4B85-A352-FCEB1E01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70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70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CC3E5CA0-45AF-416E-B435-C3F3C9ACA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462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80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5F102585-7D36-44C7-82B9-409FB2E8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223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90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4" name="Line 37">
              <a:extLst>
                <a:ext uri="{FF2B5EF4-FFF2-40B4-BE49-F238E27FC236}">
                  <a16:creationId xmlns:a16="http://schemas.microsoft.com/office/drawing/2014/main" id="{2C503FCC-9385-4CFC-A3DF-A4D38A607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2506"/>
              <a:ext cx="12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8">
              <a:extLst>
                <a:ext uri="{FF2B5EF4-FFF2-40B4-BE49-F238E27FC236}">
                  <a16:creationId xmlns:a16="http://schemas.microsoft.com/office/drawing/2014/main" id="{BD8FABBF-73E4-4C62-9DB3-B0B3CBEED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2385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E4BB51F4-C031-418E-B938-13DC7AE8D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2264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0">
              <a:extLst>
                <a:ext uri="{FF2B5EF4-FFF2-40B4-BE49-F238E27FC236}">
                  <a16:creationId xmlns:a16="http://schemas.microsoft.com/office/drawing/2014/main" id="{2149706D-D8F9-477A-AB03-26268758F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2143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>
              <a:extLst>
                <a:ext uri="{FF2B5EF4-FFF2-40B4-BE49-F238E27FC236}">
                  <a16:creationId xmlns:a16="http://schemas.microsoft.com/office/drawing/2014/main" id="{8D7FCD5E-461A-49CB-B169-1980E30C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2022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B2E67A21-2A33-424B-A953-C5B468498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901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>
              <a:extLst>
                <a:ext uri="{FF2B5EF4-FFF2-40B4-BE49-F238E27FC236}">
                  <a16:creationId xmlns:a16="http://schemas.microsoft.com/office/drawing/2014/main" id="{4D587B12-1CBD-4183-8713-A3DF41800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780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345B84CC-9EB3-4EBD-9202-F9C7C362A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538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D29CFB0D-9AAE-48E2-BAD9-CDA6BE502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296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>
              <a:extLst>
                <a:ext uri="{FF2B5EF4-FFF2-40B4-BE49-F238E27FC236}">
                  <a16:creationId xmlns:a16="http://schemas.microsoft.com/office/drawing/2014/main" id="{F6192536-8FDD-4EF9-8F02-969F9968F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174"/>
              <a:ext cx="12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7C3E6E38-A86F-45FA-95FC-A52000855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2646"/>
              <a:ext cx="32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C322875D-F362-475F-B192-B8977072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1058"/>
              <a:ext cx="1" cy="14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C4CF3225-9DE7-49C7-8E0F-0B231C029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880"/>
              <a:ext cx="1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>
                  <a:solidFill>
                    <a:srgbClr val="000000"/>
                  </a:solidFill>
                </a:rPr>
                <a:t>Absences (</a:t>
              </a:r>
              <a:r>
                <a:rPr lang="en-US" altLang="en-US" i="1">
                  <a:solidFill>
                    <a:srgbClr val="000000"/>
                  </a:solidFill>
                </a:rPr>
                <a:t>x</a:t>
              </a:r>
              <a:r>
                <a:rPr lang="en-US" altLang="en-US">
                  <a:solidFill>
                    <a:srgbClr val="000000"/>
                  </a:solidFill>
                </a:rPr>
                <a:t>)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451FF249-A9E2-4C6B-97F7-96A5BD88D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659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>
              <a:extLst>
                <a:ext uri="{FF2B5EF4-FFF2-40B4-BE49-F238E27FC236}">
                  <a16:creationId xmlns:a16="http://schemas.microsoft.com/office/drawing/2014/main" id="{8B3C4745-FFDE-479F-8089-06115BDEF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417"/>
              <a:ext cx="12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20DB0567-83C5-4EC4-8A7D-F7CD1A442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9" y="1053"/>
              <a:ext cx="12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55">
              <a:extLst>
                <a:ext uri="{FF2B5EF4-FFF2-40B4-BE49-F238E27FC236}">
                  <a16:creationId xmlns:a16="http://schemas.microsoft.com/office/drawing/2014/main" id="{4437A1FD-795E-4E14-ACF1-AB97F7126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81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100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41" name="Oval 56">
              <a:extLst>
                <a:ext uri="{FF2B5EF4-FFF2-40B4-BE49-F238E27FC236}">
                  <a16:creationId xmlns:a16="http://schemas.microsoft.com/office/drawing/2014/main" id="{33819BFC-FC4F-4BBD-B808-A3DDABCC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8" y="1222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57">
              <a:extLst>
                <a:ext uri="{FF2B5EF4-FFF2-40B4-BE49-F238E27FC236}">
                  <a16:creationId xmlns:a16="http://schemas.microsoft.com/office/drawing/2014/main" id="{218441B8-B81C-439A-855C-17C07CF369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0" y="1265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58">
              <a:extLst>
                <a:ext uri="{FF2B5EF4-FFF2-40B4-BE49-F238E27FC236}">
                  <a16:creationId xmlns:a16="http://schemas.microsoft.com/office/drawing/2014/main" id="{8B6A11F6-A7D0-4572-8FBB-2A0B110C80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4" y="1481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59">
              <a:extLst>
                <a:ext uri="{FF2B5EF4-FFF2-40B4-BE49-F238E27FC236}">
                  <a16:creationId xmlns:a16="http://schemas.microsoft.com/office/drawing/2014/main" id="{FCE055AF-9DEA-4E5D-AD83-69C4A6E5D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8" y="1550"/>
              <a:ext cx="58" cy="5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60">
              <a:extLst>
                <a:ext uri="{FF2B5EF4-FFF2-40B4-BE49-F238E27FC236}">
                  <a16:creationId xmlns:a16="http://schemas.microsoft.com/office/drawing/2014/main" id="{8634CBAE-7D92-4238-A704-B072C3AF87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" y="1654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61">
              <a:extLst>
                <a:ext uri="{FF2B5EF4-FFF2-40B4-BE49-F238E27FC236}">
                  <a16:creationId xmlns:a16="http://schemas.microsoft.com/office/drawing/2014/main" id="{2EBB9F85-538E-4167-B67B-75AEFFAFE3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6" y="2033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62">
              <a:extLst>
                <a:ext uri="{FF2B5EF4-FFF2-40B4-BE49-F238E27FC236}">
                  <a16:creationId xmlns:a16="http://schemas.microsoft.com/office/drawing/2014/main" id="{AB2B19DD-D460-40D9-AC8E-1DCB8FCDBC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4" y="2417"/>
              <a:ext cx="58" cy="58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 Box 64">
            <a:extLst>
              <a:ext uri="{FF2B5EF4-FFF2-40B4-BE49-F238E27FC236}">
                <a16:creationId xmlns:a16="http://schemas.microsoft.com/office/drawing/2014/main" id="{82246275-C4B6-49D5-94AC-1226FD91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667" y="4687883"/>
            <a:ext cx="35553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lang="en-US" altLang="en-US" b="1" dirty="0">
                <a:solidFill>
                  <a:srgbClr val="002060"/>
                </a:solidFill>
              </a:rPr>
              <a:t>From the scatter plot, you can see that as the number of absences increases, the final grade tends to decrease.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D4E82748-2E71-4E42-88BA-3EED0B4C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Times Series Chart</a:t>
            </a:r>
          </a:p>
        </p:txBody>
      </p:sp>
      <p:graphicFrame>
        <p:nvGraphicFramePr>
          <p:cNvPr id="986163" name="Group 51">
            <a:extLst>
              <a:ext uri="{FF2B5EF4-FFF2-40B4-BE49-F238E27FC236}">
                <a16:creationId xmlns:a16="http://schemas.microsoft.com/office/drawing/2014/main" id="{F490D97A-F5AD-49FC-861C-48C48BF98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28179"/>
              </p:ext>
            </p:extLst>
          </p:nvPr>
        </p:nvGraphicFramePr>
        <p:xfrm>
          <a:off x="838200" y="3141874"/>
          <a:ext cx="5426412" cy="2868424"/>
        </p:xfrm>
        <a:graphic>
          <a:graphicData uri="http://schemas.openxmlformats.org/drawingml/2006/table">
            <a:tbl>
              <a:tblPr/>
              <a:tblGrid>
                <a:gridCol w="2713206">
                  <a:extLst>
                    <a:ext uri="{9D8B030D-6E8A-4147-A177-3AD203B41FA5}">
                      <a16:colId xmlns:a16="http://schemas.microsoft.com/office/drawing/2014/main" val="1112058823"/>
                    </a:ext>
                  </a:extLst>
                </a:gridCol>
                <a:gridCol w="2713206">
                  <a:extLst>
                    <a:ext uri="{9D8B030D-6E8A-4147-A177-3AD203B41FA5}">
                      <a16:colId xmlns:a16="http://schemas.microsoft.com/office/drawing/2014/main" val="206854062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Month</a:t>
                      </a:r>
                    </a:p>
                  </a:txBody>
                  <a:tcPr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Minutes</a:t>
                      </a:r>
                    </a:p>
                  </a:txBody>
                  <a:tcPr marT="27432"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851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January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236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4679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February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242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457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March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188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1962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April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175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58289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May</a:t>
                      </a: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199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08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June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27432" marB="27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135</a:t>
                      </a:r>
                    </a:p>
                  </a:txBody>
                  <a:tcPr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64503"/>
                  </a:ext>
                </a:extLst>
              </a:tr>
            </a:tbl>
          </a:graphicData>
        </a:graphic>
      </p:graphicFrame>
      <p:sp>
        <p:nvSpPr>
          <p:cNvPr id="986115" name="Text Box 3">
            <a:extLst>
              <a:ext uri="{FF2B5EF4-FFF2-40B4-BE49-F238E27FC236}">
                <a16:creationId xmlns:a16="http://schemas.microsoft.com/office/drawing/2014/main" id="{5052F65D-0629-49EC-83FB-571EEEF4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97659"/>
            <a:ext cx="8777287" cy="18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en-US" altLang="en-US" dirty="0"/>
              <a:t>A time series chart is used to graph a time series.</a:t>
            </a:r>
          </a:p>
          <a:p>
            <a:r>
              <a:rPr lang="en-US" altLang="en-US" dirty="0"/>
              <a:t>A data set that is composed of quantitative data entries taken at regular intervals over a period of time is a time series. </a:t>
            </a:r>
          </a:p>
          <a:p>
            <a:r>
              <a:rPr lang="en-US" altLang="en-US" dirty="0"/>
              <a:t>Example:  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 following table lists the number of minutes Bob used on his cell phone for the last six months.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473508-A02F-449E-9E8A-FBE53D35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37" y="3025302"/>
            <a:ext cx="5254799" cy="343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Measure of Central Tendency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FDC-C62F-48B2-BC42-BA53888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E8680-828E-4BBB-A9E7-C5606CF25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of a data set is the sum of the data entries divided by the number of entries. </a:t>
                </a:r>
              </a:p>
              <a:p>
                <a:r>
                  <a:rPr lang="en-US" altLang="en-US" dirty="0"/>
                  <a:t>Population mean</a:t>
                </a:r>
                <a:r>
                  <a:rPr lang="en-US" altLang="en-US" dirty="0"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altLang="en-US" dirty="0">
                  <a:latin typeface="Times New Roman" panose="02020603050405020304" pitchFamily="18" charset="0"/>
                </a:endParaRPr>
              </a:p>
              <a:p>
                <a:r>
                  <a:rPr lang="en-US" altLang="en-US" dirty="0"/>
                  <a:t>Sample mean</a:t>
                </a:r>
                <a:r>
                  <a:rPr lang="en-US" altLang="en-US" dirty="0"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altLang="en-US" dirty="0">
                  <a:latin typeface="Times New Roman" panose="02020603050405020304" pitchFamily="18" charset="0"/>
                </a:endParaRPr>
              </a:p>
              <a:p>
                <a:r>
                  <a:rPr lang="en-US" altLang="en-US" dirty="0">
                    <a:latin typeface="Times New Roman" panose="02020603050405020304" pitchFamily="18" charset="0"/>
                  </a:rPr>
                  <a:t>Example</a:t>
                </a: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</a:rPr>
                  <a:t>The following are the ages of all seven employees of a small company: </a:t>
                </a:r>
                <a14:m>
                  <m:oMath xmlns:m="http://schemas.openxmlformats.org/officeDocument/2006/math"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𝟓𝟑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𝟔𝟏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𝟓𝟕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𝟒𝟒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en-US" b="1" i="1" dirty="0" smtClean="0">
                        <a:solidFill>
                          <a:schemeClr val="folHlink"/>
                        </a:solidFill>
                        <a:latin typeface="Cambria Math" panose="02040503050406030204" pitchFamily="18" charset="0"/>
                      </a:rPr>
                      <m:t>𝟓𝟕</m:t>
                    </m:r>
                  </m:oMath>
                </a14:m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𝟑𝟒𝟐</m:t>
                        </m:r>
                      </m:num>
                      <m:den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𝟒𝟗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𝒚𝒆𝒂𝒓𝒔</m:t>
                    </m:r>
                  </m:oMath>
                </a14:m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</a:endParaRPr>
              </a:p>
              <a:p>
                <a:endParaRPr lang="en-US" altLang="en-US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E8680-828E-4BBB-A9E7-C5606CF25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F9167-D894-4D02-A701-BFA9716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77EED3F4-E186-4D40-BB3A-A77512DF7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618" y="5588000"/>
            <a:ext cx="437638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dirty="0">
                <a:solidFill>
                  <a:srgbClr val="000000"/>
                </a:solidFill>
              </a:rPr>
              <a:t>The mean age of the employees is 49 years.</a:t>
            </a:r>
          </a:p>
        </p:txBody>
      </p:sp>
    </p:spTree>
    <p:extLst>
      <p:ext uri="{BB962C8B-B14F-4D97-AF65-F5344CB8AC3E}">
        <p14:creationId xmlns:p14="http://schemas.microsoft.com/office/powerpoint/2010/main" val="13371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DD12-5DCE-4534-B92C-55DFC9A8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2B94-A76B-4445-87A7-245054DA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200" y="619379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DA30E-DF88-4579-BAEC-33909AA7CA1C}"/>
              </a:ext>
            </a:extLst>
          </p:cNvPr>
          <p:cNvSpPr/>
          <p:nvPr/>
        </p:nvSpPr>
        <p:spPr>
          <a:xfrm>
            <a:off x="4693920" y="1176338"/>
            <a:ext cx="3611880" cy="7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Statistics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464A74-1984-485A-A040-313A201467EB}"/>
              </a:ext>
            </a:extLst>
          </p:cNvPr>
          <p:cNvCxnSpPr>
            <a:cxnSpLocks/>
          </p:cNvCxnSpPr>
          <p:nvPr/>
        </p:nvCxnSpPr>
        <p:spPr>
          <a:xfrm>
            <a:off x="4429679" y="2545080"/>
            <a:ext cx="4244100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4953BE7-B231-4A1D-A141-114B1DA6065F}"/>
              </a:ext>
            </a:extLst>
          </p:cNvPr>
          <p:cNvSpPr/>
          <p:nvPr/>
        </p:nvSpPr>
        <p:spPr>
          <a:xfrm>
            <a:off x="7642619" y="3172460"/>
            <a:ext cx="2062319" cy="7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Inferential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0C94-C319-4A4E-8079-90387D07BFBB}"/>
              </a:ext>
            </a:extLst>
          </p:cNvPr>
          <p:cNvSpPr/>
          <p:nvPr/>
        </p:nvSpPr>
        <p:spPr>
          <a:xfrm>
            <a:off x="3413759" y="3141980"/>
            <a:ext cx="2062319" cy="7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Descriptive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F06EC2-5DD8-45E7-9E03-195583973C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73779" y="2522220"/>
            <a:ext cx="0" cy="650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F2B00-D165-42B3-96C5-EA837B67FE1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4919" y="2506980"/>
            <a:ext cx="0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389DF9-8820-4054-9D87-2A84AA2E763D}"/>
              </a:ext>
            </a:extLst>
          </p:cNvPr>
          <p:cNvCxnSpPr>
            <a:stCxn id="5" idx="2"/>
          </p:cNvCxnSpPr>
          <p:nvPr/>
        </p:nvCxnSpPr>
        <p:spPr>
          <a:xfrm flipH="1">
            <a:off x="6499859" y="1953578"/>
            <a:ext cx="1" cy="59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191AC0-F049-4EB8-AE84-AC57F15F63CD}"/>
              </a:ext>
            </a:extLst>
          </p:cNvPr>
          <p:cNvCxnSpPr>
            <a:cxnSpLocks/>
          </p:cNvCxnSpPr>
          <p:nvPr/>
        </p:nvCxnSpPr>
        <p:spPr>
          <a:xfrm>
            <a:off x="2372279" y="4495800"/>
            <a:ext cx="4244100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B1B88-0701-4FD5-8666-0AF38A743D48}"/>
              </a:ext>
            </a:extLst>
          </p:cNvPr>
          <p:cNvSpPr/>
          <p:nvPr/>
        </p:nvSpPr>
        <p:spPr>
          <a:xfrm>
            <a:off x="4725629" y="5123180"/>
            <a:ext cx="3788783" cy="7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Measures of Dispersion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2439B7-949A-4639-AB4C-B2600C960AC5}"/>
              </a:ext>
            </a:extLst>
          </p:cNvPr>
          <p:cNvSpPr/>
          <p:nvPr/>
        </p:nvSpPr>
        <p:spPr>
          <a:xfrm>
            <a:off x="698822" y="5092700"/>
            <a:ext cx="3355017" cy="7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Measure of Central Tendency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110BB4-6ECE-431D-BE29-DD783BEAFCC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16379" y="4472940"/>
            <a:ext cx="3642" cy="650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62A955-1571-40AE-B639-A5830EC45A5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376331" y="4457700"/>
            <a:ext cx="11188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55768B-8CA9-4BBB-A861-AB1D4BDBD7E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444919" y="3919220"/>
            <a:ext cx="0" cy="5968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510DD8-6703-43E9-9EA7-BAA2FEC2487D}"/>
              </a:ext>
            </a:extLst>
          </p:cNvPr>
          <p:cNvSpPr txBox="1"/>
          <p:nvPr/>
        </p:nvSpPr>
        <p:spPr>
          <a:xfrm>
            <a:off x="59694" y="2017081"/>
            <a:ext cx="3869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Use of statistical and graphic techniques to present information about the data set being studied.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Collecting , Summarizing, and describing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3C7CF-9FAF-4520-B3C7-9D412A683CE2}"/>
              </a:ext>
            </a:extLst>
          </p:cNvPr>
          <p:cNvSpPr txBox="1"/>
          <p:nvPr/>
        </p:nvSpPr>
        <p:spPr>
          <a:xfrm>
            <a:off x="8589920" y="1671181"/>
            <a:ext cx="360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FF0000"/>
                </a:solidFill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Drawing conclusions about a population using statistics calculated on a sample considered to be representative of that population.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500E7-8F4C-4361-B644-824F9417DB5B}"/>
              </a:ext>
            </a:extLst>
          </p:cNvPr>
          <p:cNvSpPr txBox="1"/>
          <p:nvPr/>
        </p:nvSpPr>
        <p:spPr>
          <a:xfrm>
            <a:off x="350520" y="6136660"/>
            <a:ext cx="114680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C30CA0-4378-4B3B-A8AF-B60D29E13581}"/>
              </a:ext>
            </a:extLst>
          </p:cNvPr>
          <p:cNvSpPr txBox="1"/>
          <p:nvPr/>
        </p:nvSpPr>
        <p:spPr>
          <a:xfrm>
            <a:off x="1681561" y="6148070"/>
            <a:ext cx="134357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50F2D-C15F-434C-9FCE-EBC6FBF57F61}"/>
              </a:ext>
            </a:extLst>
          </p:cNvPr>
          <p:cNvSpPr txBox="1"/>
          <p:nvPr/>
        </p:nvSpPr>
        <p:spPr>
          <a:xfrm>
            <a:off x="3182700" y="6148070"/>
            <a:ext cx="134357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Median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5168C7-A9CF-44E0-B31D-F6601246F3B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353351" y="5869940"/>
            <a:ext cx="22980" cy="278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89AD90-6011-4FA7-94B3-E4779EA8FE88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376331" y="5869940"/>
            <a:ext cx="1478159" cy="278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F3BCD4-69CC-48CB-8AD5-3EB8FDCF4F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923925" y="5869940"/>
            <a:ext cx="1452406" cy="266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ADE94A-A22D-425E-85D0-7F332F4AEF2D}"/>
              </a:ext>
            </a:extLst>
          </p:cNvPr>
          <p:cNvSpPr txBox="1"/>
          <p:nvPr/>
        </p:nvSpPr>
        <p:spPr>
          <a:xfrm>
            <a:off x="4617720" y="6136660"/>
            <a:ext cx="114680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8D2F27-B335-4ECE-B453-65759783E5D4}"/>
              </a:ext>
            </a:extLst>
          </p:cNvPr>
          <p:cNvSpPr txBox="1"/>
          <p:nvPr/>
        </p:nvSpPr>
        <p:spPr>
          <a:xfrm>
            <a:off x="5872561" y="6148070"/>
            <a:ext cx="150113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Variance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FDB82-F196-411B-B22C-71FD5735D916}"/>
              </a:ext>
            </a:extLst>
          </p:cNvPr>
          <p:cNvSpPr txBox="1"/>
          <p:nvPr/>
        </p:nvSpPr>
        <p:spPr>
          <a:xfrm>
            <a:off x="7449900" y="6148070"/>
            <a:ext cx="3060539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Standard Deviation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187FB-4D77-4C7F-946A-C84F0CCAAA91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6620021" y="5900420"/>
            <a:ext cx="3110" cy="247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48DD59-0474-43B5-812E-02FB2FFEA50C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6620021" y="5900420"/>
            <a:ext cx="2360149" cy="247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905062-5186-4A8B-8CDE-9B25E3B01F1F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5191125" y="5900420"/>
            <a:ext cx="1428896" cy="236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E6FAF5-23BB-47E9-B9EA-F4A9958A9481}"/>
              </a:ext>
            </a:extLst>
          </p:cNvPr>
          <p:cNvSpPr txBox="1"/>
          <p:nvPr/>
        </p:nvSpPr>
        <p:spPr>
          <a:xfrm>
            <a:off x="-97828" y="4129409"/>
            <a:ext cx="312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b="1"/>
            </a:lvl1pPr>
            <a:lvl2pPr marL="742950" lvl="1" indent="-285750" algn="just">
              <a:buFont typeface="Arial" panose="020B0604020202020204" pitchFamily="34" charset="0"/>
              <a:buChar char="•"/>
              <a:defRPr b="1"/>
            </a:lvl2pPr>
          </a:lstStyle>
          <a:p>
            <a:r>
              <a:rPr lang="en-US" dirty="0"/>
              <a:t>Gives you an idea of what is a typical or common value for a given variable.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42B11-8E73-4CEC-AFC0-8863E2B1F6E6}"/>
              </a:ext>
            </a:extLst>
          </p:cNvPr>
          <p:cNvSpPr txBox="1"/>
          <p:nvPr/>
        </p:nvSpPr>
        <p:spPr>
          <a:xfrm>
            <a:off x="6690980" y="4263959"/>
            <a:ext cx="379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b="1"/>
            </a:lvl1pPr>
            <a:lvl2pPr marL="742950" lvl="1" indent="-285750" algn="just">
              <a:buFont typeface="Arial" panose="020B0604020202020204" pitchFamily="34" charset="0"/>
              <a:buChar char="•"/>
              <a:defRPr b="1"/>
            </a:lvl2pPr>
          </a:lstStyle>
          <a:p>
            <a:r>
              <a:rPr lang="en-US" dirty="0"/>
              <a:t>Dispersion refers to how variable or “spread out” data values are</a:t>
            </a:r>
          </a:p>
        </p:txBody>
      </p:sp>
    </p:spTree>
    <p:extLst>
      <p:ext uri="{BB962C8B-B14F-4D97-AF65-F5344CB8AC3E}">
        <p14:creationId xmlns:p14="http://schemas.microsoft.com/office/powerpoint/2010/main" val="6093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18" grpId="0"/>
      <p:bldP spid="19" grpId="0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665B-17A2-4853-9EB4-503B2F9F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DEA7-E14B-4E6F-9EA0-41B30707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median</a:t>
            </a:r>
            <a:r>
              <a:rPr lang="en-US" dirty="0"/>
              <a:t> of a data set is the value that lies in the middle of the data when the data set is ordered. </a:t>
            </a:r>
          </a:p>
          <a:p>
            <a:pPr lvl="1"/>
            <a:r>
              <a:rPr lang="en-US" dirty="0"/>
              <a:t>If the data set has an odd number of entries, the median is the middle data entry. </a:t>
            </a:r>
          </a:p>
          <a:p>
            <a:pPr lvl="1"/>
            <a:r>
              <a:rPr lang="en-US" dirty="0"/>
              <a:t>If the data set has an even number of entries, the median is the mean of the two middle data entries.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The following are the ages of all seven employees of a small company: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9E646-2101-48E4-B8C9-CA474AD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E00F4CC-3F92-4BAF-8482-C34AFD492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00763"/>
              </p:ext>
            </p:extLst>
          </p:nvPr>
        </p:nvGraphicFramePr>
        <p:xfrm>
          <a:off x="4042011" y="4870911"/>
          <a:ext cx="4107978" cy="424875"/>
        </p:xfrm>
        <a:graphic>
          <a:graphicData uri="http://schemas.openxmlformats.org/drawingml/2006/table">
            <a:tbl>
              <a:tblPr firstRow="1" bandRow="1"/>
              <a:tblGrid>
                <a:gridCol w="586854">
                  <a:extLst>
                    <a:ext uri="{9D8B030D-6E8A-4147-A177-3AD203B41FA5}">
                      <a16:colId xmlns:a16="http://schemas.microsoft.com/office/drawing/2014/main" val="258763002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55860858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71706010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108358449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41026613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031206684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477967657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85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7AE4C8-B5AA-4996-998A-B2E404ED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44908"/>
              </p:ext>
            </p:extLst>
          </p:nvPr>
        </p:nvGraphicFramePr>
        <p:xfrm>
          <a:off x="4042011" y="5736374"/>
          <a:ext cx="4107978" cy="424875"/>
        </p:xfrm>
        <a:graphic>
          <a:graphicData uri="http://schemas.openxmlformats.org/drawingml/2006/table">
            <a:tbl>
              <a:tblPr firstRow="1" bandRow="1"/>
              <a:tblGrid>
                <a:gridCol w="586854">
                  <a:extLst>
                    <a:ext uri="{9D8B030D-6E8A-4147-A177-3AD203B41FA5}">
                      <a16:colId xmlns:a16="http://schemas.microsoft.com/office/drawing/2014/main" val="258763002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55860858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71706010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108358449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41026613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031206684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477967657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851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126ED7-8B59-4EBD-B465-293343485C02}"/>
              </a:ext>
            </a:extLst>
          </p:cNvPr>
          <p:cNvSpPr txBox="1"/>
          <p:nvPr/>
        </p:nvSpPr>
        <p:spPr>
          <a:xfrm>
            <a:off x="2314261" y="5739536"/>
            <a:ext cx="15262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SORTED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8AE10-9E7D-427D-A022-CEA5E6CA5B1D}"/>
              </a:ext>
            </a:extLst>
          </p:cNvPr>
          <p:cNvSpPr/>
          <p:nvPr/>
        </p:nvSpPr>
        <p:spPr>
          <a:xfrm>
            <a:off x="5791200" y="5727795"/>
            <a:ext cx="624840" cy="4491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0C4DABF6-9C37-435D-BDB4-252D1A61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dirty="0">
                <a:solidFill>
                  <a:srgbClr val="000000"/>
                </a:solidFill>
              </a:rPr>
              <a:t>The median age of the employees is 53 years.</a:t>
            </a:r>
          </a:p>
        </p:txBody>
      </p:sp>
    </p:spTree>
    <p:extLst>
      <p:ext uri="{BB962C8B-B14F-4D97-AF65-F5344CB8AC3E}">
        <p14:creationId xmlns:p14="http://schemas.microsoft.com/office/powerpoint/2010/main" val="23495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665B-17A2-4853-9EB4-503B2F9F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DEA7-E14B-4E6F-9EA0-41B30707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 of a data set is the data entry that occurs with the greatest frequency. </a:t>
            </a:r>
          </a:p>
          <a:p>
            <a:pPr lvl="1"/>
            <a:r>
              <a:rPr lang="en-US" dirty="0"/>
              <a:t>If no entry is repeated, the data set has </a:t>
            </a:r>
            <a:r>
              <a:rPr lang="en-US" dirty="0">
                <a:solidFill>
                  <a:srgbClr val="002060"/>
                </a:solidFill>
              </a:rPr>
              <a:t>no mode.  </a:t>
            </a:r>
          </a:p>
          <a:p>
            <a:pPr lvl="1"/>
            <a:r>
              <a:rPr lang="en-US" dirty="0"/>
              <a:t>If two entries occur with the same greatest frequency, each entry is a </a:t>
            </a:r>
            <a:r>
              <a:rPr lang="en-US" dirty="0">
                <a:solidFill>
                  <a:srgbClr val="002060"/>
                </a:solidFill>
              </a:rPr>
              <a:t>mode</a:t>
            </a:r>
            <a:r>
              <a:rPr lang="en-US" dirty="0"/>
              <a:t> and the data set is </a:t>
            </a:r>
            <a:r>
              <a:rPr lang="en-US" dirty="0">
                <a:solidFill>
                  <a:srgbClr val="002060"/>
                </a:solidFill>
              </a:rPr>
              <a:t>called bimodal.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The following are the ages of all seven employees of a small company: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9E646-2101-48E4-B8C9-CA474AD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E00F4CC-3F92-4BAF-8482-C34AFD492687}"/>
              </a:ext>
            </a:extLst>
          </p:cNvPr>
          <p:cNvGraphicFramePr>
            <a:graphicFrameLocks noGrp="1"/>
          </p:cNvGraphicFramePr>
          <p:nvPr/>
        </p:nvGraphicFramePr>
        <p:xfrm>
          <a:off x="4042011" y="4870911"/>
          <a:ext cx="4107978" cy="424875"/>
        </p:xfrm>
        <a:graphic>
          <a:graphicData uri="http://schemas.openxmlformats.org/drawingml/2006/table">
            <a:tbl>
              <a:tblPr firstRow="1" bandRow="1"/>
              <a:tblGrid>
                <a:gridCol w="586854">
                  <a:extLst>
                    <a:ext uri="{9D8B030D-6E8A-4147-A177-3AD203B41FA5}">
                      <a16:colId xmlns:a16="http://schemas.microsoft.com/office/drawing/2014/main" val="258763002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55860858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71706010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108358449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41026613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031206684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477967657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851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6C8AE10-9E7D-427D-A022-CEA5E6CA5B1D}"/>
              </a:ext>
            </a:extLst>
          </p:cNvPr>
          <p:cNvSpPr/>
          <p:nvPr/>
        </p:nvSpPr>
        <p:spPr>
          <a:xfrm>
            <a:off x="5783580" y="4840431"/>
            <a:ext cx="624840" cy="4491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0C4DABF6-9C37-435D-BDB4-252D1A61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en-US" dirty="0">
                <a:solidFill>
                  <a:srgbClr val="000000"/>
                </a:solidFill>
              </a:rPr>
              <a:t>The mode age of the employees is 57 years.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A652E-5E7C-4FBC-B67E-BB7B6A801C05}"/>
              </a:ext>
            </a:extLst>
          </p:cNvPr>
          <p:cNvSpPr/>
          <p:nvPr/>
        </p:nvSpPr>
        <p:spPr>
          <a:xfrm>
            <a:off x="7555629" y="4852811"/>
            <a:ext cx="624840" cy="4491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2652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4EE-E204-4AB6-A8EF-D9D73DA0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2ECB-58FF-4250-A0C6-BDDDD289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outlier is a data point or observation whose value is quite different from the others in the data set being analyzed.</a:t>
            </a:r>
          </a:p>
          <a:p>
            <a:r>
              <a:rPr lang="en-US" dirty="0"/>
              <a:t>no absolute agreement about how to define outliers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84DF-AFBE-446D-A4F4-AF5B7A2B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9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4EE-E204-4AB6-A8EF-D9D73DA0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the Mean, Median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2ECB-58FF-4250-A0C6-BDDDD289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A 29-year-old employee joins the company, and the ages of the employees are now: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Recalculate the mean, the median, and the mode.  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</a:rPr>
              <a:t>Mean = 46.5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</a:rPr>
              <a:t>Median = 48.5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</a:rPr>
              <a:t>Mode = 57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84DF-AFBE-446D-A4F4-AF5B7A2B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16423B4-20A9-43D6-9D11-12BAD6FA7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9061"/>
              </p:ext>
            </p:extLst>
          </p:nvPr>
        </p:nvGraphicFramePr>
        <p:xfrm>
          <a:off x="2762960" y="1275972"/>
          <a:ext cx="4107978" cy="424875"/>
        </p:xfrm>
        <a:graphic>
          <a:graphicData uri="http://schemas.openxmlformats.org/drawingml/2006/table">
            <a:tbl>
              <a:tblPr firstRow="1" bandRow="1"/>
              <a:tblGrid>
                <a:gridCol w="586854">
                  <a:extLst>
                    <a:ext uri="{9D8B030D-6E8A-4147-A177-3AD203B41FA5}">
                      <a16:colId xmlns:a16="http://schemas.microsoft.com/office/drawing/2014/main" val="258763002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558608585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71706010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108358449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410266130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031206684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2477967657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85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52C476-3B8C-4E93-B4E3-09CBD612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07528"/>
              </p:ext>
            </p:extLst>
          </p:nvPr>
        </p:nvGraphicFramePr>
        <p:xfrm>
          <a:off x="2762960" y="2499359"/>
          <a:ext cx="4689400" cy="424875"/>
        </p:xfrm>
        <a:graphic>
          <a:graphicData uri="http://schemas.openxmlformats.org/drawingml/2006/table">
            <a:tbl>
              <a:tblPr firstRow="1" bandRow="1"/>
              <a:tblGrid>
                <a:gridCol w="586175">
                  <a:extLst>
                    <a:ext uri="{9D8B030D-6E8A-4147-A177-3AD203B41FA5}">
                      <a16:colId xmlns:a16="http://schemas.microsoft.com/office/drawing/2014/main" val="2587630025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558608585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717060102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108358449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410266130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103120668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477967657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429631447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85163"/>
                  </a:ext>
                </a:extLst>
              </a:tr>
            </a:tbl>
          </a:graphicData>
        </a:graphic>
      </p:graphicFrame>
      <p:sp>
        <p:nvSpPr>
          <p:cNvPr id="8" name="Rectangle 18">
            <a:extLst>
              <a:ext uri="{FF2B5EF4-FFF2-40B4-BE49-F238E27FC236}">
                <a16:creationId xmlns:a16="http://schemas.microsoft.com/office/drawing/2014/main" id="{D7C355BE-36C5-4092-9D8B-1A5A5011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64435"/>
            <a:ext cx="676656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11521"/>
                </a:solidFill>
              </a:rPr>
              <a:t>The mean takes every value into account but is affected by the outlier.</a:t>
            </a:r>
          </a:p>
        </p:txBody>
      </p:sp>
    </p:spTree>
    <p:extLst>
      <p:ext uri="{BB962C8B-B14F-4D97-AF65-F5344CB8AC3E}">
        <p14:creationId xmlns:p14="http://schemas.microsoft.com/office/powerpoint/2010/main" val="1455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E061-66C6-4A96-9F64-63857CBA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Weighted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0752-928F-4CEB-B734-741D0A367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553200" cy="4906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weighted mean </a:t>
                </a:r>
                <a:r>
                  <a:rPr lang="en-US" dirty="0"/>
                  <a:t>is the mean of a data set whose entries have varying weights.  A weighted mean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𝒙𝒘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 is the weight of each entry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Grades in a statistics class are weighted as follows:</a:t>
                </a:r>
              </a:p>
              <a:p>
                <a:pPr lvl="2"/>
                <a:r>
                  <a:rPr lang="en-US" dirty="0"/>
                  <a:t>Tests are worth 50% of the grade, homework is worth 30% of the grade and the final is worth 20% of the grade.  A student receives a total of 80 points on tests, 100 points on homework, and 85 points on his final.  What is his current grade?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0752-928F-4CEB-B734-741D0A367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553200" cy="4906963"/>
              </a:xfrm>
              <a:blipFill>
                <a:blip r:embed="rId2"/>
                <a:stretch>
                  <a:fillRect l="-1674" t="-2733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179E-1F0B-485B-AAAE-04A33DB4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3AA02-1B5F-45D2-84FD-EBB05D69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961480"/>
            <a:ext cx="4465320" cy="2235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FC0BA-31BC-47C4-B89C-20804C77FEAE}"/>
                  </a:ext>
                </a:extLst>
              </p:cNvPr>
              <p:cNvSpPr txBox="1"/>
              <p:nvPr/>
            </p:nvSpPr>
            <p:spPr>
              <a:xfrm>
                <a:off x="7543800" y="5621981"/>
                <a:ext cx="3108961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𝒙𝒘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𝟖𝟕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FC0BA-31BC-47C4-B89C-20804C77F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21981"/>
                <a:ext cx="3108961" cy="68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>
            <a:extLst>
              <a:ext uri="{FF2B5EF4-FFF2-40B4-BE49-F238E27FC236}">
                <a16:creationId xmlns:a16="http://schemas.microsoft.com/office/drawing/2014/main" id="{2C177F90-4157-42AD-9C44-C33316F96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/>
              <a:t>Mean of a Frequency Distribution</a:t>
            </a:r>
          </a:p>
        </p:txBody>
      </p:sp>
      <p:grpSp>
        <p:nvGrpSpPr>
          <p:cNvPr id="1005571" name="Group 3">
            <a:extLst>
              <a:ext uri="{FF2B5EF4-FFF2-40B4-BE49-F238E27FC236}">
                <a16:creationId xmlns:a16="http://schemas.microsoft.com/office/drawing/2014/main" id="{3F10CDE5-FBBA-4C78-82FA-097B7166B8F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21636"/>
            <a:ext cx="8458200" cy="3544502"/>
            <a:chOff x="288" y="2496"/>
            <a:chExt cx="5328" cy="1441"/>
          </a:xfrm>
        </p:grpSpPr>
        <p:sp>
          <p:nvSpPr>
            <p:cNvPr id="1005572" name="Text Box 4">
              <a:extLst>
                <a:ext uri="{FF2B5EF4-FFF2-40B4-BE49-F238E27FC236}">
                  <a16:creationId xmlns:a16="http://schemas.microsoft.com/office/drawing/2014/main" id="{73A5CBC4-8DE5-4495-8007-AEEF9CBF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5328" cy="1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just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>
                  <a:solidFill>
                    <a:srgbClr val="002060"/>
                  </a:solidFill>
                </a:defRPr>
              </a:lvl1pPr>
              <a:lvl2pPr marL="6858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rgbClr val="FF0000"/>
                  </a:solidFill>
                </a:defRPr>
              </a:lvl2pPr>
              <a:lvl3pPr marL="11430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rgbClr val="00B050"/>
                  </a:solidFill>
                </a:defRPr>
              </a:lvl3pPr>
              <a:lvl4pPr marL="16002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algn="just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en-US" dirty="0"/>
                <a:t>The mean of a frequency distribution for a sample is approximated by</a:t>
              </a:r>
            </a:p>
            <a:p>
              <a:endParaRPr lang="en-US" altLang="en-US" dirty="0"/>
            </a:p>
            <a:p>
              <a:endParaRPr lang="en-US" altLang="en-US" dirty="0"/>
            </a:p>
            <a:p>
              <a:endParaRPr lang="en-US" altLang="en-US" dirty="0"/>
            </a:p>
            <a:p>
              <a:r>
                <a:rPr lang="en-US" altLang="en-US" dirty="0"/>
                <a:t>where x and f  are the midpoints and frequencies of the classes.</a:t>
              </a:r>
            </a:p>
          </p:txBody>
        </p:sp>
        <p:graphicFrame>
          <p:nvGraphicFramePr>
            <p:cNvPr id="1005573" name="Object 5">
              <a:extLst>
                <a:ext uri="{FF2B5EF4-FFF2-40B4-BE49-F238E27FC236}">
                  <a16:creationId xmlns:a16="http://schemas.microsoft.com/office/drawing/2014/main" id="{166939F3-762C-4983-854A-711F6BBD3B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168814"/>
                </p:ext>
              </p:extLst>
            </p:nvPr>
          </p:nvGraphicFramePr>
          <p:xfrm>
            <a:off x="803" y="2896"/>
            <a:ext cx="443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81200" imgH="660240" progId="Equation.DSMT4">
                    <p:embed/>
                  </p:oleObj>
                </mc:Choice>
                <mc:Fallback>
                  <p:oleObj name="Equation" r:id="rId3" imgW="4381200" imgH="660240" progId="Equation.DSMT4">
                    <p:embed/>
                    <p:pic>
                      <p:nvPicPr>
                        <p:cNvPr id="1005573" name="Object 5">
                          <a:extLst>
                            <a:ext uri="{FF2B5EF4-FFF2-40B4-BE49-F238E27FC236}">
                              <a16:creationId xmlns:a16="http://schemas.microsoft.com/office/drawing/2014/main" id="{166939F3-762C-4983-854A-711F6BBD3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2896"/>
                          <a:ext cx="443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BCB8660B-4A8B-47F7-AF9E-7D463FC82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Mean of a Frequency Distribution</a:t>
            </a:r>
          </a:p>
        </p:txBody>
      </p:sp>
      <p:graphicFrame>
        <p:nvGraphicFramePr>
          <p:cNvPr id="1006752" name="Group 160">
            <a:extLst>
              <a:ext uri="{FF2B5EF4-FFF2-40B4-BE49-F238E27FC236}">
                <a16:creationId xmlns:a16="http://schemas.microsoft.com/office/drawing/2014/main" id="{8F3DD8C2-FEEF-4CDF-B41C-99C821A4E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6640"/>
              </p:ext>
            </p:extLst>
          </p:nvPr>
        </p:nvGraphicFramePr>
        <p:xfrm>
          <a:off x="1941786" y="1804195"/>
          <a:ext cx="7621586" cy="3200400"/>
        </p:xfrm>
        <a:graphic>
          <a:graphicData uri="http://schemas.openxmlformats.org/drawingml/2006/table">
            <a:tbl>
              <a:tblPr/>
              <a:tblGrid>
                <a:gridCol w="2707669">
                  <a:extLst>
                    <a:ext uri="{9D8B030D-6E8A-4147-A177-3AD203B41FA5}">
                      <a16:colId xmlns:a16="http://schemas.microsoft.com/office/drawing/2014/main" val="814096622"/>
                    </a:ext>
                  </a:extLst>
                </a:gridCol>
                <a:gridCol w="1403976">
                  <a:extLst>
                    <a:ext uri="{9D8B030D-6E8A-4147-A177-3AD203B41FA5}">
                      <a16:colId xmlns:a16="http://schemas.microsoft.com/office/drawing/2014/main" val="2982176941"/>
                    </a:ext>
                  </a:extLst>
                </a:gridCol>
                <a:gridCol w="1504260">
                  <a:extLst>
                    <a:ext uri="{9D8B030D-6E8A-4147-A177-3AD203B41FA5}">
                      <a16:colId xmlns:a16="http://schemas.microsoft.com/office/drawing/2014/main" val="1323995199"/>
                    </a:ext>
                  </a:extLst>
                </a:gridCol>
                <a:gridCol w="2005681">
                  <a:extLst>
                    <a:ext uri="{9D8B030D-6E8A-4147-A177-3AD203B41FA5}">
                      <a16:colId xmlns:a16="http://schemas.microsoft.com/office/drawing/2014/main" val="94249078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· 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473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 – 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279.5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80275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26 – 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4417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34 – 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4368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42 – 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1075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50 – 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107.0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4931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= 30</a:t>
                      </a:r>
                      <a:endParaRPr kumimoji="0" lang="en-US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Σ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= 909.0</a:t>
                      </a:r>
                      <a:endParaRPr kumimoji="0" lang="el-G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24331"/>
                  </a:ext>
                </a:extLst>
              </a:tr>
            </a:tbl>
          </a:graphicData>
        </a:graphic>
      </p:graphicFrame>
      <p:graphicFrame>
        <p:nvGraphicFramePr>
          <p:cNvPr id="1006713" name="Object 121">
            <a:extLst>
              <a:ext uri="{FF2B5EF4-FFF2-40B4-BE49-F238E27FC236}">
                <a16:creationId xmlns:a16="http://schemas.microsoft.com/office/drawing/2014/main" id="{F29D694A-419B-4282-93D1-F8901EC0A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283200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660240" progId="Equation.DSMT4">
                  <p:embed/>
                </p:oleObj>
              </mc:Choice>
              <mc:Fallback>
                <p:oleObj name="Equation" r:id="rId3" imgW="1587240" imgH="660240" progId="Equation.DSMT4">
                  <p:embed/>
                  <p:pic>
                    <p:nvPicPr>
                      <p:cNvPr id="1006713" name="Object 121">
                        <a:extLst>
                          <a:ext uri="{FF2B5EF4-FFF2-40B4-BE49-F238E27FC236}">
                            <a16:creationId xmlns:a16="http://schemas.microsoft.com/office/drawing/2014/main" id="{F29D694A-419B-4282-93D1-F8901EC0A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83200"/>
                        <a:ext cx="1587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714" name="Text Box 122">
            <a:extLst>
              <a:ext uri="{FF2B5EF4-FFF2-40B4-BE49-F238E27FC236}">
                <a16:creationId xmlns:a16="http://schemas.microsoft.com/office/drawing/2014/main" id="{EF5B17BD-FD78-43F0-88F5-0D4DFCE5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290" y="5943600"/>
            <a:ext cx="481330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/>
              <a:t>The mean age of the students is 30.3 years.</a:t>
            </a:r>
          </a:p>
        </p:txBody>
      </p:sp>
      <p:graphicFrame>
        <p:nvGraphicFramePr>
          <p:cNvPr id="1006715" name="Object 123">
            <a:extLst>
              <a:ext uri="{FF2B5EF4-FFF2-40B4-BE49-F238E27FC236}">
                <a16:creationId xmlns:a16="http://schemas.microsoft.com/office/drawing/2014/main" id="{D286F149-F0AC-4C8C-87C2-2094D597B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283200"/>
          <a:ext cx="812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647640" progId="Equation.DSMT4">
                  <p:embed/>
                </p:oleObj>
              </mc:Choice>
              <mc:Fallback>
                <p:oleObj name="Equation" r:id="rId5" imgW="812520" imgH="647640" progId="Equation.DSMT4">
                  <p:embed/>
                  <p:pic>
                    <p:nvPicPr>
                      <p:cNvPr id="1006715" name="Object 123">
                        <a:extLst>
                          <a:ext uri="{FF2B5EF4-FFF2-40B4-BE49-F238E27FC236}">
                            <a16:creationId xmlns:a16="http://schemas.microsoft.com/office/drawing/2014/main" id="{D286F149-F0AC-4C8C-87C2-2094D597B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83200"/>
                        <a:ext cx="812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716" name="Object 124">
            <a:extLst>
              <a:ext uri="{FF2B5EF4-FFF2-40B4-BE49-F238E27FC236}">
                <a16:creationId xmlns:a16="http://schemas.microsoft.com/office/drawing/2014/main" id="{3ACCCCD0-4445-4E8A-9D6B-6F96AA750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0" y="5467350"/>
          <a:ext cx="86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3280" imgH="279360" progId="Equation.DSMT4">
                  <p:embed/>
                </p:oleObj>
              </mc:Choice>
              <mc:Fallback>
                <p:oleObj name="Equation" r:id="rId7" imgW="863280" imgH="279360" progId="Equation.DSMT4">
                  <p:embed/>
                  <p:pic>
                    <p:nvPicPr>
                      <p:cNvPr id="1006716" name="Object 124">
                        <a:extLst>
                          <a:ext uri="{FF2B5EF4-FFF2-40B4-BE49-F238E27FC236}">
                            <a16:creationId xmlns:a16="http://schemas.microsoft.com/office/drawing/2014/main" id="{3ACCCCD0-4445-4E8A-9D6B-6F96AA750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467350"/>
                        <a:ext cx="863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7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B38B2D7E-4D73-4633-9CBC-F0BB611F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Shapes of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592C-CBA4-405C-96B5-4F757FA9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frequency distribution is </a:t>
            </a:r>
            <a:r>
              <a:rPr lang="en-US" altLang="en-US" dirty="0">
                <a:solidFill>
                  <a:srgbClr val="FF0000"/>
                </a:solidFill>
              </a:rPr>
              <a:t>symmetric</a:t>
            </a:r>
            <a:r>
              <a:rPr lang="en-US" altLang="en-US" dirty="0"/>
              <a:t> when a </a:t>
            </a:r>
            <a:r>
              <a:rPr lang="en-US" altLang="en-US" dirty="0">
                <a:solidFill>
                  <a:srgbClr val="FF0000"/>
                </a:solidFill>
              </a:rPr>
              <a:t>vertical line </a:t>
            </a:r>
            <a:r>
              <a:rPr lang="en-US" altLang="en-US" dirty="0"/>
              <a:t>can be drawn through the </a:t>
            </a:r>
            <a:r>
              <a:rPr lang="en-US" altLang="en-US" dirty="0">
                <a:solidFill>
                  <a:srgbClr val="FF0000"/>
                </a:solidFill>
              </a:rPr>
              <a:t>middle</a:t>
            </a:r>
            <a:r>
              <a:rPr lang="en-US" altLang="en-US" dirty="0"/>
              <a:t> of a graph of the distribution and the </a:t>
            </a:r>
            <a:r>
              <a:rPr lang="en-US" altLang="en-US" dirty="0">
                <a:solidFill>
                  <a:srgbClr val="FF0000"/>
                </a:solidFill>
              </a:rPr>
              <a:t>resulting halves </a:t>
            </a:r>
            <a:r>
              <a:rPr lang="en-US" altLang="en-US" dirty="0"/>
              <a:t>are approximately the </a:t>
            </a:r>
            <a:r>
              <a:rPr lang="en-US" altLang="en-US" dirty="0">
                <a:solidFill>
                  <a:srgbClr val="FF0000"/>
                </a:solidFill>
              </a:rPr>
              <a:t>mirror images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id="{BC26819C-D47C-45B0-8A9A-B4FC892D4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58722"/>
              </p:ext>
            </p:extLst>
          </p:nvPr>
        </p:nvGraphicFramePr>
        <p:xfrm>
          <a:off x="9359466" y="2335162"/>
          <a:ext cx="1752600" cy="35647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270271765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53156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57598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97567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8265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007917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824707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26,000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18001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28,000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0223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4343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67936"/>
                  </a:ext>
                </a:extLst>
              </a:tr>
            </a:tbl>
          </a:graphicData>
        </a:graphic>
      </p:graphicFrame>
      <p:sp>
        <p:nvSpPr>
          <p:cNvPr id="7" name="Rectangle 36">
            <a:extLst>
              <a:ext uri="{FF2B5EF4-FFF2-40B4-BE49-F238E27FC236}">
                <a16:creationId xmlns:a16="http://schemas.microsoft.com/office/drawing/2014/main" id="{6673CE8B-4B66-473E-A7BA-DDEF6CCF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466" y="1826130"/>
            <a:ext cx="1973297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 Annual Incomes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CECA7C62-2961-4077-96E7-9D65E3754E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49462" y="5611931"/>
            <a:ext cx="6379782" cy="817563"/>
            <a:chOff x="192" y="3472"/>
            <a:chExt cx="3648" cy="515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C5D41B31-B0AF-4D83-8647-719306266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48"/>
              <a:ext cx="211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1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mean = median = mode</a:t>
              </a:r>
            </a:p>
            <a:p>
              <a:pPr eaLnBrk="0" hangingPunct="0">
                <a:lnSpc>
                  <a:spcPct val="75000"/>
                </a:lnSpc>
                <a:spcBef>
                  <a:spcPct val="1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         = $25,000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A9177F9-8C6A-48D2-A14F-B4FD92F20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472"/>
              <a:ext cx="1680" cy="416"/>
            </a:xfrm>
            <a:custGeom>
              <a:avLst/>
              <a:gdLst>
                <a:gd name="T0" fmla="*/ 0 w 1632"/>
                <a:gd name="T1" fmla="*/ 528 h 528"/>
                <a:gd name="T2" fmla="*/ 1632 w 1632"/>
                <a:gd name="T3" fmla="*/ 528 h 528"/>
                <a:gd name="T4" fmla="*/ 1632 w 1632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528">
                  <a:moveTo>
                    <a:pt x="0" y="528"/>
                  </a:moveTo>
                  <a:lnTo>
                    <a:pt x="1632" y="528"/>
                  </a:lnTo>
                  <a:lnTo>
                    <a:pt x="163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0">
            <a:extLst>
              <a:ext uri="{FF2B5EF4-FFF2-40B4-BE49-F238E27FC236}">
                <a16:creationId xmlns:a16="http://schemas.microsoft.com/office/drawing/2014/main" id="{0A64807B-3227-478F-B020-EDF1D96CAD4C}"/>
              </a:ext>
            </a:extLst>
          </p:cNvPr>
          <p:cNvGrpSpPr>
            <a:grpSpLocks/>
          </p:cNvGrpSpPr>
          <p:nvPr/>
        </p:nvGrpSpPr>
        <p:grpSpPr bwMode="auto">
          <a:xfrm>
            <a:off x="1767158" y="3095743"/>
            <a:ext cx="6065837" cy="2516188"/>
            <a:chOff x="1795" y="1872"/>
            <a:chExt cx="3821" cy="1585"/>
          </a:xfrm>
        </p:grpSpPr>
        <p:sp>
          <p:nvSpPr>
            <p:cNvPr id="12" name="Rectangle 70">
              <a:extLst>
                <a:ext uri="{FF2B5EF4-FFF2-40B4-BE49-F238E27FC236}">
                  <a16:creationId xmlns:a16="http://schemas.microsoft.com/office/drawing/2014/main" id="{D95FC4AC-8656-4C31-834B-BDA0DA1E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997"/>
              <a:ext cx="540" cy="23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71">
              <a:extLst>
                <a:ext uri="{FF2B5EF4-FFF2-40B4-BE49-F238E27FC236}">
                  <a16:creationId xmlns:a16="http://schemas.microsoft.com/office/drawing/2014/main" id="{4E946A4A-B758-4853-9B8C-2CB3D74F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000"/>
              <a:ext cx="542" cy="22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72">
              <a:extLst>
                <a:ext uri="{FF2B5EF4-FFF2-40B4-BE49-F238E27FC236}">
                  <a16:creationId xmlns:a16="http://schemas.microsoft.com/office/drawing/2014/main" id="{BDEC7B2C-9754-4F7B-A19C-453A2269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2774"/>
              <a:ext cx="550" cy="45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73">
              <a:extLst>
                <a:ext uri="{FF2B5EF4-FFF2-40B4-BE49-F238E27FC236}">
                  <a16:creationId xmlns:a16="http://schemas.microsoft.com/office/drawing/2014/main" id="{DB2E2C7B-B37A-4472-B100-A51BD21F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774"/>
              <a:ext cx="541" cy="45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74">
              <a:extLst>
                <a:ext uri="{FF2B5EF4-FFF2-40B4-BE49-F238E27FC236}">
                  <a16:creationId xmlns:a16="http://schemas.microsoft.com/office/drawing/2014/main" id="{8077D7A0-78F4-4C6C-8904-9917581CE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294"/>
              <a:ext cx="541" cy="93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75">
              <a:extLst>
                <a:ext uri="{FF2B5EF4-FFF2-40B4-BE49-F238E27FC236}">
                  <a16:creationId xmlns:a16="http://schemas.microsoft.com/office/drawing/2014/main" id="{F7C24FC8-C929-4674-A6AC-E2628E40A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932"/>
              <a:ext cx="20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</a:rPr>
                <a:t>Income</a:t>
              </a:r>
            </a:p>
          </p:txBody>
        </p:sp>
        <p:sp>
          <p:nvSpPr>
            <p:cNvPr id="18" name="Rectangle 76">
              <a:extLst>
                <a:ext uri="{FF2B5EF4-FFF2-40B4-BE49-F238E27FC236}">
                  <a16:creationId xmlns:a16="http://schemas.microsoft.com/office/drawing/2014/main" id="{BEE57B74-E4F4-4479-9962-68705A49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956"/>
              <a:ext cx="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 5</a:t>
              </a:r>
              <a:endParaRPr lang="en-US" altLang="en-US" sz="1600"/>
            </a:p>
          </p:txBody>
        </p:sp>
        <p:sp>
          <p:nvSpPr>
            <p:cNvPr id="19" name="Rectangle 77">
              <a:extLst>
                <a:ext uri="{FF2B5EF4-FFF2-40B4-BE49-F238E27FC236}">
                  <a16:creationId xmlns:a16="http://schemas.microsoft.com/office/drawing/2014/main" id="{D94AA5AF-F41F-4CD4-992F-32A56D7E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19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20" name="Rectangle 78">
              <a:extLst>
                <a:ext uri="{FF2B5EF4-FFF2-40B4-BE49-F238E27FC236}">
                  <a16:creationId xmlns:a16="http://schemas.microsoft.com/office/drawing/2014/main" id="{60594273-DA6E-4B42-B28C-40143A03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42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21" name="Rectangle 79">
              <a:extLst>
                <a:ext uri="{FF2B5EF4-FFF2-40B4-BE49-F238E27FC236}">
                  <a16:creationId xmlns:a16="http://schemas.microsoft.com/office/drawing/2014/main" id="{44602192-92A3-4A9A-A963-6191A09A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657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600"/>
            </a:p>
          </p:txBody>
        </p:sp>
        <p:sp>
          <p:nvSpPr>
            <p:cNvPr id="22" name="Rectangle 80">
              <a:extLst>
                <a:ext uri="{FF2B5EF4-FFF2-40B4-BE49-F238E27FC236}">
                  <a16:creationId xmlns:a16="http://schemas.microsoft.com/office/drawing/2014/main" id="{994D9F0B-60B2-435C-9524-F6C5AEDC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891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1600"/>
            </a:p>
          </p:txBody>
        </p:sp>
        <p:sp>
          <p:nvSpPr>
            <p:cNvPr id="23" name="Rectangle 81">
              <a:extLst>
                <a:ext uri="{FF2B5EF4-FFF2-40B4-BE49-F238E27FC236}">
                  <a16:creationId xmlns:a16="http://schemas.microsoft.com/office/drawing/2014/main" id="{E99362AD-0C8F-4C47-A000-69321562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312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600"/>
            </a:p>
          </p:txBody>
        </p:sp>
        <p:sp>
          <p:nvSpPr>
            <p:cNvPr id="24" name="Line 82">
              <a:extLst>
                <a:ext uri="{FF2B5EF4-FFF2-40B4-BE49-F238E27FC236}">
                  <a16:creationId xmlns:a16="http://schemas.microsoft.com/office/drawing/2014/main" id="{F4EB6A16-AFFE-4DB6-9522-3C893C2DD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293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3">
              <a:extLst>
                <a:ext uri="{FF2B5EF4-FFF2-40B4-BE49-F238E27FC236}">
                  <a16:creationId xmlns:a16="http://schemas.microsoft.com/office/drawing/2014/main" id="{AC4EBBDB-1538-4D4F-B1F8-3C25BA505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526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4">
              <a:extLst>
                <a:ext uri="{FF2B5EF4-FFF2-40B4-BE49-F238E27FC236}">
                  <a16:creationId xmlns:a16="http://schemas.microsoft.com/office/drawing/2014/main" id="{3852B23C-3085-4E35-9346-0398CCEF6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760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5">
              <a:extLst>
                <a:ext uri="{FF2B5EF4-FFF2-40B4-BE49-F238E27FC236}">
                  <a16:creationId xmlns:a16="http://schemas.microsoft.com/office/drawing/2014/main" id="{2F83F012-1C9D-4E69-8658-0A74F1BC1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227"/>
              <a:ext cx="12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6">
              <a:extLst>
                <a:ext uri="{FF2B5EF4-FFF2-40B4-BE49-F238E27FC236}">
                  <a16:creationId xmlns:a16="http://schemas.microsoft.com/office/drawing/2014/main" id="{37E420FF-F954-4410-9CB5-486922352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9" y="1872"/>
              <a:ext cx="1" cy="14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3BD0114D-D8C6-4F47-9744-D995D81BA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228"/>
              <a:ext cx="321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89">
              <a:extLst>
                <a:ext uri="{FF2B5EF4-FFF2-40B4-BE49-F238E27FC236}">
                  <a16:creationId xmlns:a16="http://schemas.microsoft.com/office/drawing/2014/main" id="{883DF6F1-F5C9-45B8-B22C-F92ACA458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2371"/>
              <a:ext cx="28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sz="2800" i="1"/>
                <a:t>f</a:t>
              </a:r>
            </a:p>
          </p:txBody>
        </p:sp>
        <p:sp>
          <p:nvSpPr>
            <p:cNvPr id="31" name="Line 90">
              <a:extLst>
                <a:ext uri="{FF2B5EF4-FFF2-40B4-BE49-F238E27FC236}">
                  <a16:creationId xmlns:a16="http://schemas.microsoft.com/office/drawing/2014/main" id="{45A38C01-46CC-4C08-87DD-41D35ACE7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993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11679D7B-C6BC-4A48-AF28-1F973A133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059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96">
              <a:extLst>
                <a:ext uri="{FF2B5EF4-FFF2-40B4-BE49-F238E27FC236}">
                  <a16:creationId xmlns:a16="http://schemas.microsoft.com/office/drawing/2014/main" id="{5C6D2AF8-6465-42A1-9E48-8778CECF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02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$25000</a:t>
              </a:r>
              <a:endParaRPr lang="en-US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B38B2D7E-4D73-4633-9CBC-F0BB611F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Shapes of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592C-CBA4-405C-96B5-4F757FA9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frequency distribution is skewed if the “tail” of the graph elongates more to one side than to the other.  </a:t>
            </a:r>
          </a:p>
          <a:p>
            <a:pPr lvl="1"/>
            <a:r>
              <a:rPr lang="en-US" altLang="en-US" dirty="0"/>
              <a:t>A distribution is skewed left (negatively skewed) if its tail extends to the left. </a:t>
            </a:r>
          </a:p>
          <a:p>
            <a:pPr lvl="1"/>
            <a:r>
              <a:rPr lang="en-US" altLang="en-US" dirty="0"/>
              <a:t>A distribution is skewed right (positively skewed) if its tail extends to the right.</a:t>
            </a:r>
          </a:p>
          <a:p>
            <a:endParaRPr lang="en-US" dirty="0"/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4F0AF3FF-52C3-407B-ADEF-915483A3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854" y="5809878"/>
            <a:ext cx="3528446" cy="53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1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mean = $23,500</a:t>
            </a:r>
          </a:p>
          <a:p>
            <a:pPr eaLnBrk="0" hangingPunct="0">
              <a:lnSpc>
                <a:spcPct val="75000"/>
              </a:lnSpc>
              <a:spcBef>
                <a:spcPct val="1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median = mode = $25,000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262A6E5E-260F-440A-A287-CD41B608A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5067"/>
              </p:ext>
            </p:extLst>
          </p:nvPr>
        </p:nvGraphicFramePr>
        <p:xfrm>
          <a:off x="9496979" y="1931988"/>
          <a:ext cx="1752600" cy="35647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333507933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11521"/>
                          </a:solidFill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56314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68105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13110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315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36724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727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26,000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691427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28,000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8388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63535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335829"/>
                  </a:ext>
                </a:extLst>
              </a:tr>
            </a:tbl>
          </a:graphicData>
        </a:graphic>
      </p:graphicFrame>
      <p:sp>
        <p:nvSpPr>
          <p:cNvPr id="6" name="Rectangle 66">
            <a:extLst>
              <a:ext uri="{FF2B5EF4-FFF2-40B4-BE49-F238E27FC236}">
                <a16:creationId xmlns:a16="http://schemas.microsoft.com/office/drawing/2014/main" id="{A6D09373-1EA3-4FBB-9D06-7E90E4C8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630" y="1434132"/>
            <a:ext cx="1973297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 Annual Incomes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2D725C06-DFD9-4668-B6F4-568262F3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046" y="6342718"/>
            <a:ext cx="1752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Mean &lt; Median</a:t>
            </a:r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69306CF7-6310-4724-B839-0760B86FF1BF}"/>
              </a:ext>
            </a:extLst>
          </p:cNvPr>
          <p:cNvGrpSpPr>
            <a:grpSpLocks/>
          </p:cNvGrpSpPr>
          <p:nvPr/>
        </p:nvGrpSpPr>
        <p:grpSpPr bwMode="auto">
          <a:xfrm>
            <a:off x="4218543" y="3879026"/>
            <a:ext cx="4694237" cy="2468563"/>
            <a:chOff x="1795" y="1884"/>
            <a:chExt cx="2957" cy="1555"/>
          </a:xfrm>
        </p:grpSpPr>
        <p:sp>
          <p:nvSpPr>
            <p:cNvPr id="9" name="Rectangle 68">
              <a:extLst>
                <a:ext uri="{FF2B5EF4-FFF2-40B4-BE49-F238E27FC236}">
                  <a16:creationId xmlns:a16="http://schemas.microsoft.com/office/drawing/2014/main" id="{EA5AEFFD-A4EB-43E9-86CA-A57406CD7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3010"/>
              <a:ext cx="540" cy="232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9779CEB-2E25-43AF-82B1-51C2B95B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537"/>
              <a:ext cx="550" cy="70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24804EA8-3BF9-4891-BDC9-0779EF1E5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784"/>
              <a:ext cx="541" cy="4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8FEC249B-65B1-4046-A6ED-6079537C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304"/>
              <a:ext cx="541" cy="93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11176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72">
              <a:extLst>
                <a:ext uri="{FF2B5EF4-FFF2-40B4-BE49-F238E27FC236}">
                  <a16:creationId xmlns:a16="http://schemas.microsoft.com/office/drawing/2014/main" id="{F03D7989-744C-4E59-8512-55B4B24E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13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</a:rPr>
                <a:t>Income</a:t>
              </a:r>
            </a:p>
          </p:txBody>
        </p:sp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01CEB68B-5BBB-4888-8359-CDF56055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968"/>
              <a:ext cx="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 5</a:t>
              </a:r>
              <a:endParaRPr lang="en-US" altLang="en-US" sz="1600"/>
            </a:p>
          </p:txBody>
        </p:sp>
        <p:sp>
          <p:nvSpPr>
            <p:cNvPr id="15" name="Rectangle 74">
              <a:extLst>
                <a:ext uri="{FF2B5EF4-FFF2-40B4-BE49-F238E27FC236}">
                  <a16:creationId xmlns:a16="http://schemas.microsoft.com/office/drawing/2014/main" id="{8AE03D47-E9CE-4951-88AA-0A4C42CC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202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16" name="Rectangle 75">
              <a:extLst>
                <a:ext uri="{FF2B5EF4-FFF2-40B4-BE49-F238E27FC236}">
                  <a16:creationId xmlns:a16="http://schemas.microsoft.com/office/drawing/2014/main" id="{B06EBD2B-4E6C-4798-8EC2-2A173542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43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17" name="Rectangle 76">
              <a:extLst>
                <a:ext uri="{FF2B5EF4-FFF2-40B4-BE49-F238E27FC236}">
                  <a16:creationId xmlns:a16="http://schemas.microsoft.com/office/drawing/2014/main" id="{36FD68D5-BD80-454C-9F91-1714CD9A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66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600"/>
            </a:p>
          </p:txBody>
        </p:sp>
        <p:sp>
          <p:nvSpPr>
            <p:cNvPr id="18" name="Rectangle 77">
              <a:extLst>
                <a:ext uri="{FF2B5EF4-FFF2-40B4-BE49-F238E27FC236}">
                  <a16:creationId xmlns:a16="http://schemas.microsoft.com/office/drawing/2014/main" id="{9CA3418C-0FC8-40AD-8A1A-47811BDD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290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1600"/>
            </a:p>
          </p:txBody>
        </p:sp>
        <p:sp>
          <p:nvSpPr>
            <p:cNvPr id="19" name="Rectangle 78">
              <a:extLst>
                <a:ext uri="{FF2B5EF4-FFF2-40B4-BE49-F238E27FC236}">
                  <a16:creationId xmlns:a16="http://schemas.microsoft.com/office/drawing/2014/main" id="{2C8FBAAB-3423-46B6-8CB9-51E5611EE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3137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600"/>
            </a:p>
          </p:txBody>
        </p:sp>
        <p:sp>
          <p:nvSpPr>
            <p:cNvPr id="20" name="Line 79">
              <a:extLst>
                <a:ext uri="{FF2B5EF4-FFF2-40B4-BE49-F238E27FC236}">
                  <a16:creationId xmlns:a16="http://schemas.microsoft.com/office/drawing/2014/main" id="{0876740B-FC86-412E-BB44-DD6CEFF67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305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0">
              <a:extLst>
                <a:ext uri="{FF2B5EF4-FFF2-40B4-BE49-F238E27FC236}">
                  <a16:creationId xmlns:a16="http://schemas.microsoft.com/office/drawing/2014/main" id="{B359783A-5001-4CBA-8961-BC13DC7FE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538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1">
              <a:extLst>
                <a:ext uri="{FF2B5EF4-FFF2-40B4-BE49-F238E27FC236}">
                  <a16:creationId xmlns:a16="http://schemas.microsoft.com/office/drawing/2014/main" id="{9492B8A1-7D79-40E9-88F1-5A784B438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2772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2">
              <a:extLst>
                <a:ext uri="{FF2B5EF4-FFF2-40B4-BE49-F238E27FC236}">
                  <a16:creationId xmlns:a16="http://schemas.microsoft.com/office/drawing/2014/main" id="{29287435-76FA-45E0-A6EC-706D3BB68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239"/>
              <a:ext cx="12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3">
              <a:extLst>
                <a:ext uri="{FF2B5EF4-FFF2-40B4-BE49-F238E27FC236}">
                  <a16:creationId xmlns:a16="http://schemas.microsoft.com/office/drawing/2014/main" id="{94FCB3C5-B80E-42F2-B7DC-124A18ED3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9" y="1884"/>
              <a:ext cx="1" cy="14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4">
              <a:extLst>
                <a:ext uri="{FF2B5EF4-FFF2-40B4-BE49-F238E27FC236}">
                  <a16:creationId xmlns:a16="http://schemas.microsoft.com/office/drawing/2014/main" id="{C0BA771A-2661-4163-8AA1-49F9F6961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241"/>
              <a:ext cx="23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85">
              <a:extLst>
                <a:ext uri="{FF2B5EF4-FFF2-40B4-BE49-F238E27FC236}">
                  <a16:creationId xmlns:a16="http://schemas.microsoft.com/office/drawing/2014/main" id="{82EE5552-8EE3-40FC-8205-B33A57076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" y="2383"/>
              <a:ext cx="28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sz="2800" i="1"/>
                <a:t>f</a:t>
              </a:r>
            </a:p>
          </p:txBody>
        </p:sp>
        <p:sp>
          <p:nvSpPr>
            <p:cNvPr id="27" name="Line 86">
              <a:extLst>
                <a:ext uri="{FF2B5EF4-FFF2-40B4-BE49-F238E27FC236}">
                  <a16:creationId xmlns:a16="http://schemas.microsoft.com/office/drawing/2014/main" id="{A7E3FDB4-5167-430B-9AB8-39328BAA5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3005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7">
              <a:extLst>
                <a:ext uri="{FF2B5EF4-FFF2-40B4-BE49-F238E27FC236}">
                  <a16:creationId xmlns:a16="http://schemas.microsoft.com/office/drawing/2014/main" id="{EE422BE3-12BE-4012-8E58-58C1F3F9B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071"/>
              <a:ext cx="1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88">
              <a:extLst>
                <a:ext uri="{FF2B5EF4-FFF2-40B4-BE49-F238E27FC236}">
                  <a16:creationId xmlns:a16="http://schemas.microsoft.com/office/drawing/2014/main" id="{9A3181B5-0F92-4559-817E-7CA0A195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3284"/>
              <a:ext cx="3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$25000</a:t>
              </a: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3500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>
            <a:extLst>
              <a:ext uri="{FF2B5EF4-FFF2-40B4-BE49-F238E27FC236}">
                <a16:creationId xmlns:a16="http://schemas.microsoft.com/office/drawing/2014/main" id="{FF25A94F-BFDB-4619-B73B-4BB3E054B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Skewed Right Distribution</a:t>
            </a:r>
          </a:p>
        </p:txBody>
      </p:sp>
      <p:sp>
        <p:nvSpPr>
          <p:cNvPr id="860165" name="Text Box 5">
            <a:extLst>
              <a:ext uri="{FF2B5EF4-FFF2-40B4-BE49-F238E27FC236}">
                <a16:creationId xmlns:a16="http://schemas.microsoft.com/office/drawing/2014/main" id="{52AF0855-8A42-4ED2-B390-0CA591A77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1"/>
            <a:ext cx="4953000" cy="53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1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mean = $121,500</a:t>
            </a:r>
          </a:p>
          <a:p>
            <a:pPr eaLnBrk="0" hangingPunct="0">
              <a:lnSpc>
                <a:spcPct val="75000"/>
              </a:lnSpc>
              <a:spcBef>
                <a:spcPct val="1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median = mode = $25,000</a:t>
            </a:r>
          </a:p>
        </p:txBody>
      </p:sp>
      <p:sp>
        <p:nvSpPr>
          <p:cNvPr id="860174" name="Text Box 14">
            <a:extLst>
              <a:ext uri="{FF2B5EF4-FFF2-40B4-BE49-F238E27FC236}">
                <a16:creationId xmlns:a16="http://schemas.microsoft.com/office/drawing/2014/main" id="{1D56D9ED-AF29-4028-B75D-D6D9D4D4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943600"/>
            <a:ext cx="1752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Mean &gt; Median</a:t>
            </a:r>
          </a:p>
        </p:txBody>
      </p:sp>
      <p:graphicFrame>
        <p:nvGraphicFramePr>
          <p:cNvPr id="860265" name="Group 105">
            <a:extLst>
              <a:ext uri="{FF2B5EF4-FFF2-40B4-BE49-F238E27FC236}">
                <a16:creationId xmlns:a16="http://schemas.microsoft.com/office/drawing/2014/main" id="{49250AC4-3BB7-400B-88B7-DD8C9B6E5534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057400"/>
          <a:ext cx="1752600" cy="35647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96262959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00395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54461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32545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13440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5319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87555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26,000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420897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28,000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0919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99524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E11521"/>
                          </a:solidFill>
                          <a:effectLst/>
                          <a:latin typeface="Century" panose="02040604050505020304" pitchFamily="18" charset="0"/>
                        </a:rPr>
                        <a:t>1,000,000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1963"/>
                  </a:ext>
                </a:extLst>
              </a:tr>
            </a:tbl>
          </a:graphicData>
        </a:graphic>
      </p:graphicFrame>
      <p:sp>
        <p:nvSpPr>
          <p:cNvPr id="860261" name="Rectangle 101">
            <a:extLst>
              <a:ext uri="{FF2B5EF4-FFF2-40B4-BE49-F238E27FC236}">
                <a16:creationId xmlns:a16="http://schemas.microsoft.com/office/drawing/2014/main" id="{C3FA9C1B-8B07-4304-A889-B119FBFB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651" y="1590160"/>
            <a:ext cx="1973297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 Annual Incomes</a:t>
            </a:r>
          </a:p>
        </p:txBody>
      </p:sp>
      <p:grpSp>
        <p:nvGrpSpPr>
          <p:cNvPr id="860335" name="Group 175">
            <a:extLst>
              <a:ext uri="{FF2B5EF4-FFF2-40B4-BE49-F238E27FC236}">
                <a16:creationId xmlns:a16="http://schemas.microsoft.com/office/drawing/2014/main" id="{734AFAC4-6D33-486F-AA21-F28627547889}"/>
              </a:ext>
            </a:extLst>
          </p:cNvPr>
          <p:cNvGrpSpPr>
            <a:grpSpLocks/>
          </p:cNvGrpSpPr>
          <p:nvPr/>
        </p:nvGrpSpPr>
        <p:grpSpPr bwMode="auto">
          <a:xfrm>
            <a:off x="4373564" y="2990852"/>
            <a:ext cx="5075237" cy="2436813"/>
            <a:chOff x="1795" y="1884"/>
            <a:chExt cx="3197" cy="1535"/>
          </a:xfrm>
        </p:grpSpPr>
        <p:grpSp>
          <p:nvGrpSpPr>
            <p:cNvPr id="860334" name="Group 174">
              <a:extLst>
                <a:ext uri="{FF2B5EF4-FFF2-40B4-BE49-F238E27FC236}">
                  <a16:creationId xmlns:a16="http://schemas.microsoft.com/office/drawing/2014/main" id="{F87251F6-AE52-4BD0-ACF6-A8EBE5DF8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2304"/>
              <a:ext cx="2173" cy="938"/>
              <a:chOff x="2655" y="2304"/>
              <a:chExt cx="2173" cy="938"/>
            </a:xfrm>
          </p:grpSpPr>
          <p:sp>
            <p:nvSpPr>
              <p:cNvPr id="860312" name="Rectangle 152">
                <a:extLst>
                  <a:ext uri="{FF2B5EF4-FFF2-40B4-BE49-F238E27FC236}">
                    <a16:creationId xmlns:a16="http://schemas.microsoft.com/office/drawing/2014/main" id="{ABE7E45B-B005-4B84-8D52-9BFCEA10B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288" y="3010"/>
                <a:ext cx="540" cy="2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11176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13" name="Rectangle 153">
                <a:extLst>
                  <a:ext uri="{FF2B5EF4-FFF2-40B4-BE49-F238E27FC236}">
                    <a16:creationId xmlns:a16="http://schemas.microsoft.com/office/drawing/2014/main" id="{1C95711C-1434-445D-A7CD-3F9F4122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96" y="2537"/>
                <a:ext cx="550" cy="705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11176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14" name="Rectangle 154">
                <a:extLst>
                  <a:ext uri="{FF2B5EF4-FFF2-40B4-BE49-F238E27FC236}">
                    <a16:creationId xmlns:a16="http://schemas.microsoft.com/office/drawing/2014/main" id="{738BC5D2-6A54-4415-BF5A-87B48EBC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46" y="2784"/>
                <a:ext cx="541" cy="45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11176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15" name="Rectangle 155">
                <a:extLst>
                  <a:ext uri="{FF2B5EF4-FFF2-40B4-BE49-F238E27FC236}">
                    <a16:creationId xmlns:a16="http://schemas.microsoft.com/office/drawing/2014/main" id="{BCDA24D2-C4F7-4FEF-94E3-94BDC2782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655" y="2304"/>
                <a:ext cx="541" cy="93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11176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16" name="Group 156">
              <a:extLst>
                <a:ext uri="{FF2B5EF4-FFF2-40B4-BE49-F238E27FC236}">
                  <a16:creationId xmlns:a16="http://schemas.microsoft.com/office/drawing/2014/main" id="{A46E8639-411D-4419-88A1-6623E4B9D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1884"/>
              <a:ext cx="3197" cy="1535"/>
              <a:chOff x="1795" y="1884"/>
              <a:chExt cx="3197" cy="1535"/>
            </a:xfrm>
          </p:grpSpPr>
          <p:sp>
            <p:nvSpPr>
              <p:cNvPr id="860317" name="Text Box 157">
                <a:extLst>
                  <a:ext uri="{FF2B5EF4-FFF2-40B4-BE49-F238E27FC236}">
                    <a16:creationId xmlns:a16="http://schemas.microsoft.com/office/drawing/2014/main" id="{60BE17CD-172D-45A7-A246-482DDE619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016"/>
                <a:ext cx="13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lang="en-US" altLang="en-US" b="1">
                    <a:solidFill>
                      <a:srgbClr val="000000"/>
                    </a:solidFill>
                  </a:rPr>
                  <a:t>Income</a:t>
                </a:r>
              </a:p>
            </p:txBody>
          </p:sp>
          <p:sp>
            <p:nvSpPr>
              <p:cNvPr id="860318" name="Rectangle 158">
                <a:extLst>
                  <a:ext uri="{FF2B5EF4-FFF2-40B4-BE49-F238E27FC236}">
                    <a16:creationId xmlns:a16="http://schemas.microsoft.com/office/drawing/2014/main" id="{426BFABD-C619-411F-9FF2-D55065A2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1968"/>
                <a:ext cx="9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 5</a:t>
                </a:r>
                <a:endParaRPr lang="en-US" altLang="en-US" sz="1600"/>
              </a:p>
            </p:txBody>
          </p:sp>
          <p:sp>
            <p:nvSpPr>
              <p:cNvPr id="860319" name="Rectangle 159">
                <a:extLst>
                  <a:ext uri="{FF2B5EF4-FFF2-40B4-BE49-F238E27FC236}">
                    <a16:creationId xmlns:a16="http://schemas.microsoft.com/office/drawing/2014/main" id="{372C50B3-832B-4706-BB5C-37F2E69FB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2202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4</a:t>
                </a:r>
                <a:endParaRPr lang="en-US" altLang="en-US" sz="1600"/>
              </a:p>
            </p:txBody>
          </p:sp>
          <p:sp>
            <p:nvSpPr>
              <p:cNvPr id="860320" name="Rectangle 160">
                <a:extLst>
                  <a:ext uri="{FF2B5EF4-FFF2-40B4-BE49-F238E27FC236}">
                    <a16:creationId xmlns:a16="http://schemas.microsoft.com/office/drawing/2014/main" id="{C8D28604-4F41-4B6D-96AC-9073EFF30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2435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3</a:t>
                </a:r>
                <a:endParaRPr lang="en-US" altLang="en-US" sz="1600"/>
              </a:p>
            </p:txBody>
          </p:sp>
          <p:sp>
            <p:nvSpPr>
              <p:cNvPr id="860321" name="Rectangle 161">
                <a:extLst>
                  <a:ext uri="{FF2B5EF4-FFF2-40B4-BE49-F238E27FC236}">
                    <a16:creationId xmlns:a16="http://schemas.microsoft.com/office/drawing/2014/main" id="{AAD2E384-F149-4214-BCC0-83B0A61EF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2669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2</a:t>
                </a:r>
                <a:endParaRPr lang="en-US" altLang="en-US" sz="1600"/>
              </a:p>
            </p:txBody>
          </p:sp>
          <p:sp>
            <p:nvSpPr>
              <p:cNvPr id="860322" name="Rectangle 162">
                <a:extLst>
                  <a:ext uri="{FF2B5EF4-FFF2-40B4-BE49-F238E27FC236}">
                    <a16:creationId xmlns:a16="http://schemas.microsoft.com/office/drawing/2014/main" id="{776CA52B-8434-4F1D-AF02-05A75DE0B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2903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</a:t>
                </a:r>
                <a:endParaRPr lang="en-US" altLang="en-US" sz="1600"/>
              </a:p>
            </p:txBody>
          </p:sp>
          <p:sp>
            <p:nvSpPr>
              <p:cNvPr id="860323" name="Rectangle 163">
                <a:extLst>
                  <a:ext uri="{FF2B5EF4-FFF2-40B4-BE49-F238E27FC236}">
                    <a16:creationId xmlns:a16="http://schemas.microsoft.com/office/drawing/2014/main" id="{F3968F3D-DA8F-4FD5-9DF2-81729F8DF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3137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0</a:t>
                </a:r>
                <a:endParaRPr lang="en-US" altLang="en-US" sz="1600"/>
              </a:p>
            </p:txBody>
          </p:sp>
          <p:sp>
            <p:nvSpPr>
              <p:cNvPr id="860324" name="Line 164">
                <a:extLst>
                  <a:ext uri="{FF2B5EF4-FFF2-40B4-BE49-F238E27FC236}">
                    <a16:creationId xmlns:a16="http://schemas.microsoft.com/office/drawing/2014/main" id="{079B5FC3-980C-4E39-A301-F61A1BB59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8" y="2305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25" name="Line 165">
                <a:extLst>
                  <a:ext uri="{FF2B5EF4-FFF2-40B4-BE49-F238E27FC236}">
                    <a16:creationId xmlns:a16="http://schemas.microsoft.com/office/drawing/2014/main" id="{F5199304-18BC-45A5-B832-F37958E66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8" y="2538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26" name="Line 166">
                <a:extLst>
                  <a:ext uri="{FF2B5EF4-FFF2-40B4-BE49-F238E27FC236}">
                    <a16:creationId xmlns:a16="http://schemas.microsoft.com/office/drawing/2014/main" id="{68B087EE-7A9E-47C3-B8E9-0ED8550E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8" y="2772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27" name="Line 167">
                <a:extLst>
                  <a:ext uri="{FF2B5EF4-FFF2-40B4-BE49-F238E27FC236}">
                    <a16:creationId xmlns:a16="http://schemas.microsoft.com/office/drawing/2014/main" id="{3F4736B1-11C9-4D14-89A3-770D7E46C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8" y="3239"/>
                <a:ext cx="121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28" name="Line 168">
                <a:extLst>
                  <a:ext uri="{FF2B5EF4-FFF2-40B4-BE49-F238E27FC236}">
                    <a16:creationId xmlns:a16="http://schemas.microsoft.com/office/drawing/2014/main" id="{CBC01E6B-322B-4C81-8ECA-1A9264A3B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9" y="1884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29" name="Line 169">
                <a:extLst>
                  <a:ext uri="{FF2B5EF4-FFF2-40B4-BE49-F238E27FC236}">
                    <a16:creationId xmlns:a16="http://schemas.microsoft.com/office/drawing/2014/main" id="{E83299CD-1E2B-4846-B4A2-8BC9C94FA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241"/>
                <a:ext cx="2592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30" name="Text Box 170">
                <a:extLst>
                  <a:ext uri="{FF2B5EF4-FFF2-40B4-BE49-F238E27FC236}">
                    <a16:creationId xmlns:a16="http://schemas.microsoft.com/office/drawing/2014/main" id="{2BA97EAC-CC88-44BD-ABD3-5643D47E0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" y="2383"/>
                <a:ext cx="288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en-US" sz="2800" i="1"/>
                  <a:t>f</a:t>
                </a:r>
              </a:p>
            </p:txBody>
          </p:sp>
          <p:sp>
            <p:nvSpPr>
              <p:cNvPr id="860331" name="Line 171">
                <a:extLst>
                  <a:ext uri="{FF2B5EF4-FFF2-40B4-BE49-F238E27FC236}">
                    <a16:creationId xmlns:a16="http://schemas.microsoft.com/office/drawing/2014/main" id="{A780F8BB-7BC5-4DAB-83FA-834A518B6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3005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32" name="Line 172">
                <a:extLst>
                  <a:ext uri="{FF2B5EF4-FFF2-40B4-BE49-F238E27FC236}">
                    <a16:creationId xmlns:a16="http://schemas.microsoft.com/office/drawing/2014/main" id="{23C0E92F-1EAC-46C8-BF27-ED1579893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07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33" name="Rectangle 173">
                <a:extLst>
                  <a:ext uri="{FF2B5EF4-FFF2-40B4-BE49-F238E27FC236}">
                    <a16:creationId xmlns:a16="http://schemas.microsoft.com/office/drawing/2014/main" id="{A61B0938-C292-4995-922D-3F46B5814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3264"/>
                <a:ext cx="3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$25000</a:t>
                </a:r>
                <a:endParaRPr lang="en-US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5" grpId="0"/>
      <p:bldP spid="860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Descriptive statistics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If we wanted to characterize the students in this class, we would find that they are: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Young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Male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young?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fit is this class?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distribution of males and females?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Goal: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visualize data, understand the patterns, and make quick statements about the system’s behavior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understand relations among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210" name="Group 2">
            <a:extLst>
              <a:ext uri="{FF2B5EF4-FFF2-40B4-BE49-F238E27FC236}">
                <a16:creationId xmlns:a16="http://schemas.microsoft.com/office/drawing/2014/main" id="{ED24E844-0882-4555-972D-B99557507A5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219200"/>
            <a:ext cx="3060700" cy="1841500"/>
            <a:chOff x="3264" y="768"/>
            <a:chExt cx="1928" cy="1160"/>
          </a:xfrm>
        </p:grpSpPr>
        <p:pic>
          <p:nvPicPr>
            <p:cNvPr id="862211" name="Picture 3">
              <a:extLst>
                <a:ext uri="{FF2B5EF4-FFF2-40B4-BE49-F238E27FC236}">
                  <a16:creationId xmlns:a16="http://schemas.microsoft.com/office/drawing/2014/main" id="{1F65C781-DC4F-497F-998F-14EE8F805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056"/>
              <a:ext cx="1928" cy="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2212" name="Text Box 4">
              <a:extLst>
                <a:ext uri="{FF2B5EF4-FFF2-40B4-BE49-F238E27FC236}">
                  <a16:creationId xmlns:a16="http://schemas.microsoft.com/office/drawing/2014/main" id="{0352886C-2F75-4948-B6E9-9B8EB67F6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768"/>
              <a:ext cx="6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Uniform</a:t>
              </a:r>
            </a:p>
          </p:txBody>
        </p:sp>
      </p:grpSp>
      <p:grpSp>
        <p:nvGrpSpPr>
          <p:cNvPr id="862213" name="Group 5">
            <a:extLst>
              <a:ext uri="{FF2B5EF4-FFF2-40B4-BE49-F238E27FC236}">
                <a16:creationId xmlns:a16="http://schemas.microsoft.com/office/drawing/2014/main" id="{F2437326-6682-4EAC-BBCC-B71B6EB94FC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20788"/>
            <a:ext cx="1778000" cy="1865312"/>
            <a:chOff x="816" y="769"/>
            <a:chExt cx="1120" cy="1175"/>
          </a:xfrm>
        </p:grpSpPr>
        <p:pic>
          <p:nvPicPr>
            <p:cNvPr id="862214" name="Picture 6">
              <a:extLst>
                <a:ext uri="{FF2B5EF4-FFF2-40B4-BE49-F238E27FC236}">
                  <a16:creationId xmlns:a16="http://schemas.microsoft.com/office/drawing/2014/main" id="{2CA867A1-D19C-4C40-A73E-6A60B55A6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056"/>
              <a:ext cx="1072" cy="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2215" name="Text Box 7">
              <a:extLst>
                <a:ext uri="{FF2B5EF4-FFF2-40B4-BE49-F238E27FC236}">
                  <a16:creationId xmlns:a16="http://schemas.microsoft.com/office/drawing/2014/main" id="{F41495ED-300B-47D0-B770-6596020AB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69"/>
              <a:ext cx="7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Symmetric</a:t>
              </a:r>
            </a:p>
          </p:txBody>
        </p:sp>
      </p:grpSp>
      <p:grpSp>
        <p:nvGrpSpPr>
          <p:cNvPr id="862216" name="Group 8">
            <a:extLst>
              <a:ext uri="{FF2B5EF4-FFF2-40B4-BE49-F238E27FC236}">
                <a16:creationId xmlns:a16="http://schemas.microsoft.com/office/drawing/2014/main" id="{66A66A54-503C-4F3F-AB8F-AF23FA54157D}"/>
              </a:ext>
            </a:extLst>
          </p:cNvPr>
          <p:cNvGrpSpPr>
            <a:grpSpLocks/>
          </p:cNvGrpSpPr>
          <p:nvPr/>
        </p:nvGrpSpPr>
        <p:grpSpPr bwMode="auto">
          <a:xfrm>
            <a:off x="2982913" y="3951288"/>
            <a:ext cx="1809750" cy="2006600"/>
            <a:chOff x="919" y="2489"/>
            <a:chExt cx="1140" cy="1264"/>
          </a:xfrm>
        </p:grpSpPr>
        <p:pic>
          <p:nvPicPr>
            <p:cNvPr id="862217" name="Picture 9">
              <a:extLst>
                <a:ext uri="{FF2B5EF4-FFF2-40B4-BE49-F238E27FC236}">
                  <a16:creationId xmlns:a16="http://schemas.microsoft.com/office/drawing/2014/main" id="{8EB253DE-178F-44B4-AC34-C6BC9FBC7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" y="2873"/>
              <a:ext cx="1080" cy="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2218" name="Text Box 10">
              <a:extLst>
                <a:ext uri="{FF2B5EF4-FFF2-40B4-BE49-F238E27FC236}">
                  <a16:creationId xmlns:a16="http://schemas.microsoft.com/office/drawing/2014/main" id="{E8B01D62-DAFC-4B9D-AA69-6D71230B3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2489"/>
              <a:ext cx="9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Skewed right</a:t>
              </a:r>
            </a:p>
          </p:txBody>
        </p:sp>
      </p:grpSp>
      <p:grpSp>
        <p:nvGrpSpPr>
          <p:cNvPr id="862219" name="Group 11">
            <a:extLst>
              <a:ext uri="{FF2B5EF4-FFF2-40B4-BE49-F238E27FC236}">
                <a16:creationId xmlns:a16="http://schemas.microsoft.com/office/drawing/2014/main" id="{448DB1AE-1EBD-4657-9B92-E0BBD85CAAB9}"/>
              </a:ext>
            </a:extLst>
          </p:cNvPr>
          <p:cNvGrpSpPr>
            <a:grpSpLocks/>
          </p:cNvGrpSpPr>
          <p:nvPr/>
        </p:nvGrpSpPr>
        <p:grpSpPr bwMode="auto">
          <a:xfrm>
            <a:off x="7464425" y="3951288"/>
            <a:ext cx="1727200" cy="1962150"/>
            <a:chOff x="3742" y="2489"/>
            <a:chExt cx="1088" cy="1236"/>
          </a:xfrm>
        </p:grpSpPr>
        <p:pic>
          <p:nvPicPr>
            <p:cNvPr id="862220" name="Picture 12">
              <a:extLst>
                <a:ext uri="{FF2B5EF4-FFF2-40B4-BE49-F238E27FC236}">
                  <a16:creationId xmlns:a16="http://schemas.microsoft.com/office/drawing/2014/main" id="{8DECD3BF-0C89-4420-BB73-77A6EE63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901"/>
              <a:ext cx="1088" cy="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2221" name="Text Box 13">
              <a:extLst>
                <a:ext uri="{FF2B5EF4-FFF2-40B4-BE49-F238E27FC236}">
                  <a16:creationId xmlns:a16="http://schemas.microsoft.com/office/drawing/2014/main" id="{CC0326CE-11B0-46C0-B499-952B84B76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489"/>
              <a:ext cx="8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Skewed left</a:t>
              </a:r>
            </a:p>
          </p:txBody>
        </p:sp>
      </p:grpSp>
      <p:sp>
        <p:nvSpPr>
          <p:cNvPr id="862222" name="Text Box 14">
            <a:extLst>
              <a:ext uri="{FF2B5EF4-FFF2-40B4-BE49-F238E27FC236}">
                <a16:creationId xmlns:a16="http://schemas.microsoft.com/office/drawing/2014/main" id="{2E77A1B6-8B56-4008-9FC7-5FF902795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897" y="6012934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Mean &gt; Median</a:t>
            </a:r>
          </a:p>
        </p:txBody>
      </p:sp>
      <p:sp>
        <p:nvSpPr>
          <p:cNvPr id="862223" name="Text Box 15">
            <a:extLst>
              <a:ext uri="{FF2B5EF4-FFF2-40B4-BE49-F238E27FC236}">
                <a16:creationId xmlns:a16="http://schemas.microsoft.com/office/drawing/2014/main" id="{CC84F2BC-4369-4BBE-A695-958D7E96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09" y="5957888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Mean &lt; Median</a:t>
            </a:r>
          </a:p>
        </p:txBody>
      </p:sp>
      <p:sp>
        <p:nvSpPr>
          <p:cNvPr id="862224" name="Rectangle 16">
            <a:extLst>
              <a:ext uri="{FF2B5EF4-FFF2-40B4-BE49-F238E27FC236}">
                <a16:creationId xmlns:a16="http://schemas.microsoft.com/office/drawing/2014/main" id="{35EE35E7-20A2-4C16-BD33-7AF331106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Summary of Shapes of Distributions</a:t>
            </a:r>
          </a:p>
        </p:txBody>
      </p:sp>
      <p:grpSp>
        <p:nvGrpSpPr>
          <p:cNvPr id="862225" name="Group 17">
            <a:extLst>
              <a:ext uri="{FF2B5EF4-FFF2-40B4-BE49-F238E27FC236}">
                <a16:creationId xmlns:a16="http://schemas.microsoft.com/office/drawing/2014/main" id="{C10187EE-2436-470B-AC13-ABF948231BE0}"/>
              </a:ext>
            </a:extLst>
          </p:cNvPr>
          <p:cNvGrpSpPr>
            <a:grpSpLocks/>
          </p:cNvGrpSpPr>
          <p:nvPr/>
        </p:nvGrpSpPr>
        <p:grpSpPr bwMode="auto">
          <a:xfrm>
            <a:off x="3686176" y="3206754"/>
            <a:ext cx="4543425" cy="439738"/>
            <a:chOff x="1362" y="1968"/>
            <a:chExt cx="2862" cy="277"/>
          </a:xfrm>
        </p:grpSpPr>
        <p:sp>
          <p:nvSpPr>
            <p:cNvPr id="862226" name="Text Box 18">
              <a:extLst>
                <a:ext uri="{FF2B5EF4-FFF2-40B4-BE49-F238E27FC236}">
                  <a16:creationId xmlns:a16="http://schemas.microsoft.com/office/drawing/2014/main" id="{14239F13-C82F-4485-9B06-1E05D788C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012"/>
              <a:ext cx="1761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Mean   =   Median</a:t>
              </a:r>
            </a:p>
          </p:txBody>
        </p:sp>
        <p:sp>
          <p:nvSpPr>
            <p:cNvPr id="862227" name="Freeform 19">
              <a:extLst>
                <a:ext uri="{FF2B5EF4-FFF2-40B4-BE49-F238E27FC236}">
                  <a16:creationId xmlns:a16="http://schemas.microsoft.com/office/drawing/2014/main" id="{341C28D6-077F-4F20-903B-01420213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1968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0 w 480"/>
                <a:gd name="T3" fmla="*/ 240 h 240"/>
                <a:gd name="T4" fmla="*/ 0 w 48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4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2228" name="Freeform 20">
              <a:extLst>
                <a:ext uri="{FF2B5EF4-FFF2-40B4-BE49-F238E27FC236}">
                  <a16:creationId xmlns:a16="http://schemas.microsoft.com/office/drawing/2014/main" id="{2E1693D3-65EA-4502-95E2-3D57643DA4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52" y="1968"/>
              <a:ext cx="672" cy="240"/>
            </a:xfrm>
            <a:custGeom>
              <a:avLst/>
              <a:gdLst>
                <a:gd name="T0" fmla="*/ 480 w 480"/>
                <a:gd name="T1" fmla="*/ 240 h 240"/>
                <a:gd name="T2" fmla="*/ 0 w 480"/>
                <a:gd name="T3" fmla="*/ 240 h 240"/>
                <a:gd name="T4" fmla="*/ 0 w 48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4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Measures of Dispersion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>
            <a:extLst>
              <a:ext uri="{FF2B5EF4-FFF2-40B4-BE49-F238E27FC236}">
                <a16:creationId xmlns:a16="http://schemas.microsoft.com/office/drawing/2014/main" id="{C871853E-652B-40AE-89F7-D8F80044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Range</a:t>
            </a:r>
          </a:p>
        </p:txBody>
      </p:sp>
      <p:graphicFrame>
        <p:nvGraphicFramePr>
          <p:cNvPr id="864307" name="Group 51">
            <a:extLst>
              <a:ext uri="{FF2B5EF4-FFF2-40B4-BE49-F238E27FC236}">
                <a16:creationId xmlns:a16="http://schemas.microsoft.com/office/drawing/2014/main" id="{3CBA9757-4DFC-478B-8E45-98FA221FF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72508"/>
              </p:ext>
            </p:extLst>
          </p:nvPr>
        </p:nvGraphicFramePr>
        <p:xfrm>
          <a:off x="1659731" y="4587766"/>
          <a:ext cx="7621583" cy="457200"/>
        </p:xfrm>
        <a:graphic>
          <a:graphicData uri="http://schemas.openxmlformats.org/drawingml/2006/table">
            <a:tbl>
              <a:tblPr/>
              <a:tblGrid>
                <a:gridCol w="1235531">
                  <a:extLst>
                    <a:ext uri="{9D8B030D-6E8A-4147-A177-3AD203B41FA5}">
                      <a16:colId xmlns:a16="http://schemas.microsoft.com/office/drawing/2014/main" val="2515482486"/>
                    </a:ext>
                  </a:extLst>
                </a:gridCol>
                <a:gridCol w="616937">
                  <a:extLst>
                    <a:ext uri="{9D8B030D-6E8A-4147-A177-3AD203B41FA5}">
                      <a16:colId xmlns:a16="http://schemas.microsoft.com/office/drawing/2014/main" val="4202855610"/>
                    </a:ext>
                  </a:extLst>
                </a:gridCol>
                <a:gridCol w="549124">
                  <a:extLst>
                    <a:ext uri="{9D8B030D-6E8A-4147-A177-3AD203B41FA5}">
                      <a16:colId xmlns:a16="http://schemas.microsoft.com/office/drawing/2014/main" val="2068151789"/>
                    </a:ext>
                  </a:extLst>
                </a:gridCol>
                <a:gridCol w="668212">
                  <a:extLst>
                    <a:ext uri="{9D8B030D-6E8A-4147-A177-3AD203B41FA5}">
                      <a16:colId xmlns:a16="http://schemas.microsoft.com/office/drawing/2014/main" val="2149757731"/>
                    </a:ext>
                  </a:extLst>
                </a:gridCol>
                <a:gridCol w="668212">
                  <a:extLst>
                    <a:ext uri="{9D8B030D-6E8A-4147-A177-3AD203B41FA5}">
                      <a16:colId xmlns:a16="http://schemas.microsoft.com/office/drawing/2014/main" val="1158080534"/>
                    </a:ext>
                  </a:extLst>
                </a:gridCol>
                <a:gridCol w="668212">
                  <a:extLst>
                    <a:ext uri="{9D8B030D-6E8A-4147-A177-3AD203B41FA5}">
                      <a16:colId xmlns:a16="http://schemas.microsoft.com/office/drawing/2014/main" val="1194554489"/>
                    </a:ext>
                  </a:extLst>
                </a:gridCol>
                <a:gridCol w="673174">
                  <a:extLst>
                    <a:ext uri="{9D8B030D-6E8A-4147-A177-3AD203B41FA5}">
                      <a16:colId xmlns:a16="http://schemas.microsoft.com/office/drawing/2014/main" val="3492159284"/>
                    </a:ext>
                  </a:extLst>
                </a:gridCol>
                <a:gridCol w="668212">
                  <a:extLst>
                    <a:ext uri="{9D8B030D-6E8A-4147-A177-3AD203B41FA5}">
                      <a16:colId xmlns:a16="http://schemas.microsoft.com/office/drawing/2014/main" val="394133162"/>
                    </a:ext>
                  </a:extLst>
                </a:gridCol>
                <a:gridCol w="663249">
                  <a:extLst>
                    <a:ext uri="{9D8B030D-6E8A-4147-A177-3AD203B41FA5}">
                      <a16:colId xmlns:a16="http://schemas.microsoft.com/office/drawing/2014/main" val="1595097320"/>
                    </a:ext>
                  </a:extLst>
                </a:gridCol>
                <a:gridCol w="564011">
                  <a:extLst>
                    <a:ext uri="{9D8B030D-6E8A-4147-A177-3AD203B41FA5}">
                      <a16:colId xmlns:a16="http://schemas.microsoft.com/office/drawing/2014/main" val="248454524"/>
                    </a:ext>
                  </a:extLst>
                </a:gridCol>
                <a:gridCol w="646709">
                  <a:extLst>
                    <a:ext uri="{9D8B030D-6E8A-4147-A177-3AD203B41FA5}">
                      <a16:colId xmlns:a16="http://schemas.microsoft.com/office/drawing/2014/main" val="248634890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677160"/>
                  </a:ext>
                </a:extLst>
              </a:tr>
            </a:tbl>
          </a:graphicData>
        </a:graphic>
      </p:graphicFrame>
      <p:sp>
        <p:nvSpPr>
          <p:cNvPr id="864259" name="Text Box 3">
            <a:extLst>
              <a:ext uri="{FF2B5EF4-FFF2-40B4-BE49-F238E27FC236}">
                <a16:creationId xmlns:a16="http://schemas.microsoft.com/office/drawing/2014/main" id="{FAB31AD7-C9F0-43F4-9E62-EB9CC9E8E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85186"/>
            <a:ext cx="8566150" cy="363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range</a:t>
            </a:r>
            <a:r>
              <a:rPr lang="en-US" altLang="en-US" dirty="0"/>
              <a:t> of a data set is the difference between the maximum and minimum date entries in the set.</a:t>
            </a:r>
          </a:p>
          <a:p>
            <a:r>
              <a:rPr lang="en-US" altLang="en-US" dirty="0"/>
              <a:t>Range = (Maximum data entry) – (Minimum data entry)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The following data are the closing prices for a certain stock on ten successive Fridays.  </a:t>
            </a:r>
          </a:p>
        </p:txBody>
      </p:sp>
      <p:sp>
        <p:nvSpPr>
          <p:cNvPr id="864308" name="Rectangle 52">
            <a:extLst>
              <a:ext uri="{FF2B5EF4-FFF2-40B4-BE49-F238E27FC236}">
                <a16:creationId xmlns:a16="http://schemas.microsoft.com/office/drawing/2014/main" id="{3B9F0ADF-6889-4A66-9408-094A0F87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063" y="5444214"/>
            <a:ext cx="260141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The range is 67 – 56 =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>
            <a:extLst>
              <a:ext uri="{FF2B5EF4-FFF2-40B4-BE49-F238E27FC236}">
                <a16:creationId xmlns:a16="http://schemas.microsoft.com/office/drawing/2014/main" id="{938330A0-95FD-4689-9927-922F64E4D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Deviation</a:t>
            </a:r>
          </a:p>
        </p:txBody>
      </p:sp>
      <p:sp>
        <p:nvSpPr>
          <p:cNvPr id="1016835" name="Text Box 3">
            <a:extLst>
              <a:ext uri="{FF2B5EF4-FFF2-40B4-BE49-F238E27FC236}">
                <a16:creationId xmlns:a16="http://schemas.microsoft.com/office/drawing/2014/main" id="{4A420B64-F3E4-4D1E-BD58-4134F8E35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3150"/>
            <a:ext cx="6889542" cy="345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deviation of an entry x in a population data set is the difference between the entry and the mean </a:t>
            </a:r>
            <a:r>
              <a:rPr lang="el-GR" altLang="en-US" dirty="0"/>
              <a:t>μ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of the data set.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Deviation of x = x – </a:t>
            </a:r>
            <a:r>
              <a:rPr lang="el-GR" altLang="en-US" dirty="0">
                <a:sym typeface="Symbol" panose="05050102010706020507" pitchFamily="18" charset="2"/>
              </a:rPr>
              <a:t>μ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following data are the closing prices for a certain stock on five successive Fridays.  </a:t>
            </a:r>
          </a:p>
          <a:p>
            <a:endParaRPr lang="el-GR" altLang="en-US" dirty="0">
              <a:sym typeface="Symbol" panose="05050102010706020507" pitchFamily="18" charset="2"/>
            </a:endParaRPr>
          </a:p>
        </p:txBody>
      </p:sp>
      <p:sp>
        <p:nvSpPr>
          <p:cNvPr id="1016863" name="Rectangle 31">
            <a:extLst>
              <a:ext uri="{FF2B5EF4-FFF2-40B4-BE49-F238E27FC236}">
                <a16:creationId xmlns:a16="http://schemas.microsoft.com/office/drawing/2014/main" id="{87E2335D-607E-4B1A-9499-3B49E046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21" y="4990882"/>
            <a:ext cx="2435282" cy="66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mean stock price is </a:t>
            </a:r>
          </a:p>
          <a:p>
            <a:pPr algn="ctr">
              <a:spcBef>
                <a:spcPct val="5000"/>
              </a:spcBef>
            </a:pPr>
            <a:r>
              <a:rPr lang="el-GR" altLang="en-US" i="1" dirty="0">
                <a:solidFill>
                  <a:srgbClr val="000000"/>
                </a:solidFill>
              </a:rPr>
              <a:t>μ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= 305/5 = 61.</a:t>
            </a:r>
          </a:p>
        </p:txBody>
      </p:sp>
      <p:sp>
        <p:nvSpPr>
          <p:cNvPr id="1016999" name="Rectangle 167">
            <a:extLst>
              <a:ext uri="{FF2B5EF4-FFF2-40B4-BE49-F238E27FC236}">
                <a16:creationId xmlns:a16="http://schemas.microsoft.com/office/drawing/2014/main" id="{E983336F-979E-4706-92D5-3DA825BF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5167313"/>
            <a:ext cx="20574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2000"/>
              <a:t>67 – 61 = 6</a:t>
            </a:r>
          </a:p>
        </p:txBody>
      </p:sp>
      <p:sp>
        <p:nvSpPr>
          <p:cNvPr id="1016977" name="Rectangle 145">
            <a:extLst>
              <a:ext uri="{FF2B5EF4-FFF2-40B4-BE49-F238E27FC236}">
                <a16:creationId xmlns:a16="http://schemas.microsoft.com/office/drawing/2014/main" id="{9B6F3B78-E00B-4C4E-AC57-9B6C0D7C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5502276"/>
            <a:ext cx="2057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l-GR" altLang="en-US" sz="2000"/>
              <a:t>Σ</a:t>
            </a:r>
            <a:r>
              <a:rPr lang="en-US" altLang="en-US" sz="2000"/>
              <a:t>(</a:t>
            </a:r>
            <a:r>
              <a:rPr lang="en-US" altLang="en-US" sz="2000" i="1"/>
              <a:t>x – </a:t>
            </a:r>
            <a:r>
              <a:rPr lang="el-GR" altLang="en-US" sz="2000" i="1"/>
              <a:t>μ</a:t>
            </a:r>
            <a:r>
              <a:rPr lang="en-US" altLang="en-US" sz="2000"/>
              <a:t>) = 0</a:t>
            </a:r>
          </a:p>
        </p:txBody>
      </p:sp>
      <p:sp>
        <p:nvSpPr>
          <p:cNvPr id="1016971" name="Rectangle 139">
            <a:extLst>
              <a:ext uri="{FF2B5EF4-FFF2-40B4-BE49-F238E27FC236}">
                <a16:creationId xmlns:a16="http://schemas.microsoft.com/office/drawing/2014/main" id="{E75B52C5-7A21-4881-AABE-5CA218C4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4833939"/>
            <a:ext cx="2057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2000"/>
              <a:t>63 – 61 = 2</a:t>
            </a:r>
          </a:p>
        </p:txBody>
      </p:sp>
      <p:sp>
        <p:nvSpPr>
          <p:cNvPr id="1016967" name="Rectangle 135">
            <a:extLst>
              <a:ext uri="{FF2B5EF4-FFF2-40B4-BE49-F238E27FC236}">
                <a16:creationId xmlns:a16="http://schemas.microsoft.com/office/drawing/2014/main" id="{6E9BDCAC-D77E-46C5-BCF2-34E2A591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4498976"/>
            <a:ext cx="20574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2000"/>
              <a:t>61 – 61 = 0 </a:t>
            </a:r>
          </a:p>
        </p:txBody>
      </p:sp>
      <p:sp>
        <p:nvSpPr>
          <p:cNvPr id="1016965" name="Rectangle 133">
            <a:extLst>
              <a:ext uri="{FF2B5EF4-FFF2-40B4-BE49-F238E27FC236}">
                <a16:creationId xmlns:a16="http://schemas.microsoft.com/office/drawing/2014/main" id="{2153F503-B383-4A6D-8D46-B9FA2A9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4165601"/>
            <a:ext cx="2057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2000"/>
              <a:t>58 – 61 = – 3 </a:t>
            </a:r>
          </a:p>
        </p:txBody>
      </p:sp>
      <p:sp>
        <p:nvSpPr>
          <p:cNvPr id="1016959" name="Rectangle 127">
            <a:extLst>
              <a:ext uri="{FF2B5EF4-FFF2-40B4-BE49-F238E27FC236}">
                <a16:creationId xmlns:a16="http://schemas.microsoft.com/office/drawing/2014/main" id="{049EC4E2-0BAA-40AB-9ABD-2CE1E344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3832226"/>
            <a:ext cx="2057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2000"/>
              <a:t>56 – 61 = – 5 </a:t>
            </a:r>
          </a:p>
        </p:txBody>
      </p:sp>
      <p:sp>
        <p:nvSpPr>
          <p:cNvPr id="1016957" name="Rectangle 125">
            <a:extLst>
              <a:ext uri="{FF2B5EF4-FFF2-40B4-BE49-F238E27FC236}">
                <a16:creationId xmlns:a16="http://schemas.microsoft.com/office/drawing/2014/main" id="{A9ED6036-63ED-44AA-87F7-B4806EEE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43" y="3168651"/>
            <a:ext cx="2057400" cy="6635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/>
              <a:t>Deviation</a:t>
            </a:r>
          </a:p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en-US" i="1"/>
              <a:t>x – </a:t>
            </a:r>
            <a:r>
              <a:rPr lang="el-GR" altLang="en-US" i="1"/>
              <a:t>μ</a:t>
            </a:r>
            <a:r>
              <a:rPr lang="en-US" altLang="en-US" i="1"/>
              <a:t> </a:t>
            </a:r>
            <a:endParaRPr lang="el-GR" altLang="en-US" i="1"/>
          </a:p>
        </p:txBody>
      </p:sp>
      <p:sp>
        <p:nvSpPr>
          <p:cNvPr id="1016898" name="Rectangle 66">
            <a:extLst>
              <a:ext uri="{FF2B5EF4-FFF2-40B4-BE49-F238E27FC236}">
                <a16:creationId xmlns:a16="http://schemas.microsoft.com/office/drawing/2014/main" id="{E954619E-42CE-4047-86FD-9CF7C039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943" y="5502276"/>
            <a:ext cx="121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69056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7186613">
              <a:spcBef>
                <a:spcPct val="20000"/>
              </a:spcBef>
              <a:buChar char="&gt;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7589838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80470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85042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89614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9418638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/>
            <a:r>
              <a:rPr lang="el-GR" altLang="en-US" sz="2000" dirty="0"/>
              <a:t>Σ</a:t>
            </a:r>
            <a:r>
              <a:rPr lang="en-US" altLang="en-US" sz="2000" i="1" dirty="0"/>
              <a:t>x</a:t>
            </a:r>
            <a:r>
              <a:rPr lang="en-US" altLang="en-US" sz="2000" dirty="0"/>
              <a:t> = 305</a:t>
            </a:r>
          </a:p>
        </p:txBody>
      </p:sp>
      <p:grpSp>
        <p:nvGrpSpPr>
          <p:cNvPr id="1017020" name="Group 188">
            <a:extLst>
              <a:ext uri="{FF2B5EF4-FFF2-40B4-BE49-F238E27FC236}">
                <a16:creationId xmlns:a16="http://schemas.microsoft.com/office/drawing/2014/main" id="{873B5D6E-F447-4575-9EE6-C78D574BB8BD}"/>
              </a:ext>
            </a:extLst>
          </p:cNvPr>
          <p:cNvGrpSpPr>
            <a:grpSpLocks/>
          </p:cNvGrpSpPr>
          <p:nvPr/>
        </p:nvGrpSpPr>
        <p:grpSpPr bwMode="auto">
          <a:xfrm>
            <a:off x="8565943" y="3168650"/>
            <a:ext cx="3276600" cy="3003550"/>
            <a:chOff x="3264" y="1996"/>
            <a:chExt cx="2064" cy="1892"/>
          </a:xfrm>
        </p:grpSpPr>
        <p:sp>
          <p:nvSpPr>
            <p:cNvPr id="1016997" name="Rectangle 165">
              <a:extLst>
                <a:ext uri="{FF2B5EF4-FFF2-40B4-BE49-F238E27FC236}">
                  <a16:creationId xmlns:a16="http://schemas.microsoft.com/office/drawing/2014/main" id="{064C76E1-18FA-461F-9CEC-37B9B63B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55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sz="2000"/>
                <a:t>67</a:t>
              </a:r>
            </a:p>
          </p:txBody>
        </p:sp>
        <p:sp>
          <p:nvSpPr>
            <p:cNvPr id="1016895" name="Rectangle 63">
              <a:extLst>
                <a:ext uri="{FF2B5EF4-FFF2-40B4-BE49-F238E27FC236}">
                  <a16:creationId xmlns:a16="http://schemas.microsoft.com/office/drawing/2014/main" id="{57E8184E-573A-4057-B5C9-07D96589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45"/>
              <a:ext cx="76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sz="2000"/>
                <a:t>63</a:t>
              </a:r>
            </a:p>
          </p:txBody>
        </p:sp>
        <p:sp>
          <p:nvSpPr>
            <p:cNvPr id="1016893" name="Rectangle 61">
              <a:extLst>
                <a:ext uri="{FF2B5EF4-FFF2-40B4-BE49-F238E27FC236}">
                  <a16:creationId xmlns:a16="http://schemas.microsoft.com/office/drawing/2014/main" id="{27756D25-5C49-4E69-8376-68650DF9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4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sz="2000"/>
                <a:t>61</a:t>
              </a:r>
            </a:p>
          </p:txBody>
        </p:sp>
        <p:sp>
          <p:nvSpPr>
            <p:cNvPr id="1016892" name="Rectangle 60">
              <a:extLst>
                <a:ext uri="{FF2B5EF4-FFF2-40B4-BE49-F238E27FC236}">
                  <a16:creationId xmlns:a16="http://schemas.microsoft.com/office/drawing/2014/main" id="{39018B13-3DD5-4B67-B706-30F3A9867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24"/>
              <a:ext cx="76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sz="2000"/>
                <a:t>58</a:t>
              </a:r>
            </a:p>
          </p:txBody>
        </p:sp>
        <p:sp>
          <p:nvSpPr>
            <p:cNvPr id="1016889" name="Rectangle 57">
              <a:extLst>
                <a:ext uri="{FF2B5EF4-FFF2-40B4-BE49-F238E27FC236}">
                  <a16:creationId xmlns:a16="http://schemas.microsoft.com/office/drawing/2014/main" id="{A5D71BC0-0D68-474D-B2BE-E5BA92036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14"/>
              <a:ext cx="76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/>
              <a:r>
                <a:rPr lang="en-US" altLang="en-US" sz="2000"/>
                <a:t>56</a:t>
              </a:r>
            </a:p>
          </p:txBody>
        </p:sp>
        <p:sp>
          <p:nvSpPr>
            <p:cNvPr id="1016888" name="Rectangle 56">
              <a:extLst>
                <a:ext uri="{FF2B5EF4-FFF2-40B4-BE49-F238E27FC236}">
                  <a16:creationId xmlns:a16="http://schemas.microsoft.com/office/drawing/2014/main" id="{3967B2ED-2400-49FC-B80E-14BDF462D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96"/>
              <a:ext cx="768" cy="41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" bIns="914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1pPr>
              <a:lvl2pPr marL="1143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6905625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t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7186613">
                <a:spcBef>
                  <a:spcPct val="20000"/>
                </a:spcBef>
                <a:buChar char="&gt;"/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7589838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5pPr>
              <a:lvl6pPr marL="80470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6pPr>
              <a:lvl7pPr marL="85042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7pPr>
              <a:lvl8pPr marL="89614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8pPr>
              <a:lvl9pPr marL="9418638" fontAlgn="base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entury" panose="020406040505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/>
                <a:t>Stock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i="1"/>
                <a:t>x</a:t>
              </a:r>
            </a:p>
          </p:txBody>
        </p:sp>
        <p:sp>
          <p:nvSpPr>
            <p:cNvPr id="1016899" name="Line 67">
              <a:extLst>
                <a:ext uri="{FF2B5EF4-FFF2-40B4-BE49-F238E27FC236}">
                  <a16:creationId xmlns:a16="http://schemas.microsoft.com/office/drawing/2014/main" id="{3F42CA96-02E1-43EB-9BF6-35A8413CA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96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00" name="Line 68">
              <a:extLst>
                <a:ext uri="{FF2B5EF4-FFF2-40B4-BE49-F238E27FC236}">
                  <a16:creationId xmlns:a16="http://schemas.microsoft.com/office/drawing/2014/main" id="{CDBAC10A-ED4F-4049-80A1-060112B91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1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01" name="Line 69">
              <a:extLst>
                <a:ext uri="{FF2B5EF4-FFF2-40B4-BE49-F238E27FC236}">
                  <a16:creationId xmlns:a16="http://schemas.microsoft.com/office/drawing/2014/main" id="{4A09CC5F-8CE4-420C-9997-105129281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6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04" name="Line 72">
              <a:extLst>
                <a:ext uri="{FF2B5EF4-FFF2-40B4-BE49-F238E27FC236}">
                  <a16:creationId xmlns:a16="http://schemas.microsoft.com/office/drawing/2014/main" id="{67E8952C-2079-4C61-86C6-2896FD1B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05" name="Line 73">
              <a:extLst>
                <a:ext uri="{FF2B5EF4-FFF2-40B4-BE49-F238E27FC236}">
                  <a16:creationId xmlns:a16="http://schemas.microsoft.com/office/drawing/2014/main" id="{F0DDAB31-F57D-4EE6-BE4E-568C82911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04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07" name="Line 75">
              <a:extLst>
                <a:ext uri="{FF2B5EF4-FFF2-40B4-BE49-F238E27FC236}">
                  <a16:creationId xmlns:a16="http://schemas.microsoft.com/office/drawing/2014/main" id="{7C2D4EA8-43AA-4A2F-92FB-E002123AD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5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10" name="Line 78">
              <a:extLst>
                <a:ext uri="{FF2B5EF4-FFF2-40B4-BE49-F238E27FC236}">
                  <a16:creationId xmlns:a16="http://schemas.microsoft.com/office/drawing/2014/main" id="{7CA23024-ACD6-477A-BA12-354167ED1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888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11" name="Line 79">
              <a:extLst>
                <a:ext uri="{FF2B5EF4-FFF2-40B4-BE49-F238E27FC236}">
                  <a16:creationId xmlns:a16="http://schemas.microsoft.com/office/drawing/2014/main" id="{2649A4E7-5A8E-4D44-9468-A1FCE4265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96"/>
              <a:ext cx="0" cy="18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12" name="Line 80">
              <a:extLst>
                <a:ext uri="{FF2B5EF4-FFF2-40B4-BE49-F238E27FC236}">
                  <a16:creationId xmlns:a16="http://schemas.microsoft.com/office/drawing/2014/main" id="{FFF2E8A1-74A1-42BE-89EA-60F80EB3E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996"/>
              <a:ext cx="0" cy="18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58" name="Line 126">
              <a:extLst>
                <a:ext uri="{FF2B5EF4-FFF2-40B4-BE49-F238E27FC236}">
                  <a16:creationId xmlns:a16="http://schemas.microsoft.com/office/drawing/2014/main" id="{2951FE34-901A-4E5A-ADDB-E94FEF0C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96"/>
              <a:ext cx="0" cy="18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6998" name="Line 166">
              <a:extLst>
                <a:ext uri="{FF2B5EF4-FFF2-40B4-BE49-F238E27FC236}">
                  <a16:creationId xmlns:a16="http://schemas.microsoft.com/office/drawing/2014/main" id="{C23E967F-521E-4704-9CCB-163CE0C7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6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017005" name="Object 173">
            <a:extLst>
              <a:ext uri="{FF2B5EF4-FFF2-40B4-BE49-F238E27FC236}">
                <a16:creationId xmlns:a16="http://schemas.microsoft.com/office/drawing/2014/main" id="{493F0B1F-62F7-422A-AC8E-BB5070928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5621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93760" progId="Equation.DSMT4">
                  <p:embed/>
                </p:oleObj>
              </mc:Choice>
              <mc:Fallback>
                <p:oleObj name="Equation" r:id="rId3" imgW="914400" imgH="293760" progId="Equation.DSMT4">
                  <p:embed/>
                  <p:pic>
                    <p:nvPicPr>
                      <p:cNvPr id="1017005" name="Object 173">
                        <a:extLst>
                          <a:ext uri="{FF2B5EF4-FFF2-40B4-BE49-F238E27FC236}">
                            <a16:creationId xmlns:a16="http://schemas.microsoft.com/office/drawing/2014/main" id="{493F0B1F-62F7-422A-AC8E-BB5070928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621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63" grpId="0"/>
      <p:bldP spid="1016999" grpId="0"/>
      <p:bldP spid="1016977" grpId="0"/>
      <p:bldP spid="1016971" grpId="0"/>
      <p:bldP spid="1016967" grpId="0"/>
      <p:bldP spid="1016965" grpId="0"/>
      <p:bldP spid="1016959" grpId="0"/>
      <p:bldP spid="1016957" grpId="0" animBg="1"/>
      <p:bldP spid="10168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F19B77CE-F990-4A7F-88A7-EDE2057DC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Variance and Standard Deviation</a:t>
            </a:r>
          </a:p>
        </p:txBody>
      </p:sp>
      <p:sp>
        <p:nvSpPr>
          <p:cNvPr id="1021955" name="Text Box 3">
            <a:extLst>
              <a:ext uri="{FF2B5EF4-FFF2-40B4-BE49-F238E27FC236}">
                <a16:creationId xmlns:a16="http://schemas.microsoft.com/office/drawing/2014/main" id="{EC0305AB-D37C-4C51-96AF-10DAD4C0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69130"/>
            <a:ext cx="8566150" cy="138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population variance of a population data set of N entries is</a:t>
            </a:r>
          </a:p>
        </p:txBody>
      </p:sp>
      <p:graphicFrame>
        <p:nvGraphicFramePr>
          <p:cNvPr id="1021985" name="Object 33">
            <a:extLst>
              <a:ext uri="{FF2B5EF4-FFF2-40B4-BE49-F238E27FC236}">
                <a16:creationId xmlns:a16="http://schemas.microsoft.com/office/drawing/2014/main" id="{79C682DD-E9D6-4E12-AFD3-CBBBF5AD9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5621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93760" progId="Equation.DSMT4">
                  <p:embed/>
                </p:oleObj>
              </mc:Choice>
              <mc:Fallback>
                <p:oleObj name="Equation" r:id="rId3" imgW="914400" imgH="293760" progId="Equation.DSMT4">
                  <p:embed/>
                  <p:pic>
                    <p:nvPicPr>
                      <p:cNvPr id="1021985" name="Object 33">
                        <a:extLst>
                          <a:ext uri="{FF2B5EF4-FFF2-40B4-BE49-F238E27FC236}">
                            <a16:creationId xmlns:a16="http://schemas.microsoft.com/office/drawing/2014/main" id="{79C682DD-E9D6-4E12-AFD3-CBBBF5AD9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621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1986" name="Object 34">
            <a:extLst>
              <a:ext uri="{FF2B5EF4-FFF2-40B4-BE49-F238E27FC236}">
                <a16:creationId xmlns:a16="http://schemas.microsoft.com/office/drawing/2014/main" id="{36937809-E08D-4E15-9F9E-4A96417B7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72045"/>
              </p:ext>
            </p:extLst>
          </p:nvPr>
        </p:nvGraphicFramePr>
        <p:xfrm>
          <a:off x="4091030" y="1883051"/>
          <a:ext cx="19812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698400" progId="Equation.DSMT4">
                  <p:embed/>
                </p:oleObj>
              </mc:Choice>
              <mc:Fallback>
                <p:oleObj name="Equation" r:id="rId5" imgW="2082600" imgH="698400" progId="Equation.DSMT4">
                  <p:embed/>
                  <p:pic>
                    <p:nvPicPr>
                      <p:cNvPr id="1021986" name="Object 34">
                        <a:extLst>
                          <a:ext uri="{FF2B5EF4-FFF2-40B4-BE49-F238E27FC236}">
                            <a16:creationId xmlns:a16="http://schemas.microsoft.com/office/drawing/2014/main" id="{36937809-E08D-4E15-9F9E-4A96417B7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030" y="1883051"/>
                        <a:ext cx="19812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1991" name="Text Box 39">
            <a:extLst>
              <a:ext uri="{FF2B5EF4-FFF2-40B4-BE49-F238E27FC236}">
                <a16:creationId xmlns:a16="http://schemas.microsoft.com/office/drawing/2014/main" id="{03706F87-9798-44D3-A49A-841261A1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55" y="3159047"/>
            <a:ext cx="8566150" cy="177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population standard deviation of a population data set of N entries is the square root of the population variance.</a:t>
            </a:r>
          </a:p>
        </p:txBody>
      </p:sp>
      <p:graphicFrame>
        <p:nvGraphicFramePr>
          <p:cNvPr id="1021993" name="Object 41">
            <a:extLst>
              <a:ext uri="{FF2B5EF4-FFF2-40B4-BE49-F238E27FC236}">
                <a16:creationId xmlns:a16="http://schemas.microsoft.com/office/drawing/2014/main" id="{4B733747-5000-4FA7-831A-7AF6D26F1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2293"/>
              </p:ext>
            </p:extLst>
          </p:nvPr>
        </p:nvGraphicFramePr>
        <p:xfrm>
          <a:off x="4174991" y="4364652"/>
          <a:ext cx="28638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9600" imgH="774360" progId="Equation.DSMT4">
                  <p:embed/>
                </p:oleObj>
              </mc:Choice>
              <mc:Fallback>
                <p:oleObj name="Equation" r:id="rId7" imgW="3009600" imgH="774360" progId="Equation.DSMT4">
                  <p:embed/>
                  <p:pic>
                    <p:nvPicPr>
                      <p:cNvPr id="1021993" name="Object 41">
                        <a:extLst>
                          <a:ext uri="{FF2B5EF4-FFF2-40B4-BE49-F238E27FC236}">
                            <a16:creationId xmlns:a16="http://schemas.microsoft.com/office/drawing/2014/main" id="{4B733747-5000-4FA7-831A-7AF6D26F1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991" y="4364652"/>
                        <a:ext cx="28638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9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>
            <a:extLst>
              <a:ext uri="{FF2B5EF4-FFF2-40B4-BE49-F238E27FC236}">
                <a16:creationId xmlns:a16="http://schemas.microsoft.com/office/drawing/2014/main" id="{5C4A5474-E565-459C-AF0F-AF6C1C80A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400"/>
              <a:t>Finding the Population Standard Deviation</a:t>
            </a:r>
          </a:p>
        </p:txBody>
      </p:sp>
      <p:graphicFrame>
        <p:nvGraphicFramePr>
          <p:cNvPr id="1030262" name="Group 118">
            <a:extLst>
              <a:ext uri="{FF2B5EF4-FFF2-40B4-BE49-F238E27FC236}">
                <a16:creationId xmlns:a16="http://schemas.microsoft.com/office/drawing/2014/main" id="{CCBCDD68-CE43-41E2-B456-AD5B77DE2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775024"/>
              </p:ext>
            </p:extLst>
          </p:nvPr>
        </p:nvGraphicFramePr>
        <p:xfrm>
          <a:off x="118461" y="3257360"/>
          <a:ext cx="7621587" cy="3080132"/>
        </p:xfrm>
        <a:graphic>
          <a:graphicData uri="http://schemas.openxmlformats.org/drawingml/2006/table">
            <a:tbl>
              <a:tblPr/>
              <a:tblGrid>
                <a:gridCol w="1999105">
                  <a:extLst>
                    <a:ext uri="{9D8B030D-6E8A-4147-A177-3AD203B41FA5}">
                      <a16:colId xmlns:a16="http://schemas.microsoft.com/office/drawing/2014/main" val="4067360362"/>
                    </a:ext>
                  </a:extLst>
                </a:gridCol>
                <a:gridCol w="2748769">
                  <a:extLst>
                    <a:ext uri="{9D8B030D-6E8A-4147-A177-3AD203B41FA5}">
                      <a16:colId xmlns:a16="http://schemas.microsoft.com/office/drawing/2014/main" val="2214118602"/>
                    </a:ext>
                  </a:extLst>
                </a:gridCol>
                <a:gridCol w="2873713">
                  <a:extLst>
                    <a:ext uri="{9D8B030D-6E8A-4147-A177-3AD203B41FA5}">
                      <a16:colId xmlns:a16="http://schemas.microsoft.com/office/drawing/2014/main" val="3089942890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Stock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Deviation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 – </a:t>
                      </a:r>
                      <a:r>
                        <a:rPr kumimoji="0" lang="el-GR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μ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Squared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(</a:t>
                      </a: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 – </a:t>
                      </a:r>
                      <a:r>
                        <a:rPr kumimoji="0" lang="el-GR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μ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)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  <a:endParaRPr kumimoji="0" lang="el-G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79024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56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– 5</a:t>
                      </a:r>
                    </a:p>
                  </a:txBody>
                  <a:tcPr marL="182880" marR="82296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25</a:t>
                      </a:r>
                    </a:p>
                  </a:txBody>
                  <a:tcPr marL="182880" marR="68580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975285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58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– 3</a:t>
                      </a:r>
                    </a:p>
                  </a:txBody>
                  <a:tcPr marL="182880" marR="82296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marL="182880" marR="68580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07496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61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182880" marR="82296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182880" marR="68580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9339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63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182880" marR="82296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182880" marR="68580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431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67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182880" marR="82296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36</a:t>
                      </a:r>
                    </a:p>
                  </a:txBody>
                  <a:tcPr marL="182880" marR="685800"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05289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Σ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= 305</a:t>
                      </a:r>
                    </a:p>
                  </a:txBody>
                  <a:tcPr marT="182880" marB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Σ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 – </a:t>
                      </a:r>
                      <a:r>
                        <a:rPr kumimoji="0" lang="el-GR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μ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) = 0</a:t>
                      </a:r>
                    </a:p>
                  </a:txBody>
                  <a:tcPr marT="182880" marB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Σ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 – </a:t>
                      </a:r>
                      <a:r>
                        <a:rPr kumimoji="0" lang="el-G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μ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)</a:t>
                      </a:r>
                      <a:r>
                        <a:rPr kumimoji="0" lang="en-US" alt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= 74</a:t>
                      </a:r>
                    </a:p>
                  </a:txBody>
                  <a:tcPr marT="182880" marB="1828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80900"/>
                  </a:ext>
                </a:extLst>
              </a:tr>
            </a:tbl>
          </a:graphicData>
        </a:graphic>
      </p:graphicFrame>
      <p:sp>
        <p:nvSpPr>
          <p:cNvPr id="1030148" name="Rectangle 4">
            <a:extLst>
              <a:ext uri="{FF2B5EF4-FFF2-40B4-BE49-F238E27FC236}">
                <a16:creationId xmlns:a16="http://schemas.microsoft.com/office/drawing/2014/main" id="{94CD66BF-7BE8-4A13-A121-BAA1A8A8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83" y="1117294"/>
            <a:ext cx="8534400" cy="177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Example:</a:t>
            </a:r>
          </a:p>
          <a:p>
            <a:pPr marL="685800" lvl="1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following data are the closing prices for a certain stock on five successive Fridays. The population mean is 61.</a:t>
            </a:r>
          </a:p>
        </p:txBody>
      </p:sp>
      <p:graphicFrame>
        <p:nvGraphicFramePr>
          <p:cNvPr id="1030176" name="Object 32">
            <a:extLst>
              <a:ext uri="{FF2B5EF4-FFF2-40B4-BE49-F238E27FC236}">
                <a16:creationId xmlns:a16="http://schemas.microsoft.com/office/drawing/2014/main" id="{1DA693EB-2BC6-4759-BF2B-61B4E08CC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5621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93760" progId="Equation.DSMT4">
                  <p:embed/>
                </p:oleObj>
              </mc:Choice>
              <mc:Fallback>
                <p:oleObj name="Equation" r:id="rId3" imgW="914400" imgH="293760" progId="Equation.DSMT4">
                  <p:embed/>
                  <p:pic>
                    <p:nvPicPr>
                      <p:cNvPr id="1030176" name="Object 32">
                        <a:extLst>
                          <a:ext uri="{FF2B5EF4-FFF2-40B4-BE49-F238E27FC236}">
                            <a16:creationId xmlns:a16="http://schemas.microsoft.com/office/drawing/2014/main" id="{1DA693EB-2BC6-4759-BF2B-61B4E08CC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621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267" name="Object 123">
            <a:extLst>
              <a:ext uri="{FF2B5EF4-FFF2-40B4-BE49-F238E27FC236}">
                <a16:creationId xmlns:a16="http://schemas.microsoft.com/office/drawing/2014/main" id="{40436049-482F-42E3-9240-AC96EF237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599716"/>
              </p:ext>
            </p:extLst>
          </p:nvPr>
        </p:nvGraphicFramePr>
        <p:xfrm>
          <a:off x="8414221" y="3915274"/>
          <a:ext cx="29257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3880" imgH="774360" progId="Equation.DSMT4">
                  <p:embed/>
                </p:oleObj>
              </mc:Choice>
              <mc:Fallback>
                <p:oleObj name="Equation" r:id="rId5" imgW="3593880" imgH="774360" progId="Equation.DSMT4">
                  <p:embed/>
                  <p:pic>
                    <p:nvPicPr>
                      <p:cNvPr id="1030267" name="Object 123">
                        <a:extLst>
                          <a:ext uri="{FF2B5EF4-FFF2-40B4-BE49-F238E27FC236}">
                            <a16:creationId xmlns:a16="http://schemas.microsoft.com/office/drawing/2014/main" id="{40436049-482F-42E3-9240-AC96EF237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4221" y="3915274"/>
                        <a:ext cx="292576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269" name="Text Box 125">
            <a:extLst>
              <a:ext uri="{FF2B5EF4-FFF2-40B4-BE49-F238E27FC236}">
                <a16:creationId xmlns:a16="http://schemas.microsoft.com/office/drawing/2014/main" id="{BD2D292E-89C2-496E-9CE2-8EEC83DF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044" y="5852027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l-GR" altLang="en-US" i="1" dirty="0">
                <a:solidFill>
                  <a:schemeClr val="folHlink"/>
                </a:solidFill>
              </a:rPr>
              <a:t>σ</a:t>
            </a:r>
            <a:r>
              <a:rPr lang="en-US" altLang="en-US" i="1" dirty="0">
                <a:solidFill>
                  <a:schemeClr val="folHlink"/>
                </a:solidFill>
              </a:rPr>
              <a:t> </a:t>
            </a:r>
            <a:r>
              <a:rPr lang="en-US" altLang="en-US" i="1" dirty="0">
                <a:solidFill>
                  <a:schemeClr val="folHlink"/>
                </a:solidFill>
                <a:sym typeface="Symbol" panose="05050102010706020507" pitchFamily="18" charset="2"/>
              </a:rPr>
              <a:t> </a:t>
            </a:r>
            <a:r>
              <a:rPr lang="en-US" altLang="en-US" dirty="0">
                <a:solidFill>
                  <a:schemeClr val="folHlink"/>
                </a:solidFill>
                <a:sym typeface="Symbol" panose="05050102010706020507" pitchFamily="18" charset="2"/>
              </a:rPr>
              <a:t>$3.85</a:t>
            </a:r>
          </a:p>
        </p:txBody>
      </p:sp>
      <p:grpSp>
        <p:nvGrpSpPr>
          <p:cNvPr id="1030274" name="Group 130">
            <a:extLst>
              <a:ext uri="{FF2B5EF4-FFF2-40B4-BE49-F238E27FC236}">
                <a16:creationId xmlns:a16="http://schemas.microsoft.com/office/drawing/2014/main" id="{433B7DAC-7192-455E-9F8E-29A4A32828C6}"/>
              </a:ext>
            </a:extLst>
          </p:cNvPr>
          <p:cNvGrpSpPr>
            <a:grpSpLocks/>
          </p:cNvGrpSpPr>
          <p:nvPr/>
        </p:nvGrpSpPr>
        <p:grpSpPr bwMode="auto">
          <a:xfrm>
            <a:off x="8379183" y="4797426"/>
            <a:ext cx="3409950" cy="688975"/>
            <a:chOff x="3486" y="3022"/>
            <a:chExt cx="2148" cy="434"/>
          </a:xfrm>
        </p:grpSpPr>
        <p:graphicFrame>
          <p:nvGraphicFramePr>
            <p:cNvPr id="1030268" name="Object 124">
              <a:extLst>
                <a:ext uri="{FF2B5EF4-FFF2-40B4-BE49-F238E27FC236}">
                  <a16:creationId xmlns:a16="http://schemas.microsoft.com/office/drawing/2014/main" id="{F4D00251-AC00-43C2-B438-29798F2DA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6" y="3022"/>
            <a:ext cx="202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49560" imgH="850680" progId="Equation.DSMT4">
                    <p:embed/>
                  </p:oleObj>
                </mc:Choice>
                <mc:Fallback>
                  <p:oleObj name="Equation" r:id="rId7" imgW="3949560" imgH="850680" progId="Equation.DSMT4">
                    <p:embed/>
                    <p:pic>
                      <p:nvPicPr>
                        <p:cNvPr id="1030268" name="Object 124">
                          <a:extLst>
                            <a:ext uri="{FF2B5EF4-FFF2-40B4-BE49-F238E27FC236}">
                              <a16:creationId xmlns:a16="http://schemas.microsoft.com/office/drawing/2014/main" id="{F4D00251-AC00-43C2-B438-29798F2DA8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3022"/>
                          <a:ext cx="2025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30273" name="Rectangle 129">
              <a:extLst>
                <a:ext uri="{FF2B5EF4-FFF2-40B4-BE49-F238E27FC236}">
                  <a16:creationId xmlns:a16="http://schemas.microsoft.com/office/drawing/2014/main" id="{A25AF2AC-ADDD-4153-A883-9492236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160"/>
              <a:ext cx="402" cy="25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ym typeface="Symbol" panose="05050102010706020507" pitchFamily="18" charset="2"/>
                </a:rPr>
                <a:t>3.85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2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>
            <a:extLst>
              <a:ext uri="{FF2B5EF4-FFF2-40B4-BE49-F238E27FC236}">
                <a16:creationId xmlns:a16="http://schemas.microsoft.com/office/drawing/2014/main" id="{BE745DE4-4FD7-4145-9963-9E9C4FC2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400"/>
              <a:t>Interpreting Standard Deviation</a:t>
            </a:r>
          </a:p>
        </p:txBody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5F0C53B1-89FE-44CF-ABED-8A742D66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89" y="1216517"/>
            <a:ext cx="8534400" cy="1643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standard deviation is a measure of the typical amount an entry deviates from the mean. 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more the entries are spread out, the greater the standard deviation.</a:t>
            </a:r>
          </a:p>
        </p:txBody>
      </p:sp>
      <p:graphicFrame>
        <p:nvGraphicFramePr>
          <p:cNvPr id="1032230" name="Object 38">
            <a:extLst>
              <a:ext uri="{FF2B5EF4-FFF2-40B4-BE49-F238E27FC236}">
                <a16:creationId xmlns:a16="http://schemas.microsoft.com/office/drawing/2014/main" id="{09B0724A-F98F-4CAD-B0F6-6BC9ACE2A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5621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93760" progId="Equation.DSMT4">
                  <p:embed/>
                </p:oleObj>
              </mc:Choice>
              <mc:Fallback>
                <p:oleObj name="Equation" r:id="rId3" imgW="914400" imgH="293760" progId="Equation.DSMT4">
                  <p:embed/>
                  <p:pic>
                    <p:nvPicPr>
                      <p:cNvPr id="1032230" name="Object 38">
                        <a:extLst>
                          <a:ext uri="{FF2B5EF4-FFF2-40B4-BE49-F238E27FC236}">
                            <a16:creationId xmlns:a16="http://schemas.microsoft.com/office/drawing/2014/main" id="{09B0724A-F98F-4CAD-B0F6-6BC9ACE2A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621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334" name="Group 142">
            <a:extLst>
              <a:ext uri="{FF2B5EF4-FFF2-40B4-BE49-F238E27FC236}">
                <a16:creationId xmlns:a16="http://schemas.microsoft.com/office/drawing/2014/main" id="{97A3DE54-F799-4DF2-AE3E-3994C99C7B0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753598"/>
            <a:ext cx="5029200" cy="3662363"/>
            <a:chOff x="48" y="1814"/>
            <a:chExt cx="3168" cy="2307"/>
          </a:xfrm>
        </p:grpSpPr>
        <p:grpSp>
          <p:nvGrpSpPr>
            <p:cNvPr id="1032330" name="Group 138">
              <a:extLst>
                <a:ext uri="{FF2B5EF4-FFF2-40B4-BE49-F238E27FC236}">
                  <a16:creationId xmlns:a16="http://schemas.microsoft.com/office/drawing/2014/main" id="{946DA6FD-2EEE-45C6-B4C1-229ECF780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814"/>
              <a:ext cx="3168" cy="2307"/>
              <a:chOff x="48" y="1679"/>
              <a:chExt cx="3168" cy="2307"/>
            </a:xfrm>
          </p:grpSpPr>
          <p:grpSp>
            <p:nvGrpSpPr>
              <p:cNvPr id="1032329" name="Group 137">
                <a:extLst>
                  <a:ext uri="{FF2B5EF4-FFF2-40B4-BE49-F238E27FC236}">
                    <a16:creationId xmlns:a16="http://schemas.microsoft.com/office/drawing/2014/main" id="{826CD24C-B43D-43E4-A2AF-F9E1B71EB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679"/>
                <a:ext cx="2687" cy="2307"/>
                <a:chOff x="48" y="1679"/>
                <a:chExt cx="2687" cy="2307"/>
              </a:xfrm>
            </p:grpSpPr>
            <p:sp>
              <p:nvSpPr>
                <p:cNvPr id="1032243" name="Rectangle 51">
                  <a:extLst>
                    <a:ext uri="{FF2B5EF4-FFF2-40B4-BE49-F238E27FC236}">
                      <a16:creationId xmlns:a16="http://schemas.microsoft.com/office/drawing/2014/main" id="{8F69FD6A-78DE-48A8-951D-24BDF6FBD2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9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11176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46" name="Rectangle 54">
                  <a:extLst>
                    <a:ext uri="{FF2B5EF4-FFF2-40B4-BE49-F238E27FC236}">
                      <a16:creationId xmlns:a16="http://schemas.microsoft.com/office/drawing/2014/main" id="{3056EDD2-85F4-4801-A6FA-6DDD4947F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2" y="2159"/>
                  <a:ext cx="310" cy="1413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11176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49" name="Rectangle 57">
                  <a:extLst>
                    <a:ext uri="{FF2B5EF4-FFF2-40B4-BE49-F238E27FC236}">
                      <a16:creationId xmlns:a16="http://schemas.microsoft.com/office/drawing/2014/main" id="{C4E0AA6D-F5F5-4169-A9CF-84F26AE19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6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11176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56" name="Rectangle 64">
                  <a:extLst>
                    <a:ext uri="{FF2B5EF4-FFF2-40B4-BE49-F238E27FC236}">
                      <a16:creationId xmlns:a16="http://schemas.microsoft.com/office/drawing/2014/main" id="{97B91BA4-EFB9-4E77-B29D-687BB93E3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" y="2301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10</a:t>
                  </a:r>
                  <a:endParaRPr lang="en-US" altLang="en-US" sz="1600"/>
                </a:p>
              </p:txBody>
            </p:sp>
            <p:sp>
              <p:nvSpPr>
                <p:cNvPr id="1032257" name="Rectangle 65">
                  <a:extLst>
                    <a:ext uri="{FF2B5EF4-FFF2-40B4-BE49-F238E27FC236}">
                      <a16:creationId xmlns:a16="http://schemas.microsoft.com/office/drawing/2014/main" id="{3786B07A-02CA-43C1-8A1C-130FB877E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2535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8</a:t>
                  </a:r>
                  <a:endParaRPr lang="en-US" altLang="en-US" sz="1600"/>
                </a:p>
              </p:txBody>
            </p:sp>
            <p:sp>
              <p:nvSpPr>
                <p:cNvPr id="1032258" name="Rectangle 66">
                  <a:extLst>
                    <a:ext uri="{FF2B5EF4-FFF2-40B4-BE49-F238E27FC236}">
                      <a16:creationId xmlns:a16="http://schemas.microsoft.com/office/drawing/2014/main" id="{5167BFBA-A9FC-4585-8599-228E99ADC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2768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  <a:endParaRPr lang="en-US" altLang="en-US" sz="1600"/>
                </a:p>
              </p:txBody>
            </p:sp>
            <p:sp>
              <p:nvSpPr>
                <p:cNvPr id="1032259" name="Rectangle 67">
                  <a:extLst>
                    <a:ext uri="{FF2B5EF4-FFF2-40B4-BE49-F238E27FC236}">
                      <a16:creationId xmlns:a16="http://schemas.microsoft.com/office/drawing/2014/main" id="{33A7C516-7DC2-4D31-A3B0-49067B83F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3002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  <a:endParaRPr lang="en-US" altLang="en-US" sz="1600"/>
                </a:p>
              </p:txBody>
            </p:sp>
            <p:sp>
              <p:nvSpPr>
                <p:cNvPr id="1032260" name="Rectangle 68">
                  <a:extLst>
                    <a:ext uri="{FF2B5EF4-FFF2-40B4-BE49-F238E27FC236}">
                      <a16:creationId xmlns:a16="http://schemas.microsoft.com/office/drawing/2014/main" id="{B9A178B6-D817-42BB-AEEF-3B267A2F1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3236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  <a:endParaRPr lang="en-US" altLang="en-US" sz="1600"/>
                </a:p>
              </p:txBody>
            </p:sp>
            <p:sp>
              <p:nvSpPr>
                <p:cNvPr id="1032261" name="Rectangle 69">
                  <a:extLst>
                    <a:ext uri="{FF2B5EF4-FFF2-40B4-BE49-F238E27FC236}">
                      <a16:creationId xmlns:a16="http://schemas.microsoft.com/office/drawing/2014/main" id="{495E891E-202F-4562-BB49-F90A60989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3470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0</a:t>
                  </a:r>
                  <a:endParaRPr lang="en-US" altLang="en-US" sz="1600"/>
                </a:p>
              </p:txBody>
            </p:sp>
            <p:sp>
              <p:nvSpPr>
                <p:cNvPr id="1032262" name="Line 70">
                  <a:extLst>
                    <a:ext uri="{FF2B5EF4-FFF2-40B4-BE49-F238E27FC236}">
                      <a16:creationId xmlns:a16="http://schemas.microsoft.com/office/drawing/2014/main" id="{3773F85B-4981-4662-BB42-5CA9FE9BD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1937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3" name="Line 71">
                  <a:extLst>
                    <a:ext uri="{FF2B5EF4-FFF2-40B4-BE49-F238E27FC236}">
                      <a16:creationId xmlns:a16="http://schemas.microsoft.com/office/drawing/2014/main" id="{B3579916-FDCD-4921-B5D8-5A29B5C4D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2170"/>
                  <a:ext cx="121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4" name="Line 72">
                  <a:extLst>
                    <a:ext uri="{FF2B5EF4-FFF2-40B4-BE49-F238E27FC236}">
                      <a16:creationId xmlns:a16="http://schemas.microsoft.com/office/drawing/2014/main" id="{0DE4A298-7C75-4241-A628-6B30CCD36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2638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5" name="Line 73">
                  <a:extLst>
                    <a:ext uri="{FF2B5EF4-FFF2-40B4-BE49-F238E27FC236}">
                      <a16:creationId xmlns:a16="http://schemas.microsoft.com/office/drawing/2014/main" id="{757FA27A-79E6-4EC6-840B-5B1F7460D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2871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6" name="Line 74">
                  <a:extLst>
                    <a:ext uri="{FF2B5EF4-FFF2-40B4-BE49-F238E27FC236}">
                      <a16:creationId xmlns:a16="http://schemas.microsoft.com/office/drawing/2014/main" id="{D4581B12-9E58-4E88-97DC-79117278A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3105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7" name="Line 75">
                  <a:extLst>
                    <a:ext uri="{FF2B5EF4-FFF2-40B4-BE49-F238E27FC236}">
                      <a16:creationId xmlns:a16="http://schemas.microsoft.com/office/drawing/2014/main" id="{79A0FA9C-02E0-4FF4-A7D2-1E5DB7BC1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" y="3572"/>
                  <a:ext cx="121" cy="3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8" name="Line 76">
                  <a:extLst>
                    <a:ext uri="{FF2B5EF4-FFF2-40B4-BE49-F238E27FC236}">
                      <a16:creationId xmlns:a16="http://schemas.microsoft.com/office/drawing/2014/main" id="{27E606E9-106F-4733-8E03-BAF3A0B04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2" y="1679"/>
                  <a:ext cx="1" cy="195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69" name="Line 77">
                  <a:extLst>
                    <a:ext uri="{FF2B5EF4-FFF2-40B4-BE49-F238E27FC236}">
                      <a16:creationId xmlns:a16="http://schemas.microsoft.com/office/drawing/2014/main" id="{3FA57D45-61E3-4497-8C72-D58BC3FE5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" y="3573"/>
                  <a:ext cx="2092" cy="4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70" name="Text Box 78">
                  <a:extLst>
                    <a:ext uri="{FF2B5EF4-FFF2-40B4-BE49-F238E27FC236}">
                      <a16:creationId xmlns:a16="http://schemas.microsoft.com/office/drawing/2014/main" id="{097CDC66-46F5-408C-A74D-9CCD79ACF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3715"/>
                  <a:ext cx="87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2200">
                      <a:solidFill>
                        <a:srgbClr val="000000"/>
                      </a:solidFill>
                    </a:rPr>
                    <a:t>Data value</a:t>
                  </a:r>
                </a:p>
              </p:txBody>
            </p:sp>
            <p:sp>
              <p:nvSpPr>
                <p:cNvPr id="1032271" name="Text Box 79">
                  <a:extLst>
                    <a:ext uri="{FF2B5EF4-FFF2-40B4-BE49-F238E27FC236}">
                      <a16:creationId xmlns:a16="http://schemas.microsoft.com/office/drawing/2014/main" id="{FF269B0A-3901-476D-8B19-C9A5934E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-355" y="2448"/>
                  <a:ext cx="1076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kumimoji="1" lang="en-US" altLang="en-US" sz="2200"/>
                    <a:t>Frequency</a:t>
                  </a:r>
                </a:p>
              </p:txBody>
            </p:sp>
            <p:sp>
              <p:nvSpPr>
                <p:cNvPr id="1032272" name="Rectangle 80">
                  <a:extLst>
                    <a:ext uri="{FF2B5EF4-FFF2-40B4-BE49-F238E27FC236}">
                      <a16:creationId xmlns:a16="http://schemas.microsoft.com/office/drawing/2014/main" id="{445E7425-9B27-4EFE-B881-FEE961E51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" y="2067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12</a:t>
                  </a:r>
                  <a:endParaRPr lang="en-US" altLang="en-US" sz="1600"/>
                </a:p>
              </p:txBody>
            </p:sp>
            <p:sp>
              <p:nvSpPr>
                <p:cNvPr id="1032273" name="Rectangle 81">
                  <a:extLst>
                    <a:ext uri="{FF2B5EF4-FFF2-40B4-BE49-F238E27FC236}">
                      <a16:creationId xmlns:a16="http://schemas.microsoft.com/office/drawing/2014/main" id="{1A9708D2-468F-4F5D-AEE7-8C79FB042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" y="1834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14</a:t>
                  </a:r>
                  <a:endParaRPr lang="en-US" altLang="en-US" sz="1600"/>
                </a:p>
              </p:txBody>
            </p:sp>
            <p:sp>
              <p:nvSpPr>
                <p:cNvPr id="1032274" name="Line 82">
                  <a:extLst>
                    <a:ext uri="{FF2B5EF4-FFF2-40B4-BE49-F238E27FC236}">
                      <a16:creationId xmlns:a16="http://schemas.microsoft.com/office/drawing/2014/main" id="{6790AE0E-F34D-4B4E-82DA-4AA036890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" y="3338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75" name="Line 83">
                  <a:extLst>
                    <a:ext uri="{FF2B5EF4-FFF2-40B4-BE49-F238E27FC236}">
                      <a16:creationId xmlns:a16="http://schemas.microsoft.com/office/drawing/2014/main" id="{23144B14-579D-4C59-B74B-C9013D518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" y="2404"/>
                  <a:ext cx="121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78" name="Rectangle 86">
                  <a:extLst>
                    <a:ext uri="{FF2B5EF4-FFF2-40B4-BE49-F238E27FC236}">
                      <a16:creationId xmlns:a16="http://schemas.microsoft.com/office/drawing/2014/main" id="{EC42B005-B69F-41ED-B040-354974CE7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363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2</a:t>
                  </a:r>
                  <a:endParaRPr lang="en-US" altLang="en-US" sz="1600"/>
                </a:p>
              </p:txBody>
            </p:sp>
            <p:sp>
              <p:nvSpPr>
                <p:cNvPr id="1032279" name="Rectangle 87">
                  <a:extLst>
                    <a:ext uri="{FF2B5EF4-FFF2-40B4-BE49-F238E27FC236}">
                      <a16:creationId xmlns:a16="http://schemas.microsoft.com/office/drawing/2014/main" id="{542001E6-2075-4316-BA3C-E27DA6DC3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5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4</a:t>
                  </a:r>
                  <a:endParaRPr lang="en-US" altLang="en-US" sz="1600"/>
                </a:p>
              </p:txBody>
            </p:sp>
            <p:sp>
              <p:nvSpPr>
                <p:cNvPr id="1032280" name="Rectangle 88">
                  <a:extLst>
                    <a:ext uri="{FF2B5EF4-FFF2-40B4-BE49-F238E27FC236}">
                      <a16:creationId xmlns:a16="http://schemas.microsoft.com/office/drawing/2014/main" id="{D8F92424-4317-4E64-82D7-462A192E9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solidFill>
                        <a:srgbClr val="000000"/>
                      </a:solidFill>
                    </a:rPr>
                    <a:t>6</a:t>
                  </a:r>
                  <a:endParaRPr lang="en-US" altLang="en-US" sz="1600"/>
                </a:p>
              </p:txBody>
            </p:sp>
            <p:sp>
              <p:nvSpPr>
                <p:cNvPr id="1032284" name="Line 92">
                  <a:extLst>
                    <a:ext uri="{FF2B5EF4-FFF2-40B4-BE49-F238E27FC236}">
                      <a16:creationId xmlns:a16="http://schemas.microsoft.com/office/drawing/2014/main" id="{EC98B2D6-B4E7-4F0B-87E4-00ADF1E41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18" y="3493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2285" name="Line 93">
                  <a:extLst>
                    <a:ext uri="{FF2B5EF4-FFF2-40B4-BE49-F238E27FC236}">
                      <a16:creationId xmlns:a16="http://schemas.microsoft.com/office/drawing/2014/main" id="{6A4B4B2E-7C87-4ABC-92B7-43E77EBF22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8" y="3493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2286" name="Line 94">
                  <a:extLst>
                    <a:ext uri="{FF2B5EF4-FFF2-40B4-BE49-F238E27FC236}">
                      <a16:creationId xmlns:a16="http://schemas.microsoft.com/office/drawing/2014/main" id="{8C499D5D-0446-4CF1-8BE8-126B33211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4" y="3493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2290" name="Rectangle 98">
                  <a:extLst>
                    <a:ext uri="{FF2B5EF4-FFF2-40B4-BE49-F238E27FC236}">
                      <a16:creationId xmlns:a16="http://schemas.microsoft.com/office/drawing/2014/main" id="{4D8EDA8A-5C81-41EF-A396-184D9D137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11176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91" name="Rectangle 99">
                  <a:extLst>
                    <a:ext uri="{FF2B5EF4-FFF2-40B4-BE49-F238E27FC236}">
                      <a16:creationId xmlns:a16="http://schemas.microsoft.com/office/drawing/2014/main" id="{011F1DD6-6599-43AB-AA7C-BFCCA0CA4A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11176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2293" name="Text Box 101">
                <a:extLst>
                  <a:ext uri="{FF2B5EF4-FFF2-40B4-BE49-F238E27FC236}">
                    <a16:creationId xmlns:a16="http://schemas.microsoft.com/office/drawing/2014/main" id="{9CE19F06-CB5E-4ED8-BAF1-83FD80EB0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016"/>
                <a:ext cx="120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200">
                    <a:latin typeface="Times New Roman" panose="02020603050405020304" pitchFamily="18" charset="0"/>
                  </a:rPr>
                  <a:t>   = 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200">
                    <a:latin typeface="Times New Roman" panose="02020603050405020304" pitchFamily="18" charset="0"/>
                  </a:rPr>
                  <a:t>s = 1.18</a:t>
                </a:r>
                <a:endParaRPr lang="en-US" altLang="en-US" sz="220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aphicFrame>
          <p:nvGraphicFramePr>
            <p:cNvPr id="1032331" name="Object 139">
              <a:extLst>
                <a:ext uri="{FF2B5EF4-FFF2-40B4-BE49-F238E27FC236}">
                  <a16:creationId xmlns:a16="http://schemas.microsoft.com/office/drawing/2014/main" id="{FE78F982-EB65-4158-B852-EBACA2473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6" y="220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5640" imgH="228600" progId="Equation.DSMT4">
                    <p:embed/>
                  </p:oleObj>
                </mc:Choice>
                <mc:Fallback>
                  <p:oleObj name="Equation" r:id="rId5" imgW="215640" imgH="228600" progId="Equation.DSMT4">
                    <p:embed/>
                    <p:pic>
                      <p:nvPicPr>
                        <p:cNvPr id="1032331" name="Object 139">
                          <a:extLst>
                            <a:ext uri="{FF2B5EF4-FFF2-40B4-BE49-F238E27FC236}">
                              <a16:creationId xmlns:a16="http://schemas.microsoft.com/office/drawing/2014/main" id="{FE78F982-EB65-4158-B852-EBACA2473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220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2335" name="Group 143">
            <a:extLst>
              <a:ext uri="{FF2B5EF4-FFF2-40B4-BE49-F238E27FC236}">
                <a16:creationId xmlns:a16="http://schemas.microsoft.com/office/drawing/2014/main" id="{20D54EB1-57C0-438E-BA8F-46CF13FEB39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755185"/>
            <a:ext cx="4876800" cy="3662362"/>
            <a:chOff x="2976" y="1815"/>
            <a:chExt cx="3072" cy="2307"/>
          </a:xfrm>
        </p:grpSpPr>
        <p:grpSp>
          <p:nvGrpSpPr>
            <p:cNvPr id="1032326" name="Group 134">
              <a:extLst>
                <a:ext uri="{FF2B5EF4-FFF2-40B4-BE49-F238E27FC236}">
                  <a16:creationId xmlns:a16="http://schemas.microsoft.com/office/drawing/2014/main" id="{96651296-79CA-4C3A-B90F-1F9BBFC1E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815"/>
              <a:ext cx="3072" cy="2307"/>
              <a:chOff x="2928" y="1680"/>
              <a:chExt cx="3072" cy="2307"/>
            </a:xfrm>
          </p:grpSpPr>
          <p:sp>
            <p:nvSpPr>
              <p:cNvPr id="1032295" name="Rectangle 103">
                <a:extLst>
                  <a:ext uri="{FF2B5EF4-FFF2-40B4-BE49-F238E27FC236}">
                    <a16:creationId xmlns:a16="http://schemas.microsoft.com/office/drawing/2014/main" id="{676123AA-E5B5-4653-BA7D-AE39BF6F8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160"/>
                <a:ext cx="310" cy="1413"/>
              </a:xfrm>
              <a:prstGeom prst="rect">
                <a:avLst/>
              </a:prstGeom>
              <a:solidFill>
                <a:schemeClr val="folHlink">
                  <a:alpha val="70000"/>
                </a:schemeClr>
              </a:solidFill>
              <a:ln w="11176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97" name="Rectangle 105">
                <a:extLst>
                  <a:ext uri="{FF2B5EF4-FFF2-40B4-BE49-F238E27FC236}">
                    <a16:creationId xmlns:a16="http://schemas.microsoft.com/office/drawing/2014/main" id="{6A33A5A8-FD26-4F4F-BCA6-5B7D287BC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8" y="2302"/>
                <a:ext cx="1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10</a:t>
                </a:r>
                <a:endParaRPr lang="en-US" altLang="en-US" sz="1600"/>
              </a:p>
            </p:txBody>
          </p:sp>
          <p:sp>
            <p:nvSpPr>
              <p:cNvPr id="1032298" name="Rectangle 106">
                <a:extLst>
                  <a:ext uri="{FF2B5EF4-FFF2-40B4-BE49-F238E27FC236}">
                    <a16:creationId xmlns:a16="http://schemas.microsoft.com/office/drawing/2014/main" id="{216AE262-1001-4103-B4E3-6B7A775A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2536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8</a:t>
                </a:r>
                <a:endParaRPr lang="en-US" altLang="en-US" sz="1600"/>
              </a:p>
            </p:txBody>
          </p:sp>
          <p:sp>
            <p:nvSpPr>
              <p:cNvPr id="1032299" name="Rectangle 107">
                <a:extLst>
                  <a:ext uri="{FF2B5EF4-FFF2-40B4-BE49-F238E27FC236}">
                    <a16:creationId xmlns:a16="http://schemas.microsoft.com/office/drawing/2014/main" id="{8FECDBA4-D05C-4A64-A575-3872A7491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2769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6</a:t>
                </a:r>
                <a:endParaRPr lang="en-US" altLang="en-US" sz="1600"/>
              </a:p>
            </p:txBody>
          </p:sp>
          <p:sp>
            <p:nvSpPr>
              <p:cNvPr id="1032300" name="Rectangle 108">
                <a:extLst>
                  <a:ext uri="{FF2B5EF4-FFF2-40B4-BE49-F238E27FC236}">
                    <a16:creationId xmlns:a16="http://schemas.microsoft.com/office/drawing/2014/main" id="{FDB2E09A-89CF-4D06-85D2-BACD83D17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3003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4</a:t>
                </a:r>
                <a:endParaRPr lang="en-US" altLang="en-US" sz="1600"/>
              </a:p>
            </p:txBody>
          </p:sp>
          <p:sp>
            <p:nvSpPr>
              <p:cNvPr id="1032301" name="Rectangle 109">
                <a:extLst>
                  <a:ext uri="{FF2B5EF4-FFF2-40B4-BE49-F238E27FC236}">
                    <a16:creationId xmlns:a16="http://schemas.microsoft.com/office/drawing/2014/main" id="{DA173B08-1DF0-4A17-B4A7-3BB6E5450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3237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2</a:t>
                </a:r>
                <a:endParaRPr lang="en-US" altLang="en-US" sz="1600"/>
              </a:p>
            </p:txBody>
          </p:sp>
          <p:sp>
            <p:nvSpPr>
              <p:cNvPr id="1032302" name="Rectangle 110">
                <a:extLst>
                  <a:ext uri="{FF2B5EF4-FFF2-40B4-BE49-F238E27FC236}">
                    <a16:creationId xmlns:a16="http://schemas.microsoft.com/office/drawing/2014/main" id="{BF840B9B-B6CF-44D6-908F-BE2BC71C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3471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0</a:t>
                </a:r>
                <a:endParaRPr lang="en-US" altLang="en-US" sz="1600"/>
              </a:p>
            </p:txBody>
          </p:sp>
          <p:sp>
            <p:nvSpPr>
              <p:cNvPr id="1032303" name="Line 111">
                <a:extLst>
                  <a:ext uri="{FF2B5EF4-FFF2-40B4-BE49-F238E27FC236}">
                    <a16:creationId xmlns:a16="http://schemas.microsoft.com/office/drawing/2014/main" id="{538642CF-41C1-4EBD-9553-0177EF0B7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1938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4" name="Line 112">
                <a:extLst>
                  <a:ext uri="{FF2B5EF4-FFF2-40B4-BE49-F238E27FC236}">
                    <a16:creationId xmlns:a16="http://schemas.microsoft.com/office/drawing/2014/main" id="{46210F24-27DF-4F08-91C7-5289477F6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2171"/>
                <a:ext cx="121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5" name="Line 113">
                <a:extLst>
                  <a:ext uri="{FF2B5EF4-FFF2-40B4-BE49-F238E27FC236}">
                    <a16:creationId xmlns:a16="http://schemas.microsoft.com/office/drawing/2014/main" id="{E29FF2C4-D430-4AAA-8BC3-DC1599F45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2639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6" name="Line 114">
                <a:extLst>
                  <a:ext uri="{FF2B5EF4-FFF2-40B4-BE49-F238E27FC236}">
                    <a16:creationId xmlns:a16="http://schemas.microsoft.com/office/drawing/2014/main" id="{4DE01B3A-96EA-4D24-B24F-EADB63BA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2872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7" name="Line 115">
                <a:extLst>
                  <a:ext uri="{FF2B5EF4-FFF2-40B4-BE49-F238E27FC236}">
                    <a16:creationId xmlns:a16="http://schemas.microsoft.com/office/drawing/2014/main" id="{4618622A-13E9-4D8D-90D8-6005EAA2C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3106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8" name="Line 116">
                <a:extLst>
                  <a:ext uri="{FF2B5EF4-FFF2-40B4-BE49-F238E27FC236}">
                    <a16:creationId xmlns:a16="http://schemas.microsoft.com/office/drawing/2014/main" id="{1CBCE4BA-70C9-4F84-A63B-F296394CF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3573"/>
                <a:ext cx="121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09" name="Line 117">
                <a:extLst>
                  <a:ext uri="{FF2B5EF4-FFF2-40B4-BE49-F238E27FC236}">
                    <a16:creationId xmlns:a16="http://schemas.microsoft.com/office/drawing/2014/main" id="{F97BEA72-BDBB-411D-8B40-B45742BC1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2" y="1680"/>
                <a:ext cx="1" cy="19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10" name="Line 118">
                <a:extLst>
                  <a:ext uri="{FF2B5EF4-FFF2-40B4-BE49-F238E27FC236}">
                    <a16:creationId xmlns:a16="http://schemas.microsoft.com/office/drawing/2014/main" id="{F2A71DE1-AC33-4A21-8851-9EFC86867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3" y="3574"/>
                <a:ext cx="209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11" name="Text Box 119">
                <a:extLst>
                  <a:ext uri="{FF2B5EF4-FFF2-40B4-BE49-F238E27FC236}">
                    <a16:creationId xmlns:a16="http://schemas.microsoft.com/office/drawing/2014/main" id="{CC6ED4F6-0DAC-45FD-B386-572383CB2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16"/>
                <a:ext cx="87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2200">
                    <a:solidFill>
                      <a:srgbClr val="000000"/>
                    </a:solidFill>
                  </a:rPr>
                  <a:t>Data value</a:t>
                </a:r>
              </a:p>
            </p:txBody>
          </p:sp>
          <p:sp>
            <p:nvSpPr>
              <p:cNvPr id="1032312" name="Text Box 120">
                <a:extLst>
                  <a:ext uri="{FF2B5EF4-FFF2-40B4-BE49-F238E27FC236}">
                    <a16:creationId xmlns:a16="http://schemas.microsoft.com/office/drawing/2014/main" id="{82ADD348-51FC-4512-B3A1-C384B57CD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525" y="2449"/>
                <a:ext cx="10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en-US" altLang="en-US" sz="2200"/>
                  <a:t>Frequency</a:t>
                </a:r>
              </a:p>
            </p:txBody>
          </p:sp>
          <p:sp>
            <p:nvSpPr>
              <p:cNvPr id="1032313" name="Rectangle 121">
                <a:extLst>
                  <a:ext uri="{FF2B5EF4-FFF2-40B4-BE49-F238E27FC236}">
                    <a16:creationId xmlns:a16="http://schemas.microsoft.com/office/drawing/2014/main" id="{9AA85E5A-3BFE-4DA3-9973-55DA36FD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8" y="2068"/>
                <a:ext cx="1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12</a:t>
                </a:r>
                <a:endParaRPr lang="en-US" altLang="en-US" sz="1600"/>
              </a:p>
            </p:txBody>
          </p:sp>
          <p:sp>
            <p:nvSpPr>
              <p:cNvPr id="1032314" name="Rectangle 122">
                <a:extLst>
                  <a:ext uri="{FF2B5EF4-FFF2-40B4-BE49-F238E27FC236}">
                    <a16:creationId xmlns:a16="http://schemas.microsoft.com/office/drawing/2014/main" id="{FACEB5A8-C846-445D-A8CE-10046E8B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8" y="1835"/>
                <a:ext cx="1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14</a:t>
                </a:r>
                <a:endParaRPr lang="en-US" altLang="en-US" sz="1600"/>
              </a:p>
            </p:txBody>
          </p:sp>
          <p:sp>
            <p:nvSpPr>
              <p:cNvPr id="1032315" name="Line 123">
                <a:extLst>
                  <a:ext uri="{FF2B5EF4-FFF2-40B4-BE49-F238E27FC236}">
                    <a16:creationId xmlns:a16="http://schemas.microsoft.com/office/drawing/2014/main" id="{79C9FF0A-A58C-4EB0-B0D8-F03CDF070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3339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16" name="Line 124">
                <a:extLst>
                  <a:ext uri="{FF2B5EF4-FFF2-40B4-BE49-F238E27FC236}">
                    <a16:creationId xmlns:a16="http://schemas.microsoft.com/office/drawing/2014/main" id="{9510D606-E3C0-43FC-93EA-6A9CB80F3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2405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17" name="Rectangle 125">
                <a:extLst>
                  <a:ext uri="{FF2B5EF4-FFF2-40B4-BE49-F238E27FC236}">
                    <a16:creationId xmlns:a16="http://schemas.microsoft.com/office/drawing/2014/main" id="{8EE0BF50-6508-4BAD-A8EF-FB415B0A4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3638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2</a:t>
                </a:r>
                <a:endParaRPr lang="en-US" altLang="en-US" sz="1600"/>
              </a:p>
            </p:txBody>
          </p:sp>
          <p:sp>
            <p:nvSpPr>
              <p:cNvPr id="1032318" name="Rectangle 126">
                <a:extLst>
                  <a:ext uri="{FF2B5EF4-FFF2-40B4-BE49-F238E27FC236}">
                    <a16:creationId xmlns:a16="http://schemas.microsoft.com/office/drawing/2014/main" id="{C66F32D2-6AA3-4F62-A304-3F5B346B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4</a:t>
                </a:r>
                <a:endParaRPr lang="en-US" altLang="en-US" sz="1600"/>
              </a:p>
            </p:txBody>
          </p:sp>
          <p:sp>
            <p:nvSpPr>
              <p:cNvPr id="1032319" name="Rectangle 127">
                <a:extLst>
                  <a:ext uri="{FF2B5EF4-FFF2-40B4-BE49-F238E27FC236}">
                    <a16:creationId xmlns:a16="http://schemas.microsoft.com/office/drawing/2014/main" id="{68371193-353A-4F79-AE8E-F8DCBDD62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7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6</a:t>
                </a:r>
                <a:endParaRPr lang="en-US" altLang="en-US" sz="1600"/>
              </a:p>
            </p:txBody>
          </p:sp>
          <p:sp>
            <p:nvSpPr>
              <p:cNvPr id="1032320" name="Line 128">
                <a:extLst>
                  <a:ext uri="{FF2B5EF4-FFF2-40B4-BE49-F238E27FC236}">
                    <a16:creationId xmlns:a16="http://schemas.microsoft.com/office/drawing/2014/main" id="{B496107C-C997-472B-8FF0-85E718F04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8" y="349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321" name="Line 129">
                <a:extLst>
                  <a:ext uri="{FF2B5EF4-FFF2-40B4-BE49-F238E27FC236}">
                    <a16:creationId xmlns:a16="http://schemas.microsoft.com/office/drawing/2014/main" id="{BF46ECBA-3875-43AE-BD2B-D5FE3B0A6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349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322" name="Line 130">
                <a:extLst>
                  <a:ext uri="{FF2B5EF4-FFF2-40B4-BE49-F238E27FC236}">
                    <a16:creationId xmlns:a16="http://schemas.microsoft.com/office/drawing/2014/main" id="{65FE0F45-908A-47C3-8946-FD727A3CA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4" y="349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325" name="Text Box 133">
                <a:extLst>
                  <a:ext uri="{FF2B5EF4-FFF2-40B4-BE49-F238E27FC236}">
                    <a16:creationId xmlns:a16="http://schemas.microsoft.com/office/drawing/2014/main" id="{F8DA5158-C487-4D9C-B56B-5B91ED24D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017"/>
                <a:ext cx="120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200">
                    <a:latin typeface="Times New Roman" panose="02020603050405020304" pitchFamily="18" charset="0"/>
                  </a:rPr>
                  <a:t>   = 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8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200">
                    <a:latin typeface="Times New Roman" panose="02020603050405020304" pitchFamily="18" charset="0"/>
                  </a:rPr>
                  <a:t>s = 0</a:t>
                </a:r>
                <a:endParaRPr lang="en-US" altLang="en-US" sz="220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aphicFrame>
          <p:nvGraphicFramePr>
            <p:cNvPr id="1032332" name="Object 140">
              <a:extLst>
                <a:ext uri="{FF2B5EF4-FFF2-40B4-BE49-F238E27FC236}">
                  <a16:creationId xmlns:a16="http://schemas.microsoft.com/office/drawing/2014/main" id="{B67D04C2-00B1-42B2-8709-844289E5D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0" y="221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640" imgH="228600" progId="Equation.DSMT4">
                    <p:embed/>
                  </p:oleObj>
                </mc:Choice>
                <mc:Fallback>
                  <p:oleObj name="Equation" r:id="rId7" imgW="215640" imgH="228600" progId="Equation.DSMT4">
                    <p:embed/>
                    <p:pic>
                      <p:nvPicPr>
                        <p:cNvPr id="1032332" name="Object 140">
                          <a:extLst>
                            <a:ext uri="{FF2B5EF4-FFF2-40B4-BE49-F238E27FC236}">
                              <a16:creationId xmlns:a16="http://schemas.microsoft.com/office/drawing/2014/main" id="{B67D04C2-00B1-42B2-8709-844289E5D1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221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1" name="Rectangle 11">
            <a:extLst>
              <a:ext uri="{FF2B5EF4-FFF2-40B4-BE49-F238E27FC236}">
                <a16:creationId xmlns:a16="http://schemas.microsoft.com/office/drawing/2014/main" id="{CE661C0D-A23F-4BCF-A977-52FF6A9E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300"/>
              <a:t>Empirical Rule (68-95-99.7%)</a:t>
            </a:r>
          </a:p>
        </p:txBody>
      </p:sp>
      <p:sp>
        <p:nvSpPr>
          <p:cNvPr id="880647" name="Rectangle 7">
            <a:extLst>
              <a:ext uri="{FF2B5EF4-FFF2-40B4-BE49-F238E27FC236}">
                <a16:creationId xmlns:a16="http://schemas.microsoft.com/office/drawing/2014/main" id="{41D0E43C-5E08-4EE6-A6EA-EA82872B1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9094076" cy="4906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Empirical Rule</a:t>
            </a:r>
          </a:p>
          <a:p>
            <a:pPr lvl="1"/>
            <a:r>
              <a:rPr lang="en-US" altLang="en-US" dirty="0"/>
              <a:t>For data with a (symmetric) bell-shaped distribution, the standard deviation has the following characteristics.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/>
              <a:t>About 68% of the data lie within one standard deviation of the mean.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/>
              <a:t>About 95% of the data lie within two standard deviations of the mean.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/>
              <a:t>About 99.7% of the data lie within three standard deviation of the mean.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80684" name="Text Box 44">
            <a:extLst>
              <a:ext uri="{FF2B5EF4-FFF2-40B4-BE49-F238E27FC236}">
                <a16:creationId xmlns:a16="http://schemas.microsoft.com/office/drawing/2014/main" id="{290CE82F-4B24-4423-9DD3-A9595AC1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890" y="3628359"/>
            <a:ext cx="8458200" cy="2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7" grpId="0" uiExpand="1" build="p" bldLvl="2"/>
      <p:bldP spid="88068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Freeform 2">
            <a:extLst>
              <a:ext uri="{FF2B5EF4-FFF2-40B4-BE49-F238E27FC236}">
                <a16:creationId xmlns:a16="http://schemas.microsoft.com/office/drawing/2014/main" id="{C69CD31E-9504-4F2F-A65E-B3895D1428D3}"/>
              </a:ext>
            </a:extLst>
          </p:cNvPr>
          <p:cNvSpPr>
            <a:spLocks/>
          </p:cNvSpPr>
          <p:nvPr/>
        </p:nvSpPr>
        <p:spPr bwMode="auto">
          <a:xfrm>
            <a:off x="4043364" y="3505200"/>
            <a:ext cx="4262437" cy="2433638"/>
          </a:xfrm>
          <a:custGeom>
            <a:avLst/>
            <a:gdLst>
              <a:gd name="T0" fmla="*/ 897 w 2685"/>
              <a:gd name="T1" fmla="*/ 614 h 1533"/>
              <a:gd name="T2" fmla="*/ 804 w 2685"/>
              <a:gd name="T3" fmla="*/ 796 h 1533"/>
              <a:gd name="T4" fmla="*/ 714 w 2685"/>
              <a:gd name="T5" fmla="*/ 959 h 1533"/>
              <a:gd name="T6" fmla="*/ 669 w 2685"/>
              <a:gd name="T7" fmla="*/ 1034 h 1533"/>
              <a:gd name="T8" fmla="*/ 603 w 2685"/>
              <a:gd name="T9" fmla="*/ 1106 h 1533"/>
              <a:gd name="T10" fmla="*/ 447 w 2685"/>
              <a:gd name="T11" fmla="*/ 1257 h 1533"/>
              <a:gd name="T12" fmla="*/ 243 w 2685"/>
              <a:gd name="T13" fmla="*/ 1374 h 1533"/>
              <a:gd name="T14" fmla="*/ 120 w 2685"/>
              <a:gd name="T15" fmla="*/ 1443 h 1533"/>
              <a:gd name="T16" fmla="*/ 57 w 2685"/>
              <a:gd name="T17" fmla="*/ 1467 h 1533"/>
              <a:gd name="T18" fmla="*/ 0 w 2685"/>
              <a:gd name="T19" fmla="*/ 1485 h 1533"/>
              <a:gd name="T20" fmla="*/ 3 w 2685"/>
              <a:gd name="T21" fmla="*/ 1533 h 1533"/>
              <a:gd name="T22" fmla="*/ 2685 w 2685"/>
              <a:gd name="T23" fmla="*/ 1527 h 1533"/>
              <a:gd name="T24" fmla="*/ 2679 w 2685"/>
              <a:gd name="T25" fmla="*/ 1497 h 1533"/>
              <a:gd name="T26" fmla="*/ 2637 w 2685"/>
              <a:gd name="T27" fmla="*/ 1485 h 1533"/>
              <a:gd name="T28" fmla="*/ 2535 w 2685"/>
              <a:gd name="T29" fmla="*/ 1443 h 1533"/>
              <a:gd name="T30" fmla="*/ 2280 w 2685"/>
              <a:gd name="T31" fmla="*/ 1311 h 1533"/>
              <a:gd name="T32" fmla="*/ 2244 w 2685"/>
              <a:gd name="T33" fmla="*/ 1278 h 1533"/>
              <a:gd name="T34" fmla="*/ 2169 w 2685"/>
              <a:gd name="T35" fmla="*/ 1227 h 1533"/>
              <a:gd name="T36" fmla="*/ 2112 w 2685"/>
              <a:gd name="T37" fmla="*/ 1182 h 1533"/>
              <a:gd name="T38" fmla="*/ 2058 w 2685"/>
              <a:gd name="T39" fmla="*/ 1127 h 1533"/>
              <a:gd name="T40" fmla="*/ 1947 w 2685"/>
              <a:gd name="T41" fmla="*/ 971 h 1533"/>
              <a:gd name="T42" fmla="*/ 1781 w 2685"/>
              <a:gd name="T43" fmla="*/ 669 h 1533"/>
              <a:gd name="T44" fmla="*/ 1743 w 2685"/>
              <a:gd name="T45" fmla="*/ 573 h 1533"/>
              <a:gd name="T46" fmla="*/ 1698 w 2685"/>
              <a:gd name="T47" fmla="*/ 474 h 1533"/>
              <a:gd name="T48" fmla="*/ 1593 w 2685"/>
              <a:gd name="T49" fmla="*/ 273 h 1533"/>
              <a:gd name="T50" fmla="*/ 1539 w 2685"/>
              <a:gd name="T51" fmla="*/ 189 h 1533"/>
              <a:gd name="T52" fmla="*/ 1502 w 2685"/>
              <a:gd name="T53" fmla="*/ 139 h 1533"/>
              <a:gd name="T54" fmla="*/ 1423 w 2685"/>
              <a:gd name="T55" fmla="*/ 42 h 1533"/>
              <a:gd name="T56" fmla="*/ 1373 w 2685"/>
              <a:gd name="T57" fmla="*/ 12 h 1533"/>
              <a:gd name="T58" fmla="*/ 1328 w 2685"/>
              <a:gd name="T59" fmla="*/ 0 h 1533"/>
              <a:gd name="T60" fmla="*/ 1274 w 2685"/>
              <a:gd name="T61" fmla="*/ 18 h 1533"/>
              <a:gd name="T62" fmla="*/ 1233 w 2685"/>
              <a:gd name="T63" fmla="*/ 48 h 1533"/>
              <a:gd name="T64" fmla="*/ 1167 w 2685"/>
              <a:gd name="T65" fmla="*/ 108 h 1533"/>
              <a:gd name="T66" fmla="*/ 1122 w 2685"/>
              <a:gd name="T67" fmla="*/ 175 h 1533"/>
              <a:gd name="T68" fmla="*/ 1090 w 2685"/>
              <a:gd name="T69" fmla="*/ 229 h 1533"/>
              <a:gd name="T70" fmla="*/ 1054 w 2685"/>
              <a:gd name="T71" fmla="*/ 286 h 1533"/>
              <a:gd name="T72" fmla="*/ 1036 w 2685"/>
              <a:gd name="T73" fmla="*/ 325 h 1533"/>
              <a:gd name="T74" fmla="*/ 950 w 2685"/>
              <a:gd name="T75" fmla="*/ 503 h 1533"/>
              <a:gd name="T76" fmla="*/ 902 w 2685"/>
              <a:gd name="T77" fmla="*/ 596 h 1533"/>
              <a:gd name="T78" fmla="*/ 896 w 2685"/>
              <a:gd name="T79" fmla="*/ 669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85" h="1533">
                <a:moveTo>
                  <a:pt x="897" y="614"/>
                </a:moveTo>
                <a:lnTo>
                  <a:pt x="804" y="796"/>
                </a:lnTo>
                <a:lnTo>
                  <a:pt x="714" y="959"/>
                </a:lnTo>
                <a:lnTo>
                  <a:pt x="669" y="1034"/>
                </a:lnTo>
                <a:lnTo>
                  <a:pt x="603" y="1106"/>
                </a:lnTo>
                <a:lnTo>
                  <a:pt x="447" y="1257"/>
                </a:lnTo>
                <a:lnTo>
                  <a:pt x="243" y="1374"/>
                </a:lnTo>
                <a:lnTo>
                  <a:pt x="120" y="1443"/>
                </a:lnTo>
                <a:lnTo>
                  <a:pt x="57" y="1467"/>
                </a:lnTo>
                <a:lnTo>
                  <a:pt x="0" y="1485"/>
                </a:lnTo>
                <a:lnTo>
                  <a:pt x="3" y="1533"/>
                </a:lnTo>
                <a:lnTo>
                  <a:pt x="2685" y="1527"/>
                </a:lnTo>
                <a:lnTo>
                  <a:pt x="2679" y="1497"/>
                </a:lnTo>
                <a:lnTo>
                  <a:pt x="2637" y="1485"/>
                </a:lnTo>
                <a:lnTo>
                  <a:pt x="2535" y="1443"/>
                </a:lnTo>
                <a:lnTo>
                  <a:pt x="2280" y="1311"/>
                </a:lnTo>
                <a:lnTo>
                  <a:pt x="2244" y="1278"/>
                </a:lnTo>
                <a:lnTo>
                  <a:pt x="2169" y="1227"/>
                </a:lnTo>
                <a:lnTo>
                  <a:pt x="2112" y="1182"/>
                </a:lnTo>
                <a:lnTo>
                  <a:pt x="2058" y="1127"/>
                </a:lnTo>
                <a:lnTo>
                  <a:pt x="1947" y="971"/>
                </a:lnTo>
                <a:lnTo>
                  <a:pt x="1781" y="669"/>
                </a:lnTo>
                <a:lnTo>
                  <a:pt x="1743" y="573"/>
                </a:lnTo>
                <a:lnTo>
                  <a:pt x="1698" y="474"/>
                </a:lnTo>
                <a:lnTo>
                  <a:pt x="1593" y="273"/>
                </a:lnTo>
                <a:lnTo>
                  <a:pt x="1539" y="189"/>
                </a:lnTo>
                <a:lnTo>
                  <a:pt x="1502" y="139"/>
                </a:lnTo>
                <a:lnTo>
                  <a:pt x="1423" y="42"/>
                </a:lnTo>
                <a:lnTo>
                  <a:pt x="1373" y="12"/>
                </a:lnTo>
                <a:lnTo>
                  <a:pt x="1328" y="0"/>
                </a:lnTo>
                <a:lnTo>
                  <a:pt x="1274" y="18"/>
                </a:lnTo>
                <a:lnTo>
                  <a:pt x="1233" y="48"/>
                </a:lnTo>
                <a:lnTo>
                  <a:pt x="1167" y="108"/>
                </a:lnTo>
                <a:lnTo>
                  <a:pt x="1122" y="175"/>
                </a:lnTo>
                <a:lnTo>
                  <a:pt x="1090" y="229"/>
                </a:lnTo>
                <a:lnTo>
                  <a:pt x="1054" y="286"/>
                </a:lnTo>
                <a:lnTo>
                  <a:pt x="1036" y="325"/>
                </a:lnTo>
                <a:lnTo>
                  <a:pt x="950" y="503"/>
                </a:lnTo>
                <a:lnTo>
                  <a:pt x="902" y="596"/>
                </a:lnTo>
                <a:lnTo>
                  <a:pt x="896" y="669"/>
                </a:lnTo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6291" name="Group 3">
            <a:extLst>
              <a:ext uri="{FF2B5EF4-FFF2-40B4-BE49-F238E27FC236}">
                <a16:creationId xmlns:a16="http://schemas.microsoft.com/office/drawing/2014/main" id="{2A416CE1-9DE6-40AC-8A47-AB8EC6071AD0}"/>
              </a:ext>
            </a:extLst>
          </p:cNvPr>
          <p:cNvGrpSpPr>
            <a:grpSpLocks/>
          </p:cNvGrpSpPr>
          <p:nvPr/>
        </p:nvGrpSpPr>
        <p:grpSpPr bwMode="auto">
          <a:xfrm>
            <a:off x="4738689" y="3513138"/>
            <a:ext cx="2852737" cy="2430462"/>
            <a:chOff x="1689" y="1177"/>
            <a:chExt cx="1797" cy="1531"/>
          </a:xfrm>
        </p:grpSpPr>
        <p:sp>
          <p:nvSpPr>
            <p:cNvPr id="1036292" name="Freeform 4">
              <a:extLst>
                <a:ext uri="{FF2B5EF4-FFF2-40B4-BE49-F238E27FC236}">
                  <a16:creationId xmlns:a16="http://schemas.microsoft.com/office/drawing/2014/main" id="{3F338AF1-2F40-496A-A2F3-58AD49DB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" y="1177"/>
              <a:ext cx="1797" cy="1528"/>
            </a:xfrm>
            <a:custGeom>
              <a:avLst/>
              <a:gdLst>
                <a:gd name="T0" fmla="*/ 450 w 1797"/>
                <a:gd name="T1" fmla="*/ 612 h 1528"/>
                <a:gd name="T2" fmla="*/ 357 w 1797"/>
                <a:gd name="T3" fmla="*/ 793 h 1528"/>
                <a:gd name="T4" fmla="*/ 267 w 1797"/>
                <a:gd name="T5" fmla="*/ 955 h 1528"/>
                <a:gd name="T6" fmla="*/ 222 w 1797"/>
                <a:gd name="T7" fmla="*/ 1030 h 1528"/>
                <a:gd name="T8" fmla="*/ 156 w 1797"/>
                <a:gd name="T9" fmla="*/ 1102 h 1528"/>
                <a:gd name="T10" fmla="*/ 0 w 1797"/>
                <a:gd name="T11" fmla="*/ 1252 h 1528"/>
                <a:gd name="T12" fmla="*/ 6 w 1797"/>
                <a:gd name="T13" fmla="*/ 1528 h 1528"/>
                <a:gd name="T14" fmla="*/ 1794 w 1797"/>
                <a:gd name="T15" fmla="*/ 1525 h 1528"/>
                <a:gd name="T16" fmla="*/ 1788 w 1797"/>
                <a:gd name="T17" fmla="*/ 1372 h 1528"/>
                <a:gd name="T18" fmla="*/ 1797 w 1797"/>
                <a:gd name="T19" fmla="*/ 1273 h 1528"/>
                <a:gd name="T20" fmla="*/ 1722 w 1797"/>
                <a:gd name="T21" fmla="*/ 1222 h 1528"/>
                <a:gd name="T22" fmla="*/ 1665 w 1797"/>
                <a:gd name="T23" fmla="*/ 1177 h 1528"/>
                <a:gd name="T24" fmla="*/ 1611 w 1797"/>
                <a:gd name="T25" fmla="*/ 1123 h 1528"/>
                <a:gd name="T26" fmla="*/ 1500 w 1797"/>
                <a:gd name="T27" fmla="*/ 967 h 1528"/>
                <a:gd name="T28" fmla="*/ 1334 w 1797"/>
                <a:gd name="T29" fmla="*/ 666 h 1528"/>
                <a:gd name="T30" fmla="*/ 1287 w 1797"/>
                <a:gd name="T31" fmla="*/ 570 h 1528"/>
                <a:gd name="T32" fmla="*/ 1241 w 1797"/>
                <a:gd name="T33" fmla="*/ 474 h 1528"/>
                <a:gd name="T34" fmla="*/ 1147 w 1797"/>
                <a:gd name="T35" fmla="*/ 282 h 1528"/>
                <a:gd name="T36" fmla="*/ 1093 w 1797"/>
                <a:gd name="T37" fmla="*/ 192 h 1528"/>
                <a:gd name="T38" fmla="*/ 1055 w 1797"/>
                <a:gd name="T39" fmla="*/ 138 h 1528"/>
                <a:gd name="T40" fmla="*/ 976 w 1797"/>
                <a:gd name="T41" fmla="*/ 42 h 1528"/>
                <a:gd name="T42" fmla="*/ 926 w 1797"/>
                <a:gd name="T43" fmla="*/ 12 h 1528"/>
                <a:gd name="T44" fmla="*/ 881 w 1797"/>
                <a:gd name="T45" fmla="*/ 0 h 1528"/>
                <a:gd name="T46" fmla="*/ 827 w 1797"/>
                <a:gd name="T47" fmla="*/ 18 h 1528"/>
                <a:gd name="T48" fmla="*/ 786 w 1797"/>
                <a:gd name="T49" fmla="*/ 48 h 1528"/>
                <a:gd name="T50" fmla="*/ 720 w 1797"/>
                <a:gd name="T51" fmla="*/ 108 h 1528"/>
                <a:gd name="T52" fmla="*/ 675 w 1797"/>
                <a:gd name="T53" fmla="*/ 174 h 1528"/>
                <a:gd name="T54" fmla="*/ 643 w 1797"/>
                <a:gd name="T55" fmla="*/ 228 h 1528"/>
                <a:gd name="T56" fmla="*/ 607 w 1797"/>
                <a:gd name="T57" fmla="*/ 285 h 1528"/>
                <a:gd name="T58" fmla="*/ 589 w 1797"/>
                <a:gd name="T59" fmla="*/ 324 h 1528"/>
                <a:gd name="T60" fmla="*/ 503 w 1797"/>
                <a:gd name="T61" fmla="*/ 501 h 1528"/>
                <a:gd name="T62" fmla="*/ 455 w 1797"/>
                <a:gd name="T63" fmla="*/ 594 h 1528"/>
                <a:gd name="T64" fmla="*/ 449 w 1797"/>
                <a:gd name="T65" fmla="*/ 666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97" h="1528">
                  <a:moveTo>
                    <a:pt x="450" y="612"/>
                  </a:moveTo>
                  <a:lnTo>
                    <a:pt x="357" y="793"/>
                  </a:lnTo>
                  <a:lnTo>
                    <a:pt x="267" y="955"/>
                  </a:lnTo>
                  <a:lnTo>
                    <a:pt x="222" y="1030"/>
                  </a:lnTo>
                  <a:lnTo>
                    <a:pt x="156" y="1102"/>
                  </a:lnTo>
                  <a:lnTo>
                    <a:pt x="0" y="1252"/>
                  </a:lnTo>
                  <a:lnTo>
                    <a:pt x="6" y="1528"/>
                  </a:lnTo>
                  <a:lnTo>
                    <a:pt x="1794" y="1525"/>
                  </a:lnTo>
                  <a:lnTo>
                    <a:pt x="1788" y="1372"/>
                  </a:lnTo>
                  <a:lnTo>
                    <a:pt x="1797" y="1273"/>
                  </a:lnTo>
                  <a:lnTo>
                    <a:pt x="1722" y="1222"/>
                  </a:lnTo>
                  <a:lnTo>
                    <a:pt x="1665" y="1177"/>
                  </a:lnTo>
                  <a:lnTo>
                    <a:pt x="1611" y="1123"/>
                  </a:lnTo>
                  <a:lnTo>
                    <a:pt x="1500" y="967"/>
                  </a:lnTo>
                  <a:lnTo>
                    <a:pt x="1334" y="666"/>
                  </a:lnTo>
                  <a:lnTo>
                    <a:pt x="1287" y="570"/>
                  </a:lnTo>
                  <a:lnTo>
                    <a:pt x="1241" y="474"/>
                  </a:lnTo>
                  <a:lnTo>
                    <a:pt x="1147" y="282"/>
                  </a:lnTo>
                  <a:lnTo>
                    <a:pt x="1093" y="192"/>
                  </a:lnTo>
                  <a:lnTo>
                    <a:pt x="1055" y="138"/>
                  </a:lnTo>
                  <a:lnTo>
                    <a:pt x="976" y="42"/>
                  </a:lnTo>
                  <a:lnTo>
                    <a:pt x="926" y="12"/>
                  </a:lnTo>
                  <a:lnTo>
                    <a:pt x="881" y="0"/>
                  </a:lnTo>
                  <a:lnTo>
                    <a:pt x="827" y="18"/>
                  </a:lnTo>
                  <a:lnTo>
                    <a:pt x="786" y="48"/>
                  </a:lnTo>
                  <a:lnTo>
                    <a:pt x="720" y="108"/>
                  </a:lnTo>
                  <a:lnTo>
                    <a:pt x="675" y="174"/>
                  </a:lnTo>
                  <a:lnTo>
                    <a:pt x="643" y="228"/>
                  </a:lnTo>
                  <a:lnTo>
                    <a:pt x="607" y="285"/>
                  </a:lnTo>
                  <a:lnTo>
                    <a:pt x="589" y="324"/>
                  </a:lnTo>
                  <a:lnTo>
                    <a:pt x="503" y="501"/>
                  </a:lnTo>
                  <a:lnTo>
                    <a:pt x="455" y="594"/>
                  </a:lnTo>
                  <a:lnTo>
                    <a:pt x="449" y="666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293" name="Line 5">
              <a:extLst>
                <a:ext uri="{FF2B5EF4-FFF2-40B4-BE49-F238E27FC236}">
                  <a16:creationId xmlns:a16="http://schemas.microsoft.com/office/drawing/2014/main" id="{FCC6533D-21BB-455F-92DB-D5439DD62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2423"/>
              <a:ext cx="0" cy="2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294" name="Line 6">
              <a:extLst>
                <a:ext uri="{FF2B5EF4-FFF2-40B4-BE49-F238E27FC236}">
                  <a16:creationId xmlns:a16="http://schemas.microsoft.com/office/drawing/2014/main" id="{0B795313-AE47-41E3-8857-3E04182A4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3" y="2447"/>
              <a:ext cx="3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6296" name="Text Box 8">
            <a:extLst>
              <a:ext uri="{FF2B5EF4-FFF2-40B4-BE49-F238E27FC236}">
                <a16:creationId xmlns:a16="http://schemas.microsoft.com/office/drawing/2014/main" id="{84973D6C-53CB-4FEB-8B26-299A9B3D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2774950"/>
            <a:ext cx="1219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400"/>
              <a:t>68% within 1 standard deviation</a:t>
            </a:r>
          </a:p>
        </p:txBody>
      </p:sp>
      <p:sp>
        <p:nvSpPr>
          <p:cNvPr id="1036297" name="Text Box 9">
            <a:extLst>
              <a:ext uri="{FF2B5EF4-FFF2-40B4-BE49-F238E27FC236}">
                <a16:creationId xmlns:a16="http://schemas.microsoft.com/office/drawing/2014/main" id="{A353E92E-2051-449A-9671-0003F4A8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15240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400"/>
              <a:t>99.7% within 3 standard deviations</a:t>
            </a:r>
          </a:p>
        </p:txBody>
      </p:sp>
      <p:sp>
        <p:nvSpPr>
          <p:cNvPr id="1036298" name="Text Box 10">
            <a:extLst>
              <a:ext uri="{FF2B5EF4-FFF2-40B4-BE49-F238E27FC236}">
                <a16:creationId xmlns:a16="http://schemas.microsoft.com/office/drawing/2014/main" id="{A8D5840D-ED91-45F1-AFDC-BEF9E454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13360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400"/>
              <a:t>95% within 2 standard deviations</a:t>
            </a:r>
          </a:p>
        </p:txBody>
      </p:sp>
      <p:sp>
        <p:nvSpPr>
          <p:cNvPr id="1036299" name="Rectangle 11">
            <a:extLst>
              <a:ext uri="{FF2B5EF4-FFF2-40B4-BE49-F238E27FC236}">
                <a16:creationId xmlns:a16="http://schemas.microsoft.com/office/drawing/2014/main" id="{0199BF8B-0A9E-4AE5-9F79-77AAEC6C9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300"/>
              <a:t>Empirical Rule (68-95-99.7%)</a:t>
            </a:r>
          </a:p>
        </p:txBody>
      </p:sp>
      <p:grpSp>
        <p:nvGrpSpPr>
          <p:cNvPr id="1036300" name="Group 12">
            <a:extLst>
              <a:ext uri="{FF2B5EF4-FFF2-40B4-BE49-F238E27FC236}">
                <a16:creationId xmlns:a16="http://schemas.microsoft.com/office/drawing/2014/main" id="{01F8788A-017F-48DF-80C2-413CE3DD3D8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05200"/>
            <a:ext cx="6781800" cy="2857500"/>
            <a:chOff x="480" y="1172"/>
            <a:chExt cx="4272" cy="1800"/>
          </a:xfrm>
        </p:grpSpPr>
        <p:grpSp>
          <p:nvGrpSpPr>
            <p:cNvPr id="1036301" name="Group 13">
              <a:extLst>
                <a:ext uri="{FF2B5EF4-FFF2-40B4-BE49-F238E27FC236}">
                  <a16:creationId xmlns:a16="http://schemas.microsoft.com/office/drawing/2014/main" id="{BB188E33-B1A4-4673-9C7C-E1C4EC302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630"/>
              <a:ext cx="4272" cy="342"/>
              <a:chOff x="240" y="2368"/>
              <a:chExt cx="4272" cy="342"/>
            </a:xfrm>
          </p:grpSpPr>
          <p:sp>
            <p:nvSpPr>
              <p:cNvPr id="1036302" name="Rectangle 14">
                <a:extLst>
                  <a:ext uri="{FF2B5EF4-FFF2-40B4-BE49-F238E27FC236}">
                    <a16:creationId xmlns:a16="http://schemas.microsoft.com/office/drawing/2014/main" id="{9352604D-2C0D-484D-9FDF-F10CF660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–4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3" name="Rectangle 15">
                <a:extLst>
                  <a:ext uri="{FF2B5EF4-FFF2-40B4-BE49-F238E27FC236}">
                    <a16:creationId xmlns:a16="http://schemas.microsoft.com/office/drawing/2014/main" id="{2762B94A-95C6-47D5-A718-183760C85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–3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4" name="Rectangle 16">
                <a:extLst>
                  <a:ext uri="{FF2B5EF4-FFF2-40B4-BE49-F238E27FC236}">
                    <a16:creationId xmlns:a16="http://schemas.microsoft.com/office/drawing/2014/main" id="{42626887-D014-463E-9925-DC5AAEC03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–2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5" name="Rectangle 17">
                <a:extLst>
                  <a:ext uri="{FF2B5EF4-FFF2-40B4-BE49-F238E27FC236}">
                    <a16:creationId xmlns:a16="http://schemas.microsoft.com/office/drawing/2014/main" id="{8FDFC2A6-D163-41FB-B3B9-E52C00AC5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–1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6" name="Rectangle 18">
                <a:extLst>
                  <a:ext uri="{FF2B5EF4-FFF2-40B4-BE49-F238E27FC236}">
                    <a16:creationId xmlns:a16="http://schemas.microsoft.com/office/drawing/2014/main" id="{2DB5AB4D-BAA2-42E2-B3A8-9DF224C4E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7" name="Rectangle 19">
                <a:extLst>
                  <a:ext uri="{FF2B5EF4-FFF2-40B4-BE49-F238E27FC236}">
                    <a16:creationId xmlns:a16="http://schemas.microsoft.com/office/drawing/2014/main" id="{D1523469-74DC-4113-9805-0E0FDB9B9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8" name="Rectangle 20">
                <a:extLst>
                  <a:ext uri="{FF2B5EF4-FFF2-40B4-BE49-F238E27FC236}">
                    <a16:creationId xmlns:a16="http://schemas.microsoft.com/office/drawing/2014/main" id="{7E400FBA-A72C-48D0-85CC-1028D7C62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09" name="Rectangle 21">
                <a:extLst>
                  <a:ext uri="{FF2B5EF4-FFF2-40B4-BE49-F238E27FC236}">
                    <a16:creationId xmlns:a16="http://schemas.microsoft.com/office/drawing/2014/main" id="{206E9FA3-9474-4F3F-9631-B4DB6B35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10" name="Rectangle 22">
                <a:extLst>
                  <a:ext uri="{FF2B5EF4-FFF2-40B4-BE49-F238E27FC236}">
                    <a16:creationId xmlns:a16="http://schemas.microsoft.com/office/drawing/2014/main" id="{B3A01D5C-2C0B-4C74-BD40-C78514C41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en-US" sz="3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36311" name="Line 23">
                <a:extLst>
                  <a:ext uri="{FF2B5EF4-FFF2-40B4-BE49-F238E27FC236}">
                    <a16:creationId xmlns:a16="http://schemas.microsoft.com/office/drawing/2014/main" id="{0C0BA4A6-1025-4E1B-AA3F-DA34B8F2E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48"/>
                <a:ext cx="4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2" name="Line 24">
                <a:extLst>
                  <a:ext uri="{FF2B5EF4-FFF2-40B4-BE49-F238E27FC236}">
                    <a16:creationId xmlns:a16="http://schemas.microsoft.com/office/drawing/2014/main" id="{F91EB475-764E-4E73-BA7F-FC9AE3F04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3" name="Line 25">
                <a:extLst>
                  <a:ext uri="{FF2B5EF4-FFF2-40B4-BE49-F238E27FC236}">
                    <a16:creationId xmlns:a16="http://schemas.microsoft.com/office/drawing/2014/main" id="{809AA91E-2980-4144-B600-6098CE13E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4" name="Line 26">
                <a:extLst>
                  <a:ext uri="{FF2B5EF4-FFF2-40B4-BE49-F238E27FC236}">
                    <a16:creationId xmlns:a16="http://schemas.microsoft.com/office/drawing/2014/main" id="{57745B51-5237-4C0A-B0AB-67D6F1797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5" name="Line 27">
                <a:extLst>
                  <a:ext uri="{FF2B5EF4-FFF2-40B4-BE49-F238E27FC236}">
                    <a16:creationId xmlns:a16="http://schemas.microsoft.com/office/drawing/2014/main" id="{9FFC426F-7B5C-49E8-9CF0-A30AC9FD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6" name="Line 28">
                <a:extLst>
                  <a:ext uri="{FF2B5EF4-FFF2-40B4-BE49-F238E27FC236}">
                    <a16:creationId xmlns:a16="http://schemas.microsoft.com/office/drawing/2014/main" id="{64949A98-2D92-471E-9EB5-FB266DEB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0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7" name="Line 29">
                <a:extLst>
                  <a:ext uri="{FF2B5EF4-FFF2-40B4-BE49-F238E27FC236}">
                    <a16:creationId xmlns:a16="http://schemas.microsoft.com/office/drawing/2014/main" id="{2319A001-E7EE-49CA-A44C-772E11FD4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7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8" name="Line 30">
                <a:extLst>
                  <a:ext uri="{FF2B5EF4-FFF2-40B4-BE49-F238E27FC236}">
                    <a16:creationId xmlns:a16="http://schemas.microsoft.com/office/drawing/2014/main" id="{703D017A-9744-4B44-A6E4-9BFD20658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19" name="Line 31">
                <a:extLst>
                  <a:ext uri="{FF2B5EF4-FFF2-40B4-BE49-F238E27FC236}">
                    <a16:creationId xmlns:a16="http://schemas.microsoft.com/office/drawing/2014/main" id="{8C39E977-7844-4E8F-9FB8-143665B23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5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20" name="Line 32">
                <a:extLst>
                  <a:ext uri="{FF2B5EF4-FFF2-40B4-BE49-F238E27FC236}">
                    <a16:creationId xmlns:a16="http://schemas.microsoft.com/office/drawing/2014/main" id="{3AFDBEDB-BDD5-42F3-9B76-F27E0C794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4" y="23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6321" name="Group 33">
              <a:extLst>
                <a:ext uri="{FF2B5EF4-FFF2-40B4-BE49-F238E27FC236}">
                  <a16:creationId xmlns:a16="http://schemas.microsoft.com/office/drawing/2014/main" id="{7E3E45B5-EB8B-4303-90F0-39C00F5EE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172"/>
              <a:ext cx="3216" cy="1536"/>
              <a:chOff x="912" y="1248"/>
              <a:chExt cx="3216" cy="1536"/>
            </a:xfrm>
          </p:grpSpPr>
          <p:sp>
            <p:nvSpPr>
              <p:cNvPr id="1036322" name="Freeform 34">
                <a:extLst>
                  <a:ext uri="{FF2B5EF4-FFF2-40B4-BE49-F238E27FC236}">
                    <a16:creationId xmlns:a16="http://schemas.microsoft.com/office/drawing/2014/main" id="{9AA8A8FA-EBBB-4095-9E34-55E5641F8E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248"/>
                <a:ext cx="1632" cy="1536"/>
              </a:xfrm>
              <a:custGeom>
                <a:avLst/>
                <a:gdLst>
                  <a:gd name="T0" fmla="*/ 0 w 1632"/>
                  <a:gd name="T1" fmla="*/ 0 h 1584"/>
                  <a:gd name="T2" fmla="*/ 240 w 1632"/>
                  <a:gd name="T3" fmla="*/ 192 h 1584"/>
                  <a:gd name="T4" fmla="*/ 720 w 1632"/>
                  <a:gd name="T5" fmla="*/ 1104 h 1584"/>
                  <a:gd name="T6" fmla="*/ 1248 w 1632"/>
                  <a:gd name="T7" fmla="*/ 1488 h 1584"/>
                  <a:gd name="T8" fmla="*/ 1632 w 1632"/>
                  <a:gd name="T9" fmla="*/ 1584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2" h="1584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6323" name="Freeform 35">
                <a:extLst>
                  <a:ext uri="{FF2B5EF4-FFF2-40B4-BE49-F238E27FC236}">
                    <a16:creationId xmlns:a16="http://schemas.microsoft.com/office/drawing/2014/main" id="{050C5D07-8EDB-4301-81C9-61D36B266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248"/>
                <a:ext cx="1632" cy="1536"/>
              </a:xfrm>
              <a:custGeom>
                <a:avLst/>
                <a:gdLst>
                  <a:gd name="T0" fmla="*/ 0 w 1632"/>
                  <a:gd name="T1" fmla="*/ 0 h 1584"/>
                  <a:gd name="T2" fmla="*/ 240 w 1632"/>
                  <a:gd name="T3" fmla="*/ 192 h 1584"/>
                  <a:gd name="T4" fmla="*/ 720 w 1632"/>
                  <a:gd name="T5" fmla="*/ 1104 h 1584"/>
                  <a:gd name="T6" fmla="*/ 1248 w 1632"/>
                  <a:gd name="T7" fmla="*/ 1488 h 1584"/>
                  <a:gd name="T8" fmla="*/ 1632 w 1632"/>
                  <a:gd name="T9" fmla="*/ 1584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2" h="1584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36324" name="Group 36">
            <a:extLst>
              <a:ext uri="{FF2B5EF4-FFF2-40B4-BE49-F238E27FC236}">
                <a16:creationId xmlns:a16="http://schemas.microsoft.com/office/drawing/2014/main" id="{E1144F13-90BC-449A-871D-186FD5624BA3}"/>
              </a:ext>
            </a:extLst>
          </p:cNvPr>
          <p:cNvGrpSpPr>
            <a:grpSpLocks/>
          </p:cNvGrpSpPr>
          <p:nvPr/>
        </p:nvGrpSpPr>
        <p:grpSpPr bwMode="auto">
          <a:xfrm>
            <a:off x="5451476" y="3514726"/>
            <a:ext cx="1425575" cy="2428875"/>
            <a:chOff x="2138" y="1178"/>
            <a:chExt cx="898" cy="1530"/>
          </a:xfrm>
        </p:grpSpPr>
        <p:sp>
          <p:nvSpPr>
            <p:cNvPr id="1036325" name="Line 37">
              <a:extLst>
                <a:ext uri="{FF2B5EF4-FFF2-40B4-BE49-F238E27FC236}">
                  <a16:creationId xmlns:a16="http://schemas.microsoft.com/office/drawing/2014/main" id="{045B1EBE-A874-4F3F-9C7E-33B079B4A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" y="1802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326" name="Line 38">
              <a:extLst>
                <a:ext uri="{FF2B5EF4-FFF2-40B4-BE49-F238E27FC236}">
                  <a16:creationId xmlns:a16="http://schemas.microsoft.com/office/drawing/2014/main" id="{0C495CE5-C6F5-4D07-88DE-D449CD138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0" y="1859"/>
              <a:ext cx="2" cy="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327" name="Freeform 39">
              <a:extLst>
                <a:ext uri="{FF2B5EF4-FFF2-40B4-BE49-F238E27FC236}">
                  <a16:creationId xmlns:a16="http://schemas.microsoft.com/office/drawing/2014/main" id="{6FCF0D98-96B9-4A03-9ECB-E4D28249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1178"/>
              <a:ext cx="898" cy="1530"/>
            </a:xfrm>
            <a:custGeom>
              <a:avLst/>
              <a:gdLst>
                <a:gd name="T0" fmla="*/ 1 w 898"/>
                <a:gd name="T1" fmla="*/ 612 h 1530"/>
                <a:gd name="T2" fmla="*/ 0 w 898"/>
                <a:gd name="T3" fmla="*/ 1530 h 1530"/>
                <a:gd name="T4" fmla="*/ 898 w 898"/>
                <a:gd name="T5" fmla="*/ 1530 h 1530"/>
                <a:gd name="T6" fmla="*/ 898 w 898"/>
                <a:gd name="T7" fmla="*/ 666 h 1530"/>
                <a:gd name="T8" fmla="*/ 851 w 898"/>
                <a:gd name="T9" fmla="*/ 570 h 1530"/>
                <a:gd name="T10" fmla="*/ 803 w 898"/>
                <a:gd name="T11" fmla="*/ 474 h 1530"/>
                <a:gd name="T12" fmla="*/ 709 w 898"/>
                <a:gd name="T13" fmla="*/ 282 h 1530"/>
                <a:gd name="T14" fmla="*/ 653 w 898"/>
                <a:gd name="T15" fmla="*/ 192 h 1530"/>
                <a:gd name="T16" fmla="*/ 615 w 898"/>
                <a:gd name="T17" fmla="*/ 138 h 1530"/>
                <a:gd name="T18" fmla="*/ 535 w 898"/>
                <a:gd name="T19" fmla="*/ 42 h 1530"/>
                <a:gd name="T20" fmla="*/ 484 w 898"/>
                <a:gd name="T21" fmla="*/ 12 h 1530"/>
                <a:gd name="T22" fmla="*/ 438 w 898"/>
                <a:gd name="T23" fmla="*/ 0 h 1530"/>
                <a:gd name="T24" fmla="*/ 379 w 898"/>
                <a:gd name="T25" fmla="*/ 18 h 1530"/>
                <a:gd name="T26" fmla="*/ 340 w 898"/>
                <a:gd name="T27" fmla="*/ 42 h 1530"/>
                <a:gd name="T28" fmla="*/ 275 w 898"/>
                <a:gd name="T29" fmla="*/ 108 h 1530"/>
                <a:gd name="T30" fmla="*/ 230 w 898"/>
                <a:gd name="T31" fmla="*/ 174 h 1530"/>
                <a:gd name="T32" fmla="*/ 197 w 898"/>
                <a:gd name="T33" fmla="*/ 228 h 1530"/>
                <a:gd name="T34" fmla="*/ 160 w 898"/>
                <a:gd name="T35" fmla="*/ 285 h 1530"/>
                <a:gd name="T36" fmla="*/ 142 w 898"/>
                <a:gd name="T37" fmla="*/ 324 h 1530"/>
                <a:gd name="T38" fmla="*/ 54 w 898"/>
                <a:gd name="T39" fmla="*/ 501 h 1530"/>
                <a:gd name="T40" fmla="*/ 6 w 898"/>
                <a:gd name="T41" fmla="*/ 594 h 1530"/>
                <a:gd name="T42" fmla="*/ 0 w 898"/>
                <a:gd name="T43" fmla="*/ 666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8" h="1530">
                  <a:moveTo>
                    <a:pt x="1" y="612"/>
                  </a:moveTo>
                  <a:lnTo>
                    <a:pt x="0" y="1530"/>
                  </a:lnTo>
                  <a:lnTo>
                    <a:pt x="898" y="1530"/>
                  </a:lnTo>
                  <a:lnTo>
                    <a:pt x="898" y="666"/>
                  </a:lnTo>
                  <a:lnTo>
                    <a:pt x="851" y="570"/>
                  </a:lnTo>
                  <a:lnTo>
                    <a:pt x="803" y="474"/>
                  </a:lnTo>
                  <a:lnTo>
                    <a:pt x="709" y="282"/>
                  </a:lnTo>
                  <a:lnTo>
                    <a:pt x="653" y="192"/>
                  </a:lnTo>
                  <a:lnTo>
                    <a:pt x="615" y="138"/>
                  </a:lnTo>
                  <a:lnTo>
                    <a:pt x="535" y="42"/>
                  </a:lnTo>
                  <a:lnTo>
                    <a:pt x="484" y="12"/>
                  </a:lnTo>
                  <a:lnTo>
                    <a:pt x="438" y="0"/>
                  </a:lnTo>
                  <a:lnTo>
                    <a:pt x="379" y="18"/>
                  </a:lnTo>
                  <a:lnTo>
                    <a:pt x="340" y="42"/>
                  </a:lnTo>
                  <a:lnTo>
                    <a:pt x="275" y="108"/>
                  </a:lnTo>
                  <a:lnTo>
                    <a:pt x="230" y="174"/>
                  </a:lnTo>
                  <a:lnTo>
                    <a:pt x="197" y="228"/>
                  </a:lnTo>
                  <a:lnTo>
                    <a:pt x="160" y="285"/>
                  </a:lnTo>
                  <a:lnTo>
                    <a:pt x="142" y="324"/>
                  </a:lnTo>
                  <a:lnTo>
                    <a:pt x="54" y="501"/>
                  </a:lnTo>
                  <a:lnTo>
                    <a:pt x="6" y="594"/>
                  </a:lnTo>
                  <a:lnTo>
                    <a:pt x="0" y="666"/>
                  </a:lnTo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6328" name="Text Box 40">
            <a:extLst>
              <a:ext uri="{FF2B5EF4-FFF2-40B4-BE49-F238E27FC236}">
                <a16:creationId xmlns:a16="http://schemas.microsoft.com/office/drawing/2014/main" id="{DA8FD92A-3223-4966-9FCA-75062F6B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34%</a:t>
            </a:r>
          </a:p>
        </p:txBody>
      </p:sp>
      <p:sp>
        <p:nvSpPr>
          <p:cNvPr id="1036331" name="Line 43">
            <a:extLst>
              <a:ext uri="{FF2B5EF4-FFF2-40B4-BE49-F238E27FC236}">
                <a16:creationId xmlns:a16="http://schemas.microsoft.com/office/drawing/2014/main" id="{1A510237-E571-4ACB-86A2-BE40CAEFB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6333" name="Text Box 45">
            <a:extLst>
              <a:ext uri="{FF2B5EF4-FFF2-40B4-BE49-F238E27FC236}">
                <a16:creationId xmlns:a16="http://schemas.microsoft.com/office/drawing/2014/main" id="{988F9ADC-58FD-418F-91D7-B85D8963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34%</a:t>
            </a:r>
          </a:p>
        </p:txBody>
      </p:sp>
      <p:grpSp>
        <p:nvGrpSpPr>
          <p:cNvPr id="1036346" name="Group 58">
            <a:extLst>
              <a:ext uri="{FF2B5EF4-FFF2-40B4-BE49-F238E27FC236}">
                <a16:creationId xmlns:a16="http://schemas.microsoft.com/office/drawing/2014/main" id="{73AA0C00-20C6-4C55-966F-EA2D7C319CB1}"/>
              </a:ext>
            </a:extLst>
          </p:cNvPr>
          <p:cNvGrpSpPr>
            <a:grpSpLocks/>
          </p:cNvGrpSpPr>
          <p:nvPr/>
        </p:nvGrpSpPr>
        <p:grpSpPr bwMode="auto">
          <a:xfrm>
            <a:off x="5443539" y="2971800"/>
            <a:ext cx="1436687" cy="1905000"/>
            <a:chOff x="2469" y="1872"/>
            <a:chExt cx="905" cy="1200"/>
          </a:xfrm>
        </p:grpSpPr>
        <p:sp>
          <p:nvSpPr>
            <p:cNvPr id="1036336" name="Line 48">
              <a:extLst>
                <a:ext uri="{FF2B5EF4-FFF2-40B4-BE49-F238E27FC236}">
                  <a16:creationId xmlns:a16="http://schemas.microsoft.com/office/drawing/2014/main" id="{A1F2352A-B159-4B32-A75D-E3A5B64A5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9" y="1872"/>
              <a:ext cx="0" cy="1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37" name="Line 49">
              <a:extLst>
                <a:ext uri="{FF2B5EF4-FFF2-40B4-BE49-F238E27FC236}">
                  <a16:creationId xmlns:a16="http://schemas.microsoft.com/office/drawing/2014/main" id="{6D8B8CF1-4E81-478E-AEA3-6FDABEF2B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1872"/>
              <a:ext cx="0" cy="1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61" name="Group 73">
            <a:extLst>
              <a:ext uri="{FF2B5EF4-FFF2-40B4-BE49-F238E27FC236}">
                <a16:creationId xmlns:a16="http://schemas.microsoft.com/office/drawing/2014/main" id="{C9869768-C0C3-4F4E-9208-CCCDD2F0909C}"/>
              </a:ext>
            </a:extLst>
          </p:cNvPr>
          <p:cNvGrpSpPr>
            <a:grpSpLocks/>
          </p:cNvGrpSpPr>
          <p:nvPr/>
        </p:nvGrpSpPr>
        <p:grpSpPr bwMode="auto">
          <a:xfrm>
            <a:off x="5435601" y="2949575"/>
            <a:ext cx="1446213" cy="1588"/>
            <a:chOff x="2454" y="1858"/>
            <a:chExt cx="911" cy="1"/>
          </a:xfrm>
        </p:grpSpPr>
        <p:sp>
          <p:nvSpPr>
            <p:cNvPr id="1036334" name="Line 46">
              <a:extLst>
                <a:ext uri="{FF2B5EF4-FFF2-40B4-BE49-F238E27FC236}">
                  <a16:creationId xmlns:a16="http://schemas.microsoft.com/office/drawing/2014/main" id="{8BCADAB4-26DA-45F8-A57A-6D1F46589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85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38" name="Line 50">
              <a:extLst>
                <a:ext uri="{FF2B5EF4-FFF2-40B4-BE49-F238E27FC236}">
                  <a16:creationId xmlns:a16="http://schemas.microsoft.com/office/drawing/2014/main" id="{23C4D0B1-9185-4954-86DC-45AEDAE0B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" y="18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36339" name="Text Box 51">
            <a:extLst>
              <a:ext uri="{FF2B5EF4-FFF2-40B4-BE49-F238E27FC236}">
                <a16:creationId xmlns:a16="http://schemas.microsoft.com/office/drawing/2014/main" id="{429E13B4-9311-41D7-B196-FD29AB874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1"/>
            <a:ext cx="90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13.5%</a:t>
            </a:r>
          </a:p>
        </p:txBody>
      </p:sp>
      <p:sp>
        <p:nvSpPr>
          <p:cNvPr id="1036340" name="Text Box 52">
            <a:extLst>
              <a:ext uri="{FF2B5EF4-FFF2-40B4-BE49-F238E27FC236}">
                <a16:creationId xmlns:a16="http://schemas.microsoft.com/office/drawing/2014/main" id="{12A779C6-6B00-44A5-83BA-E94D5CBB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5486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13.5%</a:t>
            </a:r>
          </a:p>
        </p:txBody>
      </p:sp>
      <p:grpSp>
        <p:nvGrpSpPr>
          <p:cNvPr id="1036354" name="Group 66">
            <a:extLst>
              <a:ext uri="{FF2B5EF4-FFF2-40B4-BE49-F238E27FC236}">
                <a16:creationId xmlns:a16="http://schemas.microsoft.com/office/drawing/2014/main" id="{F744E405-F717-4FBB-9C0F-9EA102FEB448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2351088"/>
            <a:ext cx="2879725" cy="3160712"/>
            <a:chOff x="2016" y="1481"/>
            <a:chExt cx="1814" cy="1991"/>
          </a:xfrm>
        </p:grpSpPr>
        <p:sp>
          <p:nvSpPr>
            <p:cNvPr id="1036342" name="Line 54">
              <a:extLst>
                <a:ext uri="{FF2B5EF4-FFF2-40B4-BE49-F238E27FC236}">
                  <a16:creationId xmlns:a16="http://schemas.microsoft.com/office/drawing/2014/main" id="{A13340AD-6B6A-4A20-821A-4DC11DC1D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97"/>
              <a:ext cx="0" cy="197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43" name="Line 55">
              <a:extLst>
                <a:ext uri="{FF2B5EF4-FFF2-40B4-BE49-F238E27FC236}">
                  <a16:creationId xmlns:a16="http://schemas.microsoft.com/office/drawing/2014/main" id="{0DE5A45E-080B-43B1-A2EE-D43D6050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5" y="1481"/>
              <a:ext cx="5" cy="199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53" name="Group 65">
            <a:extLst>
              <a:ext uri="{FF2B5EF4-FFF2-40B4-BE49-F238E27FC236}">
                <a16:creationId xmlns:a16="http://schemas.microsoft.com/office/drawing/2014/main" id="{19D05359-E0C7-4BF4-89EE-0EB09E334B58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2335213"/>
            <a:ext cx="2867025" cy="23812"/>
            <a:chOff x="2016" y="1471"/>
            <a:chExt cx="1806" cy="15"/>
          </a:xfrm>
        </p:grpSpPr>
        <p:sp>
          <p:nvSpPr>
            <p:cNvPr id="1036341" name="Line 53">
              <a:extLst>
                <a:ext uri="{FF2B5EF4-FFF2-40B4-BE49-F238E27FC236}">
                  <a16:creationId xmlns:a16="http://schemas.microsoft.com/office/drawing/2014/main" id="{1AE851A3-6695-4A47-B2CD-11AEB579E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4" y="1479"/>
              <a:ext cx="51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44" name="Line 56">
              <a:extLst>
                <a:ext uri="{FF2B5EF4-FFF2-40B4-BE49-F238E27FC236}">
                  <a16:creationId xmlns:a16="http://schemas.microsoft.com/office/drawing/2014/main" id="{82B6C26C-A478-4162-9CF5-F983078E9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71"/>
              <a:ext cx="51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56" name="Group 68">
            <a:extLst>
              <a:ext uri="{FF2B5EF4-FFF2-40B4-BE49-F238E27FC236}">
                <a16:creationId xmlns:a16="http://schemas.microsoft.com/office/drawing/2014/main" id="{73380F7E-6C35-4C6B-A36D-C0CA850C2CFD}"/>
              </a:ext>
            </a:extLst>
          </p:cNvPr>
          <p:cNvGrpSpPr>
            <a:grpSpLocks/>
          </p:cNvGrpSpPr>
          <p:nvPr/>
        </p:nvGrpSpPr>
        <p:grpSpPr bwMode="auto">
          <a:xfrm>
            <a:off x="4016376" y="1719263"/>
            <a:ext cx="4278313" cy="4138612"/>
            <a:chOff x="1570" y="1064"/>
            <a:chExt cx="2695" cy="2626"/>
          </a:xfrm>
        </p:grpSpPr>
        <p:sp>
          <p:nvSpPr>
            <p:cNvPr id="1036350" name="Line 62">
              <a:extLst>
                <a:ext uri="{FF2B5EF4-FFF2-40B4-BE49-F238E27FC236}">
                  <a16:creationId xmlns:a16="http://schemas.microsoft.com/office/drawing/2014/main" id="{C5CD109E-EE3B-4EAF-A425-A64030B24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0" y="1068"/>
              <a:ext cx="7" cy="262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51" name="Line 63">
              <a:extLst>
                <a:ext uri="{FF2B5EF4-FFF2-40B4-BE49-F238E27FC236}">
                  <a16:creationId xmlns:a16="http://schemas.microsoft.com/office/drawing/2014/main" id="{9119B548-343C-433C-B33E-3C12BCA32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4" y="1064"/>
              <a:ext cx="11" cy="260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55" name="Group 67">
            <a:extLst>
              <a:ext uri="{FF2B5EF4-FFF2-40B4-BE49-F238E27FC236}">
                <a16:creationId xmlns:a16="http://schemas.microsoft.com/office/drawing/2014/main" id="{56974D91-7DA3-459B-9EE6-AE0DBBF9CF0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720851"/>
            <a:ext cx="4222750" cy="11113"/>
            <a:chOff x="1584" y="1084"/>
            <a:chExt cx="2660" cy="7"/>
          </a:xfrm>
        </p:grpSpPr>
        <p:sp>
          <p:nvSpPr>
            <p:cNvPr id="1036349" name="Line 61">
              <a:extLst>
                <a:ext uri="{FF2B5EF4-FFF2-40B4-BE49-F238E27FC236}">
                  <a16:creationId xmlns:a16="http://schemas.microsoft.com/office/drawing/2014/main" id="{88ED3E95-BE6A-4F31-B1EA-9200B7D70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0" y="1084"/>
              <a:ext cx="864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352" name="Line 64">
              <a:extLst>
                <a:ext uri="{FF2B5EF4-FFF2-40B4-BE49-F238E27FC236}">
                  <a16:creationId xmlns:a16="http://schemas.microsoft.com/office/drawing/2014/main" id="{F170332B-C5A7-4E6C-A99F-A2720633E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08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60" name="Group 72">
            <a:extLst>
              <a:ext uri="{FF2B5EF4-FFF2-40B4-BE49-F238E27FC236}">
                <a16:creationId xmlns:a16="http://schemas.microsoft.com/office/drawing/2014/main" id="{71A7FAC1-4682-4262-B069-DC477924F028}"/>
              </a:ext>
            </a:extLst>
          </p:cNvPr>
          <p:cNvGrpSpPr>
            <a:grpSpLocks/>
          </p:cNvGrpSpPr>
          <p:nvPr/>
        </p:nvGrpSpPr>
        <p:grpSpPr bwMode="auto">
          <a:xfrm>
            <a:off x="3929064" y="5119688"/>
            <a:ext cx="903287" cy="671512"/>
            <a:chOff x="1515" y="3225"/>
            <a:chExt cx="569" cy="423"/>
          </a:xfrm>
        </p:grpSpPr>
        <p:sp>
          <p:nvSpPr>
            <p:cNvPr id="1036347" name="Text Box 59">
              <a:extLst>
                <a:ext uri="{FF2B5EF4-FFF2-40B4-BE49-F238E27FC236}">
                  <a16:creationId xmlns:a16="http://schemas.microsoft.com/office/drawing/2014/main" id="{FA36820C-6A41-4B72-BAB0-F3E3AAB03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3225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Times New Roman" panose="02020603050405020304" pitchFamily="18" charset="0"/>
                </a:rPr>
                <a:t>2.35%</a:t>
              </a:r>
            </a:p>
          </p:txBody>
        </p:sp>
        <p:sp>
          <p:nvSpPr>
            <p:cNvPr id="1036357" name="Line 69">
              <a:extLst>
                <a:ext uri="{FF2B5EF4-FFF2-40B4-BE49-F238E27FC236}">
                  <a16:creationId xmlns:a16="http://schemas.microsoft.com/office/drawing/2014/main" id="{D0C33602-06BC-457B-88E8-5D346CA3A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6359" name="Group 71">
            <a:extLst>
              <a:ext uri="{FF2B5EF4-FFF2-40B4-BE49-F238E27FC236}">
                <a16:creationId xmlns:a16="http://schemas.microsoft.com/office/drawing/2014/main" id="{D16B68FD-35CF-4D4D-AE08-1987E3EDFA01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119688"/>
            <a:ext cx="838200" cy="671512"/>
            <a:chOff x="3785" y="3225"/>
            <a:chExt cx="528" cy="423"/>
          </a:xfrm>
        </p:grpSpPr>
        <p:sp>
          <p:nvSpPr>
            <p:cNvPr id="1036348" name="Text Box 60">
              <a:extLst>
                <a:ext uri="{FF2B5EF4-FFF2-40B4-BE49-F238E27FC236}">
                  <a16:creationId xmlns:a16="http://schemas.microsoft.com/office/drawing/2014/main" id="{B1D77EEE-FEAD-45CB-89B7-A48E72688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225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Times New Roman" panose="02020603050405020304" pitchFamily="18" charset="0"/>
                </a:rPr>
                <a:t>2.35%</a:t>
              </a:r>
            </a:p>
          </p:txBody>
        </p:sp>
        <p:sp>
          <p:nvSpPr>
            <p:cNvPr id="1036358" name="Line 70">
              <a:extLst>
                <a:ext uri="{FF2B5EF4-FFF2-40B4-BE49-F238E27FC236}">
                  <a16:creationId xmlns:a16="http://schemas.microsoft.com/office/drawing/2014/main" id="{0F5AF128-1278-4089-A9B4-B20850794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4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3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0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03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03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03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03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0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0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0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1000"/>
                                        <p:tgtEl>
                                          <p:spTgt spid="103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03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3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6" grpId="0" autoUpdateAnimBg="0"/>
      <p:bldP spid="1036297" grpId="0" autoUpdateAnimBg="0"/>
      <p:bldP spid="1036298" grpId="0" autoUpdateAnimBg="0"/>
      <p:bldP spid="1036328" grpId="0" autoUpdateAnimBg="0"/>
      <p:bldP spid="1036333" grpId="0" autoUpdateAnimBg="0"/>
      <p:bldP spid="1036339" grpId="0" autoUpdateAnimBg="0"/>
      <p:bldP spid="103634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>
            <a:extLst>
              <a:ext uri="{FF2B5EF4-FFF2-40B4-BE49-F238E27FC236}">
                <a16:creationId xmlns:a16="http://schemas.microsoft.com/office/drawing/2014/main" id="{1C797B7F-12EE-48E3-8C80-33564F86C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/>
              <a:t>Standard Deviation for Grouped Data</a:t>
            </a:r>
          </a:p>
        </p:txBody>
      </p:sp>
      <p:sp>
        <p:nvSpPr>
          <p:cNvPr id="907267" name="Text Box 3">
            <a:extLst>
              <a:ext uri="{FF2B5EF4-FFF2-40B4-BE49-F238E27FC236}">
                <a16:creationId xmlns:a16="http://schemas.microsoft.com/office/drawing/2014/main" id="{F23D1EC0-B189-4D12-B0FE-9FE4C358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79550"/>
            <a:ext cx="8229600" cy="177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371600" lvl="2" indent="-457200" algn="just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/>
              <a:t>Sample standard deviation =</a:t>
            </a:r>
          </a:p>
          <a:p>
            <a:r>
              <a:rPr lang="en-US" altLang="en-US"/>
              <a:t>where n = </a:t>
            </a:r>
            <a:r>
              <a:rPr lang="el-GR" altLang="en-US"/>
              <a:t>Σ</a:t>
            </a:r>
            <a:r>
              <a:rPr lang="en-US" altLang="en-US"/>
              <a:t>f is the number of entries in the data set, and x is the data value or the midpoint of an interval.</a:t>
            </a:r>
          </a:p>
        </p:txBody>
      </p:sp>
      <p:graphicFrame>
        <p:nvGraphicFramePr>
          <p:cNvPr id="907273" name="Object 9">
            <a:extLst>
              <a:ext uri="{FF2B5EF4-FFF2-40B4-BE49-F238E27FC236}">
                <a16:creationId xmlns:a16="http://schemas.microsoft.com/office/drawing/2014/main" id="{0A90C01A-FEDC-4FF3-9CE6-566D71CD2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036421"/>
              </p:ext>
            </p:extLst>
          </p:nvPr>
        </p:nvGraphicFramePr>
        <p:xfrm>
          <a:off x="5522749" y="1262253"/>
          <a:ext cx="2209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774360" progId="Equation.DSMT4">
                  <p:embed/>
                </p:oleObj>
              </mc:Choice>
              <mc:Fallback>
                <p:oleObj name="Equation" r:id="rId3" imgW="2209680" imgH="774360" progId="Equation.DSMT4">
                  <p:embed/>
                  <p:pic>
                    <p:nvPicPr>
                      <p:cNvPr id="907273" name="Object 9">
                        <a:extLst>
                          <a:ext uri="{FF2B5EF4-FFF2-40B4-BE49-F238E27FC236}">
                            <a16:creationId xmlns:a16="http://schemas.microsoft.com/office/drawing/2014/main" id="{0A90C01A-FEDC-4FF3-9CE6-566D71CD2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749" y="1262253"/>
                        <a:ext cx="2209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147D3A3-0F7B-4E0E-B4EF-6313B7C6B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62" y="2969881"/>
            <a:ext cx="5471876" cy="2625866"/>
          </a:xfrm>
          <a:prstGeom prst="rect">
            <a:avLst/>
          </a:prstGeom>
        </p:spPr>
      </p:pic>
      <p:graphicFrame>
        <p:nvGraphicFramePr>
          <p:cNvPr id="10" name="Object 204">
            <a:extLst>
              <a:ext uri="{FF2B5EF4-FFF2-40B4-BE49-F238E27FC236}">
                <a16:creationId xmlns:a16="http://schemas.microsoft.com/office/drawing/2014/main" id="{02A4BD1D-F387-4974-BD2A-C909BC5BD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4133"/>
              </p:ext>
            </p:extLst>
          </p:nvPr>
        </p:nvGraphicFramePr>
        <p:xfrm>
          <a:off x="3210921" y="5749162"/>
          <a:ext cx="1828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774360" progId="Equation.DSMT4">
                  <p:embed/>
                </p:oleObj>
              </mc:Choice>
              <mc:Fallback>
                <p:oleObj name="Equation" r:id="rId6" imgW="2209680" imgH="774360" progId="Equation.DSMT4">
                  <p:embed/>
                  <p:pic>
                    <p:nvPicPr>
                      <p:cNvPr id="26" name="Object 204">
                        <a:extLst>
                          <a:ext uri="{FF2B5EF4-FFF2-40B4-BE49-F238E27FC236}">
                            <a16:creationId xmlns:a16="http://schemas.microsoft.com/office/drawing/2014/main" id="{808AFF77-204D-4695-95A3-F970A8CFD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921" y="5749162"/>
                        <a:ext cx="1828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">
            <a:extLst>
              <a:ext uri="{FF2B5EF4-FFF2-40B4-BE49-F238E27FC236}">
                <a16:creationId xmlns:a16="http://schemas.microsoft.com/office/drawing/2014/main" id="{DF166398-858B-4ED9-8EB4-BFE4579BE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00747"/>
              </p:ext>
            </p:extLst>
          </p:nvPr>
        </p:nvGraphicFramePr>
        <p:xfrm>
          <a:off x="5136559" y="5796787"/>
          <a:ext cx="1198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560" imgH="723600" progId="Equation.DSMT4">
                  <p:embed/>
                </p:oleObj>
              </mc:Choice>
              <mc:Fallback>
                <p:oleObj name="Equation" r:id="rId7" imgW="1447560" imgH="723600" progId="Equation.DSMT4">
                  <p:embed/>
                  <p:pic>
                    <p:nvPicPr>
                      <p:cNvPr id="27" name="Object 205">
                        <a:extLst>
                          <a:ext uri="{FF2B5EF4-FFF2-40B4-BE49-F238E27FC236}">
                            <a16:creationId xmlns:a16="http://schemas.microsoft.com/office/drawing/2014/main" id="{D37DA345-21C6-4DF1-9F6E-BE3302618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559" y="5796787"/>
                        <a:ext cx="1198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6">
            <a:extLst>
              <a:ext uri="{FF2B5EF4-FFF2-40B4-BE49-F238E27FC236}">
                <a16:creationId xmlns:a16="http://schemas.microsoft.com/office/drawing/2014/main" id="{409B4A53-FA33-4415-AE1E-B5282585E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36924"/>
              </p:ext>
            </p:extLst>
          </p:nvPr>
        </p:nvGraphicFramePr>
        <p:xfrm>
          <a:off x="6454184" y="5930137"/>
          <a:ext cx="11557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0" imgH="393480" progId="Equation.DSMT4">
                  <p:embed/>
                </p:oleObj>
              </mc:Choice>
              <mc:Fallback>
                <p:oleObj name="Equation" r:id="rId9" imgW="1396800" imgH="393480" progId="Equation.DSMT4">
                  <p:embed/>
                  <p:pic>
                    <p:nvPicPr>
                      <p:cNvPr id="28" name="Object 206">
                        <a:extLst>
                          <a:ext uri="{FF2B5EF4-FFF2-40B4-BE49-F238E27FC236}">
                            <a16:creationId xmlns:a16="http://schemas.microsoft.com/office/drawing/2014/main" id="{00E14C31-9412-42A7-BDCA-964BC0E60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184" y="5930137"/>
                        <a:ext cx="11557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7">
            <a:extLst>
              <a:ext uri="{FF2B5EF4-FFF2-40B4-BE49-F238E27FC236}">
                <a16:creationId xmlns:a16="http://schemas.microsoft.com/office/drawing/2014/main" id="{099D9936-E9A2-4016-A85A-1B9F888AC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50730"/>
              </p:ext>
            </p:extLst>
          </p:nvPr>
        </p:nvGraphicFramePr>
        <p:xfrm>
          <a:off x="7709896" y="6012687"/>
          <a:ext cx="6921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279360" progId="Equation.DSMT4">
                  <p:embed/>
                </p:oleObj>
              </mc:Choice>
              <mc:Fallback>
                <p:oleObj name="Equation" r:id="rId11" imgW="838080" imgH="279360" progId="Equation.DSMT4">
                  <p:embed/>
                  <p:pic>
                    <p:nvPicPr>
                      <p:cNvPr id="29" name="Object 207">
                        <a:extLst>
                          <a:ext uri="{FF2B5EF4-FFF2-40B4-BE49-F238E27FC236}">
                            <a16:creationId xmlns:a16="http://schemas.microsoft.com/office/drawing/2014/main" id="{5549027C-9D62-4909-A14F-96CCAA5E5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896" y="6012687"/>
                        <a:ext cx="6921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4638-F202-4EB0-ACE8-2E02ABAE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Populations &amp; Samples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9758-3BE7-4FC1-98D3-E4F4F92B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 survey, 250 college students were asked if they study regularly.  35 of the students said yes.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FCAF-1DE3-4134-B684-A174B142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4364AEB-AFA3-44A6-99A7-5E4D5C50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373" y="2924031"/>
            <a:ext cx="312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Responses of all students (</a:t>
            </a:r>
            <a:r>
              <a:rPr lang="en-US" altLang="en-US" sz="2000" dirty="0">
                <a:solidFill>
                  <a:schemeClr val="hlink"/>
                </a:solidFill>
              </a:rPr>
              <a:t>population</a:t>
            </a:r>
            <a:r>
              <a:rPr lang="en-US" altLang="en-US" sz="2000" dirty="0"/>
              <a:t>)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F024FB6-0081-48C9-BF2D-C99BC5013309}"/>
              </a:ext>
            </a:extLst>
          </p:cNvPr>
          <p:cNvSpPr>
            <a:spLocks/>
          </p:cNvSpPr>
          <p:nvPr/>
        </p:nvSpPr>
        <p:spPr bwMode="auto">
          <a:xfrm>
            <a:off x="3534773" y="3762231"/>
            <a:ext cx="2895600" cy="1905000"/>
          </a:xfrm>
          <a:custGeom>
            <a:avLst/>
            <a:gdLst>
              <a:gd name="T0" fmla="*/ 600 w 1704"/>
              <a:gd name="T1" fmla="*/ 24 h 912"/>
              <a:gd name="T2" fmla="*/ 216 w 1704"/>
              <a:gd name="T3" fmla="*/ 216 h 912"/>
              <a:gd name="T4" fmla="*/ 72 w 1704"/>
              <a:gd name="T5" fmla="*/ 552 h 912"/>
              <a:gd name="T6" fmla="*/ 648 w 1704"/>
              <a:gd name="T7" fmla="*/ 648 h 912"/>
              <a:gd name="T8" fmla="*/ 840 w 1704"/>
              <a:gd name="T9" fmla="*/ 744 h 912"/>
              <a:gd name="T10" fmla="*/ 1320 w 1704"/>
              <a:gd name="T11" fmla="*/ 888 h 912"/>
              <a:gd name="T12" fmla="*/ 1656 w 1704"/>
              <a:gd name="T13" fmla="*/ 600 h 912"/>
              <a:gd name="T14" fmla="*/ 1608 w 1704"/>
              <a:gd name="T15" fmla="*/ 312 h 912"/>
              <a:gd name="T16" fmla="*/ 1080 w 1704"/>
              <a:gd name="T17" fmla="*/ 216 h 912"/>
              <a:gd name="T18" fmla="*/ 888 w 1704"/>
              <a:gd name="T19" fmla="*/ 72 h 912"/>
              <a:gd name="T20" fmla="*/ 600 w 1704"/>
              <a:gd name="T21" fmla="*/ 2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4" h="912">
                <a:moveTo>
                  <a:pt x="600" y="24"/>
                </a:moveTo>
                <a:cubicBezTo>
                  <a:pt x="488" y="48"/>
                  <a:pt x="304" y="128"/>
                  <a:pt x="216" y="216"/>
                </a:cubicBezTo>
                <a:cubicBezTo>
                  <a:pt x="128" y="304"/>
                  <a:pt x="0" y="480"/>
                  <a:pt x="72" y="552"/>
                </a:cubicBezTo>
                <a:cubicBezTo>
                  <a:pt x="144" y="624"/>
                  <a:pt x="520" y="616"/>
                  <a:pt x="648" y="648"/>
                </a:cubicBezTo>
                <a:cubicBezTo>
                  <a:pt x="776" y="680"/>
                  <a:pt x="728" y="704"/>
                  <a:pt x="840" y="744"/>
                </a:cubicBezTo>
                <a:cubicBezTo>
                  <a:pt x="952" y="784"/>
                  <a:pt x="1184" y="912"/>
                  <a:pt x="1320" y="888"/>
                </a:cubicBezTo>
                <a:cubicBezTo>
                  <a:pt x="1456" y="864"/>
                  <a:pt x="1608" y="696"/>
                  <a:pt x="1656" y="600"/>
                </a:cubicBezTo>
                <a:cubicBezTo>
                  <a:pt x="1704" y="504"/>
                  <a:pt x="1704" y="376"/>
                  <a:pt x="1608" y="312"/>
                </a:cubicBezTo>
                <a:cubicBezTo>
                  <a:pt x="1512" y="248"/>
                  <a:pt x="1200" y="256"/>
                  <a:pt x="1080" y="216"/>
                </a:cubicBezTo>
                <a:cubicBezTo>
                  <a:pt x="960" y="176"/>
                  <a:pt x="976" y="104"/>
                  <a:pt x="888" y="72"/>
                </a:cubicBezTo>
                <a:cubicBezTo>
                  <a:pt x="800" y="40"/>
                  <a:pt x="712" y="0"/>
                  <a:pt x="600" y="24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2BA9E17-F904-4275-8525-AF688329F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573" y="4298806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Responses of students from DU (</a:t>
            </a:r>
            <a:r>
              <a:rPr lang="en-US" altLang="en-US" sz="2000" dirty="0">
                <a:solidFill>
                  <a:schemeClr val="folHlink"/>
                </a:solidFill>
              </a:rPr>
              <a:t>sample</a:t>
            </a:r>
            <a:r>
              <a:rPr lang="en-US" altLang="en-US" sz="2000" dirty="0"/>
              <a:t>)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A7EBD5-02AA-4B40-952C-7FB4D45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773" y="2847831"/>
            <a:ext cx="5867400" cy="2895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Measures of 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4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>
            <a:extLst>
              <a:ext uri="{FF2B5EF4-FFF2-40B4-BE49-F238E27FC236}">
                <a16:creationId xmlns:a16="http://schemas.microsoft.com/office/drawing/2014/main" id="{A73D9AF6-B35C-436E-9619-D66F9648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800"/>
              <a:t>Quartiles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9327" name="Text Box 15">
                <a:extLst>
                  <a:ext uri="{FF2B5EF4-FFF2-40B4-BE49-F238E27FC236}">
                    <a16:creationId xmlns:a16="http://schemas.microsoft.com/office/drawing/2014/main" id="{9188D15A-1D72-4332-B67A-FAD034324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88" y="1380831"/>
                <a:ext cx="8458200" cy="86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228600" indent="-228600"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002060"/>
                    </a:solidFill>
                  </a:defRPr>
                </a:lvl1pPr>
                <a:lvl2pPr marL="685800" lvl="1" indent="-228600" algn="just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rgbClr val="FF0000"/>
                    </a:solidFill>
                  </a:defRPr>
                </a:lvl2pPr>
                <a:lvl3pPr marL="1371600" lvl="2" indent="-457200" algn="just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defRPr sz="2000" b="1">
                    <a:solidFill>
                      <a:srgbClr val="00B050"/>
                    </a:solidFill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algn="just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en-US" dirty="0"/>
                  <a:t>The three quartiles,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/>
                  <a:t>, approximately divide an ordered data set into four equal parts.  </a:t>
                </a:r>
              </a:p>
            </p:txBody>
          </p:sp>
        </mc:Choice>
        <mc:Fallback xmlns="">
          <p:sp>
            <p:nvSpPr>
              <p:cNvPr id="909327" name="Text Box 15">
                <a:extLst>
                  <a:ext uri="{FF2B5EF4-FFF2-40B4-BE49-F238E27FC236}">
                    <a16:creationId xmlns:a16="http://schemas.microsoft.com/office/drawing/2014/main" id="{9188D15A-1D72-4332-B67A-FAD03432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88" y="1380831"/>
                <a:ext cx="8458200" cy="867930"/>
              </a:xfrm>
              <a:prstGeom prst="rect">
                <a:avLst/>
              </a:prstGeom>
              <a:blipFill>
                <a:blip r:embed="rId3"/>
                <a:stretch>
                  <a:fillRect l="-1298" t="-11972" r="-1442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9329" name="Group 17">
            <a:extLst>
              <a:ext uri="{FF2B5EF4-FFF2-40B4-BE49-F238E27FC236}">
                <a16:creationId xmlns:a16="http://schemas.microsoft.com/office/drawing/2014/main" id="{039C0D19-7FC5-46A8-A51D-60932B936D07}"/>
              </a:ext>
            </a:extLst>
          </p:cNvPr>
          <p:cNvGrpSpPr>
            <a:grpSpLocks/>
          </p:cNvGrpSpPr>
          <p:nvPr/>
        </p:nvGrpSpPr>
        <p:grpSpPr bwMode="auto">
          <a:xfrm>
            <a:off x="3875089" y="2686051"/>
            <a:ext cx="1933575" cy="638175"/>
            <a:chOff x="1680" y="1746"/>
            <a:chExt cx="1218" cy="402"/>
          </a:xfrm>
        </p:grpSpPr>
        <p:sp>
          <p:nvSpPr>
            <p:cNvPr id="909330" name="Text Box 18">
              <a:extLst>
                <a:ext uri="{FF2B5EF4-FFF2-40B4-BE49-F238E27FC236}">
                  <a16:creationId xmlns:a16="http://schemas.microsoft.com/office/drawing/2014/main" id="{C9AB8CFA-F2C6-4D06-AC75-B282DC1B9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46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/>
                <a:t>Median</a:t>
              </a:r>
            </a:p>
          </p:txBody>
        </p:sp>
        <p:sp>
          <p:nvSpPr>
            <p:cNvPr id="909331" name="Freeform 19">
              <a:extLst>
                <a:ext uri="{FF2B5EF4-FFF2-40B4-BE49-F238E27FC236}">
                  <a16:creationId xmlns:a16="http://schemas.microsoft.com/office/drawing/2014/main" id="{104BE36E-67D2-4CF2-94E4-064F03B8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920"/>
              <a:ext cx="432" cy="228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5400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09332" name="Group 20">
            <a:extLst>
              <a:ext uri="{FF2B5EF4-FFF2-40B4-BE49-F238E27FC236}">
                <a16:creationId xmlns:a16="http://schemas.microsoft.com/office/drawing/2014/main" id="{FBDF0845-7613-44A2-BC8C-1B8326DAFE37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3324227"/>
            <a:ext cx="6800850" cy="1227138"/>
            <a:chOff x="738" y="2496"/>
            <a:chExt cx="4284" cy="773"/>
          </a:xfrm>
        </p:grpSpPr>
        <p:sp>
          <p:nvSpPr>
            <p:cNvPr id="909333" name="Line 21">
              <a:extLst>
                <a:ext uri="{FF2B5EF4-FFF2-40B4-BE49-F238E27FC236}">
                  <a16:creationId xmlns:a16="http://schemas.microsoft.com/office/drawing/2014/main" id="{6778745A-8BA9-4D36-959B-3D582B87B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943"/>
              <a:ext cx="40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9334" name="Text Box 22">
              <a:extLst>
                <a:ext uri="{FF2B5EF4-FFF2-40B4-BE49-F238E27FC236}">
                  <a16:creationId xmlns:a16="http://schemas.microsoft.com/office/drawing/2014/main" id="{59B19117-E719-4459-8773-86C5A0D56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303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/>
                <a:t>0</a:t>
              </a:r>
            </a:p>
          </p:txBody>
        </p:sp>
        <p:sp>
          <p:nvSpPr>
            <p:cNvPr id="909335" name="Text Box 23">
              <a:extLst>
                <a:ext uri="{FF2B5EF4-FFF2-40B4-BE49-F238E27FC236}">
                  <a16:creationId xmlns:a16="http://schemas.microsoft.com/office/drawing/2014/main" id="{8C5177A4-A642-4265-8626-C2E3C784E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3036"/>
              <a:ext cx="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/>
                <a:t>50</a:t>
              </a:r>
            </a:p>
          </p:txBody>
        </p:sp>
        <p:sp>
          <p:nvSpPr>
            <p:cNvPr id="909336" name="Text Box 24">
              <a:extLst>
                <a:ext uri="{FF2B5EF4-FFF2-40B4-BE49-F238E27FC236}">
                  <a16:creationId xmlns:a16="http://schemas.microsoft.com/office/drawing/2014/main" id="{D2B44B87-2BC0-4CCF-9DBE-4A4BC73A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3036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/>
                <a:t>25</a:t>
              </a:r>
            </a:p>
          </p:txBody>
        </p:sp>
        <p:sp>
          <p:nvSpPr>
            <p:cNvPr id="909337" name="Text Box 25">
              <a:extLst>
                <a:ext uri="{FF2B5EF4-FFF2-40B4-BE49-F238E27FC236}">
                  <a16:creationId xmlns:a16="http://schemas.microsoft.com/office/drawing/2014/main" id="{795B9723-C1DE-4B28-B0FB-96CF1926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3036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/>
                <a:t>100</a:t>
              </a:r>
            </a:p>
          </p:txBody>
        </p:sp>
        <p:sp>
          <p:nvSpPr>
            <p:cNvPr id="909338" name="Text Box 26">
              <a:extLst>
                <a:ext uri="{FF2B5EF4-FFF2-40B4-BE49-F238E27FC236}">
                  <a16:creationId xmlns:a16="http://schemas.microsoft.com/office/drawing/2014/main" id="{575D4FB1-2A4E-4A8D-B96E-35F6AB4F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036"/>
              <a:ext cx="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/>
                <a:t>  75</a:t>
              </a:r>
            </a:p>
          </p:txBody>
        </p:sp>
        <p:sp>
          <p:nvSpPr>
            <p:cNvPr id="909339" name="Line 27">
              <a:extLst>
                <a:ext uri="{FF2B5EF4-FFF2-40B4-BE49-F238E27FC236}">
                  <a16:creationId xmlns:a16="http://schemas.microsoft.com/office/drawing/2014/main" id="{660C4C0D-BE21-4BA2-B421-A355856EC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27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9340" name="Line 28">
              <a:extLst>
                <a:ext uri="{FF2B5EF4-FFF2-40B4-BE49-F238E27FC236}">
                  <a16:creationId xmlns:a16="http://schemas.microsoft.com/office/drawing/2014/main" id="{CBFF6931-323F-4256-BF69-22F947734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27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9341" name="Line 29">
              <a:extLst>
                <a:ext uri="{FF2B5EF4-FFF2-40B4-BE49-F238E27FC236}">
                  <a16:creationId xmlns:a16="http://schemas.microsoft.com/office/drawing/2014/main" id="{E2193E08-D918-409F-970D-98DEFABA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27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9342" name="Line 30">
              <a:extLst>
                <a:ext uri="{FF2B5EF4-FFF2-40B4-BE49-F238E27FC236}">
                  <a16:creationId xmlns:a16="http://schemas.microsoft.com/office/drawing/2014/main" id="{DD421A7C-C41B-4641-8B39-1BE95380E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0" y="27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9343" name="Text Box 31">
              <a:extLst>
                <a:ext uri="{FF2B5EF4-FFF2-40B4-BE49-F238E27FC236}">
                  <a16:creationId xmlns:a16="http://schemas.microsoft.com/office/drawing/2014/main" id="{1C1F8178-3E2B-4A15-B548-69FAF1082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2496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>
                  <a:solidFill>
                    <a:srgbClr val="CC0000"/>
                  </a:solidFill>
                </a:rPr>
                <a:t>Q</a:t>
              </a:r>
              <a:r>
                <a:rPr kumimoji="1" lang="en-US" altLang="en-US" b="1" baseline="-25000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909344" name="Text Box 32">
              <a:extLst>
                <a:ext uri="{FF2B5EF4-FFF2-40B4-BE49-F238E27FC236}">
                  <a16:creationId xmlns:a16="http://schemas.microsoft.com/office/drawing/2014/main" id="{86838064-AA7A-41B6-86B7-BC7EBCB5F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2496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>
                  <a:solidFill>
                    <a:srgbClr val="CC0000"/>
                  </a:solidFill>
                </a:rPr>
                <a:t>Q</a:t>
              </a:r>
              <a:r>
                <a:rPr kumimoji="1" lang="en-US" altLang="en-US" b="1" baseline="-25000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909345" name="Text Box 33">
              <a:extLst>
                <a:ext uri="{FF2B5EF4-FFF2-40B4-BE49-F238E27FC236}">
                  <a16:creationId xmlns:a16="http://schemas.microsoft.com/office/drawing/2014/main" id="{373520BF-04EB-4DCB-9B0C-98272D9EE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2496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en-US" b="1">
                  <a:solidFill>
                    <a:srgbClr val="CC0000"/>
                  </a:solidFill>
                </a:rPr>
                <a:t>Q</a:t>
              </a:r>
              <a:r>
                <a:rPr kumimoji="1" lang="en-US" altLang="en-US" b="1" baseline="-2500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909346" name="Line 34">
              <a:extLst>
                <a:ext uri="{FF2B5EF4-FFF2-40B4-BE49-F238E27FC236}">
                  <a16:creationId xmlns:a16="http://schemas.microsoft.com/office/drawing/2014/main" id="{80B4AC6F-5B85-48D4-B1BA-4A016042C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27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9347" name="Group 35">
            <a:extLst>
              <a:ext uri="{FF2B5EF4-FFF2-40B4-BE49-F238E27FC236}">
                <a16:creationId xmlns:a16="http://schemas.microsoft.com/office/drawing/2014/main" id="{A1239678-F99B-46D0-82B2-A0DAB9BF7972}"/>
              </a:ext>
            </a:extLst>
          </p:cNvPr>
          <p:cNvGrpSpPr>
            <a:grpSpLocks/>
          </p:cNvGrpSpPr>
          <p:nvPr/>
        </p:nvGrpSpPr>
        <p:grpSpPr bwMode="auto">
          <a:xfrm>
            <a:off x="1949069" y="4738691"/>
            <a:ext cx="4048506" cy="943237"/>
            <a:chOff x="672" y="2976"/>
            <a:chExt cx="2160" cy="1560"/>
          </a:xfrm>
        </p:grpSpPr>
        <p:sp>
          <p:nvSpPr>
            <p:cNvPr id="909348" name="Text Box 36">
              <a:extLst>
                <a:ext uri="{FF2B5EF4-FFF2-40B4-BE49-F238E27FC236}">
                  <a16:creationId xmlns:a16="http://schemas.microsoft.com/office/drawing/2014/main" id="{67D1C493-B053-407C-9347-5910DC54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67"/>
              <a:ext cx="2160" cy="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ECF9E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dirty="0">
                  <a:solidFill>
                    <a:srgbClr val="000000"/>
                  </a:solidFill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1 </a:t>
              </a:r>
              <a:r>
                <a:rPr lang="en-US" altLang="en-US" dirty="0">
                  <a:solidFill>
                    <a:srgbClr val="000000"/>
                  </a:solidFill>
                </a:rPr>
                <a:t>is the median of the data below Q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altLang="en-US" dirty="0">
                  <a:solidFill>
                    <a:srgbClr val="000000"/>
                  </a:solidFill>
                </a:rPr>
                <a:t>.</a:t>
              </a:r>
              <a:r>
                <a:rPr lang="en-US" altLang="en-US" b="1" baseline="-25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09349" name="Line 37">
              <a:extLst>
                <a:ext uri="{FF2B5EF4-FFF2-40B4-BE49-F238E27FC236}">
                  <a16:creationId xmlns:a16="http://schemas.microsoft.com/office/drawing/2014/main" id="{B48B7409-96DF-4E27-98C7-6C93DE45F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4" y="2976"/>
              <a:ext cx="0" cy="48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09350" name="Group 38">
            <a:extLst>
              <a:ext uri="{FF2B5EF4-FFF2-40B4-BE49-F238E27FC236}">
                <a16:creationId xmlns:a16="http://schemas.microsoft.com/office/drawing/2014/main" id="{A9F8F59F-EC9F-4BF5-9769-D45F8F22E500}"/>
              </a:ext>
            </a:extLst>
          </p:cNvPr>
          <p:cNvGrpSpPr>
            <a:grpSpLocks/>
          </p:cNvGrpSpPr>
          <p:nvPr/>
        </p:nvGrpSpPr>
        <p:grpSpPr bwMode="auto">
          <a:xfrm>
            <a:off x="6194427" y="4672016"/>
            <a:ext cx="3777039" cy="976670"/>
            <a:chOff x="3312" y="2976"/>
            <a:chExt cx="1975" cy="1444"/>
          </a:xfrm>
        </p:grpSpPr>
        <p:sp>
          <p:nvSpPr>
            <p:cNvPr id="909351" name="Rectangle 39">
              <a:extLst>
                <a:ext uri="{FF2B5EF4-FFF2-40B4-BE49-F238E27FC236}">
                  <a16:creationId xmlns:a16="http://schemas.microsoft.com/office/drawing/2014/main" id="{EAE56481-23A6-42C4-96C5-C018BC604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64"/>
              <a:ext cx="1975" cy="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ECF9E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dirty="0">
                  <a:solidFill>
                    <a:srgbClr val="000000"/>
                  </a:solidFill>
                </a:rPr>
                <a:t>Q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altLang="en-US" dirty="0">
                  <a:solidFill>
                    <a:srgbClr val="000000"/>
                  </a:solidFill>
                </a:rPr>
                <a:t> is the median of the data above Q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altLang="en-US" dirty="0">
                  <a:solidFill>
                    <a:srgbClr val="000000"/>
                  </a:solidFill>
                </a:rPr>
                <a:t>.</a:t>
              </a:r>
              <a:r>
                <a:rPr lang="en-US" altLang="en-US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09352" name="Line 40">
              <a:extLst>
                <a:ext uri="{FF2B5EF4-FFF2-40B4-BE49-F238E27FC236}">
                  <a16:creationId xmlns:a16="http://schemas.microsoft.com/office/drawing/2014/main" id="{303EB146-5A47-4901-9C23-255DA2803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976"/>
              <a:ext cx="0" cy="48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0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0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>
            <a:extLst>
              <a:ext uri="{FF2B5EF4-FFF2-40B4-BE49-F238E27FC236}">
                <a16:creationId xmlns:a16="http://schemas.microsoft.com/office/drawing/2014/main" id="{5346D389-C78D-40C7-B1C2-6DDD72776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800"/>
              <a:t>Finding Quartiles</a:t>
            </a:r>
          </a:p>
        </p:txBody>
      </p:sp>
      <p:sp>
        <p:nvSpPr>
          <p:cNvPr id="1043459" name="Text Box 3">
            <a:extLst>
              <a:ext uri="{FF2B5EF4-FFF2-40B4-BE49-F238E27FC236}">
                <a16:creationId xmlns:a16="http://schemas.microsoft.com/office/drawing/2014/main" id="{0F2CD763-66DE-4DD0-9778-100815F9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91497"/>
            <a:ext cx="8458200" cy="141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marL="1371600" lvl="2" indent="-457200" algn="just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The quiz scores for 15 students are listed below.</a:t>
            </a:r>
          </a:p>
          <a:p>
            <a:pPr marL="914400" lvl="2" indent="0">
              <a:buNone/>
            </a:pPr>
            <a:r>
              <a:rPr lang="en-US" altLang="en-US" dirty="0"/>
              <a:t>28  43  48  51  43  30  55  44  48  33  45  37  37  42  38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1043507" name="Text Box 51">
            <a:extLst>
              <a:ext uri="{FF2B5EF4-FFF2-40B4-BE49-F238E27FC236}">
                <a16:creationId xmlns:a16="http://schemas.microsoft.com/office/drawing/2014/main" id="{B91D29A5-C359-4530-BBD1-D438E3F9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88" y="5403011"/>
            <a:ext cx="9705798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About one fourth of the students scores 37 or less; about one half score 43 or less; and about three fourths score 48 or less.</a:t>
            </a: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497B04C3-D58D-49E7-B384-16688367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73" y="2741667"/>
            <a:ext cx="20018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Order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579D6-F5A6-40BA-B3CC-D315A3AD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73" y="3344078"/>
            <a:ext cx="8023031" cy="1902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507" grpId="0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>
            <a:extLst>
              <a:ext uri="{FF2B5EF4-FFF2-40B4-BE49-F238E27FC236}">
                <a16:creationId xmlns:a16="http://schemas.microsoft.com/office/drawing/2014/main" id="{DA77AF9F-2C41-47B1-89E0-43CAD9FC2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800"/>
              <a:t>Interquartile Range</a:t>
            </a:r>
          </a:p>
        </p:txBody>
      </p:sp>
      <p:sp>
        <p:nvSpPr>
          <p:cNvPr id="1045507" name="Text Box 3">
            <a:extLst>
              <a:ext uri="{FF2B5EF4-FFF2-40B4-BE49-F238E27FC236}">
                <a16:creationId xmlns:a16="http://schemas.microsoft.com/office/drawing/2014/main" id="{83B8F744-D1E1-4FD7-A681-CADA1D73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97555"/>
            <a:ext cx="8458200" cy="138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interquartile range (IQR) of a data set is the difference between the third and first quartiles.</a:t>
            </a:r>
          </a:p>
          <a:p>
            <a:r>
              <a:rPr lang="en-US" altLang="en-US" dirty="0"/>
              <a:t>Interquartile range (IQR) = Q3 – Q1.</a:t>
            </a:r>
          </a:p>
        </p:txBody>
      </p:sp>
      <p:sp>
        <p:nvSpPr>
          <p:cNvPr id="1045527" name="Text Box 23">
            <a:extLst>
              <a:ext uri="{FF2B5EF4-FFF2-40B4-BE49-F238E27FC236}">
                <a16:creationId xmlns:a16="http://schemas.microsoft.com/office/drawing/2014/main" id="{BFDAA54C-390D-43FF-81DC-86311619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8279"/>
            <a:ext cx="8458200" cy="138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The quartiles for 15 quiz scores are listed below.  Find the interquartile range.  </a:t>
            </a:r>
          </a:p>
        </p:txBody>
      </p:sp>
      <p:sp>
        <p:nvSpPr>
          <p:cNvPr id="1045528" name="Rectangle 24">
            <a:extLst>
              <a:ext uri="{FF2B5EF4-FFF2-40B4-BE49-F238E27FC236}">
                <a16:creationId xmlns:a16="http://schemas.microsoft.com/office/drawing/2014/main" id="{A05A16AF-4CA9-4B1F-AB01-421CE481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en-US">
                <a:latin typeface="Times New Roman" panose="02020603050405020304" pitchFamily="18" charset="0"/>
              </a:rPr>
              <a:t>(IQR) =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–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5529" name="Rectangle 25">
            <a:extLst>
              <a:ext uri="{FF2B5EF4-FFF2-40B4-BE49-F238E27FC236}">
                <a16:creationId xmlns:a16="http://schemas.microsoft.com/office/drawing/2014/main" id="{EEAC1DBA-A32D-4525-B8A8-C3B422753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1" y="4191000"/>
            <a:ext cx="885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2 </a:t>
            </a:r>
            <a:r>
              <a:rPr lang="en-US" altLang="en-US">
                <a:latin typeface="Times New Roman" panose="02020603050405020304" pitchFamily="18" charset="0"/>
              </a:rPr>
              <a:t>= 43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045530" name="Rectangle 26">
            <a:extLst>
              <a:ext uri="{FF2B5EF4-FFF2-40B4-BE49-F238E27FC236}">
                <a16:creationId xmlns:a16="http://schemas.microsoft.com/office/drawing/2014/main" id="{A19D7E29-0EAC-459A-B619-4CB392FF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4191000"/>
            <a:ext cx="904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= 48</a:t>
            </a:r>
          </a:p>
        </p:txBody>
      </p:sp>
      <p:sp>
        <p:nvSpPr>
          <p:cNvPr id="1045532" name="Rectangle 28">
            <a:extLst>
              <a:ext uri="{FF2B5EF4-FFF2-40B4-BE49-F238E27FC236}">
                <a16:creationId xmlns:a16="http://schemas.microsoft.com/office/drawing/2014/main" id="{CAD6D721-5AE9-45B8-9040-848C9326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4191000"/>
            <a:ext cx="942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baseline="-25000">
                <a:latin typeface="Times New Roman" panose="02020603050405020304" pitchFamily="18" charset="0"/>
              </a:rPr>
              <a:t>1 </a:t>
            </a:r>
            <a:r>
              <a:rPr lang="en-US" altLang="en-US">
                <a:latin typeface="Times New Roman" panose="02020603050405020304" pitchFamily="18" charset="0"/>
              </a:rPr>
              <a:t>= 37 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045533" name="Rectangle 29">
            <a:extLst>
              <a:ext uri="{FF2B5EF4-FFF2-40B4-BE49-F238E27FC236}">
                <a16:creationId xmlns:a16="http://schemas.microsoft.com/office/drawing/2014/main" id="{ADDB7900-BB4B-4E94-A99E-A5BA1F0B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1" y="5322888"/>
            <a:ext cx="1042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48 – 37</a:t>
            </a:r>
          </a:p>
        </p:txBody>
      </p:sp>
      <p:sp>
        <p:nvSpPr>
          <p:cNvPr id="1045534" name="Rectangle 30">
            <a:extLst>
              <a:ext uri="{FF2B5EF4-FFF2-40B4-BE49-F238E27FC236}">
                <a16:creationId xmlns:a16="http://schemas.microsoft.com/office/drawing/2014/main" id="{EE30CD8B-D9C5-4D16-AA97-D57E28A1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5768975"/>
            <a:ext cx="587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11</a:t>
            </a:r>
          </a:p>
        </p:txBody>
      </p:sp>
      <p:sp>
        <p:nvSpPr>
          <p:cNvPr id="1045535" name="Text Box 31">
            <a:extLst>
              <a:ext uri="{FF2B5EF4-FFF2-40B4-BE49-F238E27FC236}">
                <a16:creationId xmlns:a16="http://schemas.microsoft.com/office/drawing/2014/main" id="{99B3CB78-6ECC-48DC-ABEB-94B695E7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86326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</a:rPr>
              <a:t>The quiz scores in the middle portion of the data set vary by at most 11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27" grpId="0"/>
      <p:bldP spid="1045528" grpId="0"/>
      <p:bldP spid="1045529" grpId="0"/>
      <p:bldP spid="1045530" grpId="0"/>
      <p:bldP spid="1045532" grpId="0"/>
      <p:bldP spid="1045533" grpId="0"/>
      <p:bldP spid="1045534" grpId="0"/>
      <p:bldP spid="10455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5DA10788-F996-4949-8333-91A4D948B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800" dirty="0"/>
              <a:t>Box and Whisker Plot</a:t>
            </a:r>
          </a:p>
        </p:txBody>
      </p:sp>
      <p:sp>
        <p:nvSpPr>
          <p:cNvPr id="921603" name="Text Box 3">
            <a:extLst>
              <a:ext uri="{FF2B5EF4-FFF2-40B4-BE49-F238E27FC236}">
                <a16:creationId xmlns:a16="http://schemas.microsoft.com/office/drawing/2014/main" id="{F43F57BB-6274-46CF-B209-0293D4B0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62" y="1182671"/>
            <a:ext cx="8540750" cy="12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A box-and-whisker plot is an exploratory data analysis tool that highlights the important features of a data set.</a:t>
            </a:r>
          </a:p>
        </p:txBody>
      </p:sp>
      <p:sp>
        <p:nvSpPr>
          <p:cNvPr id="921604" name="Text Box 4">
            <a:extLst>
              <a:ext uri="{FF2B5EF4-FFF2-40B4-BE49-F238E27FC236}">
                <a16:creationId xmlns:a16="http://schemas.microsoft.com/office/drawing/2014/main" id="{78E1AF8C-1684-4A3B-953A-4F1F07E84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62" y="2451191"/>
            <a:ext cx="8358188" cy="306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The five-number summary is used to draw the graph.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minimum entry	 	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Q1				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Q2  (median)		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Q3				 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maximum entry  	</a:t>
            </a:r>
          </a:p>
        </p:txBody>
      </p:sp>
      <p:sp>
        <p:nvSpPr>
          <p:cNvPr id="921606" name="Text Box 6">
            <a:extLst>
              <a:ext uri="{FF2B5EF4-FFF2-40B4-BE49-F238E27FC236}">
                <a16:creationId xmlns:a16="http://schemas.microsoft.com/office/drawing/2014/main" id="{E79BAB81-19C9-42EB-996B-60269B21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62" y="4946815"/>
            <a:ext cx="8458200" cy="138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Use the data from the 15 quiz scores to draw a box-and-whisker plot.</a:t>
            </a:r>
          </a:p>
        </p:txBody>
      </p:sp>
      <p:sp>
        <p:nvSpPr>
          <p:cNvPr id="921611" name="Text Box 11">
            <a:extLst>
              <a:ext uri="{FF2B5EF4-FFF2-40B4-BE49-F238E27FC236}">
                <a16:creationId xmlns:a16="http://schemas.microsoft.com/office/drawing/2014/main" id="{55B38E1F-13C0-486F-9315-5B8C5035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03" y="5736484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33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</a:rPr>
              <a:t>28</a:t>
            </a:r>
            <a:r>
              <a:rPr lang="en-US" altLang="en-US">
                <a:solidFill>
                  <a:srgbClr val="000000"/>
                </a:solidFill>
              </a:rPr>
              <a:t>  30 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33</a:t>
            </a:r>
            <a:r>
              <a:rPr lang="en-US" altLang="en-US"/>
              <a:t>  </a:t>
            </a:r>
            <a:r>
              <a:rPr lang="en-US" altLang="en-US">
                <a:solidFill>
                  <a:schemeClr val="hlink"/>
                </a:solidFill>
              </a:rPr>
              <a:t>37</a:t>
            </a:r>
            <a:r>
              <a:rPr lang="en-US" altLang="en-US">
                <a:solidFill>
                  <a:srgbClr val="000000"/>
                </a:solidFill>
              </a:rPr>
              <a:t>  37</a:t>
            </a:r>
            <a:r>
              <a:rPr lang="en-US" altLang="en-US"/>
              <a:t>  </a:t>
            </a:r>
            <a:r>
              <a:rPr lang="en-US" altLang="en-US">
                <a:solidFill>
                  <a:srgbClr val="000000"/>
                </a:solidFill>
              </a:rPr>
              <a:t>38  42  </a:t>
            </a:r>
            <a:r>
              <a:rPr lang="en-US" altLang="en-US">
                <a:solidFill>
                  <a:schemeClr val="hlink"/>
                </a:solidFill>
              </a:rPr>
              <a:t>43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43 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44 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45  </a:t>
            </a:r>
            <a:r>
              <a:rPr lang="en-US" altLang="en-US">
                <a:solidFill>
                  <a:schemeClr val="hlink"/>
                </a:solidFill>
              </a:rPr>
              <a:t>48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48  51  </a:t>
            </a:r>
            <a:r>
              <a:rPr lang="en-US" altLang="en-US">
                <a:solidFill>
                  <a:schemeClr val="hlink"/>
                </a:solidFill>
              </a:rPr>
              <a:t>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2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2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21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4" grpId="0" uiExpand="1" build="p" autoUpdateAnimBg="0"/>
      <p:bldP spid="921606" grpId="0"/>
      <p:bldP spid="9216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440-EA43-4AA4-B499-874D714F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Box and Whisker 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BF267-0110-4810-B421-9F6C3767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351DCD7-DF77-4BE1-BC59-A73C3218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56966"/>
            <a:ext cx="8358188" cy="306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</a:defRPr>
            </a:lvl1pPr>
            <a:lvl2pPr marL="685800" lvl="1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rgbClr val="FF0000"/>
                </a:solidFill>
              </a:defRPr>
            </a:lvl2pPr>
            <a:lvl3pPr lvl="2" indent="0" algn="just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b="1">
                <a:solidFill>
                  <a:srgbClr val="00B050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Five-number summary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minimum entry	 	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Q1				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Q2  (median)		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Q3				 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The maximum entry  	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8DCE2E1-F103-4585-9413-81982009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36" y="4287047"/>
            <a:ext cx="7980356" cy="290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DA473-4A42-4204-9E34-01D1409064BC}"/>
              </a:ext>
            </a:extLst>
          </p:cNvPr>
          <p:cNvSpPr txBox="1"/>
          <p:nvPr/>
        </p:nvSpPr>
        <p:spPr>
          <a:xfrm>
            <a:off x="3859063" y="2782669"/>
            <a:ext cx="373299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1800" dirty="0"/>
              <a:t>Whisker: I</a:t>
            </a:r>
            <a:r>
              <a:rPr lang="en-US" dirty="0"/>
              <a:t>ndicate variability outside the upper and lower quartiles.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755AC-F34F-4B90-A5C6-96AC771E97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303411" y="3429000"/>
            <a:ext cx="2422147" cy="1726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7CE16-922B-44BE-A548-116BB12324C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25558" y="3429000"/>
            <a:ext cx="2402497" cy="1726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>
            <a:extLst>
              <a:ext uri="{FF2B5EF4-FFF2-40B4-BE49-F238E27FC236}">
                <a16:creationId xmlns:a16="http://schemas.microsoft.com/office/drawing/2014/main" id="{568471FB-5465-4147-A7BF-6C33D56EC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800"/>
              <a:t>Percentiles and Deciles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3435" name="Text Box 27">
                <a:extLst>
                  <a:ext uri="{FF2B5EF4-FFF2-40B4-BE49-F238E27FC236}">
                    <a16:creationId xmlns:a16="http://schemas.microsoft.com/office/drawing/2014/main" id="{262EBEDB-2508-4B14-BEBF-2A8823DF4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303086"/>
                <a:ext cx="8091488" cy="4912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228600" indent="-228600"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002060"/>
                    </a:solidFill>
                  </a:defRPr>
                </a:lvl1pPr>
                <a:lvl2pPr marL="914400" lvl="1" indent="-457200" algn="just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arabicPeriod"/>
                  <a:defRPr sz="2400" b="1">
                    <a:solidFill>
                      <a:srgbClr val="FF0000"/>
                    </a:solidFill>
                  </a:defRPr>
                </a:lvl2pPr>
                <a:lvl3pPr lvl="2" indent="0" algn="just">
                  <a:lnSpc>
                    <a:spcPct val="90000"/>
                  </a:lnSpc>
                  <a:spcBef>
                    <a:spcPts val="500"/>
                  </a:spcBef>
                  <a:buFont typeface="+mj-lt"/>
                  <a:buNone/>
                  <a:defRPr sz="2000" b="1">
                    <a:solidFill>
                      <a:srgbClr val="00B050"/>
                    </a:solidFill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algn="just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en-US" dirty="0">
                    <a:solidFill>
                      <a:srgbClr val="FF0000"/>
                    </a:solidFill>
                  </a:rPr>
                  <a:t>Percentiles</a:t>
                </a:r>
                <a:r>
                  <a:rPr lang="en-US" altLang="en-US" dirty="0"/>
                  <a:t> divide an ordered data set into 100 parts. There are 99 percentiles: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Percentile = (Number of Values Below “x” / Total Number of Values) × 100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Example: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The scores for student are 40, 45, 49, 53, 61, 65, 71, 79, 85, 91.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percentile for score 71 = (6/10)*100=60</a:t>
                </a:r>
              </a:p>
              <a:p>
                <a:r>
                  <a:rPr lang="en-US" altLang="en-US" dirty="0">
                    <a:solidFill>
                      <a:srgbClr val="FF0000"/>
                    </a:solidFill>
                  </a:rPr>
                  <a:t>Deciles</a:t>
                </a:r>
                <a:r>
                  <a:rPr lang="en-US" altLang="en-US" dirty="0"/>
                  <a:t> divide an ordered data set into 10 parts. There are 9 deciles: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913435" name="Text Box 27">
                <a:extLst>
                  <a:ext uri="{FF2B5EF4-FFF2-40B4-BE49-F238E27FC236}">
                    <a16:creationId xmlns:a16="http://schemas.microsoft.com/office/drawing/2014/main" id="{262EBEDB-2508-4B14-BEBF-2A8823DF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303086"/>
                <a:ext cx="8091488" cy="4912887"/>
              </a:xfrm>
              <a:prstGeom prst="rect">
                <a:avLst/>
              </a:prstGeom>
              <a:blipFill>
                <a:blip r:embed="rId3"/>
                <a:stretch>
                  <a:fillRect l="-1356" t="-210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Probability and Statistics by Prof. </a:t>
            </a:r>
            <a:r>
              <a:rPr lang="en-US" b="0" dirty="0">
                <a:solidFill>
                  <a:srgbClr val="FF0000"/>
                </a:solidFill>
                <a:latin typeface="F33"/>
              </a:rPr>
              <a:t>Kevin M. Riordan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302" name="Group 62">
            <a:extLst>
              <a:ext uri="{FF2B5EF4-FFF2-40B4-BE49-F238E27FC236}">
                <a16:creationId xmlns:a16="http://schemas.microsoft.com/office/drawing/2014/main" id="{4B012AE9-FC3B-4C60-B0D2-42D837A5B14A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3898900"/>
            <a:ext cx="3124200" cy="1676400"/>
            <a:chOff x="240" y="2496"/>
            <a:chExt cx="1968" cy="1056"/>
          </a:xfrm>
        </p:grpSpPr>
        <p:sp>
          <p:nvSpPr>
            <p:cNvPr id="778296" name="Text Box 56">
              <a:extLst>
                <a:ext uri="{FF2B5EF4-FFF2-40B4-BE49-F238E27FC236}">
                  <a16:creationId xmlns:a16="http://schemas.microsoft.com/office/drawing/2014/main" id="{F51EDD63-8F53-49C9-B5D5-DC4F1579B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en-US"/>
                <a:t>Upper Class Limits</a:t>
              </a:r>
            </a:p>
          </p:txBody>
        </p:sp>
        <p:sp>
          <p:nvSpPr>
            <p:cNvPr id="778297" name="Line 57">
              <a:extLst>
                <a:ext uri="{FF2B5EF4-FFF2-40B4-BE49-F238E27FC236}">
                  <a16:creationId xmlns:a16="http://schemas.microsoft.com/office/drawing/2014/main" id="{A1A2A944-EB63-4E45-82EA-1AAD004E7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96"/>
              <a:ext cx="960" cy="288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8" name="Line 58">
              <a:extLst>
                <a:ext uri="{FF2B5EF4-FFF2-40B4-BE49-F238E27FC236}">
                  <a16:creationId xmlns:a16="http://schemas.microsoft.com/office/drawing/2014/main" id="{61969481-F70B-494F-8963-D4DB4FDC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736"/>
              <a:ext cx="960" cy="192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9" name="Line 59">
              <a:extLst>
                <a:ext uri="{FF2B5EF4-FFF2-40B4-BE49-F238E27FC236}">
                  <a16:creationId xmlns:a16="http://schemas.microsoft.com/office/drawing/2014/main" id="{8864BE67-03B6-49D7-8058-F95D133B6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024"/>
              <a:ext cx="960" cy="3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0" name="Line 60">
              <a:extLst>
                <a:ext uri="{FF2B5EF4-FFF2-40B4-BE49-F238E27FC236}">
                  <a16:creationId xmlns:a16="http://schemas.microsoft.com/office/drawing/2014/main" id="{6C0FF09E-79FE-4B9E-9590-992BE65DC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178"/>
              <a:ext cx="1008" cy="13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1" name="Line 61">
              <a:extLst>
                <a:ext uri="{FF2B5EF4-FFF2-40B4-BE49-F238E27FC236}">
                  <a16:creationId xmlns:a16="http://schemas.microsoft.com/office/drawing/2014/main" id="{D8043555-AB08-44C7-953A-DDF1E709A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312"/>
              <a:ext cx="912" cy="24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59AA6197-19C7-454B-B9B4-09EE8A5AB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Frequency Distributions</a:t>
            </a:r>
          </a:p>
        </p:txBody>
      </p:sp>
      <p:graphicFrame>
        <p:nvGraphicFramePr>
          <p:cNvPr id="778282" name="Group 42">
            <a:extLst>
              <a:ext uri="{FF2B5EF4-FFF2-40B4-BE49-F238E27FC236}">
                <a16:creationId xmlns:a16="http://schemas.microsoft.com/office/drawing/2014/main" id="{429A5125-6417-4214-A0CB-7B1A815F2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01061"/>
              </p:ext>
            </p:extLst>
          </p:nvPr>
        </p:nvGraphicFramePr>
        <p:xfrm>
          <a:off x="3764281" y="3055937"/>
          <a:ext cx="4556759" cy="2743200"/>
        </p:xfrm>
        <a:graphic>
          <a:graphicData uri="http://schemas.openxmlformats.org/drawingml/2006/table">
            <a:tbl>
              <a:tblPr/>
              <a:tblGrid>
                <a:gridCol w="2063438">
                  <a:extLst>
                    <a:ext uri="{9D8B030D-6E8A-4147-A177-3AD203B41FA5}">
                      <a16:colId xmlns:a16="http://schemas.microsoft.com/office/drawing/2014/main" val="4052143139"/>
                    </a:ext>
                  </a:extLst>
                </a:gridCol>
                <a:gridCol w="2493321">
                  <a:extLst>
                    <a:ext uri="{9D8B030D-6E8A-4147-A177-3AD203B41FA5}">
                      <a16:colId xmlns:a16="http://schemas.microsoft.com/office/drawing/2014/main" val="12854938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Frequency, </a:t>
                      </a: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6983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 –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6862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 –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7095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9 –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5893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13 – 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12415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17 –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14687"/>
                  </a:ext>
                </a:extLst>
              </a:tr>
            </a:tbl>
          </a:graphicData>
        </a:graphic>
      </p:graphicFrame>
      <p:sp>
        <p:nvSpPr>
          <p:cNvPr id="778248" name="Rectangle 8">
            <a:extLst>
              <a:ext uri="{FF2B5EF4-FFF2-40B4-BE49-F238E27FC236}">
                <a16:creationId xmlns:a16="http://schemas.microsoft.com/office/drawing/2014/main" id="{32145618-43D1-4C8F-827A-AB8B0F79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0" y="1263331"/>
            <a:ext cx="8382000" cy="1560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frequency distribution </a:t>
            </a:r>
            <a:r>
              <a:rPr lang="en-US" altLang="en-US" sz="2800" b="1" dirty="0">
                <a:solidFill>
                  <a:srgbClr val="002060"/>
                </a:solidFill>
              </a:rPr>
              <a:t>is a table that shows classes or intervals of data with a count of the number in each class. 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frequency </a:t>
            </a:r>
            <a:r>
              <a:rPr lang="en-US" altLang="en-US" sz="2800" b="1" dirty="0">
                <a:solidFill>
                  <a:srgbClr val="FF0000"/>
                </a:solidFill>
              </a:rPr>
              <a:t>f</a:t>
            </a:r>
            <a:r>
              <a:rPr lang="en-US" altLang="en-US" sz="2800" b="1" dirty="0">
                <a:solidFill>
                  <a:srgbClr val="002060"/>
                </a:solidFill>
              </a:rPr>
              <a:t> of a class is the number of data points in the class.</a:t>
            </a:r>
          </a:p>
        </p:txBody>
      </p:sp>
      <p:grpSp>
        <p:nvGrpSpPr>
          <p:cNvPr id="778310" name="Group 70">
            <a:extLst>
              <a:ext uri="{FF2B5EF4-FFF2-40B4-BE49-F238E27FC236}">
                <a16:creationId xmlns:a16="http://schemas.microsoft.com/office/drawing/2014/main" id="{41E5DDD8-3EC3-4958-9E5A-4B2E3DB86A9B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886200"/>
            <a:ext cx="3505200" cy="1752600"/>
            <a:chOff x="3552" y="2448"/>
            <a:chExt cx="2208" cy="1104"/>
          </a:xfrm>
        </p:grpSpPr>
        <p:sp>
          <p:nvSpPr>
            <p:cNvPr id="778304" name="Text Box 64">
              <a:extLst>
                <a:ext uri="{FF2B5EF4-FFF2-40B4-BE49-F238E27FC236}">
                  <a16:creationId xmlns:a16="http://schemas.microsoft.com/office/drawing/2014/main" id="{46948DEA-FA95-4AF7-A954-B782C2988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16" y="2840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en-US"/>
                <a:t>Frequencies</a:t>
              </a:r>
            </a:p>
          </p:txBody>
        </p:sp>
        <p:sp>
          <p:nvSpPr>
            <p:cNvPr id="778305" name="Line 65">
              <a:extLst>
                <a:ext uri="{FF2B5EF4-FFF2-40B4-BE49-F238E27FC236}">
                  <a16:creationId xmlns:a16="http://schemas.microsoft.com/office/drawing/2014/main" id="{D960C45B-B7A4-4035-80D9-7BA1FBD2B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960" cy="336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6" name="Line 66">
              <a:extLst>
                <a:ext uri="{FF2B5EF4-FFF2-40B4-BE49-F238E27FC236}">
                  <a16:creationId xmlns:a16="http://schemas.microsoft.com/office/drawing/2014/main" id="{BE867E54-E4EA-41A7-BE10-F1B0FA72B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88"/>
              <a:ext cx="883" cy="202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7" name="Line 67">
              <a:extLst>
                <a:ext uri="{FF2B5EF4-FFF2-40B4-BE49-F238E27FC236}">
                  <a16:creationId xmlns:a16="http://schemas.microsoft.com/office/drawing/2014/main" id="{2E32B0E6-3AFE-4864-80E3-3EB94E31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76"/>
              <a:ext cx="931" cy="3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8" name="Line 68">
              <a:extLst>
                <a:ext uri="{FF2B5EF4-FFF2-40B4-BE49-F238E27FC236}">
                  <a16:creationId xmlns:a16="http://schemas.microsoft.com/office/drawing/2014/main" id="{97753C1D-9451-4920-8539-9E48DE7C3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130"/>
              <a:ext cx="912" cy="13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9" name="Line 69">
              <a:extLst>
                <a:ext uri="{FF2B5EF4-FFF2-40B4-BE49-F238E27FC236}">
                  <a16:creationId xmlns:a16="http://schemas.microsoft.com/office/drawing/2014/main" id="{62E443D4-BB8A-43FC-8116-DC3FFF0B2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35"/>
              <a:ext cx="1008" cy="317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294" name="Group 54">
            <a:extLst>
              <a:ext uri="{FF2B5EF4-FFF2-40B4-BE49-F238E27FC236}">
                <a16:creationId xmlns:a16="http://schemas.microsoft.com/office/drawing/2014/main" id="{AEDD4422-468B-4EDB-A718-EDA4CD7118D4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3822700"/>
            <a:ext cx="2590800" cy="1752600"/>
            <a:chOff x="240" y="2448"/>
            <a:chExt cx="1632" cy="1104"/>
          </a:xfrm>
        </p:grpSpPr>
        <p:sp>
          <p:nvSpPr>
            <p:cNvPr id="778284" name="Text Box 44">
              <a:extLst>
                <a:ext uri="{FF2B5EF4-FFF2-40B4-BE49-F238E27FC236}">
                  <a16:creationId xmlns:a16="http://schemas.microsoft.com/office/drawing/2014/main" id="{2A96F476-C620-46C7-8FC0-030DC22E8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en-US"/>
                <a:t>Lower Class Limits</a:t>
              </a:r>
            </a:p>
          </p:txBody>
        </p:sp>
        <p:sp>
          <p:nvSpPr>
            <p:cNvPr id="778285" name="Line 45">
              <a:extLst>
                <a:ext uri="{FF2B5EF4-FFF2-40B4-BE49-F238E27FC236}">
                  <a16:creationId xmlns:a16="http://schemas.microsoft.com/office/drawing/2014/main" id="{97850C44-B846-4B8D-80E9-46E064D23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48"/>
              <a:ext cx="605" cy="33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0" name="Line 50">
              <a:extLst>
                <a:ext uri="{FF2B5EF4-FFF2-40B4-BE49-F238E27FC236}">
                  <a16:creationId xmlns:a16="http://schemas.microsoft.com/office/drawing/2014/main" id="{69C5B124-C96A-46AF-9D0B-297090CF0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736"/>
              <a:ext cx="672" cy="192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1" name="Line 51">
              <a:extLst>
                <a:ext uri="{FF2B5EF4-FFF2-40B4-BE49-F238E27FC236}">
                  <a16:creationId xmlns:a16="http://schemas.microsoft.com/office/drawing/2014/main" id="{EEEEC805-DD39-4EC4-AA2F-E9C1AA013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996"/>
              <a:ext cx="558" cy="58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2" name="Line 52">
              <a:extLst>
                <a:ext uri="{FF2B5EF4-FFF2-40B4-BE49-F238E27FC236}">
                  <a16:creationId xmlns:a16="http://schemas.microsoft.com/office/drawing/2014/main" id="{401D86D1-12B4-4E17-9EFC-F6F6E9AA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178"/>
              <a:ext cx="528" cy="86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3" name="Line 53">
              <a:extLst>
                <a:ext uri="{FF2B5EF4-FFF2-40B4-BE49-F238E27FC236}">
                  <a16:creationId xmlns:a16="http://schemas.microsoft.com/office/drawing/2014/main" id="{48D1BA59-106B-45A6-BBFC-FD2036379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312"/>
              <a:ext cx="576" cy="24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78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7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40" name="Rectangle 32">
            <a:extLst>
              <a:ext uri="{FF2B5EF4-FFF2-40B4-BE49-F238E27FC236}">
                <a16:creationId xmlns:a16="http://schemas.microsoft.com/office/drawing/2014/main" id="{00265F7C-77EB-4217-9F1B-358C4CDE7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Frequency Distributions</a:t>
            </a:r>
          </a:p>
        </p:txBody>
      </p:sp>
      <p:graphicFrame>
        <p:nvGraphicFramePr>
          <p:cNvPr id="939017" name="Group 9">
            <a:extLst>
              <a:ext uri="{FF2B5EF4-FFF2-40B4-BE49-F238E27FC236}">
                <a16:creationId xmlns:a16="http://schemas.microsoft.com/office/drawing/2014/main" id="{14C79152-7186-4F56-A5E2-F00316E8D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255496"/>
              </p:ext>
            </p:extLst>
          </p:nvPr>
        </p:nvGraphicFramePr>
        <p:xfrm>
          <a:off x="3840481" y="2299565"/>
          <a:ext cx="4560571" cy="2743200"/>
        </p:xfrm>
        <a:graphic>
          <a:graphicData uri="http://schemas.openxmlformats.org/drawingml/2006/table">
            <a:tbl>
              <a:tblPr/>
              <a:tblGrid>
                <a:gridCol w="2065165">
                  <a:extLst>
                    <a:ext uri="{9D8B030D-6E8A-4147-A177-3AD203B41FA5}">
                      <a16:colId xmlns:a16="http://schemas.microsoft.com/office/drawing/2014/main" val="1253313260"/>
                    </a:ext>
                  </a:extLst>
                </a:gridCol>
                <a:gridCol w="2495406">
                  <a:extLst>
                    <a:ext uri="{9D8B030D-6E8A-4147-A177-3AD203B41FA5}">
                      <a16:colId xmlns:a16="http://schemas.microsoft.com/office/drawing/2014/main" val="308551774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Frequency, 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f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706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 –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03609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 –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24285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9 –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20988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13 – 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5021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17 –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689550"/>
                  </a:ext>
                </a:extLst>
              </a:tr>
            </a:tbl>
          </a:graphicData>
        </a:graphic>
      </p:graphicFrame>
      <p:sp>
        <p:nvSpPr>
          <p:cNvPr id="939041" name="Rectangle 33">
            <a:extLst>
              <a:ext uri="{FF2B5EF4-FFF2-40B4-BE49-F238E27FC236}">
                <a16:creationId xmlns:a16="http://schemas.microsoft.com/office/drawing/2014/main" id="{5659D559-1C82-4748-BCA0-42AAEBF9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56" y="1231177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</a:rPr>
              <a:t>class width </a:t>
            </a:r>
            <a:r>
              <a:rPr lang="en-US" altLang="en-US" sz="2800" b="1" dirty="0">
                <a:solidFill>
                  <a:srgbClr val="002060"/>
                </a:solidFill>
              </a:rPr>
              <a:t>is the distance between lower (or upper) limits of consecutive classes.</a:t>
            </a:r>
          </a:p>
        </p:txBody>
      </p:sp>
      <p:sp>
        <p:nvSpPr>
          <p:cNvPr id="939060" name="Rectangle 52">
            <a:extLst>
              <a:ext uri="{FF2B5EF4-FFF2-40B4-BE49-F238E27FC236}">
                <a16:creationId xmlns:a16="http://schemas.microsoft.com/office/drawing/2014/main" id="{C4D1CB0C-0714-4853-BCBD-69C79D50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680" y="5072205"/>
            <a:ext cx="26548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The class width is 4.</a:t>
            </a:r>
            <a:endParaRPr lang="en-US" altLang="en-US" sz="2400" b="1" dirty="0">
              <a:solidFill>
                <a:srgbClr val="000099"/>
              </a:solidFill>
            </a:endParaRPr>
          </a:p>
        </p:txBody>
      </p:sp>
      <p:grpSp>
        <p:nvGrpSpPr>
          <p:cNvPr id="939067" name="Group 59">
            <a:extLst>
              <a:ext uri="{FF2B5EF4-FFF2-40B4-BE49-F238E27FC236}">
                <a16:creationId xmlns:a16="http://schemas.microsoft.com/office/drawing/2014/main" id="{0FE0D085-F257-4A37-A408-B9C4CE387F70}"/>
              </a:ext>
            </a:extLst>
          </p:cNvPr>
          <p:cNvGrpSpPr>
            <a:grpSpLocks/>
          </p:cNvGrpSpPr>
          <p:nvPr/>
        </p:nvGrpSpPr>
        <p:grpSpPr bwMode="auto">
          <a:xfrm>
            <a:off x="1583056" y="3003550"/>
            <a:ext cx="2790825" cy="533400"/>
            <a:chOff x="690" y="2198"/>
            <a:chExt cx="1758" cy="336"/>
          </a:xfrm>
        </p:grpSpPr>
        <p:sp>
          <p:nvSpPr>
            <p:cNvPr id="939057" name="Line 49">
              <a:extLst>
                <a:ext uri="{FF2B5EF4-FFF2-40B4-BE49-F238E27FC236}">
                  <a16:creationId xmlns:a16="http://schemas.microsoft.com/office/drawing/2014/main" id="{F1B1C805-2602-4114-A86F-87EF2A5A1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98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9059" name="Text Box 51">
              <a:extLst>
                <a:ext uri="{FF2B5EF4-FFF2-40B4-BE49-F238E27FC236}">
                  <a16:creationId xmlns:a16="http://schemas.microsoft.com/office/drawing/2014/main" id="{5CB4B069-02DE-4908-B72B-837EC01B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/>
                <a:t>5 – 1 = </a:t>
              </a:r>
              <a:r>
                <a:rPr lang="en-US" altLang="en-US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939066" name="Line 58">
              <a:extLst>
                <a:ext uri="{FF2B5EF4-FFF2-40B4-BE49-F238E27FC236}">
                  <a16:creationId xmlns:a16="http://schemas.microsoft.com/office/drawing/2014/main" id="{69B2B357-18BA-46FC-A5FE-6B9B33E89B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59819" flipV="1">
              <a:off x="1776" y="2342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39068" name="Group 60">
            <a:extLst>
              <a:ext uri="{FF2B5EF4-FFF2-40B4-BE49-F238E27FC236}">
                <a16:creationId xmlns:a16="http://schemas.microsoft.com/office/drawing/2014/main" id="{CF3BAD2C-B583-452A-868F-D25FBBBF2ECB}"/>
              </a:ext>
            </a:extLst>
          </p:cNvPr>
          <p:cNvGrpSpPr>
            <a:grpSpLocks/>
          </p:cNvGrpSpPr>
          <p:nvPr/>
        </p:nvGrpSpPr>
        <p:grpSpPr bwMode="auto">
          <a:xfrm>
            <a:off x="1573531" y="3444875"/>
            <a:ext cx="2790825" cy="533400"/>
            <a:chOff x="690" y="2198"/>
            <a:chExt cx="1758" cy="336"/>
          </a:xfrm>
        </p:grpSpPr>
        <p:sp>
          <p:nvSpPr>
            <p:cNvPr id="939069" name="Line 61">
              <a:extLst>
                <a:ext uri="{FF2B5EF4-FFF2-40B4-BE49-F238E27FC236}">
                  <a16:creationId xmlns:a16="http://schemas.microsoft.com/office/drawing/2014/main" id="{58017604-CCA0-4BAB-9CE8-B5418F218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98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9070" name="Text Box 62">
              <a:extLst>
                <a:ext uri="{FF2B5EF4-FFF2-40B4-BE49-F238E27FC236}">
                  <a16:creationId xmlns:a16="http://schemas.microsoft.com/office/drawing/2014/main" id="{4A456205-572D-43FB-A638-646176EB8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/>
                <a:t>9 – 5 = </a:t>
              </a:r>
              <a:r>
                <a:rPr lang="en-US" altLang="en-US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939071" name="Line 63">
              <a:extLst>
                <a:ext uri="{FF2B5EF4-FFF2-40B4-BE49-F238E27FC236}">
                  <a16:creationId xmlns:a16="http://schemas.microsoft.com/office/drawing/2014/main" id="{F4B98A97-3D55-4795-99F6-2696CB8627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59819" flipV="1">
              <a:off x="1776" y="2342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39072" name="Group 64">
            <a:extLst>
              <a:ext uri="{FF2B5EF4-FFF2-40B4-BE49-F238E27FC236}">
                <a16:creationId xmlns:a16="http://schemas.microsoft.com/office/drawing/2014/main" id="{CDBA8E1E-294A-4417-A4F7-B29AA7632565}"/>
              </a:ext>
            </a:extLst>
          </p:cNvPr>
          <p:cNvGrpSpPr>
            <a:grpSpLocks/>
          </p:cNvGrpSpPr>
          <p:nvPr/>
        </p:nvGrpSpPr>
        <p:grpSpPr bwMode="auto">
          <a:xfrm>
            <a:off x="1570356" y="3930650"/>
            <a:ext cx="2790825" cy="533400"/>
            <a:chOff x="690" y="2198"/>
            <a:chExt cx="1758" cy="336"/>
          </a:xfrm>
        </p:grpSpPr>
        <p:sp>
          <p:nvSpPr>
            <p:cNvPr id="939073" name="Line 65">
              <a:extLst>
                <a:ext uri="{FF2B5EF4-FFF2-40B4-BE49-F238E27FC236}">
                  <a16:creationId xmlns:a16="http://schemas.microsoft.com/office/drawing/2014/main" id="{4E8F83E2-0BCF-4BF0-864A-8294F53EE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198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9074" name="Text Box 66">
              <a:extLst>
                <a:ext uri="{FF2B5EF4-FFF2-40B4-BE49-F238E27FC236}">
                  <a16:creationId xmlns:a16="http://schemas.microsoft.com/office/drawing/2014/main" id="{A07B2D8C-E70B-40B8-B9B5-CD97D1A71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/>
                <a:t>13 – 9 =</a:t>
              </a:r>
              <a:r>
                <a:rPr lang="en-US" altLang="en-US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939075" name="Line 67">
              <a:extLst>
                <a:ext uri="{FF2B5EF4-FFF2-40B4-BE49-F238E27FC236}">
                  <a16:creationId xmlns:a16="http://schemas.microsoft.com/office/drawing/2014/main" id="{0E2B1544-9C87-4E5F-A632-81202BB1A8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59819" flipV="1">
              <a:off x="1776" y="2342"/>
              <a:ext cx="6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39080" name="Group 72">
            <a:extLst>
              <a:ext uri="{FF2B5EF4-FFF2-40B4-BE49-F238E27FC236}">
                <a16:creationId xmlns:a16="http://schemas.microsoft.com/office/drawing/2014/main" id="{F300453A-356F-4A68-9F52-4EF8CB6F1B2E}"/>
              </a:ext>
            </a:extLst>
          </p:cNvPr>
          <p:cNvGrpSpPr>
            <a:grpSpLocks/>
          </p:cNvGrpSpPr>
          <p:nvPr/>
        </p:nvGrpSpPr>
        <p:grpSpPr bwMode="auto">
          <a:xfrm>
            <a:off x="1433830" y="4359276"/>
            <a:ext cx="2895600" cy="549275"/>
            <a:chOff x="596" y="3052"/>
            <a:chExt cx="1824" cy="346"/>
          </a:xfrm>
        </p:grpSpPr>
        <p:sp>
          <p:nvSpPr>
            <p:cNvPr id="939077" name="Line 69">
              <a:extLst>
                <a:ext uri="{FF2B5EF4-FFF2-40B4-BE49-F238E27FC236}">
                  <a16:creationId xmlns:a16="http://schemas.microsoft.com/office/drawing/2014/main" id="{D4473D5F-465D-460E-8223-10FFCCEEF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3" y="3052"/>
              <a:ext cx="697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9078" name="Text Box 70">
              <a:extLst>
                <a:ext uri="{FF2B5EF4-FFF2-40B4-BE49-F238E27FC236}">
                  <a16:creationId xmlns:a16="http://schemas.microsoft.com/office/drawing/2014/main" id="{0C6CC28B-1F1D-409F-869C-2ED33FEB3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" y="3094"/>
              <a:ext cx="10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/>
                <a:t>17 – 13 = </a:t>
              </a:r>
              <a:r>
                <a:rPr lang="en-US" altLang="en-US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939079" name="Line 71">
              <a:extLst>
                <a:ext uri="{FF2B5EF4-FFF2-40B4-BE49-F238E27FC236}">
                  <a16:creationId xmlns:a16="http://schemas.microsoft.com/office/drawing/2014/main" id="{6E25D0B2-7E91-40C6-90EC-2E33378AFB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59819" flipV="1">
              <a:off x="1723" y="3206"/>
              <a:ext cx="697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39081" name="Rectangle 73">
            <a:extLst>
              <a:ext uri="{FF2B5EF4-FFF2-40B4-BE49-F238E27FC236}">
                <a16:creationId xmlns:a16="http://schemas.microsoft.com/office/drawing/2014/main" id="{00797D92-7004-4A2A-8479-E2BE310B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04" y="558189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2060"/>
                </a:solidFill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</a:rPr>
              <a:t>range</a:t>
            </a:r>
            <a:r>
              <a:rPr lang="en-US" altLang="en-US" sz="2800" b="1" dirty="0">
                <a:solidFill>
                  <a:srgbClr val="002060"/>
                </a:solidFill>
              </a:rPr>
              <a:t> is the difference between the maximum and minimum data entries.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60" grpId="0"/>
      <p:bldP spid="939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81" name="Rectangle 25">
            <a:extLst>
              <a:ext uri="{FF2B5EF4-FFF2-40B4-BE49-F238E27FC236}">
                <a16:creationId xmlns:a16="http://schemas.microsoft.com/office/drawing/2014/main" id="{92D99F83-9736-44E3-B2E2-7860FFDA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3800"/>
              <a:t>Constructing a Frequency Distribution</a:t>
            </a:r>
          </a:p>
        </p:txBody>
      </p:sp>
      <p:graphicFrame>
        <p:nvGraphicFramePr>
          <p:cNvPr id="941316" name="Group 260">
            <a:extLst>
              <a:ext uri="{FF2B5EF4-FFF2-40B4-BE49-F238E27FC236}">
                <a16:creationId xmlns:a16="http://schemas.microsoft.com/office/drawing/2014/main" id="{381AF25E-47B5-4658-8A77-9619F9F20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2542"/>
              </p:ext>
            </p:extLst>
          </p:nvPr>
        </p:nvGraphicFramePr>
        <p:xfrm>
          <a:off x="1920006" y="3340339"/>
          <a:ext cx="7621584" cy="2590801"/>
        </p:xfrm>
        <a:graphic>
          <a:graphicData uri="http://schemas.openxmlformats.org/drawingml/2006/table">
            <a:tbl>
              <a:tblPr/>
              <a:tblGrid>
                <a:gridCol w="1270264">
                  <a:extLst>
                    <a:ext uri="{9D8B030D-6E8A-4147-A177-3AD203B41FA5}">
                      <a16:colId xmlns:a16="http://schemas.microsoft.com/office/drawing/2014/main" val="1401990909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3706967949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4213531324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291349179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3046983648"/>
                    </a:ext>
                  </a:extLst>
                </a:gridCol>
                <a:gridCol w="1270264">
                  <a:extLst>
                    <a:ext uri="{9D8B030D-6E8A-4147-A177-3AD203B41FA5}">
                      <a16:colId xmlns:a16="http://schemas.microsoft.com/office/drawing/2014/main" val="273448693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73895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6692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799643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91665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526868"/>
                  </a:ext>
                </a:extLst>
              </a:tr>
            </a:tbl>
          </a:graphicData>
        </a:graphic>
      </p:graphicFrame>
      <p:sp>
        <p:nvSpPr>
          <p:cNvPr id="941082" name="Rectangle 26">
            <a:extLst>
              <a:ext uri="{FF2B5EF4-FFF2-40B4-BE49-F238E27FC236}">
                <a16:creationId xmlns:a16="http://schemas.microsoft.com/office/drawing/2014/main" id="{5015B97A-1791-413D-9ABD-760AA73D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56493"/>
            <a:ext cx="83820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40404">
                        <a:alpha val="70000"/>
                      </a:srgbClr>
                    </a:gs>
                    <a:gs pos="100000">
                      <a:srgbClr val="740404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</a:rPr>
              <a:t>Example: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</a:rPr>
              <a:t>The following data represents the ages of 30 students in a class.  Construct a frequency distribution that has </a:t>
            </a:r>
            <a:r>
              <a:rPr lang="en-US" altLang="en-US" sz="2400" b="1" dirty="0">
                <a:solidFill>
                  <a:srgbClr val="FF0000"/>
                </a:solidFill>
              </a:rPr>
              <a:t>five</a:t>
            </a:r>
            <a:r>
              <a:rPr lang="en-US" altLang="en-US" sz="2400" b="1" dirty="0">
                <a:solidFill>
                  <a:srgbClr val="002060"/>
                </a:solidFill>
              </a:rPr>
              <a:t> classes.</a:t>
            </a:r>
          </a:p>
        </p:txBody>
      </p:sp>
      <p:sp>
        <p:nvSpPr>
          <p:cNvPr id="941198" name="Text Box 142">
            <a:extLst>
              <a:ext uri="{FF2B5EF4-FFF2-40B4-BE49-F238E27FC236}">
                <a16:creationId xmlns:a16="http://schemas.microsoft.com/office/drawing/2014/main" id="{DBA1E8AF-11FB-4A9C-9C6B-F631CB01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8956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Ages of Students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B11967BF-0CA6-4E19-B492-396F86A81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3800" dirty="0"/>
              <a:t>Constructing a Frequency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F788-CD5E-4CEF-8DEF-F727C8D30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</p:spPr>
            <p:txBody>
              <a:bodyPr/>
              <a:lstStyle/>
              <a:p>
                <a:r>
                  <a:rPr lang="en-US" altLang="en-US" dirty="0"/>
                  <a:t>Number of classes: 5</a:t>
                </a:r>
              </a:p>
              <a:p>
                <a:r>
                  <a:rPr lang="en-US" altLang="en-US" dirty="0"/>
                  <a:t>The minimum data entry is 18 and maximum entry is 54, so the range is 36.  </a:t>
                </a:r>
              </a:p>
              <a:p>
                <a:r>
                  <a:rPr lang="en-US" altLang="en-US" dirty="0"/>
                  <a:t>Divide the range by the number of classes to find the class width.</a:t>
                </a:r>
              </a:p>
              <a:p>
                <a:pPr lvl="1"/>
                <a:r>
                  <a:rPr lang="en-US" dirty="0"/>
                  <a:t>Class 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(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Round up to 8)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F788-CD5E-4CEF-8DEF-F727C8D30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  <a:blipFill>
                <a:blip r:embed="rId3"/>
                <a:stretch>
                  <a:fillRect l="-1818" t="-1988" r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37D08B-8149-470B-B159-3F668376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1" y="1270000"/>
            <a:ext cx="5318759" cy="215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28810</TotalTime>
  <Words>3724</Words>
  <Application>Microsoft Office PowerPoint</Application>
  <PresentationFormat>Widescreen</PresentationFormat>
  <Paragraphs>1025</Paragraphs>
  <Slides>57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Century</vt:lpstr>
      <vt:lpstr>F33</vt:lpstr>
      <vt:lpstr>F34</vt:lpstr>
      <vt:lpstr>Times New Roman</vt:lpstr>
      <vt:lpstr>Wingdings</vt:lpstr>
      <vt:lpstr>Office Theme</vt:lpstr>
      <vt:lpstr>Equation</vt:lpstr>
      <vt:lpstr>Descriptive Statistics and Data Visualization</vt:lpstr>
      <vt:lpstr>Statistics</vt:lpstr>
      <vt:lpstr>Types of Statistics</vt:lpstr>
      <vt:lpstr>Descriptive statistics</vt:lpstr>
      <vt:lpstr>Populations &amp; Samples</vt:lpstr>
      <vt:lpstr>Frequency Distributions</vt:lpstr>
      <vt:lpstr>Frequency Distributions</vt:lpstr>
      <vt:lpstr>Constructing a Frequency Distribution</vt:lpstr>
      <vt:lpstr>Constructing a Frequency Distribution</vt:lpstr>
      <vt:lpstr>Constructing a Frequency Distribution</vt:lpstr>
      <vt:lpstr>Relative Frequency</vt:lpstr>
      <vt:lpstr>Cumulative Frequency</vt:lpstr>
      <vt:lpstr>Frequency Histogram</vt:lpstr>
      <vt:lpstr>Frequency Histogram</vt:lpstr>
      <vt:lpstr>Frequency Polygon</vt:lpstr>
      <vt:lpstr>Relative Frequency Histogram</vt:lpstr>
      <vt:lpstr>Cumulative Frequency Graph</vt:lpstr>
      <vt:lpstr>Stem-and-Leaf Plot</vt:lpstr>
      <vt:lpstr>Stem-and-Leaf Plot</vt:lpstr>
      <vt:lpstr>Stem-and-Leaf Plot</vt:lpstr>
      <vt:lpstr>Dot Plot</vt:lpstr>
      <vt:lpstr>Pie Chart</vt:lpstr>
      <vt:lpstr>Pie Chart</vt:lpstr>
      <vt:lpstr>Pie Chart</vt:lpstr>
      <vt:lpstr>Pareto Chart</vt:lpstr>
      <vt:lpstr>Scatter Plot</vt:lpstr>
      <vt:lpstr>Times Series Chart</vt:lpstr>
      <vt:lpstr>Measure of Central Tendency</vt:lpstr>
      <vt:lpstr>The Mean </vt:lpstr>
      <vt:lpstr>The Median</vt:lpstr>
      <vt:lpstr>The Mode</vt:lpstr>
      <vt:lpstr>Outliers</vt:lpstr>
      <vt:lpstr>Comparing the Mean, Median and Mode</vt:lpstr>
      <vt:lpstr>Weighted Mean</vt:lpstr>
      <vt:lpstr>Mean of a Frequency Distribution</vt:lpstr>
      <vt:lpstr>Mean of a Frequency Distribution</vt:lpstr>
      <vt:lpstr>Shapes of Distributions</vt:lpstr>
      <vt:lpstr>Shapes of Distributions</vt:lpstr>
      <vt:lpstr>Skewed Right Distribution</vt:lpstr>
      <vt:lpstr>Summary of Shapes of Distributions</vt:lpstr>
      <vt:lpstr>Measures of Dispersion</vt:lpstr>
      <vt:lpstr>Range</vt:lpstr>
      <vt:lpstr>Deviation</vt:lpstr>
      <vt:lpstr>Variance and Standard Deviation</vt:lpstr>
      <vt:lpstr>Finding the Population Standard Deviation</vt:lpstr>
      <vt:lpstr>Interpreting Standard Deviation</vt:lpstr>
      <vt:lpstr>Empirical Rule (68-95-99.7%)</vt:lpstr>
      <vt:lpstr>Empirical Rule (68-95-99.7%)</vt:lpstr>
      <vt:lpstr>Standard Deviation for Grouped Data</vt:lpstr>
      <vt:lpstr>Measures of Position</vt:lpstr>
      <vt:lpstr>Quartiles</vt:lpstr>
      <vt:lpstr>Finding Quartiles</vt:lpstr>
      <vt:lpstr>Interquartile Range</vt:lpstr>
      <vt:lpstr>Box and Whisker Plot</vt:lpstr>
      <vt:lpstr>Box and Whisker Plot</vt:lpstr>
      <vt:lpstr>Percentiles and Deciles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1148</cp:revision>
  <dcterms:created xsi:type="dcterms:W3CDTF">2018-08-09T05:48:18Z</dcterms:created>
  <dcterms:modified xsi:type="dcterms:W3CDTF">2021-02-02T02:51:11Z</dcterms:modified>
</cp:coreProperties>
</file>