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afe8248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afe82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0afe8248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0afe824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0afe8248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0afe824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6026e0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6026e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0cfe950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0cfe95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0cfe950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0cfe95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0cfe950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0cfe95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0cfe950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0cfe95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0b3f94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0b3f9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d85adc5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d85ad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Generative Models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240" y="148320"/>
            <a:ext cx="6476760" cy="484595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6"/>
          <p:cNvSpPr txBox="1"/>
          <p:nvPr/>
        </p:nvSpPr>
        <p:spPr>
          <a:xfrm>
            <a:off x="0" y="1876025"/>
            <a:ext cx="307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NB Classifier:</a:t>
            </a:r>
            <a:endParaRPr b="1" sz="2800" strike="noStrike">
              <a:solidFill>
                <a:srgbClr val="C921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C9211E"/>
                </a:solidFill>
              </a:rPr>
              <a:t>argmax of posteriors</a:t>
            </a:r>
            <a:endParaRPr b="1" sz="2800">
              <a:solidFill>
                <a:srgbClr val="C9211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584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457560"/>
            <a:ext cx="5782680" cy="514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5560" y="457560"/>
            <a:ext cx="4470480" cy="255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7"/>
          <p:cNvSpPr txBox="1"/>
          <p:nvPr/>
        </p:nvSpPr>
        <p:spPr>
          <a:xfrm>
            <a:off x="6309360" y="3017520"/>
            <a:ext cx="27432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200" strike="noStrike">
                <a:solidFill>
                  <a:srgbClr val="158466"/>
                </a:solidFill>
                <a:latin typeface="Arial"/>
                <a:ea typeface="Arial"/>
                <a:cs typeface="Arial"/>
                <a:sym typeface="Arial"/>
              </a:rPr>
              <a:t>NB independence assumption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107500" y="88725"/>
            <a:ext cx="22272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Interpretation: posterior is the updated prior given the likelihood of </a:t>
            </a:r>
            <a:r>
              <a:rPr b="1" lang="en-GB" sz="2200">
                <a:solidFill>
                  <a:srgbClr val="C9211E"/>
                </a:solidFill>
              </a:rPr>
              <a:t>new </a:t>
            </a:r>
            <a:r>
              <a:rPr b="1" lang="en-GB" sz="22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sz="2200" strike="noStrike">
              <a:solidFill>
                <a:srgbClr val="C921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rgbClr val="C9211E"/>
                </a:solidFill>
                <a:highlight>
                  <a:srgbClr val="FFFFFF"/>
                </a:highlight>
              </a:rPr>
              <a:t>Calculation of joint distribution of </a:t>
            </a:r>
            <a:r>
              <a:rPr b="1" lang="en-GB" sz="1850">
                <a:solidFill>
                  <a:srgbClr val="C9211E"/>
                </a:solidFill>
                <a:highlight>
                  <a:srgbClr val="FFFFFF"/>
                </a:highlight>
              </a:rPr>
              <a:t>several variables</a:t>
            </a:r>
            <a:r>
              <a:rPr b="1" lang="en-GB" sz="1850">
                <a:solidFill>
                  <a:srgbClr val="C9211E"/>
                </a:solidFill>
                <a:highlight>
                  <a:srgbClr val="FFFFFF"/>
                </a:highlight>
              </a:rPr>
              <a:t> using conditional probabilities  (Chain rule)</a:t>
            </a:r>
            <a:endParaRPr sz="2600">
              <a:solidFill>
                <a:srgbClr val="C9211E"/>
              </a:solidFill>
            </a:endParaRPr>
          </a:p>
        </p:txBody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311750" y="1152353"/>
            <a:ext cx="8520000" cy="24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4595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For two variables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215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For multiple variables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75" y="2813238"/>
            <a:ext cx="60579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807610"/>
            <a:ext cx="20859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/>
          <p:nvPr/>
        </p:nvSpPr>
        <p:spPr>
          <a:xfrm>
            <a:off x="154875" y="3783900"/>
            <a:ext cx="5945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For independent variables (Naive Bayes assumption)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5831750" y="2420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58466"/>
                </a:solidFill>
              </a:rPr>
              <a:t>Difficult to model: needs many data examples</a:t>
            </a:r>
            <a:endParaRPr sz="600">
              <a:solidFill>
                <a:srgbClr val="158466"/>
              </a:solidFill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375" y="4249863"/>
            <a:ext cx="57816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211E"/>
                </a:solidFill>
              </a:rPr>
              <a:t>Relation with Logistic regression:</a:t>
            </a:r>
            <a:r>
              <a:rPr lang="en-GB"/>
              <a:t> </a:t>
            </a:r>
            <a:r>
              <a:rPr b="1" lang="en-GB" sz="2000">
                <a:solidFill>
                  <a:srgbClr val="C9211E"/>
                </a:solidFill>
              </a:rPr>
              <a:t>the log odds model</a:t>
            </a:r>
            <a:endParaRPr b="1" sz="2000">
              <a:solidFill>
                <a:srgbClr val="C9211E"/>
              </a:solidFill>
            </a:endParaRPr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760"/>
            <a:ext cx="7986524" cy="382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160" y="152400"/>
            <a:ext cx="7440" cy="18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9211E"/>
                </a:solidFill>
              </a:rPr>
              <a:t>Relation with Logistic regression: </a:t>
            </a:r>
            <a:endParaRPr>
              <a:solidFill>
                <a:srgbClr val="C921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800" y="1552700"/>
            <a:ext cx="5377175" cy="35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/>
          <p:nvPr/>
        </p:nvSpPr>
        <p:spPr>
          <a:xfrm rot="3801208">
            <a:off x="5010588" y="2330315"/>
            <a:ext cx="2452924" cy="3359472"/>
          </a:xfrm>
          <a:prstGeom prst="ellipse">
            <a:avLst/>
          </a:prstGeom>
          <a:noFill/>
          <a:ln cap="flat" cmpd="sng" w="19050">
            <a:solidFill>
              <a:srgbClr val="C9211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40"/>
          <p:cNvPicPr preferRelativeResize="0"/>
          <p:nvPr/>
        </p:nvPicPr>
        <p:blipFill rotWithShape="1">
          <a:blip r:embed="rId4">
            <a:alphaModFix/>
          </a:blip>
          <a:srcRect b="15399" l="10984" r="28857" t="61869"/>
          <a:stretch/>
        </p:blipFill>
        <p:spPr>
          <a:xfrm>
            <a:off x="0" y="4198025"/>
            <a:ext cx="4291925" cy="8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41"/>
          <p:cNvGrpSpPr/>
          <p:nvPr/>
        </p:nvGrpSpPr>
        <p:grpSpPr>
          <a:xfrm>
            <a:off x="343900" y="1847278"/>
            <a:ext cx="4470475" cy="1517600"/>
            <a:chOff x="343900" y="1847278"/>
            <a:chExt cx="4470475" cy="1517600"/>
          </a:xfrm>
        </p:grpSpPr>
        <p:pic>
          <p:nvPicPr>
            <p:cNvPr id="207" name="Google Shape;20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900" y="1847278"/>
              <a:ext cx="4470475" cy="151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41"/>
            <p:cNvSpPr/>
            <p:nvPr/>
          </p:nvSpPr>
          <p:spPr>
            <a:xfrm>
              <a:off x="2465575" y="3008250"/>
              <a:ext cx="47100" cy="10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4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highlight>
                  <a:srgbClr val="FFFF00"/>
                </a:highlight>
              </a:rPr>
              <a:t>Laplace smoothing</a:t>
            </a:r>
            <a:endParaRPr b="1" sz="2100">
              <a:highlight>
                <a:srgbClr val="FFFF00"/>
              </a:highlight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3604625" y="3204575"/>
            <a:ext cx="2333400" cy="652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d = number of classes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𝝰 = smoothing factor</a:t>
            </a:r>
            <a:endParaRPr b="1" sz="1600"/>
          </a:p>
        </p:txBody>
      </p:sp>
      <p:sp>
        <p:nvSpPr>
          <p:cNvPr id="211" name="Google Shape;211;p41"/>
          <p:cNvSpPr txBox="1"/>
          <p:nvPr/>
        </p:nvSpPr>
        <p:spPr>
          <a:xfrm>
            <a:off x="2795525" y="1107425"/>
            <a:ext cx="4647900" cy="887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Controls </a:t>
            </a:r>
            <a:r>
              <a:rPr b="1" i="1" lang="en-GB" sz="1600"/>
              <a:t>bias </a:t>
            </a:r>
            <a:r>
              <a:rPr b="1" lang="en-GB" sz="1200"/>
              <a:t>vs</a:t>
            </a:r>
            <a:r>
              <a:rPr b="1" lang="en-GB" sz="1600"/>
              <a:t> </a:t>
            </a:r>
            <a:r>
              <a:rPr b="1" i="1" lang="en-GB" sz="1600"/>
              <a:t>variance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High smoothing </a:t>
            </a:r>
            <a:r>
              <a:rPr b="1" lang="en-GB" sz="1600"/>
              <a:t>→</a:t>
            </a:r>
            <a:r>
              <a:rPr b="1" lang="en-GB" sz="1600"/>
              <a:t> uniform priors (high bias)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Use CV to find optimal </a:t>
            </a:r>
            <a:r>
              <a:rPr b="1" lang="en-GB" sz="1600">
                <a:solidFill>
                  <a:schemeClr val="dk1"/>
                </a:solidFill>
              </a:rPr>
              <a:t>𝝰</a:t>
            </a:r>
            <a:endParaRPr b="1" sz="1600"/>
          </a:p>
        </p:txBody>
      </p:sp>
      <p:sp>
        <p:nvSpPr>
          <p:cNvPr id="212" name="Google Shape;212;p41"/>
          <p:cNvSpPr txBox="1"/>
          <p:nvPr/>
        </p:nvSpPr>
        <p:spPr>
          <a:xfrm>
            <a:off x="1326825" y="4135600"/>
            <a:ext cx="3887400" cy="652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Sanity check: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𝝰 → inf =&gt; p →  1/d  (random guess)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685800"/>
            <a:ext cx="8724600" cy="361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403"/>
            <a:ext cx="9143999" cy="349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20" y="91440"/>
            <a:ext cx="87786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625" y="752700"/>
            <a:ext cx="6927600" cy="3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0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123950"/>
            <a:ext cx="67151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/>
          <p:nvPr/>
        </p:nvSpPr>
        <p:spPr>
          <a:xfrm>
            <a:off x="4268113" y="4329900"/>
            <a:ext cx="6078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GAN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3283025" y="2508375"/>
            <a:ext cx="2692800" cy="6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700">
                <a:solidFill>
                  <a:schemeClr val="dk1"/>
                </a:solidFill>
              </a:rPr>
              <a:t>Naive Bayes</a:t>
            </a:r>
            <a:endParaRPr/>
          </a:p>
        </p:txBody>
      </p:sp>
      <p:sp>
        <p:nvSpPr>
          <p:cNvPr id="151" name="Google Shape;151;p34"/>
          <p:cNvSpPr txBox="1"/>
          <p:nvPr/>
        </p:nvSpPr>
        <p:spPr>
          <a:xfrm>
            <a:off x="1206375" y="3432125"/>
            <a:ext cx="4133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0000"/>
                </a:solidFill>
              </a:rPr>
              <a:t>The simplest generative model </a:t>
            </a:r>
            <a:endParaRPr b="1" sz="2100">
              <a:solidFill>
                <a:srgbClr val="FF0000"/>
              </a:solidFill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000" y="96275"/>
            <a:ext cx="26955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4"/>
          <p:cNvSpPr txBox="1"/>
          <p:nvPr/>
        </p:nvSpPr>
        <p:spPr>
          <a:xfrm>
            <a:off x="7266375" y="1954525"/>
            <a:ext cx="6078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GAN</a:t>
            </a:r>
            <a:endParaRPr b="1"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4"/>
          <p:cNvSpPr txBox="1"/>
          <p:nvPr/>
        </p:nvSpPr>
        <p:spPr>
          <a:xfrm>
            <a:off x="2368800" y="766250"/>
            <a:ext cx="549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NB</a:t>
            </a:r>
            <a:endParaRPr b="1"/>
          </a:p>
        </p:txBody>
      </p:sp>
      <p:sp>
        <p:nvSpPr>
          <p:cNvPr id="156" name="Google Shape;156;p34"/>
          <p:cNvSpPr txBox="1"/>
          <p:nvPr/>
        </p:nvSpPr>
        <p:spPr>
          <a:xfrm>
            <a:off x="3900775" y="766250"/>
            <a:ext cx="1182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p(x,y</a:t>
            </a:r>
            <a:r>
              <a:rPr b="1" baseline="-25000" i="1" lang="en-GB" sz="2600"/>
              <a:t>i</a:t>
            </a:r>
            <a:r>
              <a:rPr b="1" lang="en-GB" sz="2600"/>
              <a:t>)</a:t>
            </a:r>
            <a:endParaRPr b="1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311750" y="1152350"/>
            <a:ext cx="4373400" cy="54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NB used as a classifier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