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7559675" cy="106918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8" name="Shape 8"/>
        <p:cNvGrpSpPr/>
        <p:nvPr/>
      </p:nvGrpSpPr>
      <p:grpSpPr>
        <a:xfrm>
          <a:off x="0" y="0"/>
          <a:ext cx="0" cy="0"/>
          <a:chOff x="0" y="0"/>
          <a:chExt cx="0" cy="0"/>
        </a:xfrm>
      </p:grpSpPr>
      <p:sp>
        <p:nvSpPr>
          <p:cNvPr id="9" name="Google Shape;9;p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 name="Google Shape;10;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4"/>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05200"/>
            <a:ext cx="8229240" cy="3981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en.wikipedia.org/wiki/Predictive_inferenc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en.wikipedia.org/wiki/Random_forest" TargetMode="External"/><Relationship Id="rId4" Type="http://schemas.openxmlformats.org/officeDocument/2006/relationships/hyperlink" Target="https://en.wikipedia.org/wiki/Gradient_boosting" TargetMode="External"/><Relationship Id="rId5" Type="http://schemas.openxmlformats.org/officeDocument/2006/relationships/hyperlink" Target="https://en.wikipedia.org/wiki/Machine_learning" TargetMode="External"/><Relationship Id="rId6" Type="http://schemas.openxmlformats.org/officeDocument/2006/relationships/hyperlink" Target="https://en.wikipedia.org/wiki/Bootstrap_aggregating" TargetMode="External"/><Relationship Id="rId7" Type="http://schemas.openxmlformats.org/officeDocument/2006/relationships/hyperlink" Target="https://en.wikipedia.org/wiki/Out-of-bag_error#cite_note-islr-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311760" y="744480"/>
            <a:ext cx="8518680" cy="2050920"/>
          </a:xfrm>
          <a:prstGeom prst="rect">
            <a:avLst/>
          </a:prstGeom>
          <a:noFill/>
          <a:ln>
            <a:noFill/>
          </a:ln>
        </p:spPr>
        <p:txBody>
          <a:bodyPr anchorCtr="0" anchor="b" bIns="91425" lIns="90000" spcFirstLastPara="1" rIns="90000" wrap="square" tIns="91425">
            <a:noAutofit/>
          </a:bodyPr>
          <a:lstStyle/>
          <a:p>
            <a:pPr indent="0" lvl="0" marL="0" marR="0" rtl="0" algn="l">
              <a:lnSpc>
                <a:spcPct val="130000"/>
              </a:lnSpc>
              <a:spcBef>
                <a:spcPts val="0"/>
              </a:spcBef>
              <a:spcAft>
                <a:spcPts val="0"/>
              </a:spcAft>
              <a:buNone/>
            </a:pPr>
            <a:r>
              <a:rPr b="0" i="0" lang="en-GB" sz="4150" u="none" cap="none" strike="noStrike">
                <a:solidFill>
                  <a:srgbClr val="C9211E"/>
                </a:solidFill>
                <a:latin typeface="Georgia"/>
                <a:ea typeface="Georgia"/>
                <a:cs typeface="Georgia"/>
                <a:sym typeface="Georgia"/>
              </a:rPr>
              <a:t>Ensemble learning</a:t>
            </a:r>
            <a:endParaRPr b="0" i="0" sz="4150" u="none" cap="none" strike="noStrike">
              <a:latin typeface="Arial"/>
              <a:ea typeface="Arial"/>
              <a:cs typeface="Arial"/>
              <a:sym typeface="Arial"/>
            </a:endParaRPr>
          </a:p>
        </p:txBody>
      </p:sp>
      <p:sp>
        <p:nvSpPr>
          <p:cNvPr id="61" name="Google Shape;61;p14"/>
          <p:cNvSpPr/>
          <p:nvPr/>
        </p:nvSpPr>
        <p:spPr>
          <a:xfrm>
            <a:off x="311760" y="2834280"/>
            <a:ext cx="8518680" cy="79092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None/>
            </a:pPr>
            <a:r>
              <a:rPr b="1" i="0" lang="en-GB" sz="2050" u="none" cap="none" strike="noStrike">
                <a:solidFill>
                  <a:srgbClr val="202122"/>
                </a:solidFill>
                <a:latin typeface="Arial"/>
                <a:ea typeface="Arial"/>
                <a:cs typeface="Arial"/>
                <a:sym typeface="Arial"/>
              </a:rPr>
              <a:t>Use multiple learning algorithms to obtain better </a:t>
            </a:r>
            <a:r>
              <a:rPr b="1" i="0" lang="en-GB" sz="2050" u="sng" cap="none" strike="noStrike">
                <a:solidFill>
                  <a:schemeClr val="hlink"/>
                </a:solidFill>
                <a:latin typeface="Arial"/>
                <a:ea typeface="Arial"/>
                <a:cs typeface="Arial"/>
                <a:sym typeface="Arial"/>
                <a:hlinkClick r:id="rId3"/>
              </a:rPr>
              <a:t>predictive performance</a:t>
            </a:r>
            <a:r>
              <a:rPr b="1" i="0" lang="en-GB" sz="2050" u="none" cap="none" strike="noStrike">
                <a:solidFill>
                  <a:srgbClr val="202122"/>
                </a:solidFill>
                <a:latin typeface="Arial"/>
                <a:ea typeface="Arial"/>
                <a:cs typeface="Arial"/>
                <a:sym typeface="Arial"/>
              </a:rPr>
              <a:t> than could be obtained from any of the constituent learning algorithms alone.</a:t>
            </a:r>
            <a:endParaRPr b="0" i="0" sz="205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p:nvPr/>
        </p:nvSpPr>
        <p:spPr>
          <a:xfrm>
            <a:off x="311760" y="444960"/>
            <a:ext cx="8518680" cy="570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GB" sz="2800" u="none" cap="none" strike="noStrike">
                <a:solidFill>
                  <a:srgbClr val="000000"/>
                </a:solidFill>
                <a:latin typeface="Arial"/>
                <a:ea typeface="Arial"/>
                <a:cs typeface="Arial"/>
                <a:sym typeface="Arial"/>
              </a:rPr>
              <a:t>Boosting, step-by-step increase variance of high-biased models </a:t>
            </a:r>
            <a:endParaRPr b="0" i="0" sz="2800" u="none" cap="none" strike="noStrike">
              <a:latin typeface="Arial"/>
              <a:ea typeface="Arial"/>
              <a:cs typeface="Arial"/>
              <a:sym typeface="Arial"/>
            </a:endParaRPr>
          </a:p>
        </p:txBody>
      </p:sp>
      <p:pic>
        <p:nvPicPr>
          <p:cNvPr id="121" name="Google Shape;121;p23"/>
          <p:cNvPicPr preferRelativeResize="0"/>
          <p:nvPr/>
        </p:nvPicPr>
        <p:blipFill rotWithShape="1">
          <a:blip r:embed="rId3">
            <a:alphaModFix/>
          </a:blip>
          <a:srcRect b="0" l="0" r="0" t="0"/>
          <a:stretch/>
        </p:blipFill>
        <p:spPr>
          <a:xfrm>
            <a:off x="1981080" y="1538280"/>
            <a:ext cx="5179680" cy="35319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4"/>
          <p:cNvPicPr preferRelativeResize="0"/>
          <p:nvPr/>
        </p:nvPicPr>
        <p:blipFill rotWithShape="1">
          <a:blip r:embed="rId3">
            <a:alphaModFix/>
          </a:blip>
          <a:srcRect b="0" l="0" r="0" t="0"/>
          <a:stretch/>
        </p:blipFill>
        <p:spPr>
          <a:xfrm>
            <a:off x="1463040" y="1280160"/>
            <a:ext cx="5551200" cy="2774520"/>
          </a:xfrm>
          <a:prstGeom prst="rect">
            <a:avLst/>
          </a:prstGeom>
          <a:noFill/>
          <a:ln>
            <a:noFill/>
          </a:ln>
        </p:spPr>
      </p:pic>
      <p:sp>
        <p:nvSpPr>
          <p:cNvPr id="127" name="Google Shape;127;p24"/>
          <p:cNvSpPr/>
          <p:nvPr/>
        </p:nvSpPr>
        <p:spPr>
          <a:xfrm>
            <a:off x="548640" y="640080"/>
            <a:ext cx="2467440" cy="621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3600" u="none" cap="none" strike="noStrike">
                <a:solidFill>
                  <a:srgbClr val="3333B2"/>
                </a:solidFill>
                <a:latin typeface="Arial"/>
                <a:ea typeface="Arial"/>
                <a:cs typeface="Arial"/>
                <a:sym typeface="Arial"/>
              </a:rPr>
              <a:t>Adaboost</a:t>
            </a:r>
            <a:endParaRPr b="0" i="0" sz="3600" u="none" cap="none" strike="noStrike">
              <a:latin typeface="Arial"/>
              <a:ea typeface="Arial"/>
              <a:cs typeface="Arial"/>
              <a:sym typeface="Arial"/>
            </a:endParaRPr>
          </a:p>
        </p:txBody>
      </p:sp>
      <p:sp>
        <p:nvSpPr>
          <p:cNvPr id="128" name="Google Shape;128;p24"/>
          <p:cNvSpPr txBox="1"/>
          <p:nvPr/>
        </p:nvSpPr>
        <p:spPr>
          <a:xfrm>
            <a:off x="-2160" y="4042080"/>
            <a:ext cx="9146160" cy="895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GB" sz="1600" u="none" cap="none" strike="noStrike">
                <a:solidFill>
                  <a:srgbClr val="FF0000"/>
                </a:solidFill>
                <a:latin typeface="Roboto"/>
                <a:ea typeface="Roboto"/>
                <a:cs typeface="Roboto"/>
                <a:sym typeface="Roboto"/>
              </a:rPr>
              <a:t>Adaboost </a:t>
            </a:r>
            <a:r>
              <a:rPr b="0" i="0" lang="en-GB" sz="1600" u="none" cap="none" strike="noStrike">
                <a:solidFill>
                  <a:srgbClr val="FF0000"/>
                </a:solidFill>
                <a:latin typeface="Roboto"/>
                <a:ea typeface="Roboto"/>
                <a:cs typeface="Roboto"/>
                <a:sym typeface="Roboto"/>
              </a:rPr>
              <a:t>fits a learner with examples re-weighted by loss generated from the previous ensemble. </a:t>
            </a:r>
            <a:r>
              <a:rPr b="1" i="0" lang="en-GB" sz="1600" u="none" cap="none" strike="noStrike">
                <a:solidFill>
                  <a:srgbClr val="FF0000"/>
                </a:solidFill>
                <a:latin typeface="Roboto"/>
                <a:ea typeface="Roboto"/>
                <a:cs typeface="Roboto"/>
                <a:sym typeface="Roboto"/>
              </a:rPr>
              <a:t>Gradient boosting</a:t>
            </a:r>
            <a:r>
              <a:rPr b="0" i="0" lang="en-GB" sz="1600" u="none" cap="none" strike="noStrike">
                <a:solidFill>
                  <a:srgbClr val="FF0000"/>
                </a:solidFill>
                <a:latin typeface="Roboto"/>
                <a:ea typeface="Roboto"/>
                <a:cs typeface="Roboto"/>
                <a:sym typeface="Roboto"/>
              </a:rPr>
              <a:t> instead fits a learner with pseudo-residuals: the negative functional gradient w.r.t. the loss.</a:t>
            </a:r>
            <a:endParaRPr b="0" sz="1600" strike="noStrike">
              <a:latin typeface="Arial"/>
              <a:ea typeface="Arial"/>
              <a:cs typeface="Arial"/>
              <a:sym typeface="Arial"/>
            </a:endParaRPr>
          </a:p>
        </p:txBody>
      </p:sp>
      <p:pic>
        <p:nvPicPr>
          <p:cNvPr id="129" name="Google Shape;129;p24"/>
          <p:cNvPicPr preferRelativeResize="0"/>
          <p:nvPr/>
        </p:nvPicPr>
        <p:blipFill rotWithShape="1">
          <a:blip r:embed="rId4">
            <a:alphaModFix/>
          </a:blip>
          <a:srcRect b="54645" l="39316" r="40291" t="32156"/>
          <a:stretch/>
        </p:blipFill>
        <p:spPr>
          <a:xfrm>
            <a:off x="2759697" y="640075"/>
            <a:ext cx="2243126" cy="564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p:nvPr/>
        </p:nvSpPr>
        <p:spPr>
          <a:xfrm>
            <a:off x="311760" y="444960"/>
            <a:ext cx="8518680" cy="570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2800" strike="noStrike">
                <a:solidFill>
                  <a:srgbClr val="000000"/>
                </a:solidFill>
                <a:latin typeface="Arial"/>
                <a:ea typeface="Arial"/>
                <a:cs typeface="Arial"/>
                <a:sym typeface="Arial"/>
              </a:rPr>
              <a:t>Gradient Boosting</a:t>
            </a:r>
            <a:endParaRPr b="0" sz="2800" strike="noStrike">
              <a:latin typeface="Arial"/>
              <a:ea typeface="Arial"/>
              <a:cs typeface="Arial"/>
              <a:sym typeface="Arial"/>
            </a:endParaRPr>
          </a:p>
        </p:txBody>
      </p:sp>
      <p:sp>
        <p:nvSpPr>
          <p:cNvPr id="135" name="Google Shape;135;p25"/>
          <p:cNvSpPr/>
          <p:nvPr/>
        </p:nvSpPr>
        <p:spPr>
          <a:xfrm>
            <a:off x="311760" y="1152360"/>
            <a:ext cx="8518680" cy="3414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1" lang="en-GB" sz="1600" strike="noStrike">
                <a:solidFill>
                  <a:srgbClr val="000000"/>
                </a:solidFill>
                <a:latin typeface="Georgia"/>
                <a:ea typeface="Georgia"/>
                <a:cs typeface="Georgia"/>
                <a:sym typeface="Georgia"/>
              </a:rPr>
              <a:t>Step 1.</a:t>
            </a:r>
            <a:r>
              <a:rPr b="0" i="1" lang="en-GB" sz="1600" strike="noStrike">
                <a:solidFill>
                  <a:srgbClr val="000000"/>
                </a:solidFill>
                <a:latin typeface="Georgia"/>
                <a:ea typeface="Georgia"/>
                <a:cs typeface="Georgia"/>
                <a:sym typeface="Georgia"/>
              </a:rPr>
              <a:t> Initialise model with a constant value (mean of the dataset).</a:t>
            </a:r>
            <a:endParaRPr b="0" sz="1600" strike="noStrike">
              <a:latin typeface="Arial"/>
              <a:ea typeface="Arial"/>
              <a:cs typeface="Arial"/>
              <a:sym typeface="Arial"/>
            </a:endParaRPr>
          </a:p>
          <a:p>
            <a:pPr indent="0" lvl="0" marL="0" marR="0" rtl="0" algn="l">
              <a:lnSpc>
                <a:spcPct val="115000"/>
              </a:lnSpc>
              <a:spcBef>
                <a:spcPts val="1599"/>
              </a:spcBef>
              <a:spcAft>
                <a:spcPts val="0"/>
              </a:spcAft>
              <a:buNone/>
            </a:pPr>
            <a:r>
              <a:rPr b="1" i="1" lang="en-GB" sz="1600" strike="noStrike">
                <a:solidFill>
                  <a:srgbClr val="000000"/>
                </a:solidFill>
                <a:latin typeface="Georgia"/>
                <a:ea typeface="Georgia"/>
                <a:cs typeface="Georgia"/>
                <a:sym typeface="Georgia"/>
              </a:rPr>
              <a:t>Step 2: </a:t>
            </a:r>
            <a:r>
              <a:rPr b="0" i="1" lang="en-GB" sz="1600" strike="noStrike">
                <a:solidFill>
                  <a:srgbClr val="000000"/>
                </a:solidFill>
                <a:latin typeface="Georgia"/>
                <a:ea typeface="Georgia"/>
                <a:cs typeface="Georgia"/>
                <a:sym typeface="Georgia"/>
              </a:rPr>
              <a:t>This step is to be followed for each base learner from m = 1 to m=M. Note that gradient boosting adds one model at a time, one after the other.</a:t>
            </a:r>
            <a:endParaRPr b="0" sz="1600" strike="noStrike">
              <a:latin typeface="Arial"/>
              <a:ea typeface="Arial"/>
              <a:cs typeface="Arial"/>
              <a:sym typeface="Arial"/>
            </a:endParaRPr>
          </a:p>
          <a:p>
            <a:pPr indent="0" lvl="0" marL="0" marR="0" rtl="0" algn="l">
              <a:lnSpc>
                <a:spcPct val="115000"/>
              </a:lnSpc>
              <a:spcBef>
                <a:spcPts val="1599"/>
              </a:spcBef>
              <a:spcAft>
                <a:spcPts val="0"/>
              </a:spcAft>
              <a:buNone/>
            </a:pPr>
            <a:r>
              <a:rPr b="0" i="1" lang="en-GB" sz="1600" strike="noStrike">
                <a:solidFill>
                  <a:srgbClr val="000000"/>
                </a:solidFill>
                <a:latin typeface="Georgia"/>
                <a:ea typeface="Georgia"/>
                <a:cs typeface="Georgia"/>
                <a:sym typeface="Georgia"/>
              </a:rPr>
              <a:t>Step 2.1. Compute pseudo-residuals</a:t>
            </a:r>
            <a:endParaRPr b="0" sz="1600" strike="noStrike">
              <a:latin typeface="Arial"/>
              <a:ea typeface="Arial"/>
              <a:cs typeface="Arial"/>
              <a:sym typeface="Arial"/>
            </a:endParaRPr>
          </a:p>
          <a:p>
            <a:pPr indent="0" lvl="0" marL="0" marR="0" rtl="0" algn="l">
              <a:lnSpc>
                <a:spcPct val="115000"/>
              </a:lnSpc>
              <a:spcBef>
                <a:spcPts val="1599"/>
              </a:spcBef>
              <a:spcAft>
                <a:spcPts val="0"/>
              </a:spcAft>
              <a:buNone/>
            </a:pPr>
            <a:r>
              <a:rPr b="0" i="1" lang="en-GB" sz="1600" strike="noStrike">
                <a:solidFill>
                  <a:srgbClr val="000000"/>
                </a:solidFill>
                <a:latin typeface="Georgia"/>
                <a:ea typeface="Georgia"/>
                <a:cs typeface="Georgia"/>
                <a:sym typeface="Georgia"/>
              </a:rPr>
              <a:t>Step 2.2. Fit base learners on the pseudo residuals</a:t>
            </a:r>
            <a:endParaRPr b="0" sz="1600" strike="noStrike">
              <a:latin typeface="Arial"/>
              <a:ea typeface="Arial"/>
              <a:cs typeface="Arial"/>
              <a:sym typeface="Arial"/>
            </a:endParaRPr>
          </a:p>
          <a:p>
            <a:pPr indent="0" lvl="0" marL="0" marR="0" rtl="0" algn="l">
              <a:lnSpc>
                <a:spcPct val="115000"/>
              </a:lnSpc>
              <a:spcBef>
                <a:spcPts val="1599"/>
              </a:spcBef>
              <a:spcAft>
                <a:spcPts val="0"/>
              </a:spcAft>
              <a:buNone/>
            </a:pPr>
            <a:r>
              <a:rPr b="0" i="1" lang="en-GB" sz="1600" strike="noStrike">
                <a:solidFill>
                  <a:srgbClr val="000000"/>
                </a:solidFill>
                <a:latin typeface="Georgia"/>
                <a:ea typeface="Georgia"/>
                <a:cs typeface="Georgia"/>
                <a:sym typeface="Georgia"/>
              </a:rPr>
              <a:t>Step 2.3. Add new base learner to model (multiplied by “learning rate”)</a:t>
            </a:r>
            <a:endParaRPr b="0" sz="1600"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6"/>
          <p:cNvPicPr preferRelativeResize="0"/>
          <p:nvPr/>
        </p:nvPicPr>
        <p:blipFill rotWithShape="1">
          <a:blip r:embed="rId3">
            <a:alphaModFix/>
          </a:blip>
          <a:srcRect b="0" l="0" r="0" t="0"/>
          <a:stretch/>
        </p:blipFill>
        <p:spPr>
          <a:xfrm>
            <a:off x="-75600" y="433080"/>
            <a:ext cx="9142200" cy="1321920"/>
          </a:xfrm>
          <a:prstGeom prst="rect">
            <a:avLst/>
          </a:prstGeom>
          <a:noFill/>
          <a:ln>
            <a:noFill/>
          </a:ln>
        </p:spPr>
      </p:pic>
      <p:sp>
        <p:nvSpPr>
          <p:cNvPr id="141" name="Google Shape;141;p26"/>
          <p:cNvSpPr/>
          <p:nvPr/>
        </p:nvSpPr>
        <p:spPr>
          <a:xfrm>
            <a:off x="4190400" y="171360"/>
            <a:ext cx="4063680" cy="2599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lang="en-GB" sz="1450" strike="noStrike">
                <a:solidFill>
                  <a:srgbClr val="3A4145"/>
                </a:solidFill>
                <a:latin typeface="Merriweather"/>
                <a:ea typeface="Merriweather"/>
                <a:cs typeface="Merriweather"/>
                <a:sym typeface="Merriweather"/>
              </a:rPr>
              <a:t>The gradient of the MSE loss function is the residual vector</a:t>
            </a:r>
            <a:endParaRPr b="0" sz="1450" strike="noStrike">
              <a:latin typeface="Arial"/>
              <a:ea typeface="Arial"/>
              <a:cs typeface="Arial"/>
              <a:sym typeface="Arial"/>
            </a:endParaRPr>
          </a:p>
        </p:txBody>
      </p:sp>
      <p:pic>
        <p:nvPicPr>
          <p:cNvPr id="142" name="Google Shape;142;p26"/>
          <p:cNvPicPr preferRelativeResize="0"/>
          <p:nvPr/>
        </p:nvPicPr>
        <p:blipFill rotWithShape="1">
          <a:blip r:embed="rId4">
            <a:alphaModFix/>
          </a:blip>
          <a:srcRect b="0" l="0" r="0" t="0"/>
          <a:stretch/>
        </p:blipFill>
        <p:spPr>
          <a:xfrm>
            <a:off x="0" y="2160720"/>
            <a:ext cx="3258360" cy="2303280"/>
          </a:xfrm>
          <a:prstGeom prst="rect">
            <a:avLst/>
          </a:prstGeom>
          <a:noFill/>
          <a:ln>
            <a:noFill/>
          </a:ln>
        </p:spPr>
      </p:pic>
      <p:sp>
        <p:nvSpPr>
          <p:cNvPr id="143" name="Google Shape;143;p26"/>
          <p:cNvSpPr/>
          <p:nvPr/>
        </p:nvSpPr>
        <p:spPr>
          <a:xfrm>
            <a:off x="4197960" y="2785680"/>
            <a:ext cx="3370680" cy="15336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1800" strike="noStrike">
                <a:solidFill>
                  <a:srgbClr val="000000"/>
                </a:solidFill>
                <a:latin typeface="Arial"/>
                <a:ea typeface="Arial"/>
                <a:cs typeface="Arial"/>
                <a:sym typeface="Arial"/>
              </a:rPr>
              <a:t>For the MSE loss, the derivative (gradient) ~ the residuals and that’s the reason for the name gradient boosting</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GB" sz="1800" strike="noStrike">
                <a:solidFill>
                  <a:srgbClr val="000000"/>
                </a:solidFill>
                <a:latin typeface="Arial"/>
                <a:ea typeface="Arial"/>
                <a:cs typeface="Arial"/>
                <a:sym typeface="Arial"/>
              </a:rPr>
              <a:t>For other loss functions the gradient refers to pseudo-residuals</a:t>
            </a:r>
            <a:endParaRPr b="0" sz="1800"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7"/>
          <p:cNvPicPr preferRelativeResize="0"/>
          <p:nvPr/>
        </p:nvPicPr>
        <p:blipFill rotWithShape="1">
          <a:blip r:embed="rId3">
            <a:alphaModFix/>
          </a:blip>
          <a:srcRect b="0" l="0" r="0" t="0"/>
          <a:stretch/>
        </p:blipFill>
        <p:spPr>
          <a:xfrm>
            <a:off x="0" y="0"/>
            <a:ext cx="4477320" cy="5141520"/>
          </a:xfrm>
          <a:prstGeom prst="rect">
            <a:avLst/>
          </a:prstGeom>
          <a:noFill/>
          <a:ln>
            <a:noFill/>
          </a:ln>
        </p:spPr>
      </p:pic>
      <p:pic>
        <p:nvPicPr>
          <p:cNvPr id="149" name="Google Shape;149;p27"/>
          <p:cNvPicPr preferRelativeResize="0"/>
          <p:nvPr/>
        </p:nvPicPr>
        <p:blipFill rotWithShape="1">
          <a:blip r:embed="rId4">
            <a:alphaModFix/>
          </a:blip>
          <a:srcRect b="0" l="0" r="0" t="0"/>
          <a:stretch/>
        </p:blipFill>
        <p:spPr>
          <a:xfrm>
            <a:off x="4631760" y="152280"/>
            <a:ext cx="4289040" cy="48369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p:nvPr/>
        </p:nvSpPr>
        <p:spPr>
          <a:xfrm>
            <a:off x="311760" y="444960"/>
            <a:ext cx="8518680" cy="5709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lang="en-GB" sz="2800" strike="noStrike">
                <a:solidFill>
                  <a:srgbClr val="000000"/>
                </a:solidFill>
                <a:latin typeface="Arial"/>
                <a:ea typeface="Arial"/>
                <a:cs typeface="Arial"/>
                <a:sym typeface="Arial"/>
              </a:rPr>
              <a:t>Comparison with gradient descent</a:t>
            </a:r>
            <a:endParaRPr b="0" sz="2800" strike="noStrike">
              <a:latin typeface="Arial"/>
              <a:ea typeface="Arial"/>
              <a:cs typeface="Arial"/>
              <a:sym typeface="Arial"/>
            </a:endParaRPr>
          </a:p>
        </p:txBody>
      </p:sp>
      <p:sp>
        <p:nvSpPr>
          <p:cNvPr id="155" name="Google Shape;155;p28"/>
          <p:cNvSpPr/>
          <p:nvPr/>
        </p:nvSpPr>
        <p:spPr>
          <a:xfrm>
            <a:off x="311760" y="1152360"/>
            <a:ext cx="8518680" cy="3414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0" lang="en-GB" sz="1800" strike="noStrike">
                <a:solidFill>
                  <a:srgbClr val="595959"/>
                </a:solidFill>
                <a:latin typeface="Arial"/>
                <a:ea typeface="Arial"/>
                <a:cs typeface="Arial"/>
                <a:sym typeface="Arial"/>
              </a:rPr>
              <a:t>Gradient boosting model at step m:</a:t>
            </a:r>
            <a:endParaRPr b="0" sz="1800" strike="noStrike">
              <a:latin typeface="Arial"/>
              <a:ea typeface="Arial"/>
              <a:cs typeface="Arial"/>
              <a:sym typeface="Arial"/>
            </a:endParaRPr>
          </a:p>
          <a:p>
            <a:pPr indent="0" lvl="0" marL="0" marR="0" rtl="0" algn="l">
              <a:lnSpc>
                <a:spcPct val="115000"/>
              </a:lnSpc>
              <a:spcBef>
                <a:spcPts val="1599"/>
              </a:spcBef>
              <a:spcAft>
                <a:spcPts val="0"/>
              </a:spcAft>
              <a:buNone/>
            </a:pPr>
            <a:r>
              <a:rPr b="0" lang="en-GB" sz="1600" strike="noStrike">
                <a:solidFill>
                  <a:srgbClr val="000000"/>
                </a:solidFill>
                <a:latin typeface="Georgia"/>
                <a:ea typeface="Georgia"/>
                <a:cs typeface="Georgia"/>
                <a:sym typeface="Georgia"/>
              </a:rPr>
              <a:t>function </a:t>
            </a:r>
            <a:r>
              <a:rPr b="0" i="1" lang="en-GB" sz="1600" strike="noStrike">
                <a:solidFill>
                  <a:srgbClr val="000000"/>
                </a:solidFill>
                <a:latin typeface="Georgia"/>
                <a:ea typeface="Georgia"/>
                <a:cs typeface="Georgia"/>
                <a:sym typeface="Georgia"/>
              </a:rPr>
              <a:t>h_m(x) </a:t>
            </a:r>
            <a:r>
              <a:rPr b="0" lang="en-GB" sz="1600" strike="noStrike">
                <a:solidFill>
                  <a:srgbClr val="000000"/>
                </a:solidFill>
                <a:latin typeface="Georgia"/>
                <a:ea typeface="Georgia"/>
                <a:cs typeface="Georgia"/>
                <a:sym typeface="Georgia"/>
              </a:rPr>
              <a:t>is fitted to the rate of change of loss </a:t>
            </a:r>
            <a:r>
              <a:rPr b="0" i="1" lang="en-GB" sz="1600" strike="noStrike">
                <a:solidFill>
                  <a:srgbClr val="000000"/>
                </a:solidFill>
                <a:latin typeface="Georgia"/>
                <a:ea typeface="Georgia"/>
                <a:cs typeface="Georgia"/>
                <a:sym typeface="Georgia"/>
              </a:rPr>
              <a:t>L </a:t>
            </a:r>
            <a:r>
              <a:rPr b="0" lang="en-GB" sz="1600" strike="noStrike">
                <a:solidFill>
                  <a:srgbClr val="000000"/>
                </a:solidFill>
                <a:latin typeface="Georgia"/>
                <a:ea typeface="Georgia"/>
                <a:cs typeface="Georgia"/>
                <a:sym typeface="Georgia"/>
              </a:rPr>
              <a:t>w.r.t. </a:t>
            </a:r>
            <a:r>
              <a:rPr b="0" i="1" lang="en-GB" sz="1600" strike="noStrike">
                <a:solidFill>
                  <a:srgbClr val="000000"/>
                </a:solidFill>
                <a:latin typeface="Georgia"/>
                <a:ea typeface="Georgia"/>
                <a:cs typeface="Georgia"/>
                <a:sym typeface="Georgia"/>
              </a:rPr>
              <a:t>F</a:t>
            </a:r>
            <a:r>
              <a:rPr b="0" baseline="-25000" i="1" lang="en-GB" sz="1600" strike="noStrike">
                <a:solidFill>
                  <a:srgbClr val="000000"/>
                </a:solidFill>
                <a:latin typeface="Georgia"/>
                <a:ea typeface="Georgia"/>
                <a:cs typeface="Georgia"/>
                <a:sym typeface="Georgia"/>
              </a:rPr>
              <a:t>m-1</a:t>
            </a:r>
            <a:r>
              <a:rPr b="0" i="1" lang="en-GB" sz="1600" strike="noStrike">
                <a:solidFill>
                  <a:srgbClr val="000000"/>
                </a:solidFill>
                <a:latin typeface="Georgia"/>
                <a:ea typeface="Georgia"/>
                <a:cs typeface="Georgia"/>
                <a:sym typeface="Georgia"/>
              </a:rPr>
              <a:t>(x)</a:t>
            </a:r>
            <a:endParaRPr b="0" sz="1600" strike="noStrike">
              <a:latin typeface="Arial"/>
              <a:ea typeface="Arial"/>
              <a:cs typeface="Arial"/>
              <a:sym typeface="Arial"/>
            </a:endParaRPr>
          </a:p>
          <a:p>
            <a:pPr indent="0" lvl="0" marL="0" marR="0" rtl="0" algn="l">
              <a:lnSpc>
                <a:spcPct val="115000"/>
              </a:lnSpc>
              <a:spcBef>
                <a:spcPts val="1599"/>
              </a:spcBef>
              <a:spcAft>
                <a:spcPts val="0"/>
              </a:spcAft>
              <a:buNone/>
            </a:pPr>
            <a:r>
              <a:t/>
            </a:r>
            <a:endParaRPr b="0" sz="1600" strike="noStrike">
              <a:latin typeface="Arial"/>
              <a:ea typeface="Arial"/>
              <a:cs typeface="Arial"/>
              <a:sym typeface="Arial"/>
            </a:endParaRPr>
          </a:p>
          <a:p>
            <a:pPr indent="0" lvl="0" marL="0" marR="0" rtl="0" algn="l">
              <a:lnSpc>
                <a:spcPct val="115000"/>
              </a:lnSpc>
              <a:spcBef>
                <a:spcPts val="1599"/>
              </a:spcBef>
              <a:spcAft>
                <a:spcPts val="0"/>
              </a:spcAft>
              <a:buNone/>
            </a:pPr>
            <a:r>
              <a:rPr b="0" lang="en-GB" sz="1800" strike="noStrike">
                <a:solidFill>
                  <a:srgbClr val="595959"/>
                </a:solidFill>
                <a:latin typeface="Arial"/>
                <a:ea typeface="Arial"/>
                <a:cs typeface="Arial"/>
                <a:sym typeface="Arial"/>
              </a:rPr>
              <a:t>Weight adaptation in gradient descent:</a:t>
            </a:r>
            <a:endParaRPr b="0" sz="1800" strike="noStrike">
              <a:latin typeface="Arial"/>
              <a:ea typeface="Arial"/>
              <a:cs typeface="Arial"/>
              <a:sym typeface="Arial"/>
            </a:endParaRPr>
          </a:p>
          <a:p>
            <a:pPr indent="0" lvl="0" marL="0" marR="0" rtl="0" algn="l">
              <a:lnSpc>
                <a:spcPct val="115000"/>
              </a:lnSpc>
              <a:spcBef>
                <a:spcPts val="1599"/>
              </a:spcBef>
              <a:spcAft>
                <a:spcPts val="0"/>
              </a:spcAft>
              <a:buNone/>
            </a:pPr>
            <a:r>
              <a:rPr b="0" lang="en-GB" sz="1600" strike="noStrike">
                <a:solidFill>
                  <a:srgbClr val="000000"/>
                </a:solidFill>
                <a:latin typeface="Georgia"/>
                <a:ea typeface="Georgia"/>
                <a:cs typeface="Georgia"/>
                <a:sym typeface="Georgia"/>
              </a:rPr>
              <a:t>Weights in gradient descent are moved in the direction in which loss </a:t>
            </a:r>
            <a:r>
              <a:rPr b="0" i="1" lang="en-GB" sz="1600" strike="noStrike">
                <a:solidFill>
                  <a:srgbClr val="000000"/>
                </a:solidFill>
                <a:latin typeface="Georgia"/>
                <a:ea typeface="Georgia"/>
                <a:cs typeface="Georgia"/>
                <a:sym typeface="Georgia"/>
              </a:rPr>
              <a:t>L </a:t>
            </a:r>
            <a:r>
              <a:rPr b="0" lang="en-GB" sz="1600" strike="noStrike">
                <a:solidFill>
                  <a:srgbClr val="000000"/>
                </a:solidFill>
                <a:latin typeface="Georgia"/>
                <a:ea typeface="Georgia"/>
                <a:cs typeface="Georgia"/>
                <a:sym typeface="Georgia"/>
              </a:rPr>
              <a:t>decreases</a:t>
            </a:r>
            <a:endParaRPr b="0" sz="1600" strike="noStrike">
              <a:latin typeface="Arial"/>
              <a:ea typeface="Arial"/>
              <a:cs typeface="Arial"/>
              <a:sym typeface="Arial"/>
            </a:endParaRPr>
          </a:p>
        </p:txBody>
      </p:sp>
      <p:pic>
        <p:nvPicPr>
          <p:cNvPr id="156" name="Google Shape;156;p28"/>
          <p:cNvPicPr preferRelativeResize="0"/>
          <p:nvPr/>
        </p:nvPicPr>
        <p:blipFill rotWithShape="1">
          <a:blip r:embed="rId3">
            <a:alphaModFix/>
          </a:blip>
          <a:srcRect b="0" l="0" r="0" t="0"/>
          <a:stretch/>
        </p:blipFill>
        <p:spPr>
          <a:xfrm>
            <a:off x="5590080" y="2692440"/>
            <a:ext cx="1352160" cy="462960"/>
          </a:xfrm>
          <a:prstGeom prst="rect">
            <a:avLst/>
          </a:prstGeom>
          <a:noFill/>
          <a:ln>
            <a:noFill/>
          </a:ln>
        </p:spPr>
      </p:pic>
      <p:pic>
        <p:nvPicPr>
          <p:cNvPr id="157" name="Google Shape;157;p28"/>
          <p:cNvPicPr preferRelativeResize="0"/>
          <p:nvPr/>
        </p:nvPicPr>
        <p:blipFill rotWithShape="1">
          <a:blip r:embed="rId4">
            <a:alphaModFix/>
          </a:blip>
          <a:srcRect b="0" l="0" r="0" t="0"/>
          <a:stretch/>
        </p:blipFill>
        <p:spPr>
          <a:xfrm>
            <a:off x="4824000" y="1267200"/>
            <a:ext cx="2623320" cy="26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p:nvPr/>
        </p:nvSpPr>
        <p:spPr>
          <a:xfrm>
            <a:off x="311760" y="1152360"/>
            <a:ext cx="8518680" cy="3414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lang="en-GB" sz="1800" strike="noStrike">
                <a:solidFill>
                  <a:srgbClr val="666666"/>
                </a:solidFill>
                <a:latin typeface="Roboto"/>
                <a:ea typeface="Roboto"/>
                <a:cs typeface="Roboto"/>
                <a:sym typeface="Roboto"/>
              </a:rPr>
              <a:t>Gradient boosting is indeed a gradient descent algorithm, but operating at functional space. That is, to optimize the objective function we are not looking for parameters but looking for functions. In the training phase we are iteratively searching for a function (a weak learner) to be included into our model.</a:t>
            </a:r>
            <a:endParaRPr b="0" sz="1800" strike="noStrike">
              <a:latin typeface="Arial"/>
              <a:ea typeface="Arial"/>
              <a:cs typeface="Arial"/>
              <a:sym typeface="Arial"/>
            </a:endParaRPr>
          </a:p>
          <a:p>
            <a:pPr indent="0" lvl="0" marL="0" marR="0" rtl="0" algn="l">
              <a:lnSpc>
                <a:spcPct val="115000"/>
              </a:lnSpc>
              <a:spcBef>
                <a:spcPts val="1599"/>
              </a:spcBef>
              <a:spcAft>
                <a:spcPts val="0"/>
              </a:spcAft>
              <a:buNone/>
            </a:pPr>
            <a:r>
              <a:rPr b="1" lang="en-GB" sz="1800" strike="noStrike">
                <a:solidFill>
                  <a:srgbClr val="666666"/>
                </a:solidFill>
                <a:latin typeface="Roboto"/>
                <a:ea typeface="Roboto"/>
                <a:cs typeface="Roboto"/>
                <a:sym typeface="Roboto"/>
              </a:rPr>
              <a:t> = a linear regression of functions not of parameters (weights)</a:t>
            </a:r>
            <a:endParaRPr b="0" sz="1800" strike="noStrike">
              <a:latin typeface="Arial"/>
              <a:ea typeface="Arial"/>
              <a:cs typeface="Arial"/>
              <a:sym typeface="Arial"/>
            </a:endParaRPr>
          </a:p>
          <a:p>
            <a:pPr indent="0" lvl="0" marL="0" marR="0" rtl="0" algn="l">
              <a:lnSpc>
                <a:spcPct val="115000"/>
              </a:lnSpc>
              <a:spcBef>
                <a:spcPts val="1599"/>
              </a:spcBef>
              <a:spcAft>
                <a:spcPts val="0"/>
              </a:spcAft>
              <a:buNone/>
            </a:pPr>
            <a:r>
              <a:t/>
            </a:r>
            <a:endParaRPr b="0" sz="1800" strike="noStrike">
              <a:latin typeface="Arial"/>
              <a:ea typeface="Arial"/>
              <a:cs typeface="Arial"/>
              <a:sym typeface="Arial"/>
            </a:endParaRPr>
          </a:p>
          <a:p>
            <a:pPr indent="0" lvl="0" marL="0" marR="0" rtl="0" algn="l">
              <a:lnSpc>
                <a:spcPct val="115000"/>
              </a:lnSpc>
              <a:spcBef>
                <a:spcPts val="1599"/>
              </a:spcBef>
              <a:spcAft>
                <a:spcPts val="0"/>
              </a:spcAft>
              <a:buNone/>
            </a:pPr>
            <a:r>
              <a:t/>
            </a:r>
            <a:endParaRPr b="0" sz="18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0" l="0" r="0" t="0"/>
          <a:stretch/>
        </p:blipFill>
        <p:spPr>
          <a:xfrm>
            <a:off x="1701720" y="543240"/>
            <a:ext cx="5857920" cy="41396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rotWithShape="1">
          <a:blip r:embed="rId3">
            <a:alphaModFix/>
          </a:blip>
          <a:srcRect b="0" l="0" r="0" t="0"/>
          <a:stretch/>
        </p:blipFill>
        <p:spPr>
          <a:xfrm>
            <a:off x="311760" y="915120"/>
            <a:ext cx="3046320" cy="3046320"/>
          </a:xfrm>
          <a:prstGeom prst="rect">
            <a:avLst/>
          </a:prstGeom>
          <a:noFill/>
          <a:ln>
            <a:noFill/>
          </a:ln>
        </p:spPr>
      </p:pic>
      <p:pic>
        <p:nvPicPr>
          <p:cNvPr id="72" name="Google Shape;72;p16"/>
          <p:cNvPicPr preferRelativeResize="0"/>
          <p:nvPr/>
        </p:nvPicPr>
        <p:blipFill rotWithShape="1">
          <a:blip r:embed="rId4">
            <a:alphaModFix/>
          </a:blip>
          <a:srcRect b="0" l="0" r="0" t="0"/>
          <a:stretch/>
        </p:blipFill>
        <p:spPr>
          <a:xfrm>
            <a:off x="3359880" y="270000"/>
            <a:ext cx="6094080" cy="1722240"/>
          </a:xfrm>
          <a:prstGeom prst="rect">
            <a:avLst/>
          </a:prstGeom>
          <a:noFill/>
          <a:ln>
            <a:noFill/>
          </a:ln>
        </p:spPr>
      </p:pic>
      <p:sp>
        <p:nvSpPr>
          <p:cNvPr id="73" name="Google Shape;73;p16"/>
          <p:cNvSpPr/>
          <p:nvPr/>
        </p:nvSpPr>
        <p:spPr>
          <a:xfrm>
            <a:off x="3673800" y="2058120"/>
            <a:ext cx="5335200" cy="7603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high bias and low variance, (b) low bias and high variance, (c) high bias and high variance, and (d) low bias and low variance.</a:t>
            </a:r>
            <a:endParaRPr b="0" i="0" sz="1400" u="none" cap="none" strike="noStrike">
              <a:latin typeface="Arial"/>
              <a:ea typeface="Arial"/>
              <a:cs typeface="Arial"/>
              <a:sym typeface="Arial"/>
            </a:endParaRPr>
          </a:p>
        </p:txBody>
      </p:sp>
      <p:sp>
        <p:nvSpPr>
          <p:cNvPr id="74" name="Google Shape;74;p16"/>
          <p:cNvSpPr/>
          <p:nvPr/>
        </p:nvSpPr>
        <p:spPr>
          <a:xfrm>
            <a:off x="42840" y="3963240"/>
            <a:ext cx="3314880" cy="5288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the triangle of variance, bias, and MSE.</a:t>
            </a:r>
            <a:endParaRPr b="0" i="0" sz="1400" u="none" cap="none" strike="noStrike">
              <a:latin typeface="Arial"/>
              <a:ea typeface="Arial"/>
              <a:cs typeface="Arial"/>
              <a:sym typeface="Arial"/>
            </a:endParaRPr>
          </a:p>
        </p:txBody>
      </p:sp>
      <p:pic>
        <p:nvPicPr>
          <p:cNvPr id="75" name="Google Shape;75;p16"/>
          <p:cNvPicPr preferRelativeResize="0"/>
          <p:nvPr/>
        </p:nvPicPr>
        <p:blipFill rotWithShape="1">
          <a:blip r:embed="rId5">
            <a:alphaModFix/>
          </a:blip>
          <a:srcRect b="45952" l="0" r="0" t="0"/>
          <a:stretch/>
        </p:blipFill>
        <p:spPr>
          <a:xfrm>
            <a:off x="4115160" y="2956320"/>
            <a:ext cx="4452480" cy="2188800"/>
          </a:xfrm>
          <a:prstGeom prst="rect">
            <a:avLst/>
          </a:prstGeom>
          <a:noFill/>
          <a:ln>
            <a:noFill/>
          </a:ln>
        </p:spPr>
      </p:pic>
      <p:sp>
        <p:nvSpPr>
          <p:cNvPr id="76" name="Google Shape;76;p16"/>
          <p:cNvSpPr/>
          <p:nvPr/>
        </p:nvSpPr>
        <p:spPr>
          <a:xfrm>
            <a:off x="6796800" y="4160520"/>
            <a:ext cx="620640" cy="3315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train</a:t>
            </a:r>
            <a:endParaRPr b="0" i="0" sz="1400" u="none" cap="none" strike="noStrike">
              <a:latin typeface="Arial"/>
              <a:ea typeface="Arial"/>
              <a:cs typeface="Arial"/>
              <a:sym typeface="Arial"/>
            </a:endParaRPr>
          </a:p>
        </p:txBody>
      </p:sp>
      <p:sp>
        <p:nvSpPr>
          <p:cNvPr id="77" name="Google Shape;77;p16"/>
          <p:cNvSpPr/>
          <p:nvPr/>
        </p:nvSpPr>
        <p:spPr>
          <a:xfrm>
            <a:off x="6796800" y="3627000"/>
            <a:ext cx="620640" cy="3315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Arial"/>
                <a:ea typeface="Arial"/>
                <a:cs typeface="Arial"/>
                <a:sym typeface="Arial"/>
              </a:rPr>
              <a:t>test</a:t>
            </a:r>
            <a:endParaRPr b="0" i="0" sz="14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p:nvPr/>
        </p:nvSpPr>
        <p:spPr>
          <a:xfrm>
            <a:off x="264600" y="698400"/>
            <a:ext cx="8518680" cy="315972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0"/>
              </a:spcBef>
              <a:spcAft>
                <a:spcPts val="0"/>
              </a:spcAft>
              <a:buNone/>
            </a:pPr>
            <a:r>
              <a:rPr b="0" i="0" lang="en-GB" sz="3000" u="none" cap="none" strike="noStrike">
                <a:solidFill>
                  <a:srgbClr val="FF0000"/>
                </a:solidFill>
                <a:latin typeface="Arial"/>
                <a:ea typeface="Arial"/>
                <a:cs typeface="Arial"/>
                <a:sym typeface="Arial"/>
              </a:rPr>
              <a:t>Bagging </a:t>
            </a:r>
            <a:r>
              <a:rPr b="0" i="0" lang="en-GB" sz="3000" u="none" cap="none" strike="noStrike">
                <a:solidFill>
                  <a:srgbClr val="000000"/>
                </a:solidFill>
                <a:latin typeface="Arial"/>
                <a:ea typeface="Arial"/>
                <a:cs typeface="Arial"/>
                <a:sym typeface="Arial"/>
              </a:rPr>
              <a:t>(RF) </a:t>
            </a:r>
            <a:r>
              <a:rPr b="0" i="0" lang="en-GB" sz="1650" u="none" cap="none" strike="noStrike">
                <a:solidFill>
                  <a:srgbClr val="595858"/>
                </a:solidFill>
                <a:latin typeface="Roboto"/>
                <a:ea typeface="Roboto"/>
                <a:cs typeface="Roboto"/>
                <a:sym typeface="Roboto"/>
              </a:rPr>
              <a:t>combining the result of multiple classifiers modeled on different (“uncorrelated”) sub-samples (</a:t>
            </a:r>
            <a:r>
              <a:rPr b="1" i="0" lang="en-GB" sz="1850" u="sng" cap="none" strike="noStrike">
                <a:solidFill>
                  <a:srgbClr val="38761D"/>
                </a:solidFill>
                <a:latin typeface="Arial"/>
                <a:ea typeface="Arial"/>
                <a:cs typeface="Arial"/>
                <a:sym typeface="Arial"/>
              </a:rPr>
              <a:t>bootstraps</a:t>
            </a:r>
            <a:r>
              <a:rPr b="0" i="0" lang="en-GB" sz="1650" u="none" cap="none" strike="noStrike">
                <a:solidFill>
                  <a:srgbClr val="595858"/>
                </a:solidFill>
                <a:latin typeface="Roboto"/>
                <a:ea typeface="Roboto"/>
                <a:cs typeface="Roboto"/>
                <a:sym typeface="Roboto"/>
              </a:rPr>
              <a:t>) of the same data set. </a:t>
            </a:r>
            <a:r>
              <a:rPr b="1" i="0" lang="en-GB" sz="1650" u="none" cap="none" strike="noStrike">
                <a:solidFill>
                  <a:srgbClr val="0097A7"/>
                </a:solidFill>
                <a:latin typeface="Roboto"/>
                <a:ea typeface="Roboto"/>
                <a:cs typeface="Roboto"/>
                <a:sym typeface="Roboto"/>
              </a:rPr>
              <a:t>Decrease variance</a:t>
            </a:r>
            <a:br>
              <a:rPr b="0" i="0" lang="en-GB" sz="1800" u="none" cap="none" strike="noStrike">
                <a:latin typeface="Arial"/>
                <a:ea typeface="Arial"/>
                <a:cs typeface="Arial"/>
                <a:sym typeface="Arial"/>
              </a:rPr>
            </a:br>
            <a:r>
              <a:rPr b="0" i="0" lang="en-GB" sz="3000" u="none" cap="none" strike="noStrike">
                <a:solidFill>
                  <a:srgbClr val="FF0000"/>
                </a:solidFill>
                <a:latin typeface="Arial"/>
                <a:ea typeface="Arial"/>
                <a:cs typeface="Arial"/>
                <a:sym typeface="Arial"/>
              </a:rPr>
              <a:t>Boosting</a:t>
            </a:r>
            <a:r>
              <a:rPr b="0" i="0" lang="en-GB" sz="3000" u="none" cap="none" strike="noStrike">
                <a:solidFill>
                  <a:srgbClr val="000000"/>
                </a:solidFill>
                <a:latin typeface="Arial"/>
                <a:ea typeface="Arial"/>
                <a:cs typeface="Arial"/>
                <a:sym typeface="Arial"/>
              </a:rPr>
              <a:t>(XGboost) </a:t>
            </a:r>
            <a:r>
              <a:rPr b="0" i="0" lang="en-GB" sz="1650" u="none" cap="none" strike="noStrike">
                <a:solidFill>
                  <a:srgbClr val="595858"/>
                </a:solidFill>
                <a:latin typeface="Roboto"/>
                <a:ea typeface="Roboto"/>
                <a:cs typeface="Roboto"/>
                <a:sym typeface="Roboto"/>
              </a:rPr>
              <a:t>(</a:t>
            </a:r>
            <a:r>
              <a:rPr b="1" i="0" lang="en-GB" sz="1950" u="sng" cap="none" strike="noStrike">
                <a:solidFill>
                  <a:srgbClr val="38761D"/>
                </a:solidFill>
                <a:latin typeface="Arial"/>
                <a:ea typeface="Arial"/>
                <a:cs typeface="Arial"/>
                <a:sym typeface="Arial"/>
              </a:rPr>
              <a:t>linearly</a:t>
            </a:r>
            <a:r>
              <a:rPr b="0" i="0" lang="en-GB" sz="1650" u="none" cap="none" strike="noStrike">
                <a:solidFill>
                  <a:srgbClr val="595858"/>
                </a:solidFill>
                <a:latin typeface="Roboto"/>
                <a:ea typeface="Roboto"/>
                <a:cs typeface="Roboto"/>
                <a:sym typeface="Roboto"/>
              </a:rPr>
              <a:t>) combine weak learners to form strong learners </a:t>
            </a:r>
            <a:r>
              <a:rPr b="0" i="1" lang="en-GB" sz="1600" u="none" cap="none" strike="noStrike">
                <a:solidFill>
                  <a:srgbClr val="000000"/>
                </a:solidFill>
                <a:latin typeface="Georgia"/>
                <a:ea typeface="Georgia"/>
                <a:cs typeface="Georgia"/>
                <a:sym typeface="Georgia"/>
              </a:rPr>
              <a:t>(the observations are not chosen based on the bootstrap process, but based on the error) </a:t>
            </a:r>
            <a:r>
              <a:rPr b="1" i="0" lang="en-GB" sz="1650" u="none" cap="none" strike="noStrike">
                <a:solidFill>
                  <a:srgbClr val="0097A7"/>
                </a:solidFill>
                <a:latin typeface="Roboto"/>
                <a:ea typeface="Roboto"/>
                <a:cs typeface="Roboto"/>
                <a:sym typeface="Roboto"/>
              </a:rPr>
              <a:t>Decrease bias</a:t>
            </a:r>
            <a:br>
              <a:rPr b="0" i="0" lang="en-GB" sz="1800" u="none" cap="none" strike="noStrike">
                <a:latin typeface="Arial"/>
                <a:ea typeface="Arial"/>
                <a:cs typeface="Arial"/>
                <a:sym typeface="Arial"/>
              </a:rPr>
            </a:br>
            <a:r>
              <a:rPr b="0" i="0" lang="en-GB" sz="3000" u="none" cap="none" strike="noStrike">
                <a:solidFill>
                  <a:srgbClr val="FF0000"/>
                </a:solidFill>
                <a:latin typeface="Arial"/>
                <a:ea typeface="Arial"/>
                <a:cs typeface="Arial"/>
                <a:sym typeface="Arial"/>
              </a:rPr>
              <a:t>Stacking </a:t>
            </a:r>
            <a:r>
              <a:rPr b="0" i="0" lang="en-GB" sz="3000" u="none" cap="none" strike="noStrike">
                <a:solidFill>
                  <a:srgbClr val="000000"/>
                </a:solidFill>
                <a:latin typeface="Arial"/>
                <a:ea typeface="Arial"/>
                <a:cs typeface="Arial"/>
                <a:sym typeface="Arial"/>
              </a:rPr>
              <a:t>(log. reg. combiner) </a:t>
            </a:r>
            <a:r>
              <a:rPr b="0" i="0" lang="en-GB" sz="1650" u="none" cap="none" strike="noStrike">
                <a:solidFill>
                  <a:srgbClr val="595858"/>
                </a:solidFill>
                <a:latin typeface="Roboto"/>
                <a:ea typeface="Roboto"/>
                <a:cs typeface="Roboto"/>
                <a:sym typeface="Roboto"/>
              </a:rPr>
              <a:t>use a (</a:t>
            </a:r>
            <a:r>
              <a:rPr b="1" i="0" lang="en-GB" sz="1950" u="sng" cap="none" strike="noStrike">
                <a:solidFill>
                  <a:srgbClr val="38761D"/>
                </a:solidFill>
                <a:latin typeface="Arial"/>
                <a:ea typeface="Arial"/>
                <a:cs typeface="Arial"/>
                <a:sym typeface="Arial"/>
              </a:rPr>
              <a:t>parallel</a:t>
            </a:r>
            <a:r>
              <a:rPr b="0" i="0" lang="en-GB" sz="1650" u="none" cap="none" strike="noStrike">
                <a:solidFill>
                  <a:srgbClr val="595858"/>
                </a:solidFill>
                <a:latin typeface="Roboto"/>
                <a:ea typeface="Roboto"/>
                <a:cs typeface="Roboto"/>
                <a:sym typeface="Roboto"/>
              </a:rPr>
              <a:t>) combination of various classifiers </a:t>
            </a:r>
            <a:r>
              <a:rPr b="1" i="0" lang="en-GB" sz="1650" u="none" cap="none" strike="noStrike">
                <a:solidFill>
                  <a:srgbClr val="0097A7"/>
                </a:solidFill>
                <a:latin typeface="Roboto"/>
                <a:ea typeface="Roboto"/>
                <a:cs typeface="Roboto"/>
                <a:sym typeface="Roboto"/>
              </a:rPr>
              <a:t>Improve prediction (“black magic”)</a:t>
            </a:r>
            <a:endParaRPr b="0" i="0" sz="165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rotWithShape="1">
          <a:blip r:embed="rId3">
            <a:alphaModFix/>
          </a:blip>
          <a:srcRect b="0" l="0" r="0" t="0"/>
          <a:stretch/>
        </p:blipFill>
        <p:spPr>
          <a:xfrm>
            <a:off x="152280" y="152280"/>
            <a:ext cx="8837280" cy="3407760"/>
          </a:xfrm>
          <a:prstGeom prst="rect">
            <a:avLst/>
          </a:prstGeom>
          <a:noFill/>
          <a:ln>
            <a:noFill/>
          </a:ln>
        </p:spPr>
      </p:pic>
      <p:sp>
        <p:nvSpPr>
          <p:cNvPr id="88" name="Google Shape;88;p18"/>
          <p:cNvSpPr/>
          <p:nvPr/>
        </p:nvSpPr>
        <p:spPr>
          <a:xfrm>
            <a:off x="382320" y="3860280"/>
            <a:ext cx="8449560" cy="10249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1" i="0" lang="en-GB" sz="1900" u="none" cap="none" strike="noStrike">
                <a:solidFill>
                  <a:srgbClr val="FF0000"/>
                </a:solidFill>
                <a:latin typeface="Arial"/>
                <a:ea typeface="Arial"/>
                <a:cs typeface="Arial"/>
                <a:sym typeface="Arial"/>
              </a:rPr>
              <a:t>Building a model step-by-step or in parallel controls bias and variance</a:t>
            </a:r>
            <a:endParaRPr b="0" i="0" sz="19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p:nvPr/>
        </p:nvSpPr>
        <p:spPr>
          <a:xfrm>
            <a:off x="311760" y="744480"/>
            <a:ext cx="8518680" cy="63144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0" i="0" lang="en-GB" sz="5200" u="none" cap="none" strike="noStrike">
                <a:solidFill>
                  <a:srgbClr val="000000"/>
                </a:solidFill>
                <a:latin typeface="Arial"/>
                <a:ea typeface="Arial"/>
                <a:cs typeface="Arial"/>
                <a:sym typeface="Arial"/>
              </a:rPr>
              <a:t>Stacking</a:t>
            </a:r>
            <a:endParaRPr b="0" i="0" sz="5200" u="none" cap="none" strike="noStrike">
              <a:latin typeface="Arial"/>
              <a:ea typeface="Arial"/>
              <a:cs typeface="Arial"/>
              <a:sym typeface="Arial"/>
            </a:endParaRPr>
          </a:p>
        </p:txBody>
      </p:sp>
      <p:pic>
        <p:nvPicPr>
          <p:cNvPr id="94" name="Google Shape;94;p19"/>
          <p:cNvPicPr preferRelativeResize="0"/>
          <p:nvPr/>
        </p:nvPicPr>
        <p:blipFill rotWithShape="1">
          <a:blip r:embed="rId3">
            <a:alphaModFix/>
          </a:blip>
          <a:srcRect b="0" l="0" r="0" t="0"/>
          <a:stretch/>
        </p:blipFill>
        <p:spPr>
          <a:xfrm>
            <a:off x="152280" y="1300320"/>
            <a:ext cx="4612680" cy="3688920"/>
          </a:xfrm>
          <a:prstGeom prst="rect">
            <a:avLst/>
          </a:prstGeom>
          <a:noFill/>
          <a:ln>
            <a:noFill/>
          </a:ln>
        </p:spPr>
      </p:pic>
      <p:sp>
        <p:nvSpPr>
          <p:cNvPr id="95" name="Google Shape;95;p19"/>
          <p:cNvSpPr/>
          <p:nvPr/>
        </p:nvSpPr>
        <p:spPr>
          <a:xfrm>
            <a:off x="5028840" y="1802880"/>
            <a:ext cx="3174480" cy="63144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GB" sz="2300" u="none" cap="none" strike="noStrike">
                <a:solidFill>
                  <a:srgbClr val="000000"/>
                </a:solidFill>
                <a:latin typeface="Arial"/>
                <a:ea typeface="Arial"/>
                <a:cs typeface="Arial"/>
                <a:sym typeface="Arial"/>
              </a:rPr>
              <a:t>Improve general accuracy by combining several “opinions”</a:t>
            </a:r>
            <a:endParaRPr b="0" i="0" sz="23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p:nvPr/>
        </p:nvSpPr>
        <p:spPr>
          <a:xfrm>
            <a:off x="311760" y="178920"/>
            <a:ext cx="8518680" cy="996480"/>
          </a:xfrm>
          <a:prstGeom prst="rect">
            <a:avLst/>
          </a:prstGeom>
          <a:noFill/>
          <a:ln>
            <a:noFill/>
          </a:ln>
        </p:spPr>
        <p:txBody>
          <a:bodyPr anchorCtr="0" anchor="b" bIns="91425" lIns="90000" spcFirstLastPara="1" rIns="90000" wrap="square" tIns="91425">
            <a:noAutofit/>
          </a:bodyPr>
          <a:lstStyle/>
          <a:p>
            <a:pPr indent="0" lvl="0" marL="0" marR="0" rtl="0" algn="ctr">
              <a:lnSpc>
                <a:spcPct val="100000"/>
              </a:lnSpc>
              <a:spcBef>
                <a:spcPts val="0"/>
              </a:spcBef>
              <a:spcAft>
                <a:spcPts val="0"/>
              </a:spcAft>
              <a:buNone/>
            </a:pPr>
            <a:r>
              <a:rPr b="0" i="0" lang="en-GB" sz="5200" u="none" cap="none" strike="noStrike">
                <a:solidFill>
                  <a:srgbClr val="000000"/>
                </a:solidFill>
                <a:latin typeface="Arial"/>
                <a:ea typeface="Arial"/>
                <a:cs typeface="Arial"/>
                <a:sym typeface="Arial"/>
              </a:rPr>
              <a:t>Bagging &amp; Random forests</a:t>
            </a:r>
            <a:endParaRPr b="0" i="0" sz="5200" u="none" cap="none" strike="noStrike">
              <a:latin typeface="Arial"/>
              <a:ea typeface="Arial"/>
              <a:cs typeface="Arial"/>
              <a:sym typeface="Arial"/>
            </a:endParaRPr>
          </a:p>
        </p:txBody>
      </p:sp>
      <p:pic>
        <p:nvPicPr>
          <p:cNvPr id="101" name="Google Shape;101;p20"/>
          <p:cNvPicPr preferRelativeResize="0"/>
          <p:nvPr/>
        </p:nvPicPr>
        <p:blipFill rotWithShape="1">
          <a:blip r:embed="rId3">
            <a:alphaModFix/>
          </a:blip>
          <a:srcRect b="0" l="0" r="0" t="0"/>
          <a:stretch/>
        </p:blipFill>
        <p:spPr>
          <a:xfrm>
            <a:off x="4241880" y="2290680"/>
            <a:ext cx="2484360" cy="2246040"/>
          </a:xfrm>
          <a:prstGeom prst="rect">
            <a:avLst/>
          </a:prstGeom>
          <a:noFill/>
          <a:ln>
            <a:noFill/>
          </a:ln>
        </p:spPr>
      </p:pic>
      <p:sp>
        <p:nvSpPr>
          <p:cNvPr id="102" name="Google Shape;102;p20"/>
          <p:cNvSpPr/>
          <p:nvPr/>
        </p:nvSpPr>
        <p:spPr>
          <a:xfrm>
            <a:off x="1255320" y="1117800"/>
            <a:ext cx="6274440" cy="99648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GB" sz="1700" u="none" cap="none" strike="noStrike">
                <a:solidFill>
                  <a:srgbClr val="000000"/>
                </a:solidFill>
                <a:latin typeface="Arial"/>
                <a:ea typeface="Arial"/>
                <a:cs typeface="Arial"/>
                <a:sym typeface="Arial"/>
              </a:rPr>
              <a:t>Reduce variance by averaging many complex models : keep the low bias of complex models but reduce variance of predictions through averaging random subspace models</a:t>
            </a:r>
            <a:endParaRPr b="0" i="0" sz="1700" u="none" cap="none" strike="noStrike">
              <a:latin typeface="Arial"/>
              <a:ea typeface="Arial"/>
              <a:cs typeface="Arial"/>
              <a:sym typeface="Arial"/>
            </a:endParaRPr>
          </a:p>
        </p:txBody>
      </p:sp>
      <p:pic>
        <p:nvPicPr>
          <p:cNvPr id="103" name="Google Shape;103;p20"/>
          <p:cNvPicPr preferRelativeResize="0"/>
          <p:nvPr/>
        </p:nvPicPr>
        <p:blipFill rotWithShape="1">
          <a:blip r:embed="rId4">
            <a:alphaModFix/>
          </a:blip>
          <a:srcRect b="0" l="0" r="0" t="0"/>
          <a:stretch/>
        </p:blipFill>
        <p:spPr>
          <a:xfrm>
            <a:off x="1035000" y="2468880"/>
            <a:ext cx="2361600" cy="2018520"/>
          </a:xfrm>
          <a:prstGeom prst="rect">
            <a:avLst/>
          </a:prstGeom>
          <a:noFill/>
          <a:ln>
            <a:noFill/>
          </a:ln>
        </p:spPr>
      </p:pic>
      <p:sp>
        <p:nvSpPr>
          <p:cNvPr id="104" name="Google Shape;104;p20"/>
          <p:cNvSpPr/>
          <p:nvPr/>
        </p:nvSpPr>
        <p:spPr>
          <a:xfrm>
            <a:off x="1136880" y="4503600"/>
            <a:ext cx="2925720" cy="40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800" u="none" cap="none" strike="noStrike">
                <a:latin typeface="Arial"/>
                <a:ea typeface="Arial"/>
                <a:cs typeface="Arial"/>
                <a:sym typeface="Arial"/>
              </a:rPr>
              <a:t>for independent variables</a:t>
            </a:r>
            <a:endParaRPr b="0" i="0" sz="1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p:nvPr/>
        </p:nvSpPr>
        <p:spPr>
          <a:xfrm>
            <a:off x="311760" y="267840"/>
            <a:ext cx="8518680" cy="3937680"/>
          </a:xfrm>
          <a:prstGeom prst="rect">
            <a:avLst/>
          </a:prstGeom>
          <a:noFill/>
          <a:ln>
            <a:noFill/>
          </a:ln>
        </p:spPr>
        <p:txBody>
          <a:bodyPr anchorCtr="0" anchor="b" bIns="91425" lIns="90000" spcFirstLastPara="1" rIns="90000" wrap="square" tIns="91425">
            <a:noAutofit/>
          </a:bodyPr>
          <a:lstStyle/>
          <a:p>
            <a:pPr indent="0" lvl="0" marL="0" marR="0" rtl="0" algn="l">
              <a:lnSpc>
                <a:spcPct val="135000"/>
              </a:lnSpc>
              <a:spcBef>
                <a:spcPts val="0"/>
              </a:spcBef>
              <a:spcAft>
                <a:spcPts val="0"/>
              </a:spcAft>
              <a:buNone/>
            </a:pPr>
            <a:r>
              <a:rPr b="1" i="0" lang="en-GB" sz="2300" u="none" cap="none" strike="noStrike">
                <a:solidFill>
                  <a:srgbClr val="0097A7"/>
                </a:solidFill>
                <a:latin typeface="Arial"/>
                <a:ea typeface="Arial"/>
                <a:cs typeface="Arial"/>
                <a:sym typeface="Arial"/>
              </a:rPr>
              <a:t>on average each bootstrap sample contain roughly two thirds of observations</a:t>
            </a:r>
            <a:br>
              <a:rPr b="0" i="0" lang="en-GB" sz="1800" u="none" cap="none" strike="noStrike">
                <a:latin typeface="Arial"/>
                <a:ea typeface="Arial"/>
                <a:cs typeface="Arial"/>
                <a:sym typeface="Arial"/>
              </a:rPr>
            </a:br>
            <a:br>
              <a:rPr b="0" i="0" lang="en-GB" sz="1800" u="none" cap="none" strike="noStrike">
                <a:latin typeface="Arial"/>
                <a:ea typeface="Arial"/>
                <a:cs typeface="Arial"/>
                <a:sym typeface="Arial"/>
              </a:rPr>
            </a:br>
            <a:r>
              <a:rPr b="0" i="0" lang="en-GB" sz="1850" u="none" cap="none" strike="noStrike">
                <a:solidFill>
                  <a:srgbClr val="242729"/>
                </a:solidFill>
                <a:latin typeface="Arial"/>
                <a:ea typeface="Arial"/>
                <a:cs typeface="Arial"/>
                <a:sym typeface="Arial"/>
              </a:rPr>
              <a:t>each bootstrap sample (or bagged tree) will contain 1-1/e~0.632 of the sample:</a:t>
            </a:r>
            <a:br>
              <a:rPr b="0" i="0" lang="en-GB" sz="1800" u="none" cap="none" strike="noStrike">
                <a:latin typeface="Arial"/>
                <a:ea typeface="Arial"/>
                <a:cs typeface="Arial"/>
                <a:sym typeface="Arial"/>
              </a:rPr>
            </a:br>
            <a:r>
              <a:rPr b="0" i="0" lang="en-GB" sz="1850" u="none" cap="none" strike="noStrike">
                <a:solidFill>
                  <a:srgbClr val="242729"/>
                </a:solidFill>
                <a:latin typeface="Arial"/>
                <a:ea typeface="Arial"/>
                <a:cs typeface="Arial"/>
                <a:sym typeface="Arial"/>
              </a:rPr>
              <a:t>Given n items (rows) in our data, We draw items </a:t>
            </a:r>
            <a:r>
              <a:rPr b="0" i="1" lang="en-GB" sz="1850" u="none" cap="none" strike="noStrike">
                <a:solidFill>
                  <a:srgbClr val="242729"/>
                </a:solidFill>
                <a:latin typeface="Arial"/>
                <a:ea typeface="Arial"/>
                <a:cs typeface="Arial"/>
                <a:sym typeface="Arial"/>
              </a:rPr>
              <a:t>with replacement</a:t>
            </a:r>
            <a:r>
              <a:rPr b="0" i="0" lang="en-GB" sz="1850" u="none" cap="none" strike="noStrike">
                <a:solidFill>
                  <a:srgbClr val="242729"/>
                </a:solidFill>
                <a:latin typeface="Arial"/>
                <a:ea typeface="Arial"/>
                <a:cs typeface="Arial"/>
                <a:sym typeface="Arial"/>
              </a:rPr>
              <a:t> from this original set until we have another set of size n</a:t>
            </a:r>
            <a:br>
              <a:rPr b="0" i="0" lang="en-GB" sz="1800" u="none" cap="none" strike="noStrike">
                <a:latin typeface="Arial"/>
                <a:ea typeface="Arial"/>
                <a:cs typeface="Arial"/>
                <a:sym typeface="Arial"/>
              </a:rPr>
            </a:br>
            <a:r>
              <a:rPr b="0" i="0" lang="en-GB" sz="1850" u="none" cap="none" strike="noStrike">
                <a:solidFill>
                  <a:srgbClr val="242729"/>
                </a:solidFill>
                <a:latin typeface="Arial"/>
                <a:ea typeface="Arial"/>
                <a:cs typeface="Arial"/>
                <a:sym typeface="Arial"/>
              </a:rPr>
              <a:t>	the probability of </a:t>
            </a:r>
            <a:r>
              <a:rPr b="1" i="0" lang="en-GB" sz="1850" u="none" cap="none" strike="noStrike">
                <a:solidFill>
                  <a:srgbClr val="242729"/>
                </a:solidFill>
                <a:latin typeface="Arial"/>
                <a:ea typeface="Arial"/>
                <a:cs typeface="Arial"/>
                <a:sym typeface="Arial"/>
              </a:rPr>
              <a:t>not</a:t>
            </a:r>
            <a:r>
              <a:rPr b="0" i="0" lang="en-GB" sz="1850" u="none" cap="none" strike="noStrike">
                <a:solidFill>
                  <a:srgbClr val="242729"/>
                </a:solidFill>
                <a:latin typeface="Arial"/>
                <a:ea typeface="Arial"/>
                <a:cs typeface="Arial"/>
                <a:sym typeface="Arial"/>
              </a:rPr>
              <a:t> choosing a item is 1-1/n in one draw</a:t>
            </a:r>
            <a:br>
              <a:rPr b="0" i="0" lang="en-GB" sz="1800" u="none" cap="none" strike="noStrike">
                <a:latin typeface="Arial"/>
                <a:ea typeface="Arial"/>
                <a:cs typeface="Arial"/>
                <a:sym typeface="Arial"/>
              </a:rPr>
            </a:br>
            <a:r>
              <a:rPr b="0" i="0" lang="en-GB" sz="1850" u="none" cap="none" strike="noStrike">
                <a:solidFill>
                  <a:srgbClr val="242729"/>
                </a:solidFill>
                <a:latin typeface="Arial"/>
                <a:ea typeface="Arial"/>
                <a:cs typeface="Arial"/>
                <a:sym typeface="Arial"/>
              </a:rPr>
              <a:t>After n (independent) draws, the probability of </a:t>
            </a:r>
            <a:r>
              <a:rPr b="1" i="0" lang="en-GB" sz="1850" u="none" cap="none" strike="noStrike">
                <a:solidFill>
                  <a:srgbClr val="242729"/>
                </a:solidFill>
                <a:latin typeface="Arial"/>
                <a:ea typeface="Arial"/>
                <a:cs typeface="Arial"/>
                <a:sym typeface="Arial"/>
              </a:rPr>
              <a:t>not</a:t>
            </a:r>
            <a:r>
              <a:rPr b="0" i="0" lang="en-GB" sz="1850" u="none" cap="none" strike="noStrike">
                <a:solidFill>
                  <a:srgbClr val="242729"/>
                </a:solidFill>
                <a:latin typeface="Arial"/>
                <a:ea typeface="Arial"/>
                <a:cs typeface="Arial"/>
                <a:sym typeface="Arial"/>
              </a:rPr>
              <a:t> choosing this item is (1-1/n)^n → 1/e</a:t>
            </a:r>
            <a:br>
              <a:rPr b="0" i="0" lang="en-GB" sz="1800" u="none" cap="none" strike="noStrike">
                <a:latin typeface="Arial"/>
                <a:ea typeface="Arial"/>
                <a:cs typeface="Arial"/>
                <a:sym typeface="Arial"/>
              </a:rPr>
            </a:br>
            <a:endParaRPr b="0" i="0" sz="185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p:nvPr/>
        </p:nvSpPr>
        <p:spPr>
          <a:xfrm>
            <a:off x="311760" y="444960"/>
            <a:ext cx="8518680" cy="57096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GB" sz="2400" u="none" cap="none" strike="noStrike">
                <a:solidFill>
                  <a:srgbClr val="202122"/>
                </a:solidFill>
                <a:latin typeface="Arial"/>
                <a:ea typeface="Arial"/>
                <a:cs typeface="Arial"/>
                <a:sym typeface="Arial"/>
              </a:rPr>
              <a:t>Out-of-bag</a:t>
            </a:r>
            <a:r>
              <a:rPr b="0" i="0" lang="en-GB" sz="2400" u="none" cap="none" strike="noStrike">
                <a:solidFill>
                  <a:srgbClr val="202122"/>
                </a:solidFill>
                <a:latin typeface="Arial"/>
                <a:ea typeface="Arial"/>
                <a:cs typeface="Arial"/>
                <a:sym typeface="Arial"/>
              </a:rPr>
              <a:t> (</a:t>
            </a:r>
            <a:r>
              <a:rPr b="1" i="0" lang="en-GB" sz="2400" u="none" cap="none" strike="noStrike">
                <a:solidFill>
                  <a:srgbClr val="202122"/>
                </a:solidFill>
                <a:latin typeface="Arial"/>
                <a:ea typeface="Arial"/>
                <a:cs typeface="Arial"/>
                <a:sym typeface="Arial"/>
              </a:rPr>
              <a:t>OOB</a:t>
            </a:r>
            <a:r>
              <a:rPr b="0" i="0" lang="en-GB" sz="2400" u="none" cap="none" strike="noStrike">
                <a:solidFill>
                  <a:srgbClr val="202122"/>
                </a:solidFill>
                <a:latin typeface="Arial"/>
                <a:ea typeface="Arial"/>
                <a:cs typeface="Arial"/>
                <a:sym typeface="Arial"/>
              </a:rPr>
              <a:t>) </a:t>
            </a:r>
            <a:r>
              <a:rPr b="1" i="0" lang="en-GB" sz="2400" u="none" cap="none" strike="noStrike">
                <a:solidFill>
                  <a:srgbClr val="202122"/>
                </a:solidFill>
                <a:latin typeface="Arial"/>
                <a:ea typeface="Arial"/>
                <a:cs typeface="Arial"/>
                <a:sym typeface="Arial"/>
              </a:rPr>
              <a:t>error</a:t>
            </a:r>
            <a:endParaRPr b="0" i="0" sz="2400" u="none" cap="none" strike="noStrike">
              <a:latin typeface="Arial"/>
              <a:ea typeface="Arial"/>
              <a:cs typeface="Arial"/>
              <a:sym typeface="Arial"/>
            </a:endParaRPr>
          </a:p>
        </p:txBody>
      </p:sp>
      <p:sp>
        <p:nvSpPr>
          <p:cNvPr id="115" name="Google Shape;115;p22"/>
          <p:cNvSpPr/>
          <p:nvPr/>
        </p:nvSpPr>
        <p:spPr>
          <a:xfrm>
            <a:off x="311760" y="1152360"/>
            <a:ext cx="8518680" cy="3414600"/>
          </a:xfrm>
          <a:prstGeom prst="rect">
            <a:avLst/>
          </a:prstGeom>
          <a:noFill/>
          <a:ln>
            <a:noFill/>
          </a:ln>
        </p:spPr>
        <p:txBody>
          <a:bodyPr anchorCtr="0" anchor="t" bIns="91425" lIns="90000" spcFirstLastPara="1" rIns="90000" wrap="square" tIns="91425">
            <a:noAutofit/>
          </a:bodyPr>
          <a:lstStyle/>
          <a:p>
            <a:pPr indent="0" lvl="0" marL="0" marR="0" rtl="0" algn="l">
              <a:lnSpc>
                <a:spcPct val="115000"/>
              </a:lnSpc>
              <a:spcBef>
                <a:spcPts val="0"/>
              </a:spcBef>
              <a:spcAft>
                <a:spcPts val="0"/>
              </a:spcAft>
              <a:buNone/>
            </a:pPr>
            <a:r>
              <a:rPr b="1" i="0" lang="en-GB" sz="2400" u="none" cap="none" strike="noStrike">
                <a:solidFill>
                  <a:srgbClr val="202122"/>
                </a:solidFill>
                <a:latin typeface="Arial"/>
                <a:ea typeface="Arial"/>
                <a:cs typeface="Arial"/>
                <a:sym typeface="Arial"/>
              </a:rPr>
              <a:t>Out-of-bag</a:t>
            </a:r>
            <a:r>
              <a:rPr b="0" i="0" lang="en-GB" sz="2400" u="none" cap="none" strike="noStrike">
                <a:solidFill>
                  <a:srgbClr val="202122"/>
                </a:solidFill>
                <a:latin typeface="Arial"/>
                <a:ea typeface="Arial"/>
                <a:cs typeface="Arial"/>
                <a:sym typeface="Arial"/>
              </a:rPr>
              <a:t> (</a:t>
            </a:r>
            <a:r>
              <a:rPr b="1" i="0" lang="en-GB" sz="2400" u="none" cap="none" strike="noStrike">
                <a:solidFill>
                  <a:srgbClr val="202122"/>
                </a:solidFill>
                <a:latin typeface="Arial"/>
                <a:ea typeface="Arial"/>
                <a:cs typeface="Arial"/>
                <a:sym typeface="Arial"/>
              </a:rPr>
              <a:t>OOB</a:t>
            </a:r>
            <a:r>
              <a:rPr b="0" i="0" lang="en-GB" sz="2400" u="none" cap="none" strike="noStrike">
                <a:solidFill>
                  <a:srgbClr val="202122"/>
                </a:solidFill>
                <a:latin typeface="Arial"/>
                <a:ea typeface="Arial"/>
                <a:cs typeface="Arial"/>
                <a:sym typeface="Arial"/>
              </a:rPr>
              <a:t>) </a:t>
            </a:r>
            <a:r>
              <a:rPr b="1" i="0" lang="en-GB" sz="2400" u="none" cap="none" strike="noStrike">
                <a:solidFill>
                  <a:srgbClr val="202122"/>
                </a:solidFill>
                <a:latin typeface="Arial"/>
                <a:ea typeface="Arial"/>
                <a:cs typeface="Arial"/>
                <a:sym typeface="Arial"/>
              </a:rPr>
              <a:t>error</a:t>
            </a:r>
            <a:r>
              <a:rPr b="0" i="0" lang="en-GB" sz="2400" u="none" cap="none" strike="noStrike">
                <a:solidFill>
                  <a:srgbClr val="202122"/>
                </a:solidFill>
                <a:latin typeface="Arial"/>
                <a:ea typeface="Arial"/>
                <a:cs typeface="Arial"/>
                <a:sym typeface="Arial"/>
              </a:rPr>
              <a:t>, also called </a:t>
            </a:r>
            <a:r>
              <a:rPr b="1" i="0" lang="en-GB" sz="2400" u="none" cap="none" strike="noStrike">
                <a:solidFill>
                  <a:srgbClr val="202122"/>
                </a:solidFill>
                <a:latin typeface="Arial"/>
                <a:ea typeface="Arial"/>
                <a:cs typeface="Arial"/>
                <a:sym typeface="Arial"/>
              </a:rPr>
              <a:t>out-of-bag estimate</a:t>
            </a:r>
            <a:r>
              <a:rPr b="0" i="0" lang="en-GB" sz="2400" u="none" cap="none" strike="noStrike">
                <a:solidFill>
                  <a:srgbClr val="202122"/>
                </a:solidFill>
                <a:latin typeface="Arial"/>
                <a:ea typeface="Arial"/>
                <a:cs typeface="Arial"/>
                <a:sym typeface="Arial"/>
              </a:rPr>
              <a:t>, is a method of measuring the prediction error of </a:t>
            </a:r>
            <a:r>
              <a:rPr b="0" i="0" lang="en-GB" sz="2400" u="sng" cap="none" strike="noStrike">
                <a:solidFill>
                  <a:schemeClr val="hlink"/>
                </a:solidFill>
                <a:latin typeface="Arial"/>
                <a:ea typeface="Arial"/>
                <a:cs typeface="Arial"/>
                <a:sym typeface="Arial"/>
                <a:hlinkClick r:id="rId3"/>
              </a:rPr>
              <a:t>random forests</a:t>
            </a:r>
            <a:r>
              <a:rPr b="0" i="0" lang="en-GB" sz="2400" u="none" cap="none" strike="noStrike">
                <a:solidFill>
                  <a:srgbClr val="202122"/>
                </a:solidFill>
                <a:latin typeface="Arial"/>
                <a:ea typeface="Arial"/>
                <a:cs typeface="Arial"/>
                <a:sym typeface="Arial"/>
              </a:rPr>
              <a:t>, </a:t>
            </a:r>
            <a:r>
              <a:rPr b="0" i="0" lang="en-GB" sz="2400" u="sng" cap="none" strike="noStrike">
                <a:solidFill>
                  <a:schemeClr val="hlink"/>
                </a:solidFill>
                <a:latin typeface="Arial"/>
                <a:ea typeface="Arial"/>
                <a:cs typeface="Arial"/>
                <a:sym typeface="Arial"/>
                <a:hlinkClick r:id="rId4"/>
              </a:rPr>
              <a:t>boosted decision trees</a:t>
            </a:r>
            <a:r>
              <a:rPr b="0" i="0" lang="en-GB" sz="2400" u="none" cap="none" strike="noStrike">
                <a:solidFill>
                  <a:srgbClr val="202122"/>
                </a:solidFill>
                <a:latin typeface="Arial"/>
                <a:ea typeface="Arial"/>
                <a:cs typeface="Arial"/>
                <a:sym typeface="Arial"/>
              </a:rPr>
              <a:t>, and other </a:t>
            </a:r>
            <a:r>
              <a:rPr b="0" i="0" lang="en-GB" sz="2400" u="sng" cap="none" strike="noStrike">
                <a:solidFill>
                  <a:schemeClr val="hlink"/>
                </a:solidFill>
                <a:latin typeface="Arial"/>
                <a:ea typeface="Arial"/>
                <a:cs typeface="Arial"/>
                <a:sym typeface="Arial"/>
                <a:hlinkClick r:id="rId5"/>
              </a:rPr>
              <a:t>machine learning</a:t>
            </a:r>
            <a:r>
              <a:rPr b="0" i="0" lang="en-GB" sz="2400" u="none" cap="none" strike="noStrike">
                <a:solidFill>
                  <a:srgbClr val="202122"/>
                </a:solidFill>
                <a:latin typeface="Arial"/>
                <a:ea typeface="Arial"/>
                <a:cs typeface="Arial"/>
                <a:sym typeface="Arial"/>
              </a:rPr>
              <a:t> models utilizing </a:t>
            </a:r>
            <a:r>
              <a:rPr b="0" i="0" lang="en-GB" sz="2400" u="sng" cap="none" strike="noStrike">
                <a:solidFill>
                  <a:schemeClr val="hlink"/>
                </a:solidFill>
                <a:latin typeface="Arial"/>
                <a:ea typeface="Arial"/>
                <a:cs typeface="Arial"/>
                <a:sym typeface="Arial"/>
                <a:hlinkClick r:id="rId6"/>
              </a:rPr>
              <a:t>bootstrap aggregating</a:t>
            </a:r>
            <a:r>
              <a:rPr b="0" i="0" lang="en-GB" sz="2400" u="none" cap="none" strike="noStrike">
                <a:solidFill>
                  <a:srgbClr val="202122"/>
                </a:solidFill>
                <a:latin typeface="Arial"/>
                <a:ea typeface="Arial"/>
                <a:cs typeface="Arial"/>
                <a:sym typeface="Arial"/>
              </a:rPr>
              <a:t> (bagging) to sub-sample data samples used for training. OOB is the mean prediction error on each training sample </a:t>
            </a:r>
            <a:r>
              <a:rPr b="0" i="1" lang="en-GB" sz="2400" u="none" cap="none" strike="noStrike">
                <a:solidFill>
                  <a:srgbClr val="202122"/>
                </a:solidFill>
                <a:latin typeface="Times New Roman"/>
                <a:ea typeface="Times New Roman"/>
                <a:cs typeface="Times New Roman"/>
                <a:sym typeface="Times New Roman"/>
              </a:rPr>
              <a:t>xᵢ</a:t>
            </a:r>
            <a:r>
              <a:rPr b="0" i="0" lang="en-GB" sz="2400" u="none" cap="none" strike="noStrike">
                <a:solidFill>
                  <a:srgbClr val="202122"/>
                </a:solidFill>
                <a:latin typeface="Arial"/>
                <a:ea typeface="Arial"/>
                <a:cs typeface="Arial"/>
                <a:sym typeface="Arial"/>
              </a:rPr>
              <a:t>, using only the trees that did not have </a:t>
            </a:r>
            <a:r>
              <a:rPr b="0" i="1" lang="en-GB" sz="2400" u="none" cap="none" strike="noStrike">
                <a:solidFill>
                  <a:srgbClr val="202122"/>
                </a:solidFill>
                <a:latin typeface="Times New Roman"/>
                <a:ea typeface="Times New Roman"/>
                <a:cs typeface="Times New Roman"/>
                <a:sym typeface="Times New Roman"/>
              </a:rPr>
              <a:t>xᵢ</a:t>
            </a:r>
            <a:r>
              <a:rPr b="0" i="0" lang="en-GB" sz="2400" u="none" cap="none" strike="noStrike">
                <a:solidFill>
                  <a:srgbClr val="202122"/>
                </a:solidFill>
                <a:latin typeface="Arial"/>
                <a:ea typeface="Arial"/>
                <a:cs typeface="Arial"/>
                <a:sym typeface="Arial"/>
              </a:rPr>
              <a:t> in their bootstrap sample.</a:t>
            </a:r>
            <a:r>
              <a:rPr b="0" baseline="30000" i="0" lang="en-GB" sz="2400" u="sng" cap="none" strike="noStrike">
                <a:solidFill>
                  <a:schemeClr val="hlink"/>
                </a:solidFill>
                <a:latin typeface="Arial"/>
                <a:ea typeface="Arial"/>
                <a:cs typeface="Arial"/>
                <a:sym typeface="Arial"/>
                <a:hlinkClick r:id="rId7"/>
              </a:rPr>
              <a:t>[1]</a:t>
            </a:r>
            <a:endParaRPr b="0" i="0" sz="24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