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90" r:id="rId11"/>
    <p:sldId id="291" r:id="rId12"/>
    <p:sldId id="287" r:id="rId13"/>
    <p:sldId id="288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ir" initials="m" lastIdx="1" clrIdx="0">
    <p:extLst>
      <p:ext uri="{19B8F6BF-5375-455C-9EA6-DF929625EA0E}">
        <p15:presenceInfo xmlns:p15="http://schemas.microsoft.com/office/powerpoint/2012/main" userId="meir" providerId="None"/>
      </p:ext>
    </p:extLst>
  </p:cmAuthor>
  <p:cmAuthor id="2" name="Ariella" initials="A" lastIdx="1" clrIdx="1">
    <p:extLst>
      <p:ext uri="{19B8F6BF-5375-455C-9EA6-DF929625EA0E}">
        <p15:presenceInfo xmlns:p15="http://schemas.microsoft.com/office/powerpoint/2012/main" userId="Arie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0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EE02-D183-4C87-B4D5-3792B6244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A6C5-6C90-41EF-9103-C303F024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A6C5-6C90-41EF-9103-C303F0247D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10800000">
            <a:off x="0" y="2219625"/>
            <a:ext cx="12192000" cy="2418739"/>
          </a:xfrm>
          <a:prstGeom prst="rect">
            <a:avLst/>
          </a:prstGeom>
          <a:blipFill>
            <a:blip r:embed="rId2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25878"/>
            <a:ext cx="12192000" cy="806245"/>
          </a:xfrm>
        </p:spPr>
        <p:txBody>
          <a:bodyPr>
            <a:noAutofit/>
          </a:bodyPr>
          <a:lstStyle>
            <a:lvl1pPr algn="ctr" rtl="1">
              <a:defRPr sz="4800"/>
            </a:lvl1pPr>
          </a:lstStyle>
          <a:p>
            <a:r>
              <a:rPr lang="he-IL" dirty="0"/>
              <a:t>הנושא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49"/>
            <a:ext cx="2743200" cy="365125"/>
          </a:xfrm>
        </p:spPr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72190"/>
            <a:ext cx="2743200" cy="365125"/>
          </a:xfrm>
        </p:spPr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806245"/>
          </a:xfrm>
          <a:prstGeom prst="rect">
            <a:avLst/>
          </a:prstGeom>
          <a:blipFill>
            <a:blip r:embed="rId2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806245"/>
          </a:xfrm>
        </p:spPr>
        <p:txBody>
          <a:bodyPr>
            <a:noAutofit/>
          </a:bodyPr>
          <a:lstStyle>
            <a:lvl1pPr algn="ctr" rtl="1">
              <a:defRPr sz="4800"/>
            </a:lvl1pPr>
          </a:lstStyle>
          <a:p>
            <a:r>
              <a:rPr lang="he-IL" dirty="0"/>
              <a:t>הנושא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4" y="924448"/>
            <a:ext cx="11395587" cy="5252515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49"/>
            <a:ext cx="2743200" cy="365125"/>
          </a:xfrm>
        </p:spPr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72190"/>
            <a:ext cx="2743200" cy="365125"/>
          </a:xfrm>
        </p:spPr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C1C6-A048-43DB-99DD-9C9E46158B1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atacollective.com/wp-content/uploads/2017/07/data-analysis-business-plan-1024x683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riellarich@gmail.com" TargetMode="External"/><Relationship Id="rId4" Type="http://schemas.openxmlformats.org/officeDocument/2006/relationships/hyperlink" Target="mailto:mgoldenbe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i-squared_t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jFhZJSTLq0" TargetMode="External"/><Relationship Id="rId2" Type="http://schemas.openxmlformats.org/officeDocument/2006/relationships/hyperlink" Target="https://youtu.be/JmRN98iqc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-EAoT8Ib90" TargetMode="External"/><Relationship Id="rId5" Type="http://schemas.openxmlformats.org/officeDocument/2006/relationships/hyperlink" Target="https://onlinehelp.tableau.com/current/pro/desktop/en-us/datafields_typesandroles.htm" TargetMode="External"/><Relationship Id="rId4" Type="http://schemas.openxmlformats.org/officeDocument/2006/relationships/hyperlink" Target="https://youtu.be/Xbg2WabUIK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328"/>
            <a:ext cx="9144000" cy="1526569"/>
          </a:xfrm>
        </p:spPr>
        <p:txBody>
          <a:bodyPr>
            <a:normAutofit fontScale="90000"/>
          </a:bodyPr>
          <a:lstStyle/>
          <a:p>
            <a:r>
              <a:rPr lang="he-IL" b="1" dirty="0"/>
              <a:t>ניתוח נתוני עתק</a:t>
            </a:r>
            <a:br>
              <a:rPr lang="en-US" b="1" dirty="0"/>
            </a:br>
            <a:r>
              <a:rPr lang="en-US" b="1" dirty="0"/>
              <a:t>Big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726491"/>
            <a:ext cx="9144000" cy="152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b="1" dirty="0"/>
              <a:t>מצגת 10:  ניתוח נתונים מתקדם עם </a:t>
            </a:r>
            <a:r>
              <a:rPr lang="en-US" b="1" dirty="0"/>
              <a:t>Tableau</a:t>
            </a:r>
            <a:r>
              <a:rPr lang="he-IL" b="1" dirty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3559" y="6589987"/>
            <a:ext cx="54023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https://www.smartdatacollective.com/wp-content/uploads/2017/07/data-analysis-business-plan-1024x683.jpg</a:t>
            </a:r>
            <a:endParaRPr lang="en-US" sz="9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17683" y="4520190"/>
            <a:ext cx="7756634" cy="954107"/>
            <a:chOff x="1818290" y="4520190"/>
            <a:chExt cx="7756634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5717628" y="4520190"/>
              <a:ext cx="3857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r" rtl="1"/>
              <a:r>
                <a:rPr lang="he-IL" sz="2800" dirty="0"/>
                <a:t>לב: ד"ר מאיר גולדנברג</a:t>
              </a:r>
            </a:p>
            <a:p>
              <a:pPr marL="0" lvl="1" algn="r" rtl="1"/>
              <a:r>
                <a:rPr lang="he-IL" sz="2800" dirty="0"/>
                <a:t>טל: ד"ר אריאלה </a:t>
              </a:r>
              <a:r>
                <a:rPr lang="he-IL" sz="2800" dirty="0" err="1"/>
                <a:t>ריכרדסון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8290" y="4520190"/>
              <a:ext cx="37837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800" dirty="0">
                  <a:hlinkClick r:id="rId4"/>
                </a:rPr>
                <a:t>mgoldenbe@gmail.com</a:t>
              </a:r>
              <a:endParaRPr lang="he-IL" sz="2800" dirty="0"/>
            </a:p>
            <a:p>
              <a:pPr marL="0" lvl="1"/>
              <a:r>
                <a:rPr lang="en-US" sz="2800" dirty="0">
                  <a:hlinkClick r:id="rId5"/>
                </a:rPr>
                <a:t>ariellarich@gmail.com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08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B765-455D-41AE-95A8-A1E01DA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עיצוב לחיבור שני תרשימים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1F08-91C0-4F75-88C2-1A817365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52" y="924448"/>
            <a:ext cx="5318289" cy="5252515"/>
          </a:xfrm>
        </p:spPr>
        <p:txBody>
          <a:bodyPr/>
          <a:lstStyle/>
          <a:p>
            <a:r>
              <a:rPr lang="he-IL" dirty="0"/>
              <a:t>הפיכת השדות בעמודות תחליף את סדר התרשימים</a:t>
            </a:r>
          </a:p>
          <a:p>
            <a:r>
              <a:rPr lang="he-IL" dirty="0"/>
              <a:t>עכשיו ניתן לראות שעבור הגילאים הנפוצים 25-40 אין הרבה נטישה</a:t>
            </a:r>
          </a:p>
          <a:p>
            <a:r>
              <a:rPr lang="he-IL" dirty="0"/>
              <a:t>דווקא בגילאים של 45-60 יש נטישה בולטת</a:t>
            </a:r>
          </a:p>
          <a:p>
            <a:r>
              <a:rPr lang="he-IL" dirty="0"/>
              <a:t>וגם ניתן לראות שבקבוצות של הגילאים הבוגרים, כמו שחשדנו יש מעט מאד לקוחות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CD70F-9814-4718-8C04-77F673C10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0"/>
          <a:stretch/>
        </p:blipFill>
        <p:spPr>
          <a:xfrm>
            <a:off x="383459" y="1923553"/>
            <a:ext cx="5856052" cy="44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8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B765-455D-41AE-95A8-A1E01DA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הערה:  מבחן </a:t>
            </a:r>
            <a:r>
              <a:rPr lang="en-US" dirty="0"/>
              <a:t>Chi-squared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1F08-91C0-4F75-88C2-1A817365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924448"/>
            <a:ext cx="11460672" cy="5252515"/>
          </a:xfrm>
        </p:spPr>
        <p:txBody>
          <a:bodyPr/>
          <a:lstStyle/>
          <a:p>
            <a:r>
              <a:rPr lang="he-IL" dirty="0"/>
              <a:t>את המבחן אתם מכירים מלימודים קודמים!</a:t>
            </a:r>
          </a:p>
          <a:p>
            <a:r>
              <a:rPr lang="he-IL" dirty="0"/>
              <a:t>למי ששכח</a:t>
            </a:r>
          </a:p>
          <a:p>
            <a:pPr lvl="1"/>
            <a:r>
              <a:rPr lang="en-US" dirty="0">
                <a:hlinkClick r:id="rId2"/>
              </a:rPr>
              <a:t>https://en.wikipedia.org/wiki/Chi-squared_test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במילים פשוטות: </a:t>
            </a:r>
            <a:r>
              <a:rPr lang="he-IL" dirty="0" err="1"/>
              <a:t>מטרתינו</a:t>
            </a:r>
            <a:r>
              <a:rPr lang="he-IL" dirty="0"/>
              <a:t> לגלות האם התוצאה שראינו היא בעלת מובהקות סטטיסטית?</a:t>
            </a:r>
          </a:p>
          <a:p>
            <a:pPr lvl="1"/>
            <a:r>
              <a:rPr lang="he-IL" dirty="0"/>
              <a:t>האם התופעה שאנו רואים בתרשים קרתה במקרה, או שאנו צפויים לראות אותה באופן מובהק בכל אוכלוסיית הבנק?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ניתן על כל אחד מהתרשימים שיצרנו לחשב (מחוץ ל </a:t>
            </a:r>
            <a:r>
              <a:rPr lang="en-US" dirty="0"/>
              <a:t>Tableau</a:t>
            </a:r>
            <a:r>
              <a:rPr lang="he-IL" dirty="0"/>
              <a:t>) את המבחן ולוודא מובהקות סטטיסטית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9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C5C0-1FF3-4A19-B47B-E1920A25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8E47-AEFC-42E2-BECB-198FEC06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כדי לייצר תצוגה של מספר תרשימים, נשתמש ב </a:t>
            </a:r>
            <a:r>
              <a:rPr lang="en-US" dirty="0"/>
              <a:t>dashboard</a:t>
            </a:r>
            <a:endParaRPr lang="he-IL" dirty="0"/>
          </a:p>
          <a:p>
            <a:r>
              <a:rPr lang="he-IL" dirty="0"/>
              <a:t>נוכל לצפות ב:</a:t>
            </a:r>
          </a:p>
          <a:p>
            <a:pPr lvl="1"/>
            <a:r>
              <a:rPr lang="he-IL" dirty="0"/>
              <a:t>גודל ה </a:t>
            </a:r>
            <a:r>
              <a:rPr lang="en-US" dirty="0"/>
              <a:t>Dashboard</a:t>
            </a:r>
            <a:r>
              <a:rPr lang="he-IL" dirty="0"/>
              <a:t> (אני בחרתי </a:t>
            </a:r>
            <a:r>
              <a:rPr lang="en-US" dirty="0"/>
              <a:t>Automatic</a:t>
            </a:r>
            <a:r>
              <a:rPr lang="he-IL" dirty="0"/>
              <a:t>, יתאים לגודל המסך)</a:t>
            </a:r>
          </a:p>
          <a:p>
            <a:pPr lvl="1"/>
            <a:r>
              <a:rPr lang="he-IL" dirty="0"/>
              <a:t>רשימת התרשימים הקיימים</a:t>
            </a:r>
          </a:p>
          <a:p>
            <a:pPr lvl="1"/>
            <a:r>
              <a:rPr lang="he-IL" dirty="0"/>
              <a:t>אובייקטים שניתן להכניס</a:t>
            </a:r>
          </a:p>
          <a:p>
            <a:pPr lvl="2"/>
            <a:r>
              <a:rPr lang="en-US" dirty="0"/>
              <a:t>Containers</a:t>
            </a:r>
            <a:r>
              <a:rPr lang="he-IL" dirty="0"/>
              <a:t> כדי להכיל תרשימים</a:t>
            </a:r>
          </a:p>
          <a:p>
            <a:pPr lvl="2"/>
            <a:r>
              <a:rPr lang="he-IL" dirty="0"/>
              <a:t>טקסט</a:t>
            </a:r>
          </a:p>
          <a:p>
            <a:pPr lvl="2"/>
            <a:r>
              <a:rPr lang="he-IL" dirty="0"/>
              <a:t>מקום ריק</a:t>
            </a:r>
          </a:p>
          <a:p>
            <a:pPr lvl="2"/>
            <a:r>
              <a:rPr lang="he-IL" dirty="0"/>
              <a:t>וכו'</a:t>
            </a:r>
          </a:p>
          <a:p>
            <a:pPr marL="914400" lvl="2" indent="0">
              <a:buNone/>
            </a:pPr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57E02-FB5A-4083-B307-45004B5D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1" y="1142057"/>
            <a:ext cx="3069378" cy="692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C9F47-12A1-402E-A522-BFC4CF1A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98" y="2051701"/>
            <a:ext cx="1602843" cy="45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AD1A-B0BC-431A-9A6D-6DB4C141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חיבור </a:t>
            </a:r>
            <a:r>
              <a:rPr lang="en-US" dirty="0"/>
              <a:t>Sheets</a:t>
            </a:r>
            <a:r>
              <a:rPr lang="he-IL" dirty="0"/>
              <a:t> ב </a:t>
            </a:r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32FB-B98F-4CD5-84F5-0245CB67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מוסיפים תרשימים ע"י גרירה למשטח העבודה</a:t>
            </a:r>
          </a:p>
          <a:p>
            <a:pPr lvl="1"/>
            <a:r>
              <a:rPr lang="he-IL" dirty="0"/>
              <a:t>גם תרשימים וגם מקראות וכדו מיוצרים</a:t>
            </a:r>
          </a:p>
          <a:p>
            <a:pPr lvl="1"/>
            <a:r>
              <a:rPr lang="he-IL" dirty="0"/>
              <a:t>ניתן לעדכן/להוריד מקראות (</a:t>
            </a:r>
            <a:r>
              <a:rPr lang="en-US" dirty="0"/>
              <a:t>Legends</a:t>
            </a:r>
            <a:r>
              <a:rPr lang="he-IL" dirty="0"/>
              <a:t>) כפולות וכדו'</a:t>
            </a:r>
          </a:p>
          <a:p>
            <a:pPr lvl="2"/>
            <a:r>
              <a:rPr lang="he-IL" dirty="0"/>
              <a:t>כדי למקם מקראה באופן חופשי, יש לבחור </a:t>
            </a:r>
            <a:r>
              <a:rPr lang="en-US" dirty="0"/>
              <a:t>Floating</a:t>
            </a:r>
            <a:r>
              <a:rPr lang="he-IL" dirty="0"/>
              <a:t> ולגרר למקום המתאים.</a:t>
            </a:r>
          </a:p>
          <a:p>
            <a:pPr lvl="1"/>
            <a:r>
              <a:rPr lang="he-IL" dirty="0"/>
              <a:t>ניתן להוסיף כותרת, ולערוך אותה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2368F-8E35-4729-9D6E-178CE2D7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19" y="3618438"/>
            <a:ext cx="1531123" cy="276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6AB26-49DF-4AF2-A7C1-4A9C63A5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487" y="3618438"/>
            <a:ext cx="2289132" cy="2807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E04494-5692-452B-BFF0-B5C26930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86" y="3354280"/>
            <a:ext cx="5844164" cy="29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AC56-D50C-4334-BC49-D58AAF01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קישורים להסברים טובים ברשת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EC8A-0232-4CF0-BBF4-FF57E893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שימוש ב </a:t>
            </a:r>
            <a:r>
              <a:rPr lang="en-US" dirty="0"/>
              <a:t>Measure Names/Measure Values</a:t>
            </a:r>
            <a:endParaRPr lang="he-IL" dirty="0"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https://youtu.be/JmRN98iqcRY</a:t>
            </a:r>
            <a:endParaRPr lang="he-IL" dirty="0"/>
          </a:p>
          <a:p>
            <a:endParaRPr lang="he-IL" u="sng" dirty="0">
              <a:hlinkClick r:id="rId3"/>
            </a:endParaRPr>
          </a:p>
          <a:p>
            <a:r>
              <a:rPr lang="he-IL" dirty="0"/>
              <a:t>טיפול התאריכים באופן רציף או בדיד:</a:t>
            </a:r>
            <a:endParaRPr lang="he-IL" dirty="0">
              <a:hlinkClick r:id="rId3"/>
            </a:endParaRPr>
          </a:p>
          <a:p>
            <a:pPr marL="457200" lvl="1" indent="0">
              <a:buNone/>
            </a:pPr>
            <a:r>
              <a:rPr lang="en-US" u="sng" dirty="0">
                <a:hlinkClick r:id="rId3"/>
              </a:rPr>
              <a:t>https://youtu.be/xjFhZJSTLq0</a:t>
            </a:r>
            <a:endParaRPr lang="he-IL" u="sng" dirty="0"/>
          </a:p>
          <a:p>
            <a:endParaRPr lang="he-IL" u="sng" dirty="0"/>
          </a:p>
          <a:p>
            <a:r>
              <a:rPr lang="he-IL" dirty="0"/>
              <a:t>חיבור שני מקורות מידע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https://youtu.be/Xbg2WabUIKI</a:t>
            </a:r>
            <a:endParaRPr lang="en-US" dirty="0"/>
          </a:p>
          <a:p>
            <a:endParaRPr lang="en-US" dirty="0"/>
          </a:p>
          <a:p>
            <a:r>
              <a:rPr lang="he-IL" dirty="0"/>
              <a:t>עוד הסברים על רציפות, בדידות וצבעים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https://onlinehelp.tableau.com/current/pro/desktop/en-us/datafields_typesandroles.htm</a:t>
            </a:r>
            <a:endParaRPr lang="en-US" dirty="0"/>
          </a:p>
          <a:p>
            <a:pPr marL="457200" lvl="1" indent="0">
              <a:buNone/>
            </a:pPr>
            <a:endParaRPr lang="he-IL" dirty="0">
              <a:hlinkClick r:id="rId6"/>
            </a:endParaRP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https://www.youtube.com/watch?v</a:t>
            </a:r>
            <a:r>
              <a:rPr lang="en-US">
                <a:hlinkClick r:id="rId6"/>
              </a:rPr>
              <a:t>=m-EAoT8Ib90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288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הרחבת הניתוח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4" y="924448"/>
            <a:ext cx="11395587" cy="5933552"/>
          </a:xfrm>
        </p:spPr>
        <p:txBody>
          <a:bodyPr>
            <a:normAutofit/>
          </a:bodyPr>
          <a:lstStyle/>
          <a:p>
            <a:r>
              <a:rPr lang="he-IL" dirty="0"/>
              <a:t>עד עכשיו עבדנו רק עם נתונים קטגורים</a:t>
            </a:r>
          </a:p>
          <a:p>
            <a:r>
              <a:rPr lang="he-IL" dirty="0"/>
              <a:t>היום נלמד איך לעבוד עם נתונים רציפים</a:t>
            </a:r>
          </a:p>
          <a:p>
            <a:r>
              <a:rPr lang="he-IL" dirty="0"/>
              <a:t>נמשיך לעבוד עם נתוני הנטישה מהבנק (משבוע שעבר)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  <a:p>
            <a:r>
              <a:rPr lang="he-IL" dirty="0">
                <a:highlight>
                  <a:srgbClr val="FFFF00"/>
                </a:highlight>
              </a:rPr>
              <a:t>תזכורת האתגר: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בעלי הבנק שמו לב שישנה נטישה (</a:t>
            </a:r>
            <a:r>
              <a:rPr lang="en-US" dirty="0">
                <a:highlight>
                  <a:srgbClr val="FFFF00"/>
                </a:highlight>
              </a:rPr>
              <a:t>Churn</a:t>
            </a:r>
            <a:r>
              <a:rPr lang="he-IL" dirty="0">
                <a:highlight>
                  <a:srgbClr val="FFFF00"/>
                </a:highlight>
              </a:rPr>
              <a:t>) מוגברת של לקוחות. עליכם לגלות מה מאפיין את הלקוחות הנוטשים, על מנת לאפשר לבעלי הבנק לשפר את שימור הלקוחות.</a:t>
            </a:r>
            <a:endParaRPr lang="he-IL" b="1" dirty="0">
              <a:highlight>
                <a:srgbClr val="FFFF00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62C8E-5D0F-402E-A3E2-F42BC0A1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11851"/>
              </p:ext>
            </p:extLst>
          </p:nvPr>
        </p:nvGraphicFramePr>
        <p:xfrm>
          <a:off x="697652" y="2831253"/>
          <a:ext cx="10638079" cy="2336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863">
                  <a:extLst>
                    <a:ext uri="{9D8B030D-6E8A-4147-A177-3AD203B41FA5}">
                      <a16:colId xmlns:a16="http://schemas.microsoft.com/office/drawing/2014/main" val="2423090434"/>
                    </a:ext>
                  </a:extLst>
                </a:gridCol>
                <a:gridCol w="759863">
                  <a:extLst>
                    <a:ext uri="{9D8B030D-6E8A-4147-A177-3AD203B41FA5}">
                      <a16:colId xmlns:a16="http://schemas.microsoft.com/office/drawing/2014/main" val="3350246986"/>
                    </a:ext>
                  </a:extLst>
                </a:gridCol>
                <a:gridCol w="806365">
                  <a:extLst>
                    <a:ext uri="{9D8B030D-6E8A-4147-A177-3AD203B41FA5}">
                      <a16:colId xmlns:a16="http://schemas.microsoft.com/office/drawing/2014/main" val="3492989069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2791606961"/>
                    </a:ext>
                  </a:extLst>
                </a:gridCol>
                <a:gridCol w="910209">
                  <a:extLst>
                    <a:ext uri="{9D8B030D-6E8A-4147-A177-3AD203B41FA5}">
                      <a16:colId xmlns:a16="http://schemas.microsoft.com/office/drawing/2014/main" val="661310348"/>
                    </a:ext>
                  </a:extLst>
                </a:gridCol>
                <a:gridCol w="619449">
                  <a:extLst>
                    <a:ext uri="{9D8B030D-6E8A-4147-A177-3AD203B41FA5}">
                      <a16:colId xmlns:a16="http://schemas.microsoft.com/office/drawing/2014/main" val="2799889964"/>
                    </a:ext>
                  </a:extLst>
                </a:gridCol>
                <a:gridCol w="505672">
                  <a:extLst>
                    <a:ext uri="{9D8B030D-6E8A-4147-A177-3AD203B41FA5}">
                      <a16:colId xmlns:a16="http://schemas.microsoft.com/office/drawing/2014/main" val="2420006891"/>
                    </a:ext>
                  </a:extLst>
                </a:gridCol>
                <a:gridCol w="840679">
                  <a:extLst>
                    <a:ext uri="{9D8B030D-6E8A-4147-A177-3AD203B41FA5}">
                      <a16:colId xmlns:a16="http://schemas.microsoft.com/office/drawing/2014/main" val="3939598923"/>
                    </a:ext>
                  </a:extLst>
                </a:gridCol>
                <a:gridCol w="1118351">
                  <a:extLst>
                    <a:ext uri="{9D8B030D-6E8A-4147-A177-3AD203B41FA5}">
                      <a16:colId xmlns:a16="http://schemas.microsoft.com/office/drawing/2014/main" val="1894146105"/>
                    </a:ext>
                  </a:extLst>
                </a:gridCol>
                <a:gridCol w="759863">
                  <a:extLst>
                    <a:ext uri="{9D8B030D-6E8A-4147-A177-3AD203B41FA5}">
                      <a16:colId xmlns:a16="http://schemas.microsoft.com/office/drawing/2014/main" val="2002406265"/>
                    </a:ext>
                  </a:extLst>
                </a:gridCol>
                <a:gridCol w="759863">
                  <a:extLst>
                    <a:ext uri="{9D8B030D-6E8A-4147-A177-3AD203B41FA5}">
                      <a16:colId xmlns:a16="http://schemas.microsoft.com/office/drawing/2014/main" val="2456435481"/>
                    </a:ext>
                  </a:extLst>
                </a:gridCol>
                <a:gridCol w="759863">
                  <a:extLst>
                    <a:ext uri="{9D8B030D-6E8A-4147-A177-3AD203B41FA5}">
                      <a16:colId xmlns:a16="http://schemas.microsoft.com/office/drawing/2014/main" val="388763826"/>
                    </a:ext>
                  </a:extLst>
                </a:gridCol>
                <a:gridCol w="938197">
                  <a:extLst>
                    <a:ext uri="{9D8B030D-6E8A-4147-A177-3AD203B41FA5}">
                      <a16:colId xmlns:a16="http://schemas.microsoft.com/office/drawing/2014/main" val="1819679867"/>
                    </a:ext>
                  </a:extLst>
                </a:gridCol>
                <a:gridCol w="581528">
                  <a:extLst>
                    <a:ext uri="{9D8B030D-6E8A-4147-A177-3AD203B41FA5}">
                      <a16:colId xmlns:a16="http://schemas.microsoft.com/office/drawing/2014/main" val="2906924096"/>
                    </a:ext>
                  </a:extLst>
                </a:gridCol>
              </a:tblGrid>
              <a:tr h="48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Row Number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CustomerId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Surname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Credit Score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Geography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Age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Tenure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Balance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NumOf</a:t>
                      </a:r>
                      <a:r>
                        <a:rPr lang="en-US" sz="1050" u="none" strike="noStrike" dirty="0">
                          <a:effectLst/>
                        </a:rPr>
                        <a:t> Products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HasCr</a:t>
                      </a:r>
                      <a:r>
                        <a:rPr lang="he-IL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>
                          <a:effectLst/>
                        </a:rPr>
                        <a:t>Card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IsActive</a:t>
                      </a:r>
                      <a:r>
                        <a:rPr lang="he-IL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>
                          <a:effectLst/>
                        </a:rPr>
                        <a:t>Member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Estimated</a:t>
                      </a:r>
                      <a:r>
                        <a:rPr lang="he-IL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>
                          <a:effectLst/>
                        </a:rPr>
                        <a:t>Salary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Exited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6672713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15634602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Hargrave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France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101348.9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3086118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15647311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Spain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83807.86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112542.6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2033075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15619304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Onio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France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159660.8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113931.6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054998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15701354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Boni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France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93826.63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65657232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15737888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Mitchell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Spain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125510.8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79084.1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775547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15574012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Chu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Spain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113755.8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149756.7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4967044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15592531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Bartlett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France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10062.8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1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CD69-5C83-4B61-B6BA-9074738F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התפלגות ערכים רציפים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DFC2-5D9C-43FC-865F-39DADB0B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973" y="924448"/>
            <a:ext cx="7026568" cy="5252515"/>
          </a:xfrm>
        </p:spPr>
        <p:txBody>
          <a:bodyPr/>
          <a:lstStyle/>
          <a:p>
            <a:r>
              <a:rPr lang="he-IL" dirty="0"/>
              <a:t>מהי התפלגות הגילאים של הלקוחות?</a:t>
            </a:r>
          </a:p>
          <a:p>
            <a:pPr lvl="1"/>
            <a:r>
              <a:rPr lang="he-IL" dirty="0"/>
              <a:t>ננסה לגרור את </a:t>
            </a:r>
            <a:r>
              <a:rPr lang="en-US" dirty="0"/>
              <a:t>Age</a:t>
            </a:r>
            <a:r>
              <a:rPr lang="he-IL" dirty="0"/>
              <a:t> לעמודות, ו </a:t>
            </a:r>
            <a:r>
              <a:rPr lang="en-US" dirty="0"/>
              <a:t>Number Of Records</a:t>
            </a:r>
            <a:r>
              <a:rPr lang="he-IL" dirty="0"/>
              <a:t> לשורות </a:t>
            </a:r>
          </a:p>
          <a:p>
            <a:pPr lvl="1"/>
            <a:r>
              <a:rPr lang="he-IL" dirty="0"/>
              <a:t>נקבל תרשים חסר משמעות...</a:t>
            </a:r>
          </a:p>
          <a:p>
            <a:pPr lvl="1"/>
            <a:r>
              <a:rPr lang="he-IL" dirty="0"/>
              <a:t>נשנה את </a:t>
            </a:r>
            <a:r>
              <a:rPr lang="en-US" dirty="0"/>
              <a:t>Sum(Age)</a:t>
            </a:r>
            <a:r>
              <a:rPr lang="he-IL" dirty="0"/>
              <a:t> מ </a:t>
            </a:r>
            <a:r>
              <a:rPr lang="en-US" dirty="0"/>
              <a:t>Measure</a:t>
            </a:r>
            <a:r>
              <a:rPr lang="he-IL" dirty="0"/>
              <a:t> ל </a:t>
            </a:r>
            <a:r>
              <a:rPr lang="en-US" dirty="0"/>
              <a:t>Dimension</a:t>
            </a:r>
            <a:endParaRPr lang="he-IL" dirty="0"/>
          </a:p>
          <a:p>
            <a:pPr lvl="1"/>
            <a:r>
              <a:rPr lang="he-IL" dirty="0"/>
              <a:t>נקבל תרשים של מספר רשומות כפונקציה של הגיל, ונוכל לראות את התפלגות הגיל</a:t>
            </a:r>
          </a:p>
          <a:p>
            <a:pPr lvl="1"/>
            <a:endParaRPr lang="he-IL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8B484-4E4C-4383-9B40-1A6B3587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9" y="1050454"/>
            <a:ext cx="2171190" cy="2500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AB00C-95CD-4DAA-B6BB-5AC9D113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194386"/>
            <a:ext cx="1952625" cy="1890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CF41F-C7D3-4D19-945A-DDAC1F7E7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85" y="3963968"/>
            <a:ext cx="3885472" cy="26637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CC803-3A93-4A76-B4CA-A07229F34B18}"/>
              </a:ext>
            </a:extLst>
          </p:cNvPr>
          <p:cNvCxnSpPr>
            <a:cxnSpLocks/>
          </p:cNvCxnSpPr>
          <p:nvPr/>
        </p:nvCxnSpPr>
        <p:spPr>
          <a:xfrm>
            <a:off x="1554030" y="3782095"/>
            <a:ext cx="389917" cy="2819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6C1FC9-C02D-4934-9B75-AB8FA9A7ED48}"/>
              </a:ext>
            </a:extLst>
          </p:cNvPr>
          <p:cNvCxnSpPr>
            <a:cxnSpLocks/>
          </p:cNvCxnSpPr>
          <p:nvPr/>
        </p:nvCxnSpPr>
        <p:spPr>
          <a:xfrm>
            <a:off x="3476841" y="5363669"/>
            <a:ext cx="63957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3CE9-E61C-4623-B7BB-5C8D4B4A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</a:t>
            </a:r>
            <a:r>
              <a:rPr lang="en-US" dirty="0"/>
              <a:t>Bins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F084-EA44-4994-99BC-8A88B888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 לב שבנתונים שלנו הגיל מדויק ועגול, אין נקודה עשרונית.</a:t>
            </a:r>
          </a:p>
          <a:p>
            <a:r>
              <a:rPr lang="he-IL" dirty="0"/>
              <a:t>לכן </a:t>
            </a:r>
            <a:r>
              <a:rPr lang="en-US" dirty="0"/>
              <a:t>Tableau</a:t>
            </a:r>
            <a:r>
              <a:rPr lang="he-IL" dirty="0"/>
              <a:t> מחלק את הנתונים לקבוצות לפי הערך</a:t>
            </a:r>
          </a:p>
          <a:p>
            <a:r>
              <a:rPr lang="he-IL" dirty="0"/>
              <a:t>אילו הנתונים היו מדויקים יותר, והיו גילאים כמו 36.6, 36.7 וכו' היינו רואים גרף לא חלק.</a:t>
            </a:r>
          </a:p>
          <a:p>
            <a:pPr lvl="1"/>
            <a:r>
              <a:rPr lang="he-IL" dirty="0"/>
              <a:t>גם כאן ניתן לראות כמה ערכים "שפיצים" כאלו</a:t>
            </a:r>
          </a:p>
          <a:p>
            <a:r>
              <a:rPr lang="he-IL" dirty="0"/>
              <a:t>על מנת לקבל גרף חלק יותר, וגם להיות תלויים האופן בו הנתונים שמורים (עם או בלי נקודה עשרונית)</a:t>
            </a:r>
          </a:p>
          <a:p>
            <a:pPr lvl="1"/>
            <a:r>
              <a:rPr lang="he-IL" dirty="0"/>
              <a:t>נחלק את הנתונים שלנו ל </a:t>
            </a:r>
            <a:r>
              <a:rPr lang="en-US" dirty="0"/>
              <a:t> Bins</a:t>
            </a:r>
            <a:r>
              <a:rPr lang="he-IL" dirty="0"/>
              <a:t> ובעצם להפוך ממדים רציפים לקטגורים.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BD7B5-5A76-48AA-AC8A-B870BC1C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9" y="4398005"/>
            <a:ext cx="3165610" cy="21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3CE9-E61C-4623-B7BB-5C8D4B4A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נבנה </a:t>
            </a:r>
            <a:r>
              <a:rPr lang="en-US" dirty="0"/>
              <a:t>Bins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F084-EA44-4994-99BC-8A88B888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נבחר את </a:t>
            </a:r>
            <a:r>
              <a:rPr lang="en-US" dirty="0"/>
              <a:t>Age</a:t>
            </a:r>
            <a:r>
              <a:rPr lang="he-IL" dirty="0"/>
              <a:t> מתוך </a:t>
            </a:r>
            <a:r>
              <a:rPr lang="en-US" dirty="0"/>
              <a:t>Measures</a:t>
            </a:r>
            <a:r>
              <a:rPr lang="he-IL" dirty="0"/>
              <a:t> ונבצע </a:t>
            </a:r>
            <a:r>
              <a:rPr lang="en-US" dirty="0"/>
              <a:t>Create/Bins</a:t>
            </a:r>
            <a:endParaRPr lang="he-IL" dirty="0"/>
          </a:p>
          <a:p>
            <a:r>
              <a:rPr lang="he-IL" dirty="0"/>
              <a:t>שימו לב שנוצר מאפיין חדש ב </a:t>
            </a:r>
            <a:r>
              <a:rPr lang="en-US" dirty="0"/>
              <a:t>Dimensions</a:t>
            </a:r>
            <a:r>
              <a:rPr lang="he-IL" dirty="0"/>
              <a:t> בשם </a:t>
            </a:r>
            <a:r>
              <a:rPr lang="en-US" dirty="0"/>
              <a:t>Age(bin)</a:t>
            </a:r>
          </a:p>
          <a:p>
            <a:pPr lvl="1"/>
            <a:r>
              <a:rPr lang="en-US" dirty="0"/>
              <a:t> </a:t>
            </a:r>
            <a:r>
              <a:rPr lang="he-IL" dirty="0"/>
              <a:t>נוציא מהתרשים את </a:t>
            </a:r>
            <a:r>
              <a:rPr lang="en-US" dirty="0"/>
              <a:t>Sum(Age)</a:t>
            </a:r>
            <a:r>
              <a:rPr lang="he-IL" dirty="0"/>
              <a:t> ובמקומו נשים את </a:t>
            </a:r>
            <a:r>
              <a:rPr lang="en-US" dirty="0"/>
              <a:t>Age(bin)</a:t>
            </a:r>
          </a:p>
          <a:p>
            <a:pPr lvl="1"/>
            <a:r>
              <a:rPr lang="he-IL" dirty="0"/>
              <a:t>קיבלנו תרשים יפה של ערכים קטגורים </a:t>
            </a:r>
          </a:p>
          <a:p>
            <a:pPr lvl="2"/>
            <a:r>
              <a:rPr lang="he-IL" dirty="0"/>
              <a:t>למשל קטגוריה 25 מכילה גילאים של 25 (כולל) עד 30 (לא כולל)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C6E-0DE9-4289-9AF8-1E5C3746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4" y="1185700"/>
            <a:ext cx="3232061" cy="1553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0F936-282B-4049-ABCD-E521E09F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0" y="3218110"/>
            <a:ext cx="2448971" cy="1356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DE2F9-9620-4195-906F-5DDC4E756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873" y="3532797"/>
            <a:ext cx="1956110" cy="3023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8F9F2-AAE8-4CC8-ABF2-CCA7D4F20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488" y="2887667"/>
            <a:ext cx="4426501" cy="372822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C8CC5-EAAC-438E-AAE2-4363324AEA4B}"/>
              </a:ext>
            </a:extLst>
          </p:cNvPr>
          <p:cNvCxnSpPr>
            <a:cxnSpLocks/>
          </p:cNvCxnSpPr>
          <p:nvPr/>
        </p:nvCxnSpPr>
        <p:spPr>
          <a:xfrm>
            <a:off x="1012052" y="2970447"/>
            <a:ext cx="389917" cy="2819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E6FF82-A24F-4CFA-8118-A87124FCDAB5}"/>
              </a:ext>
            </a:extLst>
          </p:cNvPr>
          <p:cNvCxnSpPr>
            <a:cxnSpLocks/>
          </p:cNvCxnSpPr>
          <p:nvPr/>
        </p:nvCxnSpPr>
        <p:spPr>
          <a:xfrm>
            <a:off x="2404969" y="4773438"/>
            <a:ext cx="389917" cy="2819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44220-EFB0-4FD8-AB33-A284B8652E03}"/>
              </a:ext>
            </a:extLst>
          </p:cNvPr>
          <p:cNvCxnSpPr>
            <a:cxnSpLocks/>
          </p:cNvCxnSpPr>
          <p:nvPr/>
        </p:nvCxnSpPr>
        <p:spPr>
          <a:xfrm>
            <a:off x="5438554" y="5209451"/>
            <a:ext cx="67219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4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097-0654-4F29-AB9C-0146C3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ניתן להוסיף שיפורים של תוויות ואחוזים כמו שראינו...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C0FD0-8352-490A-B3E7-75E33E2E0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28" y="1624360"/>
            <a:ext cx="5341573" cy="3609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598DB-9E11-4CBC-B72B-60D2751B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32" y="1624361"/>
            <a:ext cx="5250566" cy="36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5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C5AC-EA7D-46BB-8DCE-AE860310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מבחן </a:t>
            </a:r>
            <a:r>
              <a:rPr lang="en-US" dirty="0"/>
              <a:t>AB</a:t>
            </a:r>
            <a:r>
              <a:rPr lang="he-IL" dirty="0"/>
              <a:t> לנטישה וגיל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85C1-2C29-420C-BE09-4ACAB99E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481" y="924448"/>
            <a:ext cx="3598060" cy="5252515"/>
          </a:xfrm>
        </p:spPr>
        <p:txBody>
          <a:bodyPr/>
          <a:lstStyle/>
          <a:p>
            <a:r>
              <a:rPr lang="he-IL" dirty="0"/>
              <a:t>נשכפל את אחד התרשימים מהשיעור הקודם שבודקים נטישה</a:t>
            </a:r>
          </a:p>
          <a:p>
            <a:r>
              <a:rPr lang="he-IL" dirty="0"/>
              <a:t>נשתול בעמודות את הגיל</a:t>
            </a:r>
          </a:p>
          <a:p>
            <a:r>
              <a:rPr lang="he-IL" dirty="0"/>
              <a:t>נראה שבגילאים 45-60 ישנה נטישה מעל הממוצע.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1C7D2-F695-4A73-9F9A-C15EEEA5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1" y="1938724"/>
            <a:ext cx="7885360" cy="42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C5AC-EA7D-46BB-8DCE-AE860310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 חשודים?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85C1-2C29-420C-BE09-4ACAB99E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481" y="924448"/>
            <a:ext cx="3598060" cy="5252515"/>
          </a:xfrm>
        </p:spPr>
        <p:txBody>
          <a:bodyPr/>
          <a:lstStyle/>
          <a:p>
            <a:r>
              <a:rPr lang="he-IL" dirty="0"/>
              <a:t>נרצה כמו בעבר לבדוק תוצאות חשודות</a:t>
            </a:r>
          </a:p>
          <a:p>
            <a:r>
              <a:rPr lang="he-IL" dirty="0"/>
              <a:t>שימו לב לגילאים של 85-90</a:t>
            </a:r>
          </a:p>
          <a:p>
            <a:r>
              <a:rPr lang="he-IL" dirty="0"/>
              <a:t>נראה כאילו שיש 0 נטישה</a:t>
            </a:r>
          </a:p>
          <a:p>
            <a:r>
              <a:rPr lang="he-IL" dirty="0"/>
              <a:t>נזכיר שראינו בהתפלגות שיש מעט לקוחות בגילאים הללו</a:t>
            </a:r>
          </a:p>
          <a:p>
            <a:r>
              <a:rPr lang="he-IL" dirty="0"/>
              <a:t>נרצה דרך מדעית לבדוק מבוהקות סטטיסטית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1C7D2-F695-4A73-9F9A-C15EEEA5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0" y="1667623"/>
            <a:ext cx="6990079" cy="38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B765-455D-41AE-95A8-A1E01DA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חיבור שני תרשימים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1F08-91C0-4F75-88C2-1A817365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383" y="924448"/>
            <a:ext cx="5261158" cy="5252515"/>
          </a:xfrm>
        </p:spPr>
        <p:txBody>
          <a:bodyPr/>
          <a:lstStyle/>
          <a:p>
            <a:r>
              <a:rPr lang="he-IL" dirty="0"/>
              <a:t>נחבר תרשים של מבחן </a:t>
            </a:r>
            <a:r>
              <a:rPr lang="en-US" dirty="0"/>
              <a:t>AB</a:t>
            </a:r>
            <a:r>
              <a:rPr lang="he-IL" dirty="0"/>
              <a:t> לגיל,  ואת ההתפלגות של גיל</a:t>
            </a:r>
            <a:endParaRPr lang="en-US" dirty="0"/>
          </a:p>
          <a:p>
            <a:r>
              <a:rPr lang="he-IL" dirty="0"/>
              <a:t>נוסיף לתרשים של מבחן ה </a:t>
            </a:r>
            <a:r>
              <a:rPr lang="en-US" dirty="0"/>
              <a:t>AB</a:t>
            </a:r>
            <a:r>
              <a:rPr lang="he-IL" dirty="0"/>
              <a:t> את ה</a:t>
            </a:r>
            <a:r>
              <a:rPr lang="en-US" dirty="0"/>
              <a:t>Measure</a:t>
            </a:r>
            <a:r>
              <a:rPr lang="he-IL" dirty="0"/>
              <a:t> של </a:t>
            </a:r>
            <a:r>
              <a:rPr lang="en-US" dirty="0"/>
              <a:t>Number of Records</a:t>
            </a:r>
            <a:r>
              <a:rPr lang="he-IL" dirty="0"/>
              <a:t> לעמודות</a:t>
            </a:r>
          </a:p>
          <a:p>
            <a:r>
              <a:rPr lang="he-IL" dirty="0"/>
              <a:t>נקבל שני תרשימים</a:t>
            </a:r>
          </a:p>
          <a:p>
            <a:pPr lvl="1"/>
            <a:r>
              <a:rPr lang="he-IL" dirty="0"/>
              <a:t>שימו לב מה השתנה:</a:t>
            </a:r>
          </a:p>
          <a:p>
            <a:pPr lvl="2"/>
            <a:r>
              <a:rPr lang="he-IL" dirty="0"/>
              <a:t>מעבר לדברים הברורים של הוספת </a:t>
            </a:r>
            <a:r>
              <a:rPr lang="en-US" dirty="0"/>
              <a:t>measure</a:t>
            </a:r>
            <a:r>
              <a:rPr lang="he-IL" dirty="0"/>
              <a:t> ותרשים יש לנו עכשיו</a:t>
            </a:r>
            <a:r>
              <a:rPr lang="en-US" dirty="0"/>
              <a:t> </a:t>
            </a:r>
            <a:r>
              <a:rPr lang="he-IL" dirty="0"/>
              <a:t> כמה תפריטים של </a:t>
            </a:r>
            <a:r>
              <a:rPr lang="en-US" dirty="0"/>
              <a:t>Marks</a:t>
            </a:r>
          </a:p>
          <a:p>
            <a:pPr lvl="3"/>
            <a:r>
              <a:rPr lang="he-IL" dirty="0"/>
              <a:t>עכשיו ניתן לשנות לשני התרשימים יחד או לכל אחד לחוד את הפונטים, הצבעים, התוויות וכו'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C7207-A31C-4956-8931-D8AE247D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29" y="4969565"/>
            <a:ext cx="1936815" cy="1567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3894A-C835-44C2-A017-6B678245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9" y="903842"/>
            <a:ext cx="5857183" cy="37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16424</TotalTime>
  <Words>850</Words>
  <Application>Microsoft Office PowerPoint</Application>
  <PresentationFormat>Widescreen</PresentationFormat>
  <Paragraphs>214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ניתוח נתוני עתק Big Data</vt:lpstr>
      <vt:lpstr>הרחבת הניתוח</vt:lpstr>
      <vt:lpstr>התפלגות ערכים רציפים</vt:lpstr>
      <vt:lpstr>למה Bins?</vt:lpstr>
      <vt:lpstr>איך נבנה Bins?</vt:lpstr>
      <vt:lpstr>ניתן להוסיף שיפורים של תוויות ואחוזים כמו שראינו...</vt:lpstr>
      <vt:lpstr>מבחן AB לנטישה וגיל</vt:lpstr>
      <vt:lpstr>יש חשודים?</vt:lpstr>
      <vt:lpstr>חיבור שני תרשימים</vt:lpstr>
      <vt:lpstr>עיצוב לחיבור שני תרשימים</vt:lpstr>
      <vt:lpstr>הערה:  מבחן Chi-squared</vt:lpstr>
      <vt:lpstr>Dashboard</vt:lpstr>
      <vt:lpstr>חיבור Sheets ב Dashboard</vt:lpstr>
      <vt:lpstr>קישורים להסברים טובים ברשת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בסיסי נתונים וניתוח נתוני עתק Big Data</dc:title>
  <dc:creator>meir</dc:creator>
  <cp:lastModifiedBy>ariella richardson</cp:lastModifiedBy>
  <cp:revision>258</cp:revision>
  <dcterms:created xsi:type="dcterms:W3CDTF">2018-08-27T13:24:24Z</dcterms:created>
  <dcterms:modified xsi:type="dcterms:W3CDTF">2021-06-13T10:24:00Z</dcterms:modified>
</cp:coreProperties>
</file>