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504" r:id="rId4"/>
    <p:sldId id="279" r:id="rId5"/>
    <p:sldId id="280" r:id="rId6"/>
    <p:sldId id="281" r:id="rId7"/>
    <p:sldId id="283" r:id="rId8"/>
    <p:sldId id="285" r:id="rId9"/>
    <p:sldId id="510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r" initials="m" lastIdx="1" clrIdx="0">
    <p:extLst>
      <p:ext uri="{19B8F6BF-5375-455C-9EA6-DF929625EA0E}">
        <p15:presenceInfo xmlns:p15="http://schemas.microsoft.com/office/powerpoint/2012/main" userId="meir" providerId="None"/>
      </p:ext>
    </p:extLst>
  </p:cmAuthor>
  <p:cmAuthor id="2" name="Ariella" initials="A" lastIdx="55" clrIdx="1">
    <p:extLst>
      <p:ext uri="{19B8F6BF-5375-455C-9EA6-DF929625EA0E}">
        <p15:presenceInfo xmlns:p15="http://schemas.microsoft.com/office/powerpoint/2012/main" userId="Ariella" providerId="None"/>
      </p:ext>
    </p:extLst>
  </p:cmAuthor>
  <p:cmAuthor id="3" name="proftest" initials="p" lastIdx="74" clrIdx="2">
    <p:extLst>
      <p:ext uri="{19B8F6BF-5375-455C-9EA6-DF929625EA0E}">
        <p15:presenceInfo xmlns:p15="http://schemas.microsoft.com/office/powerpoint/2012/main" userId="proftest" providerId="None"/>
      </p:ext>
    </p:extLst>
  </p:cmAuthor>
  <p:cmAuthor id="4" name="ariella richardson" initials="ar" lastIdx="4" clrIdx="3">
    <p:extLst>
      <p:ext uri="{19B8F6BF-5375-455C-9EA6-DF929625EA0E}">
        <p15:presenceInfo xmlns:p15="http://schemas.microsoft.com/office/powerpoint/2012/main" userId="ariella richardson" providerId="None"/>
      </p:ext>
    </p:extLst>
  </p:cmAuthor>
  <p:cmAuthor id="5" name="meir goldenberg" initials="mg" lastIdx="6" clrIdx="4">
    <p:extLst>
      <p:ext uri="{19B8F6BF-5375-455C-9EA6-DF929625EA0E}">
        <p15:presenceInfo xmlns:p15="http://schemas.microsoft.com/office/powerpoint/2012/main" userId="meir goldenbe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0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EE02-D183-4C87-B4D5-3792B6244A5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A6C5-6C90-41EF-9103-C303F024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10800000">
            <a:off x="0" y="2219625"/>
            <a:ext cx="12192000" cy="2418739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25878"/>
            <a:ext cx="12192000" cy="806245"/>
          </a:xfrm>
        </p:spPr>
        <p:txBody>
          <a:bodyPr>
            <a:noAutofit/>
          </a:bodyPr>
          <a:lstStyle>
            <a:lvl1pPr algn="ctr" rtl="1">
              <a:defRPr sz="4800"/>
            </a:lvl1pPr>
          </a:lstStyle>
          <a:p>
            <a:r>
              <a:rPr lang="he-IL" dirty="0"/>
              <a:t>הנושא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49"/>
            <a:ext cx="2743200" cy="365125"/>
          </a:xfrm>
        </p:spPr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72190"/>
            <a:ext cx="2743200" cy="365125"/>
          </a:xfrm>
        </p:spPr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806245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806245"/>
          </a:xfrm>
        </p:spPr>
        <p:txBody>
          <a:bodyPr>
            <a:noAutofit/>
          </a:bodyPr>
          <a:lstStyle>
            <a:lvl1pPr algn="ctr" rtl="1">
              <a:defRPr sz="4800"/>
            </a:lvl1pPr>
          </a:lstStyle>
          <a:p>
            <a:r>
              <a:rPr lang="he-IL" dirty="0"/>
              <a:t>הנושא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4" y="924448"/>
            <a:ext cx="11395587" cy="5252515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49"/>
            <a:ext cx="2743200" cy="365125"/>
          </a:xfrm>
        </p:spPr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72190"/>
            <a:ext cx="2743200" cy="365125"/>
          </a:xfrm>
        </p:spPr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C1C6-A048-43DB-99DD-9C9E46158B1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184FD-7B3F-4766-B4D7-17626CF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atacollective.com/wp-content/uploads/2017/07/data-analysis-business-plan-1024x683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riellarich@gmail.com" TargetMode="External"/><Relationship Id="rId4" Type="http://schemas.openxmlformats.org/officeDocument/2006/relationships/hyperlink" Target="mailto:mgoldenbe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atascience/#instructor-2" TargetMode="External"/><Relationship Id="rId2" Type="http://schemas.openxmlformats.org/officeDocument/2006/relationships/hyperlink" Target="https://www.udemy.com/datascience/#instructor-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nime.com/knime-introductory-course/chapter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ableau.com/products/pre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stcave.com/excel-regex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328"/>
            <a:ext cx="9144000" cy="1526569"/>
          </a:xfrm>
        </p:spPr>
        <p:txBody>
          <a:bodyPr>
            <a:normAutofit fontScale="90000"/>
          </a:bodyPr>
          <a:lstStyle/>
          <a:p>
            <a:r>
              <a:rPr lang="he-IL" b="1" dirty="0"/>
              <a:t>ניתוח נתוני עתק</a:t>
            </a:r>
            <a:br>
              <a:rPr lang="en-US" b="1" dirty="0"/>
            </a:br>
            <a:r>
              <a:rPr lang="en-US" b="1" dirty="0"/>
              <a:t>Big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726491"/>
            <a:ext cx="9144000" cy="152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b="1" dirty="0"/>
              <a:t>מצגת 7:  הכנת נתונים</a:t>
            </a:r>
            <a:endParaRPr lang="en-US" b="1" dirty="0"/>
          </a:p>
          <a:p>
            <a:pPr rtl="1"/>
            <a:r>
              <a:rPr lang="en-US" dirty="0"/>
              <a:t>ETL and Data Manipulation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63559" y="6589987"/>
            <a:ext cx="54023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https://www.smartdatacollective.com/wp-content/uploads/2017/07/data-analysis-business-plan-1024x683.jpg</a:t>
            </a:r>
            <a:endParaRPr lang="en-US" sz="9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17683" y="4520190"/>
            <a:ext cx="7756634" cy="954107"/>
            <a:chOff x="1818290" y="4520190"/>
            <a:chExt cx="7756634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5717628" y="4520190"/>
              <a:ext cx="3857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r" rtl="1"/>
              <a:r>
                <a:rPr lang="he-IL" sz="2800" dirty="0"/>
                <a:t>לב: ד"ר מאיר גולדנברג</a:t>
              </a:r>
            </a:p>
            <a:p>
              <a:pPr marL="0" lvl="1" algn="r" rtl="1"/>
              <a:r>
                <a:rPr lang="he-IL" sz="2800" dirty="0"/>
                <a:t>טל: ד"ר אריאלה </a:t>
              </a:r>
              <a:r>
                <a:rPr lang="he-IL" sz="2800" dirty="0" err="1"/>
                <a:t>ריכרדסון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8290" y="4520190"/>
              <a:ext cx="37837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800" dirty="0">
                  <a:hlinkClick r:id="rId4"/>
                </a:rPr>
                <a:t>mgoldenbe@gmail.com</a:t>
              </a:r>
              <a:endParaRPr lang="he-IL" sz="2800" dirty="0"/>
            </a:p>
            <a:p>
              <a:pPr marL="0" lvl="1"/>
              <a:r>
                <a:rPr lang="en-US" sz="2800" dirty="0">
                  <a:hlinkClick r:id="rId5"/>
                </a:rPr>
                <a:t>ariellarich@gmail.com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08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43AFC5-AEFF-40C6-B232-9A760A409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3509"/>
            <a:ext cx="9144000" cy="2739379"/>
          </a:xfrm>
        </p:spPr>
        <p:txBody>
          <a:bodyPr>
            <a:normAutofit/>
          </a:bodyPr>
          <a:lstStyle/>
          <a:p>
            <a:r>
              <a:rPr lang="en-US" b="1" dirty="0"/>
              <a:t>Data Science A-Z™: Real-Life Data Science Exercises Included</a:t>
            </a:r>
          </a:p>
          <a:p>
            <a:r>
              <a:rPr lang="en-US" dirty="0"/>
              <a:t>Created by </a:t>
            </a:r>
            <a:r>
              <a:rPr lang="en-US" dirty="0">
                <a:hlinkClick r:id="rId2"/>
              </a:rPr>
              <a:t>Kirill Eremenko</a:t>
            </a:r>
            <a:r>
              <a:rPr lang="en-US" dirty="0"/>
              <a:t>, </a:t>
            </a:r>
            <a:r>
              <a:rPr lang="en-US" dirty="0" err="1">
                <a:hlinkClick r:id="rId3"/>
              </a:rPr>
              <a:t>SuperDataScience</a:t>
            </a:r>
            <a:r>
              <a:rPr lang="en-US" dirty="0">
                <a:hlinkClick r:id="rId3"/>
              </a:rPr>
              <a:t> Team</a:t>
            </a: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>
                <a:hlinkClick r:id="rId4"/>
              </a:rPr>
              <a:t>https://www.knime.com/knime-introductory-course/chapter3</a:t>
            </a:r>
            <a:endParaRPr lang="en-US" dirty="0"/>
          </a:p>
          <a:p>
            <a:endParaRPr lang="en-US" dirty="0"/>
          </a:p>
          <a:p>
            <a:r>
              <a:rPr lang="en-US" dirty="0"/>
              <a:t>(Recommended for further study)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BB7AA7-91A0-46A5-8346-ECFD1A27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 to</a:t>
            </a:r>
          </a:p>
        </p:txBody>
      </p:sp>
    </p:spTree>
    <p:extLst>
      <p:ext uri="{BB962C8B-B14F-4D97-AF65-F5344CB8AC3E}">
        <p14:creationId xmlns:p14="http://schemas.microsoft.com/office/powerpoint/2010/main" val="352256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6245"/>
          </a:xfrm>
        </p:spPr>
        <p:txBody>
          <a:bodyPr/>
          <a:lstStyle/>
          <a:p>
            <a:r>
              <a:rPr lang="he-IL" dirty="0"/>
              <a:t>למה מתעכבים על ניקוי והכנת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4" y="924448"/>
            <a:ext cx="11395587" cy="5933552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הכנת  </a:t>
            </a:r>
            <a:r>
              <a:rPr lang="en-US" dirty="0"/>
              <a:t>DATA</a:t>
            </a:r>
            <a:r>
              <a:rPr lang="he-IL" dirty="0"/>
              <a:t> לוקחת בדרך כלל בסביבות 70% ממשך הפרויקט!!!</a:t>
            </a:r>
          </a:p>
          <a:p>
            <a:r>
              <a:rPr lang="he-IL" dirty="0"/>
              <a:t>עד עכשיו ראינו בקורסים נתונים נקיים ותקינים</a:t>
            </a:r>
          </a:p>
          <a:p>
            <a:r>
              <a:rPr lang="he-IL" dirty="0"/>
              <a:t>בעולם האמתי זה לעולם לא כך...</a:t>
            </a:r>
          </a:p>
          <a:p>
            <a:r>
              <a:rPr lang="he-IL" dirty="0"/>
              <a:t>אחד הקשיים הגדולים הוא ניקוי הנתונים</a:t>
            </a:r>
          </a:p>
          <a:p>
            <a:pPr lvl="1"/>
            <a:r>
              <a:rPr lang="he-IL" dirty="0"/>
              <a:t>ניקוי בעיות גלויות</a:t>
            </a:r>
            <a:endParaRPr lang="en-US" dirty="0"/>
          </a:p>
          <a:p>
            <a:pPr lvl="2"/>
            <a:r>
              <a:rPr lang="he-IL" dirty="0"/>
              <a:t>שכפול נתונים</a:t>
            </a:r>
          </a:p>
          <a:p>
            <a:pPr lvl="2"/>
            <a:r>
              <a:rPr lang="he-IL" dirty="0"/>
              <a:t>טיפול בנתונים חסרים</a:t>
            </a:r>
          </a:p>
          <a:p>
            <a:pPr lvl="2"/>
            <a:r>
              <a:rPr lang="he-IL" dirty="0"/>
              <a:t>תווים מיותרים</a:t>
            </a:r>
          </a:p>
          <a:p>
            <a:pPr lvl="2"/>
            <a:r>
              <a:rPr lang="he-IL" dirty="0"/>
              <a:t>תיאום בין מקורות מידע שונים</a:t>
            </a:r>
          </a:p>
          <a:p>
            <a:pPr lvl="2"/>
            <a:r>
              <a:rPr lang="he-IL" dirty="0"/>
              <a:t>חוסר עקביות בתוך מקור מידע בודד</a:t>
            </a:r>
          </a:p>
          <a:p>
            <a:pPr lvl="2"/>
            <a:r>
              <a:rPr lang="he-IL" dirty="0"/>
              <a:t>...</a:t>
            </a:r>
          </a:p>
          <a:p>
            <a:pPr lvl="1"/>
            <a:r>
              <a:rPr lang="he-IL" dirty="0"/>
              <a:t>גילוי בעיות נסתרות</a:t>
            </a:r>
          </a:p>
          <a:p>
            <a:pPr lvl="2"/>
            <a:r>
              <a:rPr lang="he-IL" dirty="0"/>
              <a:t>נראה דוגמאות (כגון פורמטים של תאריכים)</a:t>
            </a:r>
          </a:p>
          <a:p>
            <a:pPr marL="457200" lvl="1" indent="0">
              <a:buNone/>
            </a:pPr>
            <a:endParaRPr lang="he-IL" dirty="0"/>
          </a:p>
          <a:p>
            <a:pPr lvl="1"/>
            <a:r>
              <a:rPr lang="he-IL" dirty="0"/>
              <a:t>אבל, זה בכל זאת קורס...</a:t>
            </a:r>
          </a:p>
          <a:p>
            <a:pPr lvl="2"/>
            <a:r>
              <a:rPr lang="he-IL" dirty="0"/>
              <a:t>אז נעבוד אם נתונים "חצי" נקיים</a:t>
            </a:r>
          </a:p>
          <a:p>
            <a:endParaRPr lang="he-IL" dirty="0"/>
          </a:p>
          <a:p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986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FC3F-CC1F-4B02-8E1B-F659DBBF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הפקת מידע מנתונים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969F865-9315-4DE6-A566-F59AD971C5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5" y="1003571"/>
            <a:ext cx="6394306" cy="226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349CC3-35C9-4B15-B8AE-C3EBA72A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45" y="3711787"/>
            <a:ext cx="6394306" cy="28311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4DDC45-2413-4663-8A59-784E89374DB5}"/>
              </a:ext>
            </a:extLst>
          </p:cNvPr>
          <p:cNvSpPr/>
          <p:nvPr/>
        </p:nvSpPr>
        <p:spPr>
          <a:xfrm>
            <a:off x="279229" y="1767210"/>
            <a:ext cx="241277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זוכרים את התמונה?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endParaRPr lang="en-US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C42655A9-D5E5-4819-BAC8-92F193EBBA13}"/>
              </a:ext>
            </a:extLst>
          </p:cNvPr>
          <p:cNvSpPr/>
          <p:nvPr/>
        </p:nvSpPr>
        <p:spPr>
          <a:xfrm>
            <a:off x="1413162" y="2257677"/>
            <a:ext cx="374073" cy="31172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9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1D98-D50D-43FE-A224-6C1B070F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מה לא נדבר היום?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743D-4513-4CFC-82E7-53052C5A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" y="1059874"/>
            <a:ext cx="11395587" cy="511709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DataBase</a:t>
            </a:r>
            <a:r>
              <a:rPr lang="en-US" dirty="0"/>
              <a:t> \ Data </a:t>
            </a:r>
            <a:r>
              <a:rPr lang="en-US" dirty="0" err="1"/>
              <a:t>WareHouse</a:t>
            </a:r>
            <a:endParaRPr lang="en-US" dirty="0"/>
          </a:p>
          <a:p>
            <a:pPr lvl="1"/>
            <a:r>
              <a:rPr lang="he-IL" dirty="0"/>
              <a:t>כבר פגשנו בעבר מגוון דרכים לשמירת הנתונים</a:t>
            </a:r>
          </a:p>
          <a:p>
            <a:pPr lvl="2"/>
            <a:r>
              <a:rPr lang="he-IL" dirty="0"/>
              <a:t>מודל היחסים</a:t>
            </a:r>
          </a:p>
          <a:p>
            <a:pPr lvl="2"/>
            <a:r>
              <a:rPr lang="he-IL" dirty="0"/>
              <a:t>מודל הקוביה</a:t>
            </a:r>
            <a:endParaRPr lang="en-US" dirty="0"/>
          </a:p>
          <a:p>
            <a:pPr lvl="2"/>
            <a:r>
              <a:rPr lang="he-IL" dirty="0"/>
              <a:t>שמירת קבצים ב </a:t>
            </a:r>
            <a:r>
              <a:rPr lang="en-US" dirty="0"/>
              <a:t>HDFS</a:t>
            </a:r>
          </a:p>
          <a:p>
            <a:pPr lvl="2"/>
            <a:r>
              <a:rPr lang="he-IL" dirty="0"/>
              <a:t>ועוד</a:t>
            </a:r>
          </a:p>
          <a:p>
            <a:r>
              <a:rPr lang="en-US" dirty="0" err="1"/>
              <a:t>MidTier</a:t>
            </a:r>
            <a:r>
              <a:rPr lang="en-US" dirty="0"/>
              <a:t> Servers \ Analyze</a:t>
            </a:r>
          </a:p>
          <a:p>
            <a:pPr lvl="1"/>
            <a:r>
              <a:rPr lang="he-IL" dirty="0"/>
              <a:t>כריית מידע</a:t>
            </a:r>
          </a:p>
          <a:p>
            <a:pPr lvl="1"/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en-US" dirty="0"/>
              <a:t>MDX</a:t>
            </a:r>
          </a:p>
          <a:p>
            <a:pPr lvl="1"/>
            <a:r>
              <a:rPr lang="he-IL" dirty="0"/>
              <a:t>וכו’</a:t>
            </a:r>
          </a:p>
          <a:p>
            <a:r>
              <a:rPr lang="en-US" dirty="0"/>
              <a:t>Front End\ Visualize</a:t>
            </a:r>
          </a:p>
          <a:p>
            <a:pPr lvl="1"/>
            <a:r>
              <a:rPr lang="he-IL" dirty="0"/>
              <a:t>נדבר בחלק אחר של הקורס (</a:t>
            </a:r>
            <a:r>
              <a:rPr lang="en-US" dirty="0"/>
              <a:t>Tableau</a:t>
            </a:r>
            <a:r>
              <a:rPr lang="he-IL" dirty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DA9F-EA3D-4EF8-972C-313F7D0D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– Extract Transform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033D-F5D2-49BC-9A48-A4D56401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dirty="0"/>
          </a:p>
          <a:p>
            <a:r>
              <a:rPr lang="he-IL" dirty="0"/>
              <a:t>הנתונים המקוריים יכולים להיות שמורים במקומות מסוגים שונים</a:t>
            </a:r>
          </a:p>
          <a:p>
            <a:pPr lvl="1"/>
            <a:r>
              <a:rPr lang="he-IL" dirty="0"/>
              <a:t>בסיסי נתונים, קבצי אקסל, קבצי </a:t>
            </a:r>
            <a:r>
              <a:rPr lang="en-US" dirty="0"/>
              <a:t>Json</a:t>
            </a:r>
            <a:r>
              <a:rPr lang="he-IL" dirty="0"/>
              <a:t>, אתרי אינטרנט ועוד</a:t>
            </a:r>
          </a:p>
          <a:p>
            <a:r>
              <a:rPr lang="he-IL" dirty="0"/>
              <a:t>כדי לנתח את הנתונים נבצע </a:t>
            </a:r>
            <a:r>
              <a:rPr lang="en-US" dirty="0"/>
              <a:t>ETL</a:t>
            </a:r>
            <a:r>
              <a:rPr lang="he-IL" dirty="0"/>
              <a:t>, ונמלא את ה - </a:t>
            </a:r>
            <a:r>
              <a:rPr lang="en-US" dirty="0"/>
              <a:t>data warehouse</a:t>
            </a:r>
            <a:endParaRPr lang="he-IL" dirty="0"/>
          </a:p>
          <a:p>
            <a:pPr lvl="1"/>
            <a:r>
              <a:rPr lang="he-IL" dirty="0"/>
              <a:t>זה מורכב משלושה חלקים</a:t>
            </a:r>
          </a:p>
          <a:p>
            <a:pPr lvl="2"/>
            <a:r>
              <a:rPr lang="en-US" dirty="0"/>
              <a:t>Extract</a:t>
            </a:r>
            <a:r>
              <a:rPr lang="he-IL" dirty="0"/>
              <a:t> = להוציא</a:t>
            </a:r>
          </a:p>
          <a:p>
            <a:pPr lvl="2"/>
            <a:r>
              <a:rPr lang="en-US" dirty="0"/>
              <a:t>Transform</a:t>
            </a:r>
            <a:r>
              <a:rPr lang="he-IL" dirty="0"/>
              <a:t> = להמיר</a:t>
            </a:r>
          </a:p>
          <a:p>
            <a:pPr lvl="2"/>
            <a:r>
              <a:rPr lang="en-US" dirty="0"/>
              <a:t>Load</a:t>
            </a:r>
            <a:r>
              <a:rPr lang="he-IL" dirty="0"/>
              <a:t> = לטעון</a:t>
            </a:r>
            <a:endParaRPr lang="en-US" dirty="0"/>
          </a:p>
          <a:p>
            <a:r>
              <a:rPr lang="he-IL" dirty="0"/>
              <a:t>מומלץ שתהיה תבנית פעולה קבועה לאופן ביצוע התהליך</a:t>
            </a:r>
          </a:p>
          <a:p>
            <a:pPr lvl="1"/>
            <a:r>
              <a:rPr lang="he-IL" dirty="0"/>
              <a:t>מקצר מאד את העבודה לאחר שצוברים ניסיון ומונע שיבושים בתהליך</a:t>
            </a:r>
            <a:endParaRPr lang="en-US" dirty="0"/>
          </a:p>
          <a:p>
            <a:r>
              <a:rPr lang="he-IL" dirty="0"/>
              <a:t>האם לנתח את הנתונים </a:t>
            </a:r>
            <a:r>
              <a:rPr lang="he-IL" b="1" dirty="0"/>
              <a:t>במקומם הטבעי</a:t>
            </a:r>
            <a:r>
              <a:rPr lang="he-IL" dirty="0"/>
              <a:t>?</a:t>
            </a:r>
          </a:p>
          <a:p>
            <a:r>
              <a:rPr lang="he-IL" dirty="0">
                <a:solidFill>
                  <a:srgbClr val="FF0000"/>
                </a:solidFill>
              </a:rPr>
              <a:t>לא!! זה מאד מסוכן</a:t>
            </a:r>
          </a:p>
          <a:p>
            <a:pPr lvl="1"/>
            <a:r>
              <a:rPr lang="he-IL" dirty="0"/>
              <a:t>עלולים לפגוע או לשנות בנתונים אמתיים</a:t>
            </a:r>
          </a:p>
          <a:p>
            <a:pPr lvl="1"/>
            <a:r>
              <a:rPr lang="he-IL" dirty="0"/>
              <a:t>לפגוע בתפקוד המערכת </a:t>
            </a:r>
          </a:p>
        </p:txBody>
      </p:sp>
    </p:spTree>
    <p:extLst>
      <p:ext uri="{BB962C8B-B14F-4D97-AF65-F5344CB8AC3E}">
        <p14:creationId xmlns:p14="http://schemas.microsoft.com/office/powerpoint/2010/main" val="301542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255B-4671-4DB6-8055-454D0DAB2075}"/>
              </a:ext>
            </a:extLst>
          </p:cNvPr>
          <p:cNvSpPr txBox="1">
            <a:spLocks/>
          </p:cNvSpPr>
          <p:nvPr/>
        </p:nvSpPr>
        <p:spPr>
          <a:xfrm>
            <a:off x="412954" y="924448"/>
            <a:ext cx="11395587" cy="5252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ישנו מגוון כלים לעיבוד הנתונים המקוריים:</a:t>
            </a:r>
          </a:p>
          <a:p>
            <a:pPr lvl="1"/>
            <a:r>
              <a:rPr lang="he-IL" dirty="0"/>
              <a:t>ניתן בעזרת הכלים לבצע טעינת נתונים, חיבור מכמה מקורות מידע, ניקוי בסיסי, התאמת שמות וכדו'</a:t>
            </a:r>
            <a:endParaRPr lang="en-US" dirty="0"/>
          </a:p>
          <a:p>
            <a:r>
              <a:rPr lang="he-IL" dirty="0"/>
              <a:t>דוגמאות לכלים</a:t>
            </a:r>
          </a:p>
          <a:p>
            <a:pPr lvl="1"/>
            <a:r>
              <a:rPr lang="he-IL" dirty="0"/>
              <a:t>כלי של מיקרוסופט:</a:t>
            </a:r>
          </a:p>
          <a:p>
            <a:pPr lvl="2"/>
            <a:r>
              <a:rPr lang="en-US" b="1" dirty="0"/>
              <a:t>SSDT-BI</a:t>
            </a:r>
            <a:r>
              <a:rPr lang="en-US" dirty="0"/>
              <a:t> (SQL Server Data Tools-Business Intelligence)</a:t>
            </a:r>
            <a:endParaRPr lang="he-IL" dirty="0"/>
          </a:p>
          <a:p>
            <a:pPr lvl="3"/>
            <a:r>
              <a:rPr lang="he-IL" dirty="0"/>
              <a:t>ספציפית </a:t>
            </a:r>
            <a:r>
              <a:rPr lang="en-US" b="1" dirty="0"/>
              <a:t>SSIS</a:t>
            </a:r>
            <a:r>
              <a:rPr lang="en-US" dirty="0"/>
              <a:t> (SQL Studio Integration Services)</a:t>
            </a:r>
            <a:r>
              <a:rPr lang="he-IL" dirty="0"/>
              <a:t> </a:t>
            </a:r>
            <a:endParaRPr lang="en-US" dirty="0"/>
          </a:p>
          <a:p>
            <a:pPr lvl="2"/>
            <a:r>
              <a:rPr lang="he-IL" dirty="0"/>
              <a:t>מריצים בתוך </a:t>
            </a:r>
            <a:r>
              <a:rPr lang="en-US" b="1" dirty="0"/>
              <a:t>MSVS</a:t>
            </a:r>
            <a:r>
              <a:rPr lang="en-US" dirty="0"/>
              <a:t> (Microsoft Visual Studio)</a:t>
            </a:r>
            <a:endParaRPr lang="he-IL" dirty="0"/>
          </a:p>
          <a:p>
            <a:pPr lvl="1"/>
            <a:r>
              <a:rPr lang="he-IL" dirty="0"/>
              <a:t>כלי </a:t>
            </a:r>
            <a:r>
              <a:rPr lang="he-IL" u="sng" dirty="0"/>
              <a:t>חדש</a:t>
            </a:r>
            <a:r>
              <a:rPr lang="he-IL" dirty="0"/>
              <a:t> של </a:t>
            </a:r>
            <a:r>
              <a:rPr lang="en-US" dirty="0"/>
              <a:t>Tableau</a:t>
            </a:r>
            <a:r>
              <a:rPr lang="he-IL" dirty="0"/>
              <a:t>:</a:t>
            </a:r>
          </a:p>
          <a:p>
            <a:pPr lvl="2"/>
            <a:r>
              <a:rPr lang="en-US" dirty="0"/>
              <a:t>Tableau Prep</a:t>
            </a:r>
            <a:endParaRPr lang="he-IL" dirty="0"/>
          </a:p>
          <a:p>
            <a:pPr lvl="3"/>
            <a:r>
              <a:rPr lang="en-US" dirty="0">
                <a:hlinkClick r:id="rId2"/>
              </a:rPr>
              <a:t>https://www.tableau.com/products/prep</a:t>
            </a:r>
            <a:endParaRPr lang="en-US" dirty="0"/>
          </a:p>
          <a:p>
            <a:pPr lvl="1"/>
            <a:r>
              <a:rPr lang="he-IL" dirty="0"/>
              <a:t>שימוש בכלים אחרים</a:t>
            </a:r>
          </a:p>
          <a:p>
            <a:pPr lvl="2"/>
            <a:r>
              <a:rPr lang="he-IL" dirty="0"/>
              <a:t>עורכים למיניהם</a:t>
            </a:r>
          </a:p>
          <a:p>
            <a:pPr lvl="2"/>
            <a:r>
              <a:rPr lang="he-IL" dirty="0"/>
              <a:t>שימוש בביטויים רגולריים</a:t>
            </a:r>
          </a:p>
          <a:p>
            <a:pPr lvl="2"/>
            <a:r>
              <a:rPr lang="en-US" dirty="0"/>
              <a:t>Excel</a:t>
            </a:r>
            <a:r>
              <a:rPr lang="he-IL" dirty="0"/>
              <a:t> </a:t>
            </a:r>
          </a:p>
          <a:p>
            <a:pPr lvl="1"/>
            <a:r>
              <a:rPr lang="en-US" dirty="0" err="1"/>
              <a:t>Knime</a:t>
            </a:r>
            <a:r>
              <a:rPr lang="he-IL" dirty="0"/>
              <a:t> (זה הכלי שנבחר ללמוד)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4756-97C6-4E75-A93E-91A91DBA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כלים שימושיים ל</a:t>
            </a:r>
            <a:r>
              <a:rPr lang="en-US" dirty="0"/>
              <a:t>ETL</a:t>
            </a:r>
            <a:r>
              <a:rPr lang="he-IL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BBA93-BF12-4F91-834E-8605BF9A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3" y="1800267"/>
            <a:ext cx="3466794" cy="1524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C822E-F4FC-483A-9CDC-15BA734BD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402" y="2374157"/>
            <a:ext cx="2314413" cy="134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E3DE5A-85BD-40E2-B658-D931FF230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47" y="3918023"/>
            <a:ext cx="2527061" cy="1818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8A799D-14CA-4CD2-83AB-F476494BF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741" y="5074571"/>
            <a:ext cx="2704076" cy="1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5144-CFD9-406F-ABF9-A6827C4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ניקוי הנתונים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E09C-F54A-46AB-AF72-89688D6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בחלק מהכלים הניקוי מבוצע כחלק מהשימוש בכלי (</a:t>
            </a:r>
            <a:r>
              <a:rPr lang="en-US" dirty="0"/>
              <a:t>tableau prep</a:t>
            </a:r>
            <a:r>
              <a:rPr lang="he-IL" dirty="0"/>
              <a:t>, </a:t>
            </a:r>
            <a:r>
              <a:rPr lang="en-US" dirty="0" err="1"/>
              <a:t>Knime</a:t>
            </a:r>
            <a:r>
              <a:rPr lang="he-IL" dirty="0"/>
              <a:t>)</a:t>
            </a:r>
          </a:p>
          <a:p>
            <a:pPr lvl="1"/>
            <a:endParaRPr lang="he-IL" dirty="0"/>
          </a:p>
          <a:p>
            <a:r>
              <a:rPr lang="he-IL" dirty="0"/>
              <a:t>הניקוי כולל:</a:t>
            </a:r>
          </a:p>
          <a:p>
            <a:pPr lvl="1"/>
            <a:r>
              <a:rPr lang="he-IL" dirty="0"/>
              <a:t>הורדת רשומות פגומות</a:t>
            </a:r>
          </a:p>
          <a:p>
            <a:pPr lvl="1"/>
            <a:r>
              <a:rPr lang="he-IL" dirty="0"/>
              <a:t>הורדת שדות מיותרים</a:t>
            </a:r>
          </a:p>
          <a:p>
            <a:pPr lvl="1"/>
            <a:r>
              <a:rPr lang="he-IL" dirty="0"/>
              <a:t>שינוי שמות של שדות</a:t>
            </a:r>
          </a:p>
          <a:p>
            <a:pPr lvl="1"/>
            <a:r>
              <a:rPr lang="he-IL" dirty="0"/>
              <a:t>עדכון טיפוסים</a:t>
            </a:r>
          </a:p>
          <a:p>
            <a:pPr lvl="2"/>
            <a:r>
              <a:rPr lang="he-IL" dirty="0"/>
              <a:t>למשל מטקסט לתאריך</a:t>
            </a:r>
          </a:p>
          <a:p>
            <a:pPr lvl="2"/>
            <a:r>
              <a:rPr lang="he-IL" dirty="0"/>
              <a:t>מכסף עם סימן של $ לערך מספרי</a:t>
            </a:r>
          </a:p>
          <a:p>
            <a:pPr lvl="1"/>
            <a:r>
              <a:rPr lang="he-IL" dirty="0"/>
              <a:t>פיצול של שדות (למשל שדה עם טקסט ותאריך, מלל ומספרים שרוצים בנפרד)</a:t>
            </a:r>
          </a:p>
          <a:p>
            <a:pPr lvl="1"/>
            <a:r>
              <a:rPr lang="he-IL" dirty="0"/>
              <a:t>הורדת אותיות או ספרות וכדו</a:t>
            </a:r>
          </a:p>
          <a:p>
            <a:pPr lvl="1"/>
            <a:r>
              <a:rPr lang="he-IL" dirty="0"/>
              <a:t>הורדת רווחים</a:t>
            </a:r>
          </a:p>
          <a:p>
            <a:pPr lvl="1"/>
            <a:r>
              <a:rPr lang="he-IL" dirty="0"/>
              <a:t>ועוד...</a:t>
            </a:r>
          </a:p>
        </p:txBody>
      </p:sp>
      <p:pic>
        <p:nvPicPr>
          <p:cNvPr id="4" name="Picture 2" descr="Brooms">
            <a:extLst>
              <a:ext uri="{FF2B5EF4-FFF2-40B4-BE49-F238E27FC236}">
                <a16:creationId xmlns:a16="http://schemas.microsoft.com/office/drawing/2014/main" id="{F21206E2-6FCA-4304-8B9F-6CC3BC5B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98" y="1943552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8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4933-7B29-409F-B3E1-EE3E1318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חשיבותה של עבודה נקיה ומובנית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8204-139D-4434-A0FA-941B30C8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" y="924448"/>
            <a:ext cx="11395587" cy="5686325"/>
          </a:xfrm>
        </p:spPr>
        <p:txBody>
          <a:bodyPr>
            <a:normAutofit/>
          </a:bodyPr>
          <a:lstStyle/>
          <a:p>
            <a:r>
              <a:rPr lang="he-IL" dirty="0"/>
              <a:t>לפני שמתחילים - רגע עוצרים! האם רצוי לבצע את הניקוי על הנתונים המקוריים?</a:t>
            </a:r>
          </a:p>
          <a:p>
            <a:pPr lvl="1"/>
            <a:r>
              <a:rPr lang="he-IL" sz="3900" dirty="0">
                <a:solidFill>
                  <a:srgbClr val="FF0000"/>
                </a:solidFill>
              </a:rPr>
              <a:t>לא!</a:t>
            </a:r>
          </a:p>
          <a:p>
            <a:endParaRPr lang="he-IL" dirty="0"/>
          </a:p>
          <a:p>
            <a:r>
              <a:rPr lang="he-IL" dirty="0"/>
              <a:t>הנתונים הם דבר יקר, ולמרות שכבר מדובר בהעתק של הנתונים, חשוב לשמר את הנתונים המקוריים לפני עיבוד.</a:t>
            </a:r>
          </a:p>
          <a:p>
            <a:endParaRPr lang="he-IL" dirty="0"/>
          </a:p>
          <a:p>
            <a:r>
              <a:rPr lang="he-IL" dirty="0"/>
              <a:t>לפעמים עדיף להוריד את השורה הבעייתית במקום לתקן אותה...</a:t>
            </a:r>
          </a:p>
          <a:p>
            <a:pPr lvl="1"/>
            <a:r>
              <a:rPr lang="he-IL" dirty="0"/>
              <a:t>במקרה זה נרצה לעשות מעקב גם על מה הורדנו.</a:t>
            </a:r>
          </a:p>
          <a:p>
            <a:endParaRPr lang="he-IL" dirty="0"/>
          </a:p>
          <a:p>
            <a:endParaRPr lang="en-US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3D2-FF20-4C0C-B1EA-007698D4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הערה על שימוש בביטויים רגולריים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6F54-5B87-4EB5-885F-12593F05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לבצע ניקוי בעזרת שימוש בביטויים רגולריים</a:t>
            </a:r>
            <a:endParaRPr lang="en-US" dirty="0"/>
          </a:p>
          <a:p>
            <a:pPr lvl="1"/>
            <a:r>
              <a:rPr lang="he-IL" dirty="0"/>
              <a:t>כמו שראינו בשבוע שעבר</a:t>
            </a:r>
            <a:endParaRPr lang="en-US" dirty="0"/>
          </a:p>
          <a:p>
            <a:pPr lvl="1"/>
            <a:endParaRPr lang="he-IL" dirty="0"/>
          </a:p>
          <a:p>
            <a:pPr lvl="1"/>
            <a:r>
              <a:rPr lang="he-IL" dirty="0"/>
              <a:t>ב </a:t>
            </a:r>
            <a:r>
              <a:rPr lang="en-US" dirty="0" err="1"/>
              <a:t>Knime</a:t>
            </a:r>
            <a:r>
              <a:rPr lang="he-IL" dirty="0"/>
              <a:t> ניתן לשלב שימוש בביטויים </a:t>
            </a:r>
            <a:r>
              <a:rPr lang="he-IL" dirty="0" err="1"/>
              <a:t>רגוליים</a:t>
            </a:r>
            <a:r>
              <a:rPr lang="he-IL" dirty="0"/>
              <a:t> (נדגים)</a:t>
            </a:r>
          </a:p>
          <a:p>
            <a:pPr lvl="1"/>
            <a:endParaRPr lang="en-US" dirty="0"/>
          </a:p>
          <a:p>
            <a:pPr lvl="1"/>
            <a:r>
              <a:rPr lang="he-IL" dirty="0"/>
              <a:t>באקסל - ב </a:t>
            </a:r>
            <a:r>
              <a:rPr lang="en-US" dirty="0"/>
              <a:t>VBA</a:t>
            </a:r>
            <a:r>
              <a:rPr lang="he-IL" dirty="0"/>
              <a:t> ניתן לשלב עבודה עם ביטויים רגולריים</a:t>
            </a:r>
          </a:p>
          <a:p>
            <a:pPr lvl="2"/>
            <a:r>
              <a:rPr lang="he-IL" dirty="0"/>
              <a:t>הסבר על הנושא ניתן למצוא כאן (ובעוד מקומות)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https://analystcave.com/excel-regex-tutorial/</a:t>
            </a:r>
            <a:endParaRPr lang="he-IL" dirty="0"/>
          </a:p>
          <a:p>
            <a:pPr marL="914400" lvl="2" indent="0">
              <a:buNone/>
            </a:pPr>
            <a:endParaRPr lang="he-IL" dirty="0"/>
          </a:p>
          <a:p>
            <a:pPr marL="914400" lvl="2" indent="0">
              <a:buNone/>
            </a:pPr>
            <a:endParaRPr lang="he-IL" dirty="0"/>
          </a:p>
          <a:p>
            <a:pPr marL="914400" lvl="2" indent="0">
              <a:buNone/>
            </a:pPr>
            <a:r>
              <a:rPr lang="he-IL" dirty="0"/>
              <a:t>וכן בכלים נוספים...</a:t>
            </a:r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14125</TotalTime>
  <Words>598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ניתוח נתוני עתק Big Data</vt:lpstr>
      <vt:lpstr>למה מתעכבים על ניקוי והכנת DATA</vt:lpstr>
      <vt:lpstr>תהליך הפקת מידע מנתונים</vt:lpstr>
      <vt:lpstr>על מה לא נדבר היום?</vt:lpstr>
      <vt:lpstr>ETL – Extract Transform Load</vt:lpstr>
      <vt:lpstr>כלים שימושיים לETL </vt:lpstr>
      <vt:lpstr>ניקוי הנתונים</vt:lpstr>
      <vt:lpstr>חשיבותה של עבודה נקיה ומובנית</vt:lpstr>
      <vt:lpstr>הערה על שימוש בביטויים רגולריים</vt:lpstr>
      <vt:lpstr>Thanks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בסיסי נתונים וניתוח נתוני עתק Big Data</dc:title>
  <dc:creator>meir</dc:creator>
  <cp:lastModifiedBy>Ariella</cp:lastModifiedBy>
  <cp:revision>351</cp:revision>
  <dcterms:created xsi:type="dcterms:W3CDTF">2018-08-27T13:24:24Z</dcterms:created>
  <dcterms:modified xsi:type="dcterms:W3CDTF">2020-05-17T07:25:58Z</dcterms:modified>
</cp:coreProperties>
</file>