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6AB3D6-086C-4E60-A646-8036AFC754D5}">
  <a:tblStyle styleId="{436AB3D6-086C-4E60-A646-8036AFC754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bff1b9f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7bff1b9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bff1b9f2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7bff1b9f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924f396d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924f396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924f396d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924f396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24f396d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924f396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924f396d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924f396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bff1b9f2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7bff1b9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be130558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be13055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be1305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be130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24f396d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924f396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24f396d8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924f396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456840" y="195840"/>
            <a:ext cx="6367320" cy="84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56840" y="124056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Relationship Id="rId4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DL</a:t>
            </a: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(complementary slides)</a:t>
            </a:r>
            <a:endParaRPr sz="3000"/>
          </a:p>
        </p:txBody>
      </p:sp>
      <p:sp>
        <p:nvSpPr>
          <p:cNvPr id="165" name="Google Shape;165;p40"/>
          <p:cNvSpPr txBox="1"/>
          <p:nvPr/>
        </p:nvSpPr>
        <p:spPr>
          <a:xfrm>
            <a:off x="311950" y="3113048"/>
            <a:ext cx="85200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Activations</a:t>
            </a:r>
            <a:r>
              <a:rPr lang="en-US" sz="2800">
                <a:solidFill>
                  <a:srgbClr val="595959"/>
                </a:solidFill>
              </a:rPr>
              <a:t> and proper 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sz="2800">
              <a:solidFill>
                <a:srgbClr val="595959"/>
              </a:solidFill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O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ptimizers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Momentum</a:t>
            </a:r>
            <a:endParaRPr b="1" sz="2800"/>
          </a:p>
        </p:txBody>
      </p:sp>
      <p:pic>
        <p:nvPicPr>
          <p:cNvPr id="234" name="Google Shape;2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1" y="1230825"/>
            <a:ext cx="3629324" cy="35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013" y="2906663"/>
            <a:ext cx="33623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9"/>
          <p:cNvSpPr txBox="1"/>
          <p:nvPr/>
        </p:nvSpPr>
        <p:spPr>
          <a:xfrm>
            <a:off x="5059925" y="2096900"/>
            <a:ext cx="197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a low-pass-filter: smooth the GDS trajectory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Nesterov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00" y="741000"/>
            <a:ext cx="5819525" cy="4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1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2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34825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0" y="1139625"/>
            <a:ext cx="4100424" cy="317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925" y="152400"/>
            <a:ext cx="4615675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311760" y="1828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Activation: Sigmoid vs Softmax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00" y="1216800"/>
            <a:ext cx="82386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NN architectures for different problems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00" y="1438200"/>
            <a:ext cx="8848440" cy="22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/>
        </p:nvSpPr>
        <p:spPr>
          <a:xfrm>
            <a:off x="456840" y="195840"/>
            <a:ext cx="7778520" cy="84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Logistic-Loss (cross-entropy) function for sigmoid\softmax activation layers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40" y="1639440"/>
            <a:ext cx="4829400" cy="5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3"/>
          <p:cNvSpPr/>
          <p:nvPr/>
        </p:nvSpPr>
        <p:spPr>
          <a:xfrm>
            <a:off x="668160" y="2809080"/>
            <a:ext cx="2777040" cy="42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Intuition: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y’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Big loss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/>
          <p:nvPr/>
        </p:nvSpPr>
        <p:spPr>
          <a:xfrm>
            <a:off x="2307360" y="2854800"/>
            <a:ext cx="3009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3"/>
          <p:cNvSpPr/>
          <p:nvPr/>
        </p:nvSpPr>
        <p:spPr>
          <a:xfrm>
            <a:off x="1658040" y="2905200"/>
            <a:ext cx="300900" cy="2508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3"/>
          <p:cNvGraphicFramePr/>
          <p:nvPr/>
        </p:nvGraphicFramePr>
        <p:xfrm>
          <a:off x="3476520" y="256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{436AB3D6-086C-4E60-A646-8036AFC754D5}</a:tableStyleId>
              </a:tblPr>
              <a:tblGrid>
                <a:gridCol w="793450"/>
                <a:gridCol w="793450"/>
                <a:gridCol w="792725"/>
              </a:tblGrid>
              <a:tr h="58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y’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logLoss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43"/>
          <p:cNvSpPr/>
          <p:nvPr/>
        </p:nvSpPr>
        <p:spPr>
          <a:xfrm>
            <a:off x="6361200" y="1550160"/>
            <a:ext cx="2543400" cy="51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y’ =  predicted (“probability”)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label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080" y="2301480"/>
            <a:ext cx="2280239" cy="162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3"/>
          <p:cNvSpPr/>
          <p:nvPr/>
        </p:nvSpPr>
        <p:spPr>
          <a:xfrm flipH="1" rot="10800000">
            <a:off x="5856150" y="3352349"/>
            <a:ext cx="862434" cy="1221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0000"/>
            </a:solidFill>
            <a:prstDash val="dashDot"/>
            <a:round/>
            <a:headEnd len="sm" w="sm" type="none"/>
            <a:tailEnd len="med" w="med" type="triangle"/>
          </a:ln>
        </p:spPr>
      </p:sp>
      <p:sp>
        <p:nvSpPr>
          <p:cNvPr id="191" name="Google Shape;191;p43"/>
          <p:cNvSpPr/>
          <p:nvPr/>
        </p:nvSpPr>
        <p:spPr>
          <a:xfrm flipH="1" rot="10800000">
            <a:off x="5856150" y="3678308"/>
            <a:ext cx="2195262" cy="4769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8761D"/>
            </a:solidFill>
            <a:prstDash val="dashDot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63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36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6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4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10" name="Google Shape;21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46"/>
            <p:cNvSpPr/>
            <p:nvPr/>
          </p:nvSpPr>
          <p:spPr>
            <a:xfrm>
              <a:off x="3895075" y="1259250"/>
              <a:ext cx="149100" cy="23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6"/>
            <p:cNvSpPr/>
            <p:nvPr/>
          </p:nvSpPr>
          <p:spPr>
            <a:xfrm>
              <a:off x="5912757" y="1259250"/>
              <a:ext cx="149100" cy="23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6"/>
            <p:cNvSpPr/>
            <p:nvPr/>
          </p:nvSpPr>
          <p:spPr>
            <a:xfrm>
              <a:off x="4885675" y="1259250"/>
              <a:ext cx="149100" cy="238200"/>
            </a:xfrm>
            <a:prstGeom prst="rect">
              <a:avLst/>
            </a:prstGeom>
            <a:noFill/>
            <a:ln cap="flat" cmpd="sng" w="28575">
              <a:solidFill>
                <a:srgbClr val="269C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6"/>
            <p:cNvSpPr/>
            <p:nvPr/>
          </p:nvSpPr>
          <p:spPr>
            <a:xfrm>
              <a:off x="6943075" y="1259250"/>
              <a:ext cx="149100" cy="238200"/>
            </a:xfrm>
            <a:prstGeom prst="rect">
              <a:avLst/>
            </a:prstGeom>
            <a:noFill/>
            <a:ln cap="flat" cmpd="sng" w="28575">
              <a:solidFill>
                <a:srgbClr val="269C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8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