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af6c94003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af6c94003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a5c22fc6f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a5c22fc6f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a5c22fc6f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a5c22fc6f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a5c22fc6f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a5c22fc6f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a9fe84ca2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a9fe84ca2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a9fe84ca2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a9fe84ca2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af6c94003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af6c94003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a9fe84ca2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a9fe84ca2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a9fe84ca27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a9fe84ca27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a9fe84ca27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a9fe84ca27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5c22fc6f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5c22fc6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a9fe84ca2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a9fe84ca2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a9ff0f0cc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a9ff0f0cc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a5c22fc6f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a5c22fc6f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a5c22fc6f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a5c22fc6f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a5c22fc6f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a5c22fc6f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af6a99e695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af6a99e695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af6a99e695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af6a99e695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af6a99e69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af6a99e69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a5c22fc6fb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a5c22fc6fb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hyperlink" Target="https://interestingliterature.com/2016/08/10-very-short-love-poems-everyone-should-read/" TargetMode="External"/><Relationship Id="rId5" Type="http://schemas.openxmlformats.org/officeDocument/2006/relationships/hyperlink" Target="https://classicalpoets.org/2016/10/27/10-greatest-love-poems-ever-written/" TargetMode="External"/><Relationship Id="rId6"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7.png"/><Relationship Id="rId5" Type="http://schemas.openxmlformats.org/officeDocument/2006/relationships/image" Target="../media/image4.png"/><Relationship Id="rId6"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11.png"/><Relationship Id="rId6"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Love Poem</a:t>
            </a:r>
            <a:endParaRPr/>
          </a:p>
          <a:p>
            <a:pPr indent="0" lvl="0" marL="0" rtl="0" algn="ctr">
              <a:spcBef>
                <a:spcPts val="0"/>
              </a:spcBef>
              <a:spcAft>
                <a:spcPts val="0"/>
              </a:spcAft>
              <a:buNone/>
            </a:pPr>
            <a:r>
              <a:rPr lang="en"/>
              <a:t>Search Engine</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By </a:t>
            </a:r>
            <a:endParaRPr>
              <a:solidFill>
                <a:srgbClr val="000000"/>
              </a:solidFill>
            </a:endParaRPr>
          </a:p>
          <a:p>
            <a:pPr indent="0" lvl="0" marL="0" rtl="0" algn="ctr">
              <a:spcBef>
                <a:spcPts val="0"/>
              </a:spcBef>
              <a:spcAft>
                <a:spcPts val="0"/>
              </a:spcAft>
              <a:buClr>
                <a:schemeClr val="dk1"/>
              </a:buClr>
              <a:buSzPts val="1100"/>
              <a:buFont typeface="Arial"/>
              <a:buNone/>
            </a:pPr>
            <a:r>
              <a:rPr lang="en" sz="1700">
                <a:solidFill>
                  <a:srgbClr val="000000"/>
                </a:solidFill>
              </a:rPr>
              <a:t>Dennis Li</a:t>
            </a:r>
            <a:endParaRPr>
              <a:solidFill>
                <a:srgbClr val="000000"/>
              </a:solidFill>
            </a:endParaRPr>
          </a:p>
          <a:p>
            <a:pPr indent="0" lvl="0" marL="0" rtl="0" algn="ctr">
              <a:spcBef>
                <a:spcPts val="0"/>
              </a:spcBef>
              <a:spcAft>
                <a:spcPts val="0"/>
              </a:spcAft>
              <a:buNone/>
            </a:pPr>
            <a:r>
              <a:rPr lang="en" sz="1700">
                <a:solidFill>
                  <a:srgbClr val="000000"/>
                </a:solidFill>
              </a:rPr>
              <a:t>Sharon Yang</a:t>
            </a:r>
            <a:endParaRPr sz="1700">
              <a:solidFill>
                <a:srgbClr val="000000"/>
              </a:solidFill>
            </a:endParaRPr>
          </a:p>
          <a:p>
            <a:pPr indent="0" lvl="0" marL="0" rtl="0" algn="ctr">
              <a:spcBef>
                <a:spcPts val="0"/>
              </a:spcBef>
              <a:spcAft>
                <a:spcPts val="0"/>
              </a:spcAft>
              <a:buNone/>
            </a:pPr>
            <a:r>
              <a:rPr lang="en" sz="1700">
                <a:solidFill>
                  <a:srgbClr val="000000"/>
                </a:solidFill>
              </a:rPr>
              <a:t>Fang Zheng</a:t>
            </a:r>
            <a:endParaRPr sz="1700">
              <a:solidFill>
                <a:srgbClr val="000000"/>
              </a:solidFill>
            </a:endParaRPr>
          </a:p>
          <a:p>
            <a:pPr indent="0" lvl="0" marL="0" rtl="0" algn="ctr">
              <a:spcBef>
                <a:spcPts val="0"/>
              </a:spcBef>
              <a:spcAft>
                <a:spcPts val="0"/>
              </a:spcAft>
              <a:buNone/>
            </a:pPr>
            <a:r>
              <a:rPr lang="en" sz="1700">
                <a:solidFill>
                  <a:srgbClr val="000000"/>
                </a:solidFill>
              </a:rPr>
              <a:t>Brandon Zhang</a:t>
            </a:r>
            <a:endParaRPr sz="1700">
              <a:solidFill>
                <a:srgbClr val="000000"/>
              </a:solidFill>
            </a:endParaRPr>
          </a:p>
          <a:p>
            <a:pPr indent="0" lvl="0" marL="0" rtl="0" algn="ctr">
              <a:spcBef>
                <a:spcPts val="0"/>
              </a:spcBef>
              <a:spcAft>
                <a:spcPts val="0"/>
              </a:spcAft>
              <a:buNone/>
            </a:pPr>
            <a:r>
              <a:t/>
            </a:r>
            <a:endParaRPr sz="1700"/>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Search engine</a:t>
            </a:r>
            <a:endParaRPr/>
          </a:p>
        </p:txBody>
      </p:sp>
      <p:sp>
        <p:nvSpPr>
          <p:cNvPr id="120" name="Google Shape;120;p22"/>
          <p:cNvSpPr txBox="1"/>
          <p:nvPr>
            <p:ph idx="1" type="body"/>
          </p:nvPr>
        </p:nvSpPr>
        <p:spPr>
          <a:xfrm>
            <a:off x="311700" y="1152475"/>
            <a:ext cx="8520600" cy="2888700"/>
          </a:xfrm>
          <a:prstGeom prst="rect">
            <a:avLst/>
          </a:prstGeom>
        </p:spPr>
        <p:txBody>
          <a:bodyPr anchorCtr="0" anchor="t" bIns="91425" lIns="91425" spcFirstLastPara="1" rIns="91425" wrap="square" tIns="91425">
            <a:noAutofit/>
          </a:bodyPr>
          <a:lstStyle/>
          <a:p>
            <a:pPr indent="-330200" lvl="0" marL="457200" rtl="0" algn="l">
              <a:spcBef>
                <a:spcPts val="1200"/>
              </a:spcBef>
              <a:spcAft>
                <a:spcPts val="0"/>
              </a:spcAft>
              <a:buClr>
                <a:schemeClr val="dk1"/>
              </a:buClr>
              <a:buSzPts val="1600"/>
              <a:buAutoNum type="arabicPeriod"/>
            </a:pPr>
            <a:r>
              <a:rPr lang="en" sz="1600">
                <a:solidFill>
                  <a:schemeClr val="dk1"/>
                </a:solidFill>
              </a:rPr>
              <a:t>The search engine allows the user to search via keyword for entries in our system</a:t>
            </a:r>
            <a:endParaRPr sz="1600">
              <a:solidFill>
                <a:schemeClr val="dk1"/>
              </a:solidFill>
            </a:endParaRPr>
          </a:p>
          <a:p>
            <a:pPr indent="0" lvl="0" marL="457200" rtl="0" algn="l">
              <a:spcBef>
                <a:spcPts val="1200"/>
              </a:spcBef>
              <a:spcAft>
                <a:spcPts val="0"/>
              </a:spcAft>
              <a:buNone/>
            </a:pPr>
            <a:r>
              <a:rPr lang="en" sz="1600">
                <a:solidFill>
                  <a:schemeClr val="dk1"/>
                </a:solidFill>
              </a:rPr>
              <a:t>For example, in our system, 9 poems contain the word “love” in their text, if user types “love”,  the poems’ titles containing “love” will be displayed. By entering the number that corresponds to the title, we can see additional information.</a:t>
            </a:r>
            <a:endParaRPr sz="1600">
              <a:solidFill>
                <a:schemeClr val="dk1"/>
              </a:solidFill>
            </a:endParaRPr>
          </a:p>
          <a:p>
            <a:pPr indent="-330200" lvl="0" marL="457200" rtl="0" algn="l">
              <a:spcBef>
                <a:spcPts val="1200"/>
              </a:spcBef>
              <a:spcAft>
                <a:spcPts val="0"/>
              </a:spcAft>
              <a:buSzPts val="1600"/>
              <a:buAutoNum type="arabicPeriod"/>
            </a:pPr>
            <a:r>
              <a:rPr lang="en" sz="1600"/>
              <a:t>The user also can search only one poem by  entering primary key(Title and </a:t>
            </a:r>
            <a:r>
              <a:rPr lang="en" sz="1600"/>
              <a:t>author</a:t>
            </a:r>
            <a:r>
              <a:rPr lang="en" sz="1600"/>
              <a:t>) or  enter title only.</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Feedback</a:t>
            </a:r>
            <a:endParaRPr/>
          </a:p>
        </p:txBody>
      </p:sp>
      <p:sp>
        <p:nvSpPr>
          <p:cNvPr id="126" name="Google Shape;126;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000000"/>
                </a:solidFill>
              </a:rPr>
              <a:t>We chose 2 </a:t>
            </a:r>
            <a:r>
              <a:rPr lang="en">
                <a:solidFill>
                  <a:srgbClr val="000000"/>
                </a:solidFill>
              </a:rPr>
              <a:t>participants</a:t>
            </a:r>
            <a:r>
              <a:rPr lang="en">
                <a:solidFill>
                  <a:srgbClr val="000000"/>
                </a:solidFill>
              </a:rPr>
              <a:t> from our friends at random and gave them the following</a:t>
            </a:r>
            <a:endParaRPr>
              <a:solidFill>
                <a:srgbClr val="000000"/>
              </a:solidFill>
            </a:endParaRPr>
          </a:p>
          <a:p>
            <a:pPr indent="0" lvl="0" marL="0" rtl="0" algn="l">
              <a:lnSpc>
                <a:spcPct val="100000"/>
              </a:lnSpc>
              <a:spcBef>
                <a:spcPts val="1600"/>
              </a:spcBef>
              <a:spcAft>
                <a:spcPts val="0"/>
              </a:spcAft>
              <a:buNone/>
            </a:pPr>
            <a:r>
              <a:rPr lang="en">
                <a:solidFill>
                  <a:srgbClr val="000000"/>
                </a:solidFill>
              </a:rPr>
              <a:t>3 scenarios</a:t>
            </a:r>
            <a:endParaRPr>
              <a:solidFill>
                <a:srgbClr val="000000"/>
              </a:solidFill>
            </a:endParaRPr>
          </a:p>
          <a:p>
            <a:pPr indent="-342900" lvl="0" marL="457200" rtl="0" algn="l">
              <a:lnSpc>
                <a:spcPct val="100000"/>
              </a:lnSpc>
              <a:spcBef>
                <a:spcPts val="1600"/>
              </a:spcBef>
              <a:spcAft>
                <a:spcPts val="0"/>
              </a:spcAft>
              <a:buClr>
                <a:srgbClr val="000000"/>
              </a:buClr>
              <a:buSzPts val="1800"/>
              <a:buAutoNum type="arabicPeriod"/>
            </a:pPr>
            <a:r>
              <a:rPr lang="en">
                <a:solidFill>
                  <a:srgbClr val="000000"/>
                </a:solidFill>
              </a:rPr>
              <a:t>Search for an </a:t>
            </a:r>
            <a:r>
              <a:rPr lang="en">
                <a:solidFill>
                  <a:srgbClr val="000000"/>
                </a:solidFill>
              </a:rPr>
              <a:t>existing</a:t>
            </a:r>
            <a:r>
              <a:rPr lang="en">
                <a:solidFill>
                  <a:srgbClr val="000000"/>
                </a:solidFill>
              </a:rPr>
              <a:t> poem and read it’s contents</a:t>
            </a:r>
            <a:endParaRPr>
              <a:solidFill>
                <a:srgbClr val="000000"/>
              </a:solidFill>
            </a:endParaRPr>
          </a:p>
          <a:p>
            <a:pPr indent="-342900" lvl="0" marL="457200" rtl="0" algn="l">
              <a:lnSpc>
                <a:spcPct val="100000"/>
              </a:lnSpc>
              <a:spcBef>
                <a:spcPts val="0"/>
              </a:spcBef>
              <a:spcAft>
                <a:spcPts val="0"/>
              </a:spcAft>
              <a:buClr>
                <a:srgbClr val="000000"/>
              </a:buClr>
              <a:buSzPts val="1800"/>
              <a:buAutoNum type="arabicPeriod"/>
            </a:pPr>
            <a:r>
              <a:rPr lang="en">
                <a:solidFill>
                  <a:srgbClr val="000000"/>
                </a:solidFill>
              </a:rPr>
              <a:t>Add a poem and search for it</a:t>
            </a:r>
            <a:endParaRPr>
              <a:solidFill>
                <a:srgbClr val="000000"/>
              </a:solidFill>
            </a:endParaRPr>
          </a:p>
          <a:p>
            <a:pPr indent="-342900" lvl="0" marL="457200" rtl="0" algn="l">
              <a:lnSpc>
                <a:spcPct val="100000"/>
              </a:lnSpc>
              <a:spcBef>
                <a:spcPts val="0"/>
              </a:spcBef>
              <a:spcAft>
                <a:spcPts val="0"/>
              </a:spcAft>
              <a:buClr>
                <a:srgbClr val="000000"/>
              </a:buClr>
              <a:buSzPts val="1800"/>
              <a:buAutoNum type="arabicPeriod"/>
            </a:pPr>
            <a:r>
              <a:rPr lang="en">
                <a:solidFill>
                  <a:srgbClr val="000000"/>
                </a:solidFill>
              </a:rPr>
              <a:t>Look at statistics, remove a poem(poem that affects the stats), and look at </a:t>
            </a:r>
            <a:r>
              <a:rPr lang="en">
                <a:solidFill>
                  <a:srgbClr val="000000"/>
                </a:solidFill>
              </a:rPr>
              <a:t>statistics</a:t>
            </a:r>
            <a:r>
              <a:rPr lang="en">
                <a:solidFill>
                  <a:srgbClr val="000000"/>
                </a:solidFill>
              </a:rPr>
              <a:t> again.</a:t>
            </a:r>
            <a:endParaRPr>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Participant 1</a:t>
            </a:r>
            <a:endParaRPr/>
          </a:p>
        </p:txBody>
      </p:sp>
      <p:sp>
        <p:nvSpPr>
          <p:cNvPr id="132" name="Google Shape;132;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000000"/>
                </a:solidFill>
              </a:rPr>
              <a:t>Feedback</a:t>
            </a:r>
            <a:endParaRPr>
              <a:solidFill>
                <a:srgbClr val="000000"/>
              </a:solidFill>
            </a:endParaRPr>
          </a:p>
          <a:p>
            <a:pPr indent="-342900" lvl="0" marL="457200" rtl="0" algn="l">
              <a:spcBef>
                <a:spcPts val="1600"/>
              </a:spcBef>
              <a:spcAft>
                <a:spcPts val="0"/>
              </a:spcAft>
              <a:buClr>
                <a:srgbClr val="000000"/>
              </a:buClr>
              <a:buSzPts val="1800"/>
              <a:buChar char="●"/>
            </a:pPr>
            <a:r>
              <a:rPr lang="en">
                <a:solidFill>
                  <a:srgbClr val="000000"/>
                </a:solidFill>
              </a:rPr>
              <a:t>Overall Navigation is clear</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All the functionality works if valid choices are given</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For search functionality</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The users </a:t>
            </a:r>
            <a:r>
              <a:rPr lang="en">
                <a:solidFill>
                  <a:srgbClr val="000000"/>
                </a:solidFill>
              </a:rPr>
              <a:t>have</a:t>
            </a:r>
            <a:r>
              <a:rPr lang="en">
                <a:solidFill>
                  <a:srgbClr val="000000"/>
                </a:solidFill>
              </a:rPr>
              <a:t> to know the author names or keywords in order to perform a search</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Printing information such as Author name or keywords should be an option to show choices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When users enter an invalid choice</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Java exception is thrown</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The exception handling should be caught and allow the user to enter another choice</a:t>
            </a:r>
            <a:endParaRPr>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Participant 2</a:t>
            </a:r>
            <a:endParaRPr/>
          </a:p>
        </p:txBody>
      </p:sp>
      <p:sp>
        <p:nvSpPr>
          <p:cNvPr id="138" name="Google Shape;138;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u="sng">
                <a:solidFill>
                  <a:srgbClr val="000000"/>
                </a:solidFill>
              </a:rPr>
              <a:t>Feedback</a:t>
            </a:r>
            <a:endParaRPr sz="1700" u="sng">
              <a:solidFill>
                <a:srgbClr val="000000"/>
              </a:solidFill>
            </a:endParaRPr>
          </a:p>
          <a:p>
            <a:pPr indent="-311150" lvl="0" marL="457200" rtl="0" algn="l">
              <a:spcBef>
                <a:spcPts val="1600"/>
              </a:spcBef>
              <a:spcAft>
                <a:spcPts val="0"/>
              </a:spcAft>
              <a:buClr>
                <a:srgbClr val="000000"/>
              </a:buClr>
              <a:buSzPts val="1300"/>
              <a:buChar char="●"/>
            </a:pPr>
            <a:r>
              <a:rPr lang="en" sz="1300">
                <a:solidFill>
                  <a:srgbClr val="000000"/>
                </a:solidFill>
              </a:rPr>
              <a:t>The search title/author</a:t>
            </a:r>
            <a:endParaRPr sz="1300">
              <a:solidFill>
                <a:srgbClr val="000000"/>
              </a:solidFill>
            </a:endParaRPr>
          </a:p>
          <a:p>
            <a:pPr indent="-311150" lvl="1" marL="914400" rtl="0" algn="l">
              <a:spcBef>
                <a:spcPts val="0"/>
              </a:spcBef>
              <a:spcAft>
                <a:spcPts val="0"/>
              </a:spcAft>
              <a:buClr>
                <a:srgbClr val="000000"/>
              </a:buClr>
              <a:buSzPts val="1300"/>
              <a:buChar char="○"/>
            </a:pPr>
            <a:r>
              <a:rPr lang="en" sz="1300">
                <a:solidFill>
                  <a:srgbClr val="000000"/>
                </a:solidFill>
              </a:rPr>
              <a:t>Search is case sensitive which is not ideal</a:t>
            </a:r>
            <a:endParaRPr sz="1300">
              <a:solidFill>
                <a:srgbClr val="000000"/>
              </a:solidFill>
            </a:endParaRPr>
          </a:p>
          <a:p>
            <a:pPr indent="-311150" lvl="1" marL="914400" rtl="0" algn="l">
              <a:spcBef>
                <a:spcPts val="0"/>
              </a:spcBef>
              <a:spcAft>
                <a:spcPts val="0"/>
              </a:spcAft>
              <a:buClr>
                <a:srgbClr val="000000"/>
              </a:buClr>
              <a:buSzPts val="1300"/>
              <a:buChar char="○"/>
            </a:pPr>
            <a:r>
              <a:rPr lang="en" sz="1300">
                <a:solidFill>
                  <a:srgbClr val="000000"/>
                </a:solidFill>
              </a:rPr>
              <a:t>When search options are displayed typing title should be an option with typing in a title</a:t>
            </a:r>
            <a:endParaRPr sz="1300">
              <a:solidFill>
                <a:srgbClr val="000000"/>
              </a:solidFill>
            </a:endParaRPr>
          </a:p>
          <a:p>
            <a:pPr indent="-311150" lvl="1" marL="914400" rtl="0" algn="l">
              <a:spcBef>
                <a:spcPts val="0"/>
              </a:spcBef>
              <a:spcAft>
                <a:spcPts val="0"/>
              </a:spcAft>
              <a:buClr>
                <a:srgbClr val="000000"/>
              </a:buClr>
              <a:buSzPts val="1300"/>
              <a:buChar char="○"/>
            </a:pPr>
            <a:r>
              <a:rPr lang="en" sz="1300">
                <a:solidFill>
                  <a:srgbClr val="000000"/>
                </a:solidFill>
              </a:rPr>
              <a:t>The options should be author or title</a:t>
            </a:r>
            <a:endParaRPr sz="1300">
              <a:solidFill>
                <a:srgbClr val="000000"/>
              </a:solidFill>
            </a:endParaRPr>
          </a:p>
          <a:p>
            <a:pPr indent="-311150" lvl="0" marL="457200" rtl="0" algn="l">
              <a:spcBef>
                <a:spcPts val="0"/>
              </a:spcBef>
              <a:spcAft>
                <a:spcPts val="0"/>
              </a:spcAft>
              <a:buClr>
                <a:srgbClr val="000000"/>
              </a:buClr>
              <a:buSzPts val="1300"/>
              <a:buChar char="●"/>
            </a:pPr>
            <a:r>
              <a:rPr lang="en" sz="1300">
                <a:solidFill>
                  <a:srgbClr val="000000"/>
                </a:solidFill>
              </a:rPr>
              <a:t>Menu traversability</a:t>
            </a:r>
            <a:endParaRPr sz="1300">
              <a:solidFill>
                <a:srgbClr val="000000"/>
              </a:solidFill>
            </a:endParaRPr>
          </a:p>
          <a:p>
            <a:pPr indent="-311150" lvl="1" marL="914400" rtl="0" algn="l">
              <a:spcBef>
                <a:spcPts val="0"/>
              </a:spcBef>
              <a:spcAft>
                <a:spcPts val="0"/>
              </a:spcAft>
              <a:buClr>
                <a:srgbClr val="000000"/>
              </a:buClr>
              <a:buSzPts val="1300"/>
              <a:buChar char="○"/>
            </a:pPr>
            <a:r>
              <a:rPr lang="en" sz="1300">
                <a:solidFill>
                  <a:srgbClr val="000000"/>
                </a:solidFill>
              </a:rPr>
              <a:t>Typing x whenever should offer the option to go backwards in the menu</a:t>
            </a:r>
            <a:endParaRPr sz="1300">
              <a:solidFill>
                <a:srgbClr val="000000"/>
              </a:solidFill>
            </a:endParaRPr>
          </a:p>
          <a:p>
            <a:pPr indent="-311150" lvl="1" marL="914400" rtl="0" algn="l">
              <a:spcBef>
                <a:spcPts val="0"/>
              </a:spcBef>
              <a:spcAft>
                <a:spcPts val="0"/>
              </a:spcAft>
              <a:buClr>
                <a:srgbClr val="000000"/>
              </a:buClr>
              <a:buSzPts val="1300"/>
              <a:buChar char="○"/>
            </a:pPr>
            <a:r>
              <a:rPr lang="en" sz="1300">
                <a:solidFill>
                  <a:srgbClr val="000000"/>
                </a:solidFill>
              </a:rPr>
              <a:t>When displaying a poem the menu comes up right after disrupting the poem</a:t>
            </a:r>
            <a:endParaRPr sz="1300">
              <a:solidFill>
                <a:srgbClr val="000000"/>
              </a:solidFill>
            </a:endParaRPr>
          </a:p>
          <a:p>
            <a:pPr indent="-311150" lvl="2" marL="1371600" rtl="0" algn="l">
              <a:spcBef>
                <a:spcPts val="0"/>
              </a:spcBef>
              <a:spcAft>
                <a:spcPts val="0"/>
              </a:spcAft>
              <a:buClr>
                <a:srgbClr val="000000"/>
              </a:buClr>
              <a:buSzPts val="1300"/>
              <a:buChar char="■"/>
            </a:pPr>
            <a:r>
              <a:rPr lang="en" sz="1300">
                <a:solidFill>
                  <a:srgbClr val="000000"/>
                </a:solidFill>
              </a:rPr>
              <a:t>Instead a line that says “press enter to continue” would be nice to not </a:t>
            </a:r>
            <a:r>
              <a:rPr lang="en" sz="1300">
                <a:solidFill>
                  <a:srgbClr val="000000"/>
                </a:solidFill>
              </a:rPr>
              <a:t>interrupt</a:t>
            </a:r>
            <a:r>
              <a:rPr lang="en" sz="1300">
                <a:solidFill>
                  <a:srgbClr val="000000"/>
                </a:solidFill>
              </a:rPr>
              <a:t> the flow</a:t>
            </a:r>
            <a:endParaRPr sz="1300">
              <a:solidFill>
                <a:srgbClr val="000000"/>
              </a:solidFill>
            </a:endParaRPr>
          </a:p>
          <a:p>
            <a:pPr indent="-311150" lvl="1" marL="914400" rtl="0" algn="l">
              <a:spcBef>
                <a:spcPts val="0"/>
              </a:spcBef>
              <a:spcAft>
                <a:spcPts val="0"/>
              </a:spcAft>
              <a:buClr>
                <a:srgbClr val="000000"/>
              </a:buClr>
              <a:buSzPts val="1300"/>
              <a:buChar char="○"/>
            </a:pPr>
            <a:r>
              <a:rPr lang="en" sz="1300">
                <a:solidFill>
                  <a:srgbClr val="000000"/>
                </a:solidFill>
              </a:rPr>
              <a:t>Instead of using numbers for the search options using letters would be more consistent</a:t>
            </a:r>
            <a:endParaRPr sz="1300">
              <a:solidFill>
                <a:srgbClr val="000000"/>
              </a:solidFill>
            </a:endParaRPr>
          </a:p>
          <a:p>
            <a:pPr indent="-311150" lvl="0" marL="457200" rtl="0" algn="l">
              <a:spcBef>
                <a:spcPts val="0"/>
              </a:spcBef>
              <a:spcAft>
                <a:spcPts val="0"/>
              </a:spcAft>
              <a:buClr>
                <a:srgbClr val="000000"/>
              </a:buClr>
              <a:buSzPts val="1300"/>
              <a:buChar char="●"/>
            </a:pPr>
            <a:r>
              <a:rPr lang="en" sz="1300">
                <a:solidFill>
                  <a:srgbClr val="000000"/>
                </a:solidFill>
              </a:rPr>
              <a:t>Uploading poems</a:t>
            </a:r>
            <a:endParaRPr sz="1300">
              <a:solidFill>
                <a:srgbClr val="000000"/>
              </a:solidFill>
            </a:endParaRPr>
          </a:p>
          <a:p>
            <a:pPr indent="-311150" lvl="1" marL="914400" rtl="0" algn="l">
              <a:spcBef>
                <a:spcPts val="0"/>
              </a:spcBef>
              <a:spcAft>
                <a:spcPts val="0"/>
              </a:spcAft>
              <a:buClr>
                <a:srgbClr val="000000"/>
              </a:buClr>
              <a:buSzPts val="1300"/>
              <a:buChar char="○"/>
            </a:pPr>
            <a:r>
              <a:rPr lang="en" sz="1300">
                <a:solidFill>
                  <a:srgbClr val="000000"/>
                </a:solidFill>
              </a:rPr>
              <a:t>The program should have it’s own txt file where poems are updated in real time</a:t>
            </a:r>
            <a:endParaRPr sz="1300">
              <a:solidFill>
                <a:srgbClr val="000000"/>
              </a:solidFill>
            </a:endParaRPr>
          </a:p>
        </p:txBody>
      </p:sp>
      <p:pic>
        <p:nvPicPr>
          <p:cNvPr id="139" name="Google Shape;139;p25"/>
          <p:cNvPicPr preferRelativeResize="0"/>
          <p:nvPr/>
        </p:nvPicPr>
        <p:blipFill>
          <a:blip r:embed="rId4">
            <a:alphaModFix/>
          </a:blip>
          <a:stretch>
            <a:fillRect/>
          </a:stretch>
        </p:blipFill>
        <p:spPr>
          <a:xfrm>
            <a:off x="4468063" y="1453575"/>
            <a:ext cx="2771775" cy="666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How we used the feedback</a:t>
            </a:r>
            <a:endParaRPr/>
          </a:p>
        </p:txBody>
      </p:sp>
      <p:sp>
        <p:nvSpPr>
          <p:cNvPr id="145" name="Google Shape;145;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rgbClr val="000000"/>
              </a:buClr>
              <a:buSzPts val="2200"/>
              <a:buChar char="●"/>
            </a:pPr>
            <a:r>
              <a:rPr lang="en" sz="2200">
                <a:solidFill>
                  <a:srgbClr val="000000"/>
                </a:solidFill>
              </a:rPr>
              <a:t>We handled the exceptions and gave the users another choice if they entered and invalid choice</a:t>
            </a:r>
            <a:endParaRPr sz="2200">
              <a:solidFill>
                <a:srgbClr val="000000"/>
              </a:solidFill>
            </a:endParaRPr>
          </a:p>
          <a:p>
            <a:pPr indent="0" lvl="0" marL="0" rtl="0" algn="l">
              <a:spcBef>
                <a:spcPts val="1600"/>
              </a:spcBef>
              <a:spcAft>
                <a:spcPts val="0"/>
              </a:spcAft>
              <a:buNone/>
            </a:pPr>
            <a:r>
              <a:t/>
            </a:r>
            <a:endParaRPr sz="2200">
              <a:solidFill>
                <a:srgbClr val="000000"/>
              </a:solidFill>
            </a:endParaRPr>
          </a:p>
          <a:p>
            <a:pPr indent="-368300" lvl="0" marL="457200" rtl="0" algn="l">
              <a:spcBef>
                <a:spcPts val="1600"/>
              </a:spcBef>
              <a:spcAft>
                <a:spcPts val="0"/>
              </a:spcAft>
              <a:buClr>
                <a:srgbClr val="000000"/>
              </a:buClr>
              <a:buSzPts val="2200"/>
              <a:buChar char="●"/>
            </a:pPr>
            <a:r>
              <a:rPr lang="en" sz="2200">
                <a:solidFill>
                  <a:srgbClr val="000000"/>
                </a:solidFill>
              </a:rPr>
              <a:t>The keyword is no longer case sensitive</a:t>
            </a:r>
            <a:endParaRPr>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9" name="Shape 149"/>
        <p:cNvGrpSpPr/>
        <p:nvPr/>
      </p:nvGrpSpPr>
      <p:grpSpPr>
        <a:xfrm>
          <a:off x="0" y="0"/>
          <a:ext cx="0" cy="0"/>
          <a:chOff x="0" y="0"/>
          <a:chExt cx="0" cy="0"/>
        </a:xfrm>
      </p:grpSpPr>
      <p:sp>
        <p:nvSpPr>
          <p:cNvPr id="150" name="Google Shape;150;p27"/>
          <p:cNvSpPr txBox="1"/>
          <p:nvPr>
            <p:ph type="ctrTitle"/>
          </p:nvPr>
        </p:nvSpPr>
        <p:spPr>
          <a:xfrm>
            <a:off x="189483" y="91545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 for watching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Get all structures </a:t>
            </a:r>
            <a:endParaRPr/>
          </a:p>
        </p:txBody>
      </p:sp>
      <p:sp>
        <p:nvSpPr>
          <p:cNvPr id="156" name="Google Shape;156;p28"/>
          <p:cNvSpPr txBox="1"/>
          <p:nvPr>
            <p:ph idx="1" type="body"/>
          </p:nvPr>
        </p:nvSpPr>
        <p:spPr>
          <a:xfrm>
            <a:off x="311700" y="1152475"/>
            <a:ext cx="8520600" cy="35172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457200" rtl="0" algn="l">
              <a:spcBef>
                <a:spcPts val="1200"/>
              </a:spcBef>
              <a:spcAft>
                <a:spcPts val="0"/>
              </a:spcAft>
              <a:buNone/>
            </a:pPr>
            <a:r>
              <a:rPr lang="en" sz="1600">
                <a:solidFill>
                  <a:schemeClr val="dk1"/>
                </a:solidFill>
              </a:rPr>
              <a:t>Major structures</a:t>
            </a:r>
            <a:endParaRPr sz="1600">
              <a:solidFill>
                <a:schemeClr val="dk1"/>
              </a:solidFill>
            </a:endParaRPr>
          </a:p>
          <a:p>
            <a:pPr indent="-330200" lvl="0" marL="457200" rtl="0" algn="l">
              <a:spcBef>
                <a:spcPts val="1200"/>
              </a:spcBef>
              <a:spcAft>
                <a:spcPts val="0"/>
              </a:spcAft>
              <a:buClr>
                <a:schemeClr val="dk1"/>
              </a:buClr>
              <a:buSzPts val="1600"/>
              <a:buAutoNum type="arabicPeriod"/>
            </a:pPr>
            <a:r>
              <a:rPr lang="en" sz="1600">
                <a:solidFill>
                  <a:schemeClr val="dk1"/>
                </a:solidFill>
              </a:rPr>
              <a:t>HashTable&lt;Poem&gt; </a:t>
            </a:r>
            <a:r>
              <a:rPr lang="en" sz="1600">
                <a:solidFill>
                  <a:schemeClr val="dk1"/>
                </a:solidFill>
              </a:rPr>
              <a:t> </a:t>
            </a:r>
            <a:endParaRPr sz="1600">
              <a:solidFill>
                <a:schemeClr val="dk1"/>
              </a:solidFill>
            </a:endParaRPr>
          </a:p>
          <a:p>
            <a:pPr indent="-330200" lvl="0" marL="457200" rtl="0" algn="l">
              <a:spcBef>
                <a:spcPts val="0"/>
              </a:spcBef>
              <a:spcAft>
                <a:spcPts val="0"/>
              </a:spcAft>
              <a:buClr>
                <a:schemeClr val="dk1"/>
              </a:buClr>
              <a:buSzPts val="1600"/>
              <a:buAutoNum type="arabicPeriod"/>
            </a:pPr>
            <a:r>
              <a:rPr lang="en" sz="1600">
                <a:solidFill>
                  <a:schemeClr val="dk1"/>
                </a:solidFill>
              </a:rPr>
              <a:t>HashTable&lt;WordID&gt;</a:t>
            </a:r>
            <a:endParaRPr sz="1600">
              <a:solidFill>
                <a:schemeClr val="dk1"/>
              </a:solidFill>
            </a:endParaRPr>
          </a:p>
          <a:p>
            <a:pPr indent="-330200" lvl="0" marL="457200" rtl="0" algn="l">
              <a:spcBef>
                <a:spcPts val="0"/>
              </a:spcBef>
              <a:spcAft>
                <a:spcPts val="0"/>
              </a:spcAft>
              <a:buClr>
                <a:schemeClr val="dk1"/>
              </a:buClr>
              <a:buSzPts val="1600"/>
              <a:buAutoNum type="arabicPeriod"/>
            </a:pPr>
            <a:r>
              <a:rPr lang="en" sz="1600">
                <a:solidFill>
                  <a:schemeClr val="dk1"/>
                </a:solidFill>
              </a:rPr>
              <a:t>ArrayList&lt;BST&lt;Poem&gt;</a:t>
            </a:r>
            <a:endParaRPr sz="1600">
              <a:solidFill>
                <a:schemeClr val="dk1"/>
              </a:solidFill>
            </a:endParaRPr>
          </a:p>
          <a:p>
            <a:pPr indent="0" lvl="0" marL="457200" rtl="0" algn="l">
              <a:spcBef>
                <a:spcPts val="1200"/>
              </a:spcBef>
              <a:spcAft>
                <a:spcPts val="0"/>
              </a:spcAft>
              <a:buNone/>
            </a:pPr>
            <a:r>
              <a:rPr lang="en" sz="1600">
                <a:solidFill>
                  <a:schemeClr val="dk1"/>
                </a:solidFill>
              </a:rPr>
              <a:t>Other helpful structures</a:t>
            </a:r>
            <a:endParaRPr sz="1600">
              <a:solidFill>
                <a:schemeClr val="dk1"/>
              </a:solidFill>
            </a:endParaRPr>
          </a:p>
          <a:p>
            <a:pPr indent="-330200" lvl="0" marL="457200" rtl="0" algn="l">
              <a:spcBef>
                <a:spcPts val="1200"/>
              </a:spcBef>
              <a:spcAft>
                <a:spcPts val="0"/>
              </a:spcAft>
              <a:buClr>
                <a:schemeClr val="dk1"/>
              </a:buClr>
              <a:buSzPts val="1600"/>
              <a:buChar char="●"/>
            </a:pPr>
            <a:r>
              <a:rPr lang="en" sz="1600">
                <a:solidFill>
                  <a:schemeClr val="dk1"/>
                </a:solidFill>
              </a:rPr>
              <a:t>ArrayList&lt;String&gt; unique_keywords</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Array&lt;String&gt; stopwords</a:t>
            </a:r>
            <a:endParaRPr sz="1600">
              <a:solidFill>
                <a:schemeClr val="dk1"/>
              </a:solidFill>
            </a:endParaRPr>
          </a:p>
          <a:p>
            <a:pPr indent="0" lvl="0" marL="457200" rtl="0" algn="l">
              <a:spcBef>
                <a:spcPts val="1200"/>
              </a:spcBef>
              <a:spcAft>
                <a:spcPts val="0"/>
              </a:spcAft>
              <a:buNone/>
            </a:pPr>
            <a:r>
              <a:rPr lang="en" sz="1600">
                <a:solidFill>
                  <a:schemeClr val="dk1"/>
                </a:solidFill>
              </a:rPr>
              <a:t>.</a:t>
            </a:r>
            <a:endParaRPr sz="1600">
              <a:solidFill>
                <a:schemeClr val="dk1"/>
              </a:solidFill>
            </a:endParaRPr>
          </a:p>
          <a:p>
            <a:pPr indent="0" lvl="0" marL="0" rtl="0" algn="l">
              <a:spcBef>
                <a:spcPts val="1200"/>
              </a:spcBef>
              <a:spcAft>
                <a:spcPts val="0"/>
              </a:spcAft>
              <a:buNone/>
            </a:pPr>
            <a:r>
              <a:t/>
            </a:r>
            <a:endParaRPr sz="1600">
              <a:solidFill>
                <a:schemeClr val="dk1"/>
              </a:solidFill>
            </a:endParaRPr>
          </a:p>
          <a:p>
            <a:pPr indent="0" lvl="0" marL="0" rtl="0" algn="l">
              <a:spcBef>
                <a:spcPts val="1600"/>
              </a:spcBef>
              <a:spcAft>
                <a:spcPts val="1200"/>
              </a:spcAft>
              <a:buNone/>
            </a:pPr>
            <a:r>
              <a:rPr lang="en" sz="1600">
                <a:solidFill>
                  <a:schemeClr val="dk1"/>
                </a:solidFill>
              </a:rPr>
              <a:t>    </a:t>
            </a:r>
            <a:endParaRPr sz="16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p29"/>
          <p:cNvSpPr txBox="1"/>
          <p:nvPr>
            <p:ph type="title"/>
          </p:nvPr>
        </p:nvSpPr>
        <p:spPr>
          <a:xfrm>
            <a:off x="73850" y="9009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Sample  - Love Poems</a:t>
            </a:r>
            <a:endParaRPr/>
          </a:p>
        </p:txBody>
      </p:sp>
      <p:sp>
        <p:nvSpPr>
          <p:cNvPr id="162" name="Google Shape;162;p29"/>
          <p:cNvSpPr txBox="1"/>
          <p:nvPr>
            <p:ph idx="1" type="body"/>
          </p:nvPr>
        </p:nvSpPr>
        <p:spPr>
          <a:xfrm>
            <a:off x="311700" y="1473600"/>
            <a:ext cx="8520600" cy="16470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sz="2200">
              <a:solidFill>
                <a:srgbClr val="000000"/>
              </a:solidFill>
            </a:endParaRPr>
          </a:p>
          <a:p>
            <a:pPr indent="457200" lvl="0" marL="0" marR="0" rtl="0" algn="l">
              <a:lnSpc>
                <a:spcPct val="115000"/>
              </a:lnSpc>
              <a:spcBef>
                <a:spcPts val="0"/>
              </a:spcBef>
              <a:spcAft>
                <a:spcPts val="0"/>
              </a:spcAft>
              <a:buNone/>
            </a:pPr>
            <a:r>
              <a:rPr lang="en" sz="1400">
                <a:solidFill>
                  <a:srgbClr val="000000"/>
                </a:solidFill>
                <a:highlight>
                  <a:srgbClr val="FFFFFF"/>
                </a:highlight>
              </a:rPr>
              <a:t>Title + Author          –&gt;    unique key</a:t>
            </a:r>
            <a:endParaRPr sz="1400">
              <a:solidFill>
                <a:srgbClr val="000000"/>
              </a:solidFill>
              <a:highlight>
                <a:srgbClr val="FFFFFF"/>
              </a:highlight>
            </a:endParaRPr>
          </a:p>
          <a:p>
            <a:pPr indent="457200" lvl="0" marL="0" marR="0" rtl="0" algn="l">
              <a:lnSpc>
                <a:spcPct val="115000"/>
              </a:lnSpc>
              <a:spcBef>
                <a:spcPts val="0"/>
              </a:spcBef>
              <a:spcAft>
                <a:spcPts val="0"/>
              </a:spcAft>
              <a:buNone/>
            </a:pPr>
            <a:r>
              <a:rPr lang="en" sz="1400">
                <a:solidFill>
                  <a:srgbClr val="000000"/>
                </a:solidFill>
                <a:highlight>
                  <a:srgbClr val="FFFFFF"/>
                </a:highlight>
              </a:rPr>
              <a:t>Year</a:t>
            </a:r>
            <a:endParaRPr sz="1400">
              <a:solidFill>
                <a:srgbClr val="000000"/>
              </a:solidFill>
              <a:highlight>
                <a:srgbClr val="FFFFFF"/>
              </a:highlight>
            </a:endParaRPr>
          </a:p>
          <a:p>
            <a:pPr indent="457200" lvl="0" marL="0" rtl="0" algn="l">
              <a:spcBef>
                <a:spcPts val="0"/>
              </a:spcBef>
              <a:spcAft>
                <a:spcPts val="0"/>
              </a:spcAft>
              <a:buNone/>
            </a:pPr>
            <a:r>
              <a:rPr lang="en" sz="1400">
                <a:solidFill>
                  <a:srgbClr val="000000"/>
                </a:solidFill>
                <a:highlight>
                  <a:srgbClr val="FFFFFF"/>
                </a:highlight>
              </a:rPr>
              <a:t>Country of origin</a:t>
            </a:r>
            <a:endParaRPr sz="1400">
              <a:solidFill>
                <a:srgbClr val="000000"/>
              </a:solidFill>
              <a:highlight>
                <a:srgbClr val="FFFFFF"/>
              </a:highlight>
            </a:endParaRPr>
          </a:p>
          <a:p>
            <a:pPr indent="457200" lvl="0" marL="0" rtl="0" algn="l">
              <a:spcBef>
                <a:spcPts val="0"/>
              </a:spcBef>
              <a:spcAft>
                <a:spcPts val="0"/>
              </a:spcAft>
              <a:buNone/>
            </a:pPr>
            <a:r>
              <a:rPr lang="en" sz="1400">
                <a:solidFill>
                  <a:srgbClr val="000000"/>
                </a:solidFill>
                <a:highlight>
                  <a:srgbClr val="FFFFFF"/>
                </a:highlight>
              </a:rPr>
              <a:t>Full Text of poem</a:t>
            </a:r>
            <a:endParaRPr sz="2200">
              <a:solidFill>
                <a:srgbClr val="000000"/>
              </a:solidFill>
            </a:endParaRPr>
          </a:p>
          <a:p>
            <a:pPr indent="0" lvl="0" marL="457200" rtl="0" algn="l">
              <a:lnSpc>
                <a:spcPct val="100000"/>
              </a:lnSpc>
              <a:spcBef>
                <a:spcPts val="0"/>
              </a:spcBef>
              <a:spcAft>
                <a:spcPts val="0"/>
              </a:spcAft>
              <a:buNone/>
            </a:pPr>
            <a:r>
              <a:t/>
            </a:r>
            <a:endParaRPr sz="2200">
              <a:solidFill>
                <a:srgbClr val="000000"/>
              </a:solidFill>
            </a:endParaRPr>
          </a:p>
          <a:p>
            <a:pPr indent="457200" lvl="0" marL="0" rtl="0" algn="l">
              <a:spcBef>
                <a:spcPts val="0"/>
              </a:spcBef>
              <a:spcAft>
                <a:spcPts val="0"/>
              </a:spcAft>
              <a:buNone/>
            </a:pPr>
            <a:r>
              <a:t/>
            </a:r>
            <a:endParaRPr sz="1400">
              <a:solidFill>
                <a:schemeClr val="dk1"/>
              </a:solidFill>
              <a:highlight>
                <a:srgbClr val="FFFFFF"/>
              </a:highlight>
            </a:endParaRPr>
          </a:p>
          <a:p>
            <a:pPr indent="0" lvl="0" marL="457200" rtl="0" algn="l">
              <a:spcBef>
                <a:spcPts val="0"/>
              </a:spcBef>
              <a:spcAft>
                <a:spcPts val="0"/>
              </a:spcAft>
              <a:buClr>
                <a:schemeClr val="dk1"/>
              </a:buClr>
              <a:buSzPts val="1100"/>
              <a:buFont typeface="Arial"/>
              <a:buNone/>
            </a:pPr>
            <a:r>
              <a:t/>
            </a:r>
            <a:endParaRPr sz="2200">
              <a:solidFill>
                <a:srgbClr val="000000"/>
              </a:solidFill>
            </a:endParaRPr>
          </a:p>
          <a:p>
            <a:pPr indent="0" lvl="0" marL="457200" rtl="0" algn="l">
              <a:spcBef>
                <a:spcPts val="1600"/>
              </a:spcBef>
              <a:spcAft>
                <a:spcPts val="1600"/>
              </a:spcAft>
              <a:buNone/>
            </a:pPr>
            <a:r>
              <a:t/>
            </a:r>
            <a:endParaRPr sz="2200">
              <a:solidFill>
                <a:srgbClr val="000000"/>
              </a:solidFill>
            </a:endParaRPr>
          </a:p>
        </p:txBody>
      </p:sp>
      <p:sp>
        <p:nvSpPr>
          <p:cNvPr id="163" name="Google Shape;163;p29"/>
          <p:cNvSpPr txBox="1"/>
          <p:nvPr/>
        </p:nvSpPr>
        <p:spPr>
          <a:xfrm>
            <a:off x="723375" y="2915550"/>
            <a:ext cx="6876600" cy="572700"/>
          </a:xfrm>
          <a:prstGeom prst="rect">
            <a:avLst/>
          </a:prstGeom>
          <a:noFill/>
          <a:ln>
            <a:noFill/>
          </a:ln>
        </p:spPr>
        <p:txBody>
          <a:bodyPr anchorCtr="0" anchor="t" bIns="91425" lIns="91425" spcFirstLastPara="1" rIns="91425" wrap="square" tIns="91425">
            <a:noAutofit/>
          </a:bodyPr>
          <a:lstStyle/>
          <a:p>
            <a:pPr indent="457200" lvl="0" marL="0" marR="0" rtl="0" algn="l">
              <a:lnSpc>
                <a:spcPct val="115000"/>
              </a:lnSpc>
              <a:spcBef>
                <a:spcPts val="0"/>
              </a:spcBef>
              <a:spcAft>
                <a:spcPts val="0"/>
              </a:spcAft>
              <a:buNone/>
            </a:pPr>
            <a:r>
              <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a:highlight>
                  <a:schemeClr val="lt1"/>
                </a:highlight>
              </a:rPr>
              <a:t>Question: </a:t>
            </a:r>
            <a:r>
              <a:rPr b="1" lang="en">
                <a:highlight>
                  <a:srgbClr val="FFFFFF"/>
                </a:highlight>
              </a:rPr>
              <a:t> </a:t>
            </a:r>
            <a:r>
              <a:rPr lang="en">
                <a:highlight>
                  <a:srgbClr val="FFFFFF"/>
                </a:highlight>
              </a:rPr>
              <a:t>What techniques to build a search engine?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7" name="Shape 167"/>
        <p:cNvGrpSpPr/>
        <p:nvPr/>
      </p:nvGrpSpPr>
      <p:grpSpPr>
        <a:xfrm>
          <a:off x="0" y="0"/>
          <a:ext cx="0" cy="0"/>
          <a:chOff x="0" y="0"/>
          <a:chExt cx="0" cy="0"/>
        </a:xfrm>
      </p:grpSpPr>
      <p:sp>
        <p:nvSpPr>
          <p:cNvPr id="168" name="Google Shape;168;p30"/>
          <p:cNvSpPr txBox="1"/>
          <p:nvPr>
            <p:ph type="title"/>
          </p:nvPr>
        </p:nvSpPr>
        <p:spPr>
          <a:xfrm>
            <a:off x="714950" y="9108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Inverted Index for Information Retrieval</a:t>
            </a:r>
            <a:endParaRPr/>
          </a:p>
        </p:txBody>
      </p:sp>
      <p:sp>
        <p:nvSpPr>
          <p:cNvPr id="169" name="Google Shape;169;p30"/>
          <p:cNvSpPr txBox="1"/>
          <p:nvPr>
            <p:ph idx="1" type="body"/>
          </p:nvPr>
        </p:nvSpPr>
        <p:spPr>
          <a:xfrm>
            <a:off x="311700" y="1609675"/>
            <a:ext cx="8520600" cy="1169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sz="2200">
              <a:solidFill>
                <a:srgbClr val="000000"/>
              </a:solidFill>
            </a:endParaRPr>
          </a:p>
          <a:p>
            <a:pPr indent="457200" lvl="0" marL="0" rtl="0" algn="l">
              <a:spcBef>
                <a:spcPts val="0"/>
              </a:spcBef>
              <a:spcAft>
                <a:spcPts val="0"/>
              </a:spcAft>
              <a:buNone/>
            </a:pPr>
            <a:r>
              <a:rPr lang="en" sz="1400">
                <a:solidFill>
                  <a:srgbClr val="000000"/>
                </a:solidFill>
                <a:highlight>
                  <a:srgbClr val="FFFFFF"/>
                </a:highlight>
              </a:rPr>
              <a:t>Forward index: document(s) - &gt; contents</a:t>
            </a:r>
            <a:endParaRPr sz="1400">
              <a:solidFill>
                <a:srgbClr val="000000"/>
              </a:solidFill>
              <a:highlight>
                <a:srgbClr val="FFFFFF"/>
              </a:highlight>
            </a:endParaRPr>
          </a:p>
          <a:p>
            <a:pPr indent="457200" lvl="0" marL="0" rtl="0" algn="l">
              <a:spcBef>
                <a:spcPts val="0"/>
              </a:spcBef>
              <a:spcAft>
                <a:spcPts val="0"/>
              </a:spcAft>
              <a:buNone/>
            </a:pPr>
            <a:r>
              <a:rPr lang="en" sz="1400">
                <a:solidFill>
                  <a:srgbClr val="000000"/>
                </a:solidFill>
                <a:highlight>
                  <a:srgbClr val="FFFFFF"/>
                </a:highlight>
              </a:rPr>
              <a:t>Inverted index:  contents -&gt; document(s)    </a:t>
            </a:r>
            <a:endParaRPr i="1" sz="1400">
              <a:solidFill>
                <a:srgbClr val="000000"/>
              </a:solidFill>
              <a:highlight>
                <a:srgbClr val="FFFFFF"/>
              </a:highlight>
            </a:endParaRPr>
          </a:p>
          <a:p>
            <a:pPr indent="0" lvl="0" marL="0" rtl="0" algn="l">
              <a:spcBef>
                <a:spcPts val="0"/>
              </a:spcBef>
              <a:spcAft>
                <a:spcPts val="0"/>
              </a:spcAft>
              <a:buClr>
                <a:schemeClr val="dk1"/>
              </a:buClr>
              <a:buSzPts val="1100"/>
              <a:buFont typeface="Arial"/>
              <a:buNone/>
            </a:pPr>
            <a:r>
              <a:t/>
            </a:r>
            <a:endParaRPr b="1" i="1" sz="1400">
              <a:solidFill>
                <a:srgbClr val="351C75"/>
              </a:solidFill>
              <a:highlight>
                <a:srgbClr val="FFFFFF"/>
              </a:highlight>
            </a:endParaRPr>
          </a:p>
          <a:p>
            <a:pPr indent="0" lvl="0" marL="0" rtl="0" algn="l">
              <a:lnSpc>
                <a:spcPct val="100000"/>
              </a:lnSpc>
              <a:spcBef>
                <a:spcPts val="0"/>
              </a:spcBef>
              <a:spcAft>
                <a:spcPts val="0"/>
              </a:spcAft>
              <a:buNone/>
            </a:pPr>
            <a:r>
              <a:t/>
            </a:r>
            <a:endParaRPr sz="1400">
              <a:solidFill>
                <a:schemeClr val="dk1"/>
              </a:solidFill>
              <a:highlight>
                <a:schemeClr val="lt1"/>
              </a:highlight>
            </a:endParaRPr>
          </a:p>
          <a:p>
            <a:pPr indent="0" lvl="0" marL="457200" rtl="0" algn="l">
              <a:spcBef>
                <a:spcPts val="0"/>
              </a:spcBef>
              <a:spcAft>
                <a:spcPts val="0"/>
              </a:spcAft>
              <a:buNone/>
            </a:pPr>
            <a:r>
              <a:t/>
            </a:r>
            <a:endParaRPr sz="2200">
              <a:solidFill>
                <a:srgbClr val="000000"/>
              </a:solidFill>
            </a:endParaRPr>
          </a:p>
          <a:p>
            <a:pPr indent="0" lvl="0" marL="457200" rtl="0" algn="l">
              <a:spcBef>
                <a:spcPts val="1600"/>
              </a:spcBef>
              <a:spcAft>
                <a:spcPts val="0"/>
              </a:spcAft>
              <a:buNone/>
            </a:pPr>
            <a:r>
              <a:t/>
            </a:r>
            <a:endParaRPr sz="2200">
              <a:solidFill>
                <a:srgbClr val="000000"/>
              </a:solidFill>
            </a:endParaRPr>
          </a:p>
          <a:p>
            <a:pPr indent="0" lvl="0" marL="457200" rtl="0" algn="l">
              <a:spcBef>
                <a:spcPts val="1600"/>
              </a:spcBef>
              <a:spcAft>
                <a:spcPts val="1600"/>
              </a:spcAft>
              <a:buNone/>
            </a:pPr>
            <a:r>
              <a:t/>
            </a:r>
            <a:endParaRPr sz="2200">
              <a:solidFill>
                <a:srgbClr val="000000"/>
              </a:solidFill>
            </a:endParaRPr>
          </a:p>
        </p:txBody>
      </p:sp>
      <p:sp>
        <p:nvSpPr>
          <p:cNvPr id="170" name="Google Shape;170;p30"/>
          <p:cNvSpPr txBox="1"/>
          <p:nvPr/>
        </p:nvSpPr>
        <p:spPr>
          <a:xfrm>
            <a:off x="670050" y="2922550"/>
            <a:ext cx="7103700" cy="79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highlight>
                  <a:schemeClr val="lt1"/>
                </a:highlight>
              </a:rPr>
              <a:t>  </a:t>
            </a:r>
            <a:r>
              <a:rPr lang="en">
                <a:highlight>
                  <a:schemeClr val="lt1"/>
                </a:highlight>
              </a:rPr>
              <a:t>Question: </a:t>
            </a:r>
            <a:r>
              <a:rPr b="1" lang="en" sz="1800">
                <a:highlight>
                  <a:srgbClr val="FFFFFF"/>
                </a:highlight>
              </a:rPr>
              <a:t> </a:t>
            </a:r>
            <a:r>
              <a:rPr lang="en">
                <a:highlight>
                  <a:srgbClr val="FFFFFF"/>
                </a:highlight>
              </a:rPr>
              <a:t>How to use a </a:t>
            </a:r>
            <a:r>
              <a:rPr b="1" lang="en">
                <a:highlight>
                  <a:srgbClr val="FFFFFF"/>
                </a:highlight>
              </a:rPr>
              <a:t>content</a:t>
            </a:r>
            <a:r>
              <a:rPr lang="en">
                <a:highlight>
                  <a:srgbClr val="FFFFFF"/>
                </a:highlight>
              </a:rPr>
              <a:t> as an </a:t>
            </a:r>
            <a:r>
              <a:rPr b="1" lang="en">
                <a:highlight>
                  <a:srgbClr val="FFFFFF"/>
                </a:highlight>
              </a:rPr>
              <a:t>index of an array</a:t>
            </a:r>
            <a:r>
              <a:rPr lang="en">
                <a:highlight>
                  <a:srgbClr val="FFFFFF"/>
                </a:highlight>
              </a:rPr>
              <a:t>?</a:t>
            </a:r>
            <a:endParaRPr>
              <a:highlight>
                <a:srgbClr val="FFFFFF"/>
              </a:highlight>
            </a:endParaRPr>
          </a:p>
          <a:p>
            <a:pPr indent="0" lvl="0" marL="0" rtl="0" algn="l">
              <a:lnSpc>
                <a:spcPct val="115000"/>
              </a:lnSpc>
              <a:spcBef>
                <a:spcPts val="0"/>
              </a:spcBef>
              <a:spcAft>
                <a:spcPts val="0"/>
              </a:spcAft>
              <a:buClr>
                <a:schemeClr val="dk1"/>
              </a:buClr>
              <a:buSzPts val="1100"/>
              <a:buFont typeface="Arial"/>
              <a:buNone/>
            </a:pPr>
            <a:r>
              <a:rPr b="1" i="1" lang="en" sz="1000">
                <a:highlight>
                  <a:srgbClr val="FFFFFF"/>
                </a:highlight>
              </a:rPr>
              <a:t>   (</a:t>
            </a:r>
            <a:r>
              <a:rPr i="1" lang="en" sz="1000">
                <a:highlight>
                  <a:srgbClr val="FFFFFF"/>
                </a:highlight>
              </a:rPr>
              <a:t>Strings cannot be used as the indices of arrays in Java  language.)</a:t>
            </a:r>
            <a:endParaRPr b="1" i="1">
              <a:highlight>
                <a:srgbClr val="FFFFFF"/>
              </a:highlight>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4" name="Shape 174"/>
        <p:cNvGrpSpPr/>
        <p:nvPr/>
      </p:nvGrpSpPr>
      <p:grpSpPr>
        <a:xfrm>
          <a:off x="0" y="0"/>
          <a:ext cx="0" cy="0"/>
          <a:chOff x="0" y="0"/>
          <a:chExt cx="0" cy="0"/>
        </a:xfrm>
      </p:grpSpPr>
      <p:sp>
        <p:nvSpPr>
          <p:cNvPr id="175" name="Google Shape;175;p31"/>
          <p:cNvSpPr txBox="1"/>
          <p:nvPr>
            <p:ph type="title"/>
          </p:nvPr>
        </p:nvSpPr>
        <p:spPr>
          <a:xfrm>
            <a:off x="95425" y="663400"/>
            <a:ext cx="8520600" cy="572700"/>
          </a:xfrm>
          <a:prstGeom prst="rect">
            <a:avLst/>
          </a:prstGeom>
        </p:spPr>
        <p:txBody>
          <a:bodyPr anchorCtr="0" anchor="t" bIns="91425" lIns="91425" spcFirstLastPara="1" rIns="91425" wrap="square" tIns="91425">
            <a:noAutofit/>
          </a:bodyPr>
          <a:lstStyle/>
          <a:p>
            <a:pPr indent="457200" lvl="0" marL="2743200" rtl="0" algn="l">
              <a:spcBef>
                <a:spcPts val="0"/>
              </a:spcBef>
              <a:spcAft>
                <a:spcPts val="0"/>
              </a:spcAft>
              <a:buClr>
                <a:schemeClr val="dk1"/>
              </a:buClr>
              <a:buSzPts val="1100"/>
              <a:buFont typeface="Arial"/>
              <a:buNone/>
            </a:pPr>
            <a:r>
              <a:rPr lang="en"/>
              <a:t>WordID Object</a:t>
            </a:r>
            <a:endParaRPr/>
          </a:p>
        </p:txBody>
      </p:sp>
      <p:sp>
        <p:nvSpPr>
          <p:cNvPr id="176" name="Google Shape;176;p31"/>
          <p:cNvSpPr txBox="1"/>
          <p:nvPr>
            <p:ph idx="1" type="body"/>
          </p:nvPr>
        </p:nvSpPr>
        <p:spPr>
          <a:xfrm>
            <a:off x="311700" y="1236100"/>
            <a:ext cx="8520600" cy="12621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1200">
                <a:solidFill>
                  <a:srgbClr val="000000"/>
                </a:solidFill>
                <a:highlight>
                  <a:srgbClr val="FFFFFF"/>
                </a:highlight>
              </a:rPr>
              <a:t>public class WordID {</a:t>
            </a:r>
            <a:endParaRPr sz="1200">
              <a:solidFill>
                <a:srgbClr val="000000"/>
              </a:solidFill>
              <a:highlight>
                <a:srgbClr val="FFFFFF"/>
              </a:highlight>
            </a:endParaRPr>
          </a:p>
          <a:p>
            <a:pPr indent="0" lvl="0" marL="0" rtl="0" algn="l">
              <a:spcBef>
                <a:spcPts val="0"/>
              </a:spcBef>
              <a:spcAft>
                <a:spcPts val="0"/>
              </a:spcAft>
              <a:buNone/>
            </a:pPr>
            <a:r>
              <a:rPr lang="en" sz="1200">
                <a:solidFill>
                  <a:srgbClr val="000000"/>
                </a:solidFill>
                <a:highlight>
                  <a:srgbClr val="FFFFFF"/>
                </a:highlight>
              </a:rPr>
              <a:t>		private String word;</a:t>
            </a:r>
            <a:endParaRPr sz="1200">
              <a:solidFill>
                <a:srgbClr val="000000"/>
              </a:solidFill>
              <a:highlight>
                <a:srgbClr val="FFFFFF"/>
              </a:highlight>
            </a:endParaRPr>
          </a:p>
          <a:p>
            <a:pPr indent="0" lvl="0" marL="0" rtl="0" algn="l">
              <a:spcBef>
                <a:spcPts val="0"/>
              </a:spcBef>
              <a:spcAft>
                <a:spcPts val="0"/>
              </a:spcAft>
              <a:buNone/>
            </a:pPr>
            <a:r>
              <a:rPr lang="en" sz="1200">
                <a:solidFill>
                  <a:srgbClr val="000000"/>
                </a:solidFill>
                <a:highlight>
                  <a:srgbClr val="FFFFFF"/>
                </a:highlight>
              </a:rPr>
              <a:t>		private int id;   </a:t>
            </a:r>
            <a:endParaRPr sz="1200">
              <a:solidFill>
                <a:srgbClr val="000000"/>
              </a:solidFill>
              <a:highlight>
                <a:srgbClr val="FFFFFF"/>
              </a:highlight>
            </a:endParaRPr>
          </a:p>
          <a:p>
            <a:pPr indent="0" lvl="0" marL="0" rtl="0" algn="l">
              <a:spcBef>
                <a:spcPts val="0"/>
              </a:spcBef>
              <a:spcAft>
                <a:spcPts val="0"/>
              </a:spcAft>
              <a:buNone/>
            </a:pPr>
            <a:r>
              <a:t/>
            </a:r>
            <a:endParaRPr sz="1200">
              <a:solidFill>
                <a:srgbClr val="000000"/>
              </a:solidFill>
              <a:highlight>
                <a:srgbClr val="FFFFFF"/>
              </a:highlight>
            </a:endParaRPr>
          </a:p>
          <a:p>
            <a:pPr indent="0" lvl="0" marL="0" rtl="0" algn="l">
              <a:spcBef>
                <a:spcPts val="0"/>
              </a:spcBef>
              <a:spcAft>
                <a:spcPts val="0"/>
              </a:spcAft>
              <a:buNone/>
            </a:pPr>
            <a:r>
              <a:rPr lang="en" sz="1200">
                <a:solidFill>
                  <a:srgbClr val="000000"/>
                </a:solidFill>
                <a:highlight>
                  <a:srgbClr val="FFFFFF"/>
                </a:highlight>
              </a:rPr>
              <a:t>		public WordID(String word){</a:t>
            </a:r>
            <a:endParaRPr sz="1200">
              <a:solidFill>
                <a:srgbClr val="000000"/>
              </a:solidFill>
              <a:highlight>
                <a:srgbClr val="FFFFFF"/>
              </a:highlight>
            </a:endParaRPr>
          </a:p>
          <a:p>
            <a:pPr indent="0" lvl="0" marL="0" rtl="0" algn="l">
              <a:spcBef>
                <a:spcPts val="0"/>
              </a:spcBef>
              <a:spcAft>
                <a:spcPts val="0"/>
              </a:spcAft>
              <a:buNone/>
            </a:pPr>
            <a:r>
              <a:rPr lang="en" sz="1200">
                <a:solidFill>
                  <a:srgbClr val="000000"/>
                </a:solidFill>
                <a:highlight>
                  <a:srgbClr val="FFFFFF"/>
                </a:highlight>
              </a:rPr>
              <a:t>    			this.word = word;</a:t>
            </a:r>
            <a:endParaRPr sz="1200">
              <a:solidFill>
                <a:srgbClr val="000000"/>
              </a:solidFill>
              <a:highlight>
                <a:srgbClr val="FFFFFF"/>
              </a:highlight>
            </a:endParaRPr>
          </a:p>
          <a:p>
            <a:pPr indent="0" lvl="0" marL="0" rtl="0" algn="l">
              <a:spcBef>
                <a:spcPts val="0"/>
              </a:spcBef>
              <a:spcAft>
                <a:spcPts val="0"/>
              </a:spcAft>
              <a:buNone/>
            </a:pPr>
            <a:r>
              <a:rPr lang="en" sz="1200">
                <a:solidFill>
                  <a:srgbClr val="000000"/>
                </a:solidFill>
                <a:highlight>
                  <a:srgbClr val="FFFFFF"/>
                </a:highlight>
              </a:rPr>
              <a:t>    			this.id = 0;    // static int </a:t>
            </a:r>
            <a:r>
              <a:rPr i="1" lang="en" sz="1200">
                <a:solidFill>
                  <a:srgbClr val="000000"/>
                </a:solidFill>
                <a:highlight>
                  <a:srgbClr val="FFFFFF"/>
                </a:highlight>
              </a:rPr>
              <a:t>index</a:t>
            </a:r>
            <a:r>
              <a:rPr lang="en" sz="1200">
                <a:solidFill>
                  <a:srgbClr val="000000"/>
                </a:solidFill>
                <a:highlight>
                  <a:srgbClr val="FFFFFF"/>
                </a:highlight>
              </a:rPr>
              <a:t>;</a:t>
            </a:r>
            <a:endParaRPr sz="1200">
              <a:solidFill>
                <a:srgbClr val="000000"/>
              </a:solidFill>
              <a:highlight>
                <a:srgbClr val="FFFFFF"/>
              </a:highlight>
            </a:endParaRPr>
          </a:p>
          <a:p>
            <a:pPr indent="0" lvl="0" marL="0" rtl="0" algn="l">
              <a:spcBef>
                <a:spcPts val="0"/>
              </a:spcBef>
              <a:spcAft>
                <a:spcPts val="0"/>
              </a:spcAft>
              <a:buNone/>
            </a:pPr>
            <a:r>
              <a:rPr lang="en" sz="1200">
                <a:solidFill>
                  <a:srgbClr val="000000"/>
                </a:solidFill>
                <a:highlight>
                  <a:srgbClr val="FFFFFF"/>
                </a:highlight>
              </a:rPr>
              <a:t>   		}</a:t>
            </a:r>
            <a:endParaRPr sz="1200">
              <a:solidFill>
                <a:srgbClr val="000000"/>
              </a:solidFill>
              <a:highlight>
                <a:srgbClr val="FFFFFF"/>
              </a:highlight>
            </a:endParaRPr>
          </a:p>
          <a:p>
            <a:pPr indent="457200" lvl="0" marL="0" rtl="0" algn="l">
              <a:spcBef>
                <a:spcPts val="0"/>
              </a:spcBef>
              <a:spcAft>
                <a:spcPts val="0"/>
              </a:spcAft>
              <a:buNone/>
            </a:pPr>
            <a:r>
              <a:rPr lang="en" sz="1200">
                <a:solidFill>
                  <a:srgbClr val="000000"/>
                </a:solidFill>
              </a:rPr>
              <a:t>}</a:t>
            </a:r>
            <a:endParaRPr sz="2000">
              <a:solidFill>
                <a:srgbClr val="000000"/>
              </a:solidFill>
            </a:endParaRPr>
          </a:p>
          <a:p>
            <a:pPr indent="457200" lvl="0" marL="0" rtl="0" algn="l">
              <a:spcBef>
                <a:spcPts val="0"/>
              </a:spcBef>
              <a:spcAft>
                <a:spcPts val="0"/>
              </a:spcAft>
              <a:buNone/>
            </a:pPr>
            <a:r>
              <a:t/>
            </a:r>
            <a:endParaRPr sz="1100">
              <a:solidFill>
                <a:srgbClr val="000000"/>
              </a:solidFill>
              <a:highlight>
                <a:srgbClr val="FFFFFF"/>
              </a:highlight>
            </a:endParaRPr>
          </a:p>
          <a:p>
            <a:pPr indent="0" lvl="0" marL="457200" rtl="0" algn="l">
              <a:spcBef>
                <a:spcPts val="0"/>
              </a:spcBef>
              <a:spcAft>
                <a:spcPts val="0"/>
              </a:spcAft>
              <a:buClr>
                <a:schemeClr val="dk1"/>
              </a:buClr>
              <a:buSzPts val="1100"/>
              <a:buFont typeface="Arial"/>
              <a:buNone/>
            </a:pPr>
            <a:r>
              <a:t/>
            </a:r>
            <a:endParaRPr sz="2200">
              <a:solidFill>
                <a:srgbClr val="000000"/>
              </a:solidFill>
            </a:endParaRPr>
          </a:p>
          <a:p>
            <a:pPr indent="0" lvl="0" marL="457200" rtl="0" algn="l">
              <a:spcBef>
                <a:spcPts val="1600"/>
              </a:spcBef>
              <a:spcAft>
                <a:spcPts val="1600"/>
              </a:spcAft>
              <a:buNone/>
            </a:pPr>
            <a:r>
              <a:t/>
            </a:r>
            <a:endParaRPr sz="2200">
              <a:solidFill>
                <a:srgbClr val="000000"/>
              </a:solidFill>
            </a:endParaRPr>
          </a:p>
        </p:txBody>
      </p:sp>
      <p:sp>
        <p:nvSpPr>
          <p:cNvPr id="177" name="Google Shape;177;p31"/>
          <p:cNvSpPr txBox="1"/>
          <p:nvPr/>
        </p:nvSpPr>
        <p:spPr>
          <a:xfrm>
            <a:off x="717975" y="3034000"/>
            <a:ext cx="6876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a:p>
            <a:pPr indent="0" lvl="0" marL="0" rtl="0" algn="l">
              <a:spcBef>
                <a:spcPts val="0"/>
              </a:spcBef>
              <a:spcAft>
                <a:spcPts val="0"/>
              </a:spcAft>
              <a:buNone/>
            </a:pPr>
            <a:r>
              <a:rPr lang="en">
                <a:highlight>
                  <a:schemeClr val="lt1"/>
                </a:highlight>
              </a:rPr>
              <a:t>Question: </a:t>
            </a:r>
            <a:r>
              <a:rPr b="1" lang="en">
                <a:highlight>
                  <a:srgbClr val="FFFFFF"/>
                </a:highlight>
              </a:rPr>
              <a:t> </a:t>
            </a:r>
            <a:r>
              <a:rPr lang="en">
                <a:highlight>
                  <a:srgbClr val="FFFFFF"/>
                </a:highlight>
              </a:rPr>
              <a:t>How to </a:t>
            </a:r>
            <a:r>
              <a:rPr lang="en"/>
              <a:t>map unique keyword to unique ID?</a:t>
            </a:r>
            <a:r>
              <a:rPr lang="en">
                <a:solidFill>
                  <a:schemeClr val="dk1"/>
                </a:solidFill>
              </a:rPr>
              <a:t>    </a:t>
            </a:r>
            <a:endParaRPr sz="2000">
              <a:solidFill>
                <a:schemeClr val="dk1"/>
              </a:solidFill>
            </a:endParaRPr>
          </a:p>
          <a:p>
            <a:pPr indent="0" lvl="0" marL="0" rtl="0" algn="l">
              <a:spcBef>
                <a:spcPts val="0"/>
              </a:spcBef>
              <a:spcAft>
                <a:spcPts val="0"/>
              </a:spcAft>
              <a:buNone/>
            </a:pPr>
            <a:r>
              <a:t/>
            </a:r>
            <a:endParaRPr>
              <a:solidFill>
                <a:schemeClr val="dk1"/>
              </a:solidFill>
              <a:highlight>
                <a:srgbClr val="FFFFFF"/>
              </a:highlight>
            </a:endParaRPr>
          </a:p>
        </p:txBody>
      </p:sp>
      <p:sp>
        <p:nvSpPr>
          <p:cNvPr id="178" name="Google Shape;178;p31"/>
          <p:cNvSpPr txBox="1"/>
          <p:nvPr/>
        </p:nvSpPr>
        <p:spPr>
          <a:xfrm>
            <a:off x="603975" y="3450825"/>
            <a:ext cx="8582700" cy="49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  </a:t>
            </a:r>
            <a:r>
              <a:rPr b="1" lang="en">
                <a:solidFill>
                  <a:schemeClr val="dk1"/>
                </a:solidFill>
              </a:rPr>
              <a:t>HashTable&lt;WordID&gt;</a:t>
            </a:r>
            <a:endParaRPr sz="2000">
              <a:solidFill>
                <a:schemeClr val="dk1"/>
              </a:solidFill>
            </a:endParaRPr>
          </a:p>
        </p:txBody>
      </p:sp>
      <p:sp>
        <p:nvSpPr>
          <p:cNvPr id="179" name="Google Shape;179;p31"/>
          <p:cNvSpPr txBox="1"/>
          <p:nvPr/>
        </p:nvSpPr>
        <p:spPr>
          <a:xfrm>
            <a:off x="717975" y="3947325"/>
            <a:ext cx="6876600" cy="8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highlight>
                  <a:schemeClr val="lt1"/>
                </a:highlight>
              </a:rPr>
              <a:t>Next question: </a:t>
            </a:r>
            <a:r>
              <a:rPr b="1" lang="en">
                <a:solidFill>
                  <a:schemeClr val="dk1"/>
                </a:solidFill>
                <a:highlight>
                  <a:schemeClr val="lt1"/>
                </a:highlight>
              </a:rPr>
              <a:t> </a:t>
            </a:r>
            <a:endParaRPr b="1">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lang="en">
                <a:solidFill>
                  <a:schemeClr val="dk1"/>
                </a:solidFill>
                <a:highlight>
                  <a:schemeClr val="lt1"/>
                </a:highlight>
              </a:rPr>
              <a:t>What is the best data structure to use  for an array of a set of LovePoem objects?</a:t>
            </a:r>
            <a:endParaRPr>
              <a:solidFill>
                <a:schemeClr val="dk1"/>
              </a:solidFill>
              <a:highlight>
                <a:schemeClr val="lt1"/>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Index</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AutoNum type="arabicPeriod"/>
            </a:pPr>
            <a:r>
              <a:rPr lang="en">
                <a:solidFill>
                  <a:srgbClr val="000000"/>
                </a:solidFill>
              </a:rPr>
              <a:t>Title page</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Index</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Why we picked love poem</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Our dataset</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UML explained</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Program walk-through</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Live demo</a:t>
            </a:r>
            <a:endParaRPr>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3" name="Shape 183"/>
        <p:cNvGrpSpPr/>
        <p:nvPr/>
      </p:nvGrpSpPr>
      <p:grpSpPr>
        <a:xfrm>
          <a:off x="0" y="0"/>
          <a:ext cx="0" cy="0"/>
          <a:chOff x="0" y="0"/>
          <a:chExt cx="0" cy="0"/>
        </a:xfrm>
      </p:grpSpPr>
      <p:sp>
        <p:nvSpPr>
          <p:cNvPr id="184" name="Google Shape;184;p32"/>
          <p:cNvSpPr txBox="1"/>
          <p:nvPr>
            <p:ph type="title"/>
          </p:nvPr>
        </p:nvSpPr>
        <p:spPr>
          <a:xfrm>
            <a:off x="714950" y="910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t>ArrayList&lt;BST&lt;LovePoem&gt;&gt;</a:t>
            </a:r>
            <a:endParaRPr/>
          </a:p>
        </p:txBody>
      </p:sp>
      <p:sp>
        <p:nvSpPr>
          <p:cNvPr id="185" name="Google Shape;185;p32"/>
          <p:cNvSpPr txBox="1"/>
          <p:nvPr>
            <p:ph idx="1" type="body"/>
          </p:nvPr>
        </p:nvSpPr>
        <p:spPr>
          <a:xfrm>
            <a:off x="311700" y="1566400"/>
            <a:ext cx="8520600" cy="4521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Clr>
                <a:srgbClr val="000000"/>
              </a:buClr>
              <a:buSzPts val="1400"/>
              <a:buChar char="●"/>
            </a:pPr>
            <a:r>
              <a:rPr lang="en" sz="1400">
                <a:solidFill>
                  <a:srgbClr val="000000"/>
                </a:solidFill>
                <a:highlight>
                  <a:srgbClr val="FFFFFF"/>
                </a:highlight>
              </a:rPr>
              <a:t>ArrayList is a random access, variable-size list data structure that allows elements to be added or removed easily</a:t>
            </a:r>
            <a:endParaRPr sz="2200">
              <a:solidFill>
                <a:srgbClr val="000000"/>
              </a:solidFill>
            </a:endParaRPr>
          </a:p>
        </p:txBody>
      </p:sp>
      <p:sp>
        <p:nvSpPr>
          <p:cNvPr id="186" name="Google Shape;186;p32"/>
          <p:cNvSpPr txBox="1"/>
          <p:nvPr>
            <p:ph idx="1" type="body"/>
          </p:nvPr>
        </p:nvSpPr>
        <p:spPr>
          <a:xfrm>
            <a:off x="387250" y="3187075"/>
            <a:ext cx="8520600" cy="6957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t/>
            </a:r>
            <a:endParaRPr sz="1400">
              <a:solidFill>
                <a:schemeClr val="dk1"/>
              </a:solidFill>
              <a:highlight>
                <a:srgbClr val="FFFFFF"/>
              </a:highlight>
            </a:endParaRPr>
          </a:p>
          <a:p>
            <a:pPr indent="0" lvl="0" marL="457200" rtl="0" algn="l">
              <a:spcBef>
                <a:spcPts val="0"/>
              </a:spcBef>
              <a:spcAft>
                <a:spcPts val="0"/>
              </a:spcAft>
              <a:buClr>
                <a:schemeClr val="dk1"/>
              </a:buClr>
              <a:buSzPts val="1100"/>
              <a:buFont typeface="Arial"/>
              <a:buNone/>
            </a:pPr>
            <a:r>
              <a:t/>
            </a:r>
            <a:endParaRPr sz="2200">
              <a:solidFill>
                <a:srgbClr val="000000"/>
              </a:solidFill>
            </a:endParaRPr>
          </a:p>
          <a:p>
            <a:pPr indent="0" lvl="0" marL="457200" rtl="0" algn="l">
              <a:spcBef>
                <a:spcPts val="1600"/>
              </a:spcBef>
              <a:spcAft>
                <a:spcPts val="1600"/>
              </a:spcAft>
              <a:buNone/>
            </a:pPr>
            <a:r>
              <a:t/>
            </a:r>
            <a:endParaRPr sz="2200">
              <a:solidFill>
                <a:srgbClr val="000000"/>
              </a:solidFill>
            </a:endParaRPr>
          </a:p>
        </p:txBody>
      </p:sp>
      <p:sp>
        <p:nvSpPr>
          <p:cNvPr id="187" name="Google Shape;187;p32"/>
          <p:cNvSpPr txBox="1"/>
          <p:nvPr/>
        </p:nvSpPr>
        <p:spPr>
          <a:xfrm>
            <a:off x="507450" y="3792788"/>
            <a:ext cx="4836600" cy="49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a:solidFill>
                  <a:schemeClr val="dk1"/>
                </a:solidFill>
              </a:rPr>
              <a:t>  </a:t>
            </a:r>
            <a:endParaRPr b="1"/>
          </a:p>
        </p:txBody>
      </p:sp>
      <p:sp>
        <p:nvSpPr>
          <p:cNvPr id="188" name="Google Shape;188;p32"/>
          <p:cNvSpPr txBox="1"/>
          <p:nvPr>
            <p:ph idx="1" type="body"/>
          </p:nvPr>
        </p:nvSpPr>
        <p:spPr>
          <a:xfrm>
            <a:off x="-151125" y="2167950"/>
            <a:ext cx="6734100" cy="403800"/>
          </a:xfrm>
          <a:prstGeom prst="rect">
            <a:avLst/>
          </a:prstGeom>
        </p:spPr>
        <p:txBody>
          <a:bodyPr anchorCtr="0" anchor="t" bIns="91425" lIns="91425" spcFirstLastPara="1" rIns="91425" wrap="square" tIns="91425">
            <a:noAutofit/>
          </a:bodyPr>
          <a:lstStyle/>
          <a:p>
            <a:pPr indent="-317500" lvl="0" marL="914400" rtl="0" algn="l">
              <a:spcBef>
                <a:spcPts val="1200"/>
              </a:spcBef>
              <a:spcAft>
                <a:spcPts val="0"/>
              </a:spcAft>
              <a:buClr>
                <a:srgbClr val="000000"/>
              </a:buClr>
              <a:buSzPts val="1400"/>
              <a:buChar char="●"/>
            </a:pPr>
            <a:r>
              <a:rPr lang="en" sz="1400">
                <a:solidFill>
                  <a:srgbClr val="000000"/>
                </a:solidFill>
                <a:highlight>
                  <a:srgbClr val="FFFFFF"/>
                </a:highlight>
              </a:rPr>
              <a:t>BST provides an efficient insertion, deletion, and searching</a:t>
            </a:r>
            <a:endParaRPr sz="2200">
              <a:solidFill>
                <a:srgbClr val="000000"/>
              </a:solidFill>
            </a:endParaRPr>
          </a:p>
        </p:txBody>
      </p:sp>
      <p:sp>
        <p:nvSpPr>
          <p:cNvPr id="189" name="Google Shape;189;p32"/>
          <p:cNvSpPr txBox="1"/>
          <p:nvPr/>
        </p:nvSpPr>
        <p:spPr>
          <a:xfrm>
            <a:off x="311700" y="2571750"/>
            <a:ext cx="7017300" cy="4521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200"/>
              </a:spcBef>
              <a:spcAft>
                <a:spcPts val="0"/>
              </a:spcAft>
              <a:buClr>
                <a:srgbClr val="000000"/>
              </a:buClr>
              <a:buSzPts val="1400"/>
              <a:buChar char="●"/>
            </a:pPr>
            <a:r>
              <a:rPr lang="en">
                <a:highlight>
                  <a:srgbClr val="FFFFFF"/>
                </a:highlight>
              </a:rPr>
              <a:t>The set of elements in BST is available in sorted order</a:t>
            </a:r>
            <a:endParaRPr sz="2200"/>
          </a:p>
          <a:p>
            <a:pPr indent="0" lvl="0" marL="0" rtl="0" algn="l">
              <a:spcBef>
                <a:spcPts val="1200"/>
              </a:spcBef>
              <a:spcAft>
                <a:spcPts val="0"/>
              </a:spcAft>
              <a:buNone/>
            </a:pPr>
            <a:r>
              <a:rPr lang="en"/>
              <a:t> </a:t>
            </a:r>
            <a:endParaRPr/>
          </a:p>
        </p:txBody>
      </p:sp>
      <p:sp>
        <p:nvSpPr>
          <p:cNvPr id="190" name="Google Shape;190;p32"/>
          <p:cNvSpPr txBox="1"/>
          <p:nvPr/>
        </p:nvSpPr>
        <p:spPr>
          <a:xfrm>
            <a:off x="426450" y="3882775"/>
            <a:ext cx="8568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highlight>
                  <a:schemeClr val="lt1"/>
                </a:highlight>
              </a:rPr>
              <a:t>Extension</a:t>
            </a:r>
            <a:r>
              <a:rPr lang="en">
                <a:highlight>
                  <a:schemeClr val="lt1"/>
                </a:highlight>
              </a:rPr>
              <a:t>: </a:t>
            </a:r>
            <a:r>
              <a:rPr b="1" lang="en">
                <a:highlight>
                  <a:srgbClr val="FFFFFF"/>
                </a:highlight>
              </a:rPr>
              <a:t> </a:t>
            </a:r>
            <a:endParaRPr b="1">
              <a:highlight>
                <a:srgbClr val="FFFFFF"/>
              </a:highlight>
            </a:endParaRPr>
          </a:p>
          <a:p>
            <a:pPr indent="0" lvl="0" marL="0" rtl="0" algn="l">
              <a:spcBef>
                <a:spcPts val="0"/>
              </a:spcBef>
              <a:spcAft>
                <a:spcPts val="0"/>
              </a:spcAft>
              <a:buNone/>
            </a:pPr>
            <a:r>
              <a:rPr lang="en">
                <a:highlight>
                  <a:srgbClr val="FFFFFF"/>
                </a:highlight>
              </a:rPr>
              <a:t>Create an interactive data processing system, with </a:t>
            </a:r>
            <a:r>
              <a:rPr b="1" lang="en">
                <a:highlight>
                  <a:srgbClr val="FFFFFF"/>
                </a:highlight>
              </a:rPr>
              <a:t>a menu of options</a:t>
            </a:r>
            <a:r>
              <a:rPr lang="en">
                <a:highlight>
                  <a:srgbClr val="FFFFFF"/>
                </a:highlight>
              </a:rPr>
              <a:t>  provided to the user.</a:t>
            </a:r>
            <a:endParaRPr>
              <a:highlight>
                <a:srgbClr val="FFFFFF"/>
              </a:highlight>
            </a:endParaRPr>
          </a:p>
        </p:txBody>
      </p:sp>
      <p:sp>
        <p:nvSpPr>
          <p:cNvPr id="191" name="Google Shape;191;p32"/>
          <p:cNvSpPr txBox="1"/>
          <p:nvPr/>
        </p:nvSpPr>
        <p:spPr>
          <a:xfrm>
            <a:off x="426450" y="3145325"/>
            <a:ext cx="5182500" cy="33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Next question: Other major data structure applied? </a:t>
            </a:r>
            <a:endParaRPr/>
          </a:p>
          <a:p>
            <a:pPr indent="0" lvl="0" marL="0" rtl="0" algn="l">
              <a:spcBef>
                <a:spcPts val="0"/>
              </a:spcBef>
              <a:spcAft>
                <a:spcPts val="0"/>
              </a:spcAft>
              <a:buNone/>
            </a:pPr>
            <a:r>
              <a:rPr lang="en"/>
              <a:t> </a:t>
            </a:r>
            <a:endParaRPr/>
          </a:p>
        </p:txBody>
      </p:sp>
      <p:sp>
        <p:nvSpPr>
          <p:cNvPr id="192" name="Google Shape;192;p32"/>
          <p:cNvSpPr txBox="1"/>
          <p:nvPr/>
        </p:nvSpPr>
        <p:spPr>
          <a:xfrm>
            <a:off x="426450" y="4001450"/>
            <a:ext cx="8291100" cy="49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93" name="Google Shape;193;p32"/>
          <p:cNvSpPr txBox="1"/>
          <p:nvPr/>
        </p:nvSpPr>
        <p:spPr>
          <a:xfrm>
            <a:off x="4572000" y="3121975"/>
            <a:ext cx="3605100" cy="49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HashTable&lt;LovePoem&gt;</a:t>
            </a:r>
            <a:endParaRPr/>
          </a:p>
          <a:p>
            <a:pPr indent="0" lvl="0" marL="0" rtl="0" algn="l">
              <a:spcBef>
                <a:spcPts val="0"/>
              </a:spcBef>
              <a:spcAft>
                <a:spcPts val="0"/>
              </a:spcAft>
              <a:buNone/>
            </a:pPr>
            <a:r>
              <a:rPr lang="en"/>
              <a:t> </a:t>
            </a:r>
            <a:endParaRPr/>
          </a:p>
        </p:txBody>
      </p:sp>
      <p:sp>
        <p:nvSpPr>
          <p:cNvPr id="194" name="Google Shape;194;p32"/>
          <p:cNvSpPr txBox="1"/>
          <p:nvPr/>
        </p:nvSpPr>
        <p:spPr>
          <a:xfrm>
            <a:off x="311700" y="3332375"/>
            <a:ext cx="8568000" cy="2700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200"/>
              </a:spcBef>
              <a:spcAft>
                <a:spcPts val="0"/>
              </a:spcAft>
              <a:buSzPts val="1400"/>
              <a:buChar char="●"/>
            </a:pPr>
            <a:r>
              <a:rPr lang="en"/>
              <a:t>HashTable</a:t>
            </a:r>
            <a:r>
              <a:rPr lang="en"/>
              <a:t> provides an efficient searching to retrieve value using its hashed key.</a:t>
            </a:r>
            <a:endParaRPr sz="1600">
              <a:latin typeface="Georgia"/>
              <a:ea typeface="Georgia"/>
              <a:cs typeface="Georgia"/>
              <a:sym typeface="Georg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8" name="Shape 198"/>
        <p:cNvGrpSpPr/>
        <p:nvPr/>
      </p:nvGrpSpPr>
      <p:grpSpPr>
        <a:xfrm>
          <a:off x="0" y="0"/>
          <a:ext cx="0" cy="0"/>
          <a:chOff x="0" y="0"/>
          <a:chExt cx="0" cy="0"/>
        </a:xfrm>
      </p:grpSpPr>
      <p:sp>
        <p:nvSpPr>
          <p:cNvPr id="199" name="Google Shape;199;p33"/>
          <p:cNvSpPr txBox="1"/>
          <p:nvPr>
            <p:ph type="title"/>
          </p:nvPr>
        </p:nvSpPr>
        <p:spPr>
          <a:xfrm>
            <a:off x="95425" y="663400"/>
            <a:ext cx="8520600" cy="5727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Clr>
                <a:schemeClr val="dk1"/>
              </a:buClr>
              <a:buSzPts val="1100"/>
              <a:buFont typeface="Arial"/>
              <a:buNone/>
            </a:pPr>
            <a:r>
              <a:rPr lang="en"/>
              <a:t>               Next Step for Search Engine</a:t>
            </a:r>
            <a:endParaRPr/>
          </a:p>
        </p:txBody>
      </p:sp>
      <p:sp>
        <p:nvSpPr>
          <p:cNvPr id="200" name="Google Shape;200;p33"/>
          <p:cNvSpPr txBox="1"/>
          <p:nvPr>
            <p:ph idx="1" type="body"/>
          </p:nvPr>
        </p:nvSpPr>
        <p:spPr>
          <a:xfrm>
            <a:off x="1186150" y="1354850"/>
            <a:ext cx="7493700" cy="399900"/>
          </a:xfrm>
          <a:prstGeom prst="rect">
            <a:avLst/>
          </a:prstGeom>
        </p:spPr>
        <p:txBody>
          <a:bodyPr anchorCtr="0" anchor="t" bIns="91425" lIns="91425" spcFirstLastPara="1" rIns="91425" wrap="square" tIns="91425">
            <a:noAutofit/>
          </a:bodyPr>
          <a:lstStyle/>
          <a:p>
            <a:pPr indent="-304800" lvl="0" marL="698500" rtl="0" algn="l">
              <a:spcBef>
                <a:spcPts val="0"/>
              </a:spcBef>
              <a:spcAft>
                <a:spcPts val="0"/>
              </a:spcAft>
              <a:buClr>
                <a:srgbClr val="000000"/>
              </a:buClr>
              <a:buSzPts val="1200"/>
              <a:buChar char="●"/>
            </a:pPr>
            <a:r>
              <a:rPr lang="en" sz="1400">
                <a:solidFill>
                  <a:srgbClr val="000000"/>
                </a:solidFill>
                <a:highlight>
                  <a:srgbClr val="FFFFFF"/>
                </a:highlight>
              </a:rPr>
              <a:t>Get  close matches keyword</a:t>
            </a:r>
            <a:endParaRPr sz="1400">
              <a:solidFill>
                <a:srgbClr val="000000"/>
              </a:solidFill>
              <a:highlight>
                <a:srgbClr val="FFFFFF"/>
              </a:highlight>
            </a:endParaRPr>
          </a:p>
          <a:p>
            <a:pPr indent="457200" lvl="0" marL="0" rtl="0" algn="l">
              <a:spcBef>
                <a:spcPts val="1000"/>
              </a:spcBef>
              <a:spcAft>
                <a:spcPts val="0"/>
              </a:spcAft>
              <a:buNone/>
            </a:pPr>
            <a:r>
              <a:t/>
            </a:r>
            <a:endParaRPr sz="1200">
              <a:solidFill>
                <a:srgbClr val="000000"/>
              </a:solidFill>
              <a:highlight>
                <a:srgbClr val="FFFFFF"/>
              </a:highlight>
            </a:endParaRPr>
          </a:p>
          <a:p>
            <a:pPr indent="457200" lvl="0" marL="0" rtl="0" algn="l">
              <a:spcBef>
                <a:spcPts val="0"/>
              </a:spcBef>
              <a:spcAft>
                <a:spcPts val="0"/>
              </a:spcAft>
              <a:buNone/>
            </a:pPr>
            <a:r>
              <a:t/>
            </a:r>
            <a:endParaRPr sz="1100">
              <a:solidFill>
                <a:srgbClr val="000000"/>
              </a:solidFill>
              <a:highlight>
                <a:srgbClr val="FFFFFF"/>
              </a:highlight>
            </a:endParaRPr>
          </a:p>
          <a:p>
            <a:pPr indent="0" lvl="0" marL="457200" rtl="0" algn="l">
              <a:spcBef>
                <a:spcPts val="0"/>
              </a:spcBef>
              <a:spcAft>
                <a:spcPts val="0"/>
              </a:spcAft>
              <a:buClr>
                <a:schemeClr val="dk1"/>
              </a:buClr>
              <a:buSzPts val="1100"/>
              <a:buFont typeface="Arial"/>
              <a:buNone/>
            </a:pPr>
            <a:r>
              <a:t/>
            </a:r>
            <a:endParaRPr sz="2200">
              <a:solidFill>
                <a:srgbClr val="000000"/>
              </a:solidFill>
            </a:endParaRPr>
          </a:p>
          <a:p>
            <a:pPr indent="0" lvl="0" marL="457200" rtl="0" algn="l">
              <a:spcBef>
                <a:spcPts val="1600"/>
              </a:spcBef>
              <a:spcAft>
                <a:spcPts val="1600"/>
              </a:spcAft>
              <a:buNone/>
            </a:pPr>
            <a:r>
              <a:t/>
            </a:r>
            <a:endParaRPr sz="2200">
              <a:solidFill>
                <a:srgbClr val="000000"/>
              </a:solidFill>
            </a:endParaRPr>
          </a:p>
        </p:txBody>
      </p:sp>
      <p:sp>
        <p:nvSpPr>
          <p:cNvPr id="201" name="Google Shape;201;p33"/>
          <p:cNvSpPr txBox="1"/>
          <p:nvPr>
            <p:ph idx="1" type="body"/>
          </p:nvPr>
        </p:nvSpPr>
        <p:spPr>
          <a:xfrm>
            <a:off x="1437625" y="1687975"/>
            <a:ext cx="7493700" cy="399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sz="1400">
                <a:solidFill>
                  <a:srgbClr val="000000"/>
                </a:solidFill>
                <a:highlight>
                  <a:srgbClr val="FFFFFF"/>
                </a:highlight>
              </a:rPr>
              <a:t>Fuzzy Search  (wildcard characters)</a:t>
            </a:r>
            <a:endParaRPr sz="1400">
              <a:solidFill>
                <a:srgbClr val="000000"/>
              </a:solidFill>
              <a:highlight>
                <a:srgbClr val="FFFFFF"/>
              </a:highlight>
            </a:endParaRPr>
          </a:p>
          <a:p>
            <a:pPr indent="457200" lvl="0" marL="0" rtl="0" algn="l">
              <a:spcBef>
                <a:spcPts val="1000"/>
              </a:spcBef>
              <a:spcAft>
                <a:spcPts val="0"/>
              </a:spcAft>
              <a:buNone/>
            </a:pPr>
            <a:r>
              <a:t/>
            </a:r>
            <a:endParaRPr sz="1100">
              <a:solidFill>
                <a:srgbClr val="000000"/>
              </a:solidFill>
              <a:highlight>
                <a:srgbClr val="FFFFFF"/>
              </a:highlight>
            </a:endParaRPr>
          </a:p>
          <a:p>
            <a:pPr indent="0" lvl="0" marL="457200" rtl="0" algn="l">
              <a:spcBef>
                <a:spcPts val="0"/>
              </a:spcBef>
              <a:spcAft>
                <a:spcPts val="0"/>
              </a:spcAft>
              <a:buClr>
                <a:schemeClr val="dk1"/>
              </a:buClr>
              <a:buSzPts val="1100"/>
              <a:buFont typeface="Arial"/>
              <a:buNone/>
            </a:pPr>
            <a:r>
              <a:t/>
            </a:r>
            <a:endParaRPr sz="2200">
              <a:solidFill>
                <a:srgbClr val="000000"/>
              </a:solidFill>
            </a:endParaRPr>
          </a:p>
          <a:p>
            <a:pPr indent="0" lvl="0" marL="457200" rtl="0" algn="l">
              <a:spcBef>
                <a:spcPts val="1600"/>
              </a:spcBef>
              <a:spcAft>
                <a:spcPts val="1600"/>
              </a:spcAft>
              <a:buNone/>
            </a:pPr>
            <a:r>
              <a:t/>
            </a:r>
            <a:endParaRPr sz="2200">
              <a:solidFill>
                <a:srgbClr val="000000"/>
              </a:solidFill>
            </a:endParaRPr>
          </a:p>
        </p:txBody>
      </p:sp>
      <p:sp>
        <p:nvSpPr>
          <p:cNvPr id="202" name="Google Shape;202;p33"/>
          <p:cNvSpPr txBox="1"/>
          <p:nvPr/>
        </p:nvSpPr>
        <p:spPr>
          <a:xfrm>
            <a:off x="525700" y="3023850"/>
            <a:ext cx="8291100" cy="131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900"/>
                                        <p:tgtEl>
                                          <p:spTgt spid="2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Love poems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AutoNum type="arabicPeriod"/>
            </a:pPr>
            <a:r>
              <a:rPr lang="en">
                <a:solidFill>
                  <a:srgbClr val="000000"/>
                </a:solidFill>
              </a:rPr>
              <a:t>Love poems are a type of poem whose main purpose is to express love</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We chose this topic as there are generally less words in a poem compared to a song making it easier to work to with</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We obtained our data from</a:t>
            </a:r>
            <a:endParaRPr sz="1400" u="sng">
              <a:solidFill>
                <a:srgbClr val="1155CC"/>
              </a:solidFill>
            </a:endParaRPr>
          </a:p>
          <a:p>
            <a:pPr indent="0" lvl="0" marL="457200" rtl="0" algn="l">
              <a:lnSpc>
                <a:spcPct val="115000"/>
              </a:lnSpc>
              <a:spcBef>
                <a:spcPts val="1600"/>
              </a:spcBef>
              <a:spcAft>
                <a:spcPts val="0"/>
              </a:spcAft>
              <a:buNone/>
            </a:pPr>
            <a:r>
              <a:rPr lang="en" sz="1400" u="sng">
                <a:solidFill>
                  <a:srgbClr val="1155CC"/>
                </a:solidFill>
                <a:hlinkClick r:id="rId4">
                  <a:extLst>
                    <a:ext uri="{A12FA001-AC4F-418D-AE19-62706E023703}">
                      <ahyp:hlinkClr val="tx"/>
                    </a:ext>
                  </a:extLst>
                </a:hlinkClick>
              </a:rPr>
              <a:t>https://interestingliterature.com/2016/08/10-very-short-love-poems-everyone-should-read/</a:t>
            </a:r>
            <a:endParaRPr sz="1400" u="sng">
              <a:solidFill>
                <a:srgbClr val="1155CC"/>
              </a:solidFill>
            </a:endParaRPr>
          </a:p>
          <a:p>
            <a:pPr indent="0" lvl="0" marL="457200" rtl="0" algn="l">
              <a:lnSpc>
                <a:spcPct val="150000"/>
              </a:lnSpc>
              <a:spcBef>
                <a:spcPts val="500"/>
              </a:spcBef>
              <a:spcAft>
                <a:spcPts val="0"/>
              </a:spcAft>
              <a:buNone/>
            </a:pPr>
            <a:r>
              <a:rPr lang="en" sz="1400" u="sng">
                <a:solidFill>
                  <a:srgbClr val="1155CC"/>
                </a:solidFill>
                <a:hlinkClick r:id="rId5">
                  <a:extLst>
                    <a:ext uri="{A12FA001-AC4F-418D-AE19-62706E023703}">
                      <ahyp:hlinkClr val="tx"/>
                    </a:ext>
                  </a:extLst>
                </a:hlinkClick>
              </a:rPr>
              <a:t>https://classicalpoets.org/2016/10/27/10-greatest-love-poems-ever-written/</a:t>
            </a:r>
            <a:endParaRPr>
              <a:solidFill>
                <a:srgbClr val="000000"/>
              </a:solidFill>
            </a:endParaRPr>
          </a:p>
          <a:p>
            <a:pPr indent="-342900" lvl="0" marL="457200" rtl="0" algn="l">
              <a:spcBef>
                <a:spcPts val="500"/>
              </a:spcBef>
              <a:spcAft>
                <a:spcPts val="0"/>
              </a:spcAft>
              <a:buClr>
                <a:srgbClr val="000000"/>
              </a:buClr>
              <a:buSzPts val="1800"/>
              <a:buChar char="●"/>
            </a:pPr>
            <a:r>
              <a:rPr lang="en">
                <a:solidFill>
                  <a:srgbClr val="000000"/>
                </a:solidFill>
              </a:rPr>
              <a:t>The fields we picked are</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Title</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Author</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Year</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Country</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Poem </a:t>
            </a:r>
            <a:endParaRPr>
              <a:solidFill>
                <a:srgbClr val="000000"/>
              </a:solidFill>
            </a:endParaRPr>
          </a:p>
        </p:txBody>
      </p:sp>
      <p:pic>
        <p:nvPicPr>
          <p:cNvPr id="74" name="Google Shape;74;p16"/>
          <p:cNvPicPr preferRelativeResize="0"/>
          <p:nvPr/>
        </p:nvPicPr>
        <p:blipFill>
          <a:blip r:embed="rId6">
            <a:alphaModFix/>
          </a:blip>
          <a:stretch>
            <a:fillRect/>
          </a:stretch>
        </p:blipFill>
        <p:spPr>
          <a:xfrm>
            <a:off x="6781138" y="0"/>
            <a:ext cx="2295525" cy="2933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Overview of UML diagram</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1" name="Google Shape;81;p17"/>
          <p:cNvPicPr preferRelativeResize="0"/>
          <p:nvPr/>
        </p:nvPicPr>
        <p:blipFill>
          <a:blip r:embed="rId4">
            <a:alphaModFix/>
          </a:blip>
          <a:stretch>
            <a:fillRect/>
          </a:stretch>
        </p:blipFill>
        <p:spPr>
          <a:xfrm>
            <a:off x="370025" y="1017725"/>
            <a:ext cx="8399824" cy="4029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5" name="Shape 85"/>
        <p:cNvGrpSpPr/>
        <p:nvPr/>
      </p:nvGrpSpPr>
      <p:grpSpPr>
        <a:xfrm>
          <a:off x="0" y="0"/>
          <a:ext cx="0" cy="0"/>
          <a:chOff x="0" y="0"/>
          <a:chExt cx="0" cy="0"/>
        </a:xfrm>
      </p:grpSpPr>
      <p:sp>
        <p:nvSpPr>
          <p:cNvPr id="86" name="Google Shape;86;p18"/>
          <p:cNvSpPr txBox="1"/>
          <p:nvPr>
            <p:ph type="title"/>
          </p:nvPr>
        </p:nvSpPr>
        <p:spPr>
          <a:xfrm>
            <a:off x="5777000" y="0"/>
            <a:ext cx="3080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Brandon</a:t>
            </a:r>
            <a:endParaRPr/>
          </a:p>
        </p:txBody>
      </p:sp>
      <p:sp>
        <p:nvSpPr>
          <p:cNvPr id="87" name="Google Shape;87;p18"/>
          <p:cNvSpPr txBox="1"/>
          <p:nvPr>
            <p:ph idx="1" type="body"/>
          </p:nvPr>
        </p:nvSpPr>
        <p:spPr>
          <a:xfrm>
            <a:off x="5685625" y="394025"/>
            <a:ext cx="3530100" cy="590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rPr>
              <a:t>The Binary Stack Tree is used to hold references to the poems in the index</a:t>
            </a:r>
            <a:endParaRPr sz="1400">
              <a:solidFill>
                <a:srgbClr val="000000"/>
              </a:solidFill>
            </a:endParaRPr>
          </a:p>
          <a:p>
            <a:pPr indent="0" lvl="0" marL="0" rtl="0" algn="l">
              <a:spcBef>
                <a:spcPts val="1600"/>
              </a:spcBef>
              <a:spcAft>
                <a:spcPts val="0"/>
              </a:spcAft>
              <a:buNone/>
            </a:pPr>
            <a:r>
              <a:rPr lang="en" sz="1400">
                <a:solidFill>
                  <a:srgbClr val="000000"/>
                </a:solidFill>
              </a:rPr>
              <a:t>The hashtable stores all the WordID classes which hold the index to the location of the Poems that have that keyword</a:t>
            </a:r>
            <a:endParaRPr sz="1400">
              <a:solidFill>
                <a:srgbClr val="000000"/>
              </a:solidFill>
            </a:endParaRPr>
          </a:p>
          <a:p>
            <a:pPr indent="0" lvl="0" marL="0" rtl="0" algn="l">
              <a:spcBef>
                <a:spcPts val="1600"/>
              </a:spcBef>
              <a:spcAft>
                <a:spcPts val="0"/>
              </a:spcAft>
              <a:buNone/>
            </a:pPr>
            <a:r>
              <a:rPr lang="en" sz="1400">
                <a:solidFill>
                  <a:srgbClr val="000000"/>
                </a:solidFill>
              </a:rPr>
              <a:t>The list is used to handle collisions within the hash table using separate chaining</a:t>
            </a:r>
            <a:endParaRPr sz="1400">
              <a:solidFill>
                <a:srgbClr val="000000"/>
              </a:solidFill>
            </a:endParaRPr>
          </a:p>
          <a:p>
            <a:pPr indent="0" lvl="0" marL="0" rtl="0" algn="l">
              <a:spcBef>
                <a:spcPts val="1600"/>
              </a:spcBef>
              <a:spcAft>
                <a:spcPts val="0"/>
              </a:spcAft>
              <a:buNone/>
            </a:pPr>
            <a:r>
              <a:rPr b="1" lang="en">
                <a:solidFill>
                  <a:srgbClr val="000000"/>
                </a:solidFill>
              </a:rPr>
              <a:t>Data Structures</a:t>
            </a:r>
            <a:r>
              <a:rPr b="1" lang="en">
                <a:solidFill>
                  <a:srgbClr val="000000"/>
                </a:solidFill>
              </a:rPr>
              <a:t> to explain:</a:t>
            </a:r>
            <a:endParaRPr b="1">
              <a:solidFill>
                <a:srgbClr val="000000"/>
              </a:solidFill>
            </a:endParaRPr>
          </a:p>
          <a:p>
            <a:pPr indent="0" lvl="0" marL="0" rtl="0" algn="l">
              <a:spcBef>
                <a:spcPts val="1600"/>
              </a:spcBef>
              <a:spcAft>
                <a:spcPts val="0"/>
              </a:spcAft>
              <a:buNone/>
            </a:pPr>
            <a:r>
              <a:rPr b="1" lang="en">
                <a:solidFill>
                  <a:srgbClr val="000000"/>
                </a:solidFill>
              </a:rPr>
              <a:t>HashTable</a:t>
            </a:r>
            <a:endParaRPr b="1">
              <a:solidFill>
                <a:srgbClr val="000000"/>
              </a:solidFill>
            </a:endParaRPr>
          </a:p>
          <a:p>
            <a:pPr indent="0" lvl="0" marL="0" rtl="0" algn="l">
              <a:spcBef>
                <a:spcPts val="1600"/>
              </a:spcBef>
              <a:spcAft>
                <a:spcPts val="0"/>
              </a:spcAft>
              <a:buNone/>
            </a:pPr>
            <a:r>
              <a:rPr b="1" lang="en">
                <a:solidFill>
                  <a:srgbClr val="000000"/>
                </a:solidFill>
              </a:rPr>
              <a:t>BST</a:t>
            </a:r>
            <a:endParaRPr b="1">
              <a:solidFill>
                <a:srgbClr val="000000"/>
              </a:solidFill>
            </a:endParaRPr>
          </a:p>
          <a:p>
            <a:pPr indent="0" lvl="0" marL="0" rtl="0" algn="l">
              <a:spcBef>
                <a:spcPts val="1600"/>
              </a:spcBef>
              <a:spcAft>
                <a:spcPts val="0"/>
              </a:spcAft>
              <a:buNone/>
            </a:pPr>
            <a:r>
              <a:rPr b="1" lang="en">
                <a:solidFill>
                  <a:srgbClr val="000000"/>
                </a:solidFill>
              </a:rPr>
              <a:t>List</a:t>
            </a:r>
            <a:endParaRPr b="1">
              <a:solidFill>
                <a:srgbClr val="000000"/>
              </a:solidFill>
            </a:endParaRPr>
          </a:p>
          <a:p>
            <a:pPr indent="0" lvl="0" marL="0" rtl="0" algn="l">
              <a:spcBef>
                <a:spcPts val="1600"/>
              </a:spcBef>
              <a:spcAft>
                <a:spcPts val="0"/>
              </a:spcAft>
              <a:buNone/>
            </a:pPr>
            <a:r>
              <a:t/>
            </a:r>
            <a:endParaRPr b="1"/>
          </a:p>
          <a:p>
            <a:pPr indent="0" lvl="0" marL="0" rtl="0" algn="l">
              <a:spcBef>
                <a:spcPts val="1600"/>
              </a:spcBef>
              <a:spcAft>
                <a:spcPts val="1600"/>
              </a:spcAft>
              <a:buNone/>
            </a:pPr>
            <a:r>
              <a:t/>
            </a:r>
            <a:endParaRPr b="1"/>
          </a:p>
        </p:txBody>
      </p:sp>
      <p:pic>
        <p:nvPicPr>
          <p:cNvPr id="88" name="Google Shape;88;p18"/>
          <p:cNvPicPr preferRelativeResize="0"/>
          <p:nvPr/>
        </p:nvPicPr>
        <p:blipFill>
          <a:blip r:embed="rId4">
            <a:alphaModFix/>
          </a:blip>
          <a:stretch>
            <a:fillRect/>
          </a:stretch>
        </p:blipFill>
        <p:spPr>
          <a:xfrm>
            <a:off x="0" y="-59175"/>
            <a:ext cx="2663975" cy="4856050"/>
          </a:xfrm>
          <a:prstGeom prst="rect">
            <a:avLst/>
          </a:prstGeom>
          <a:noFill/>
          <a:ln>
            <a:noFill/>
          </a:ln>
        </p:spPr>
      </p:pic>
      <p:pic>
        <p:nvPicPr>
          <p:cNvPr id="89" name="Google Shape;89;p18"/>
          <p:cNvPicPr preferRelativeResize="0"/>
          <p:nvPr/>
        </p:nvPicPr>
        <p:blipFill>
          <a:blip r:embed="rId5">
            <a:alphaModFix/>
          </a:blip>
          <a:stretch>
            <a:fillRect/>
          </a:stretch>
        </p:blipFill>
        <p:spPr>
          <a:xfrm>
            <a:off x="2142050" y="126750"/>
            <a:ext cx="3080825" cy="4784200"/>
          </a:xfrm>
          <a:prstGeom prst="rect">
            <a:avLst/>
          </a:prstGeom>
          <a:noFill/>
          <a:ln>
            <a:noFill/>
          </a:ln>
        </p:spPr>
      </p:pic>
      <p:pic>
        <p:nvPicPr>
          <p:cNvPr id="90" name="Google Shape;90;p18"/>
          <p:cNvPicPr preferRelativeResize="0"/>
          <p:nvPr/>
        </p:nvPicPr>
        <p:blipFill>
          <a:blip r:embed="rId6">
            <a:alphaModFix/>
          </a:blip>
          <a:stretch>
            <a:fillRect/>
          </a:stretch>
        </p:blipFill>
        <p:spPr>
          <a:xfrm>
            <a:off x="4769225" y="126757"/>
            <a:ext cx="968200" cy="310579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4" name="Shape 94"/>
        <p:cNvGrpSpPr/>
        <p:nvPr/>
      </p:nvGrpSpPr>
      <p:grpSpPr>
        <a:xfrm>
          <a:off x="0" y="0"/>
          <a:ext cx="0" cy="0"/>
          <a:chOff x="0" y="0"/>
          <a:chExt cx="0" cy="0"/>
        </a:xfrm>
      </p:grpSpPr>
      <p:sp>
        <p:nvSpPr>
          <p:cNvPr id="95" name="Google Shape;95;p19"/>
          <p:cNvSpPr txBox="1"/>
          <p:nvPr>
            <p:ph type="title"/>
          </p:nvPr>
        </p:nvSpPr>
        <p:spPr>
          <a:xfrm>
            <a:off x="4679725" y="0"/>
            <a:ext cx="4178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Dennis</a:t>
            </a:r>
            <a:endParaRPr/>
          </a:p>
        </p:txBody>
      </p:sp>
      <p:sp>
        <p:nvSpPr>
          <p:cNvPr id="96" name="Google Shape;96;p19"/>
          <p:cNvSpPr txBox="1"/>
          <p:nvPr>
            <p:ph idx="1" type="body"/>
          </p:nvPr>
        </p:nvSpPr>
        <p:spPr>
          <a:xfrm>
            <a:off x="5037725" y="394025"/>
            <a:ext cx="3794400" cy="590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rPr>
              <a:t>The poem class holds the data for all of our poems and has a custom hashcode method</a:t>
            </a:r>
            <a:endParaRPr sz="1400">
              <a:solidFill>
                <a:srgbClr val="000000"/>
              </a:solidFill>
            </a:endParaRPr>
          </a:p>
          <a:p>
            <a:pPr indent="0" lvl="0" marL="0" rtl="0" algn="l">
              <a:spcBef>
                <a:spcPts val="1600"/>
              </a:spcBef>
              <a:spcAft>
                <a:spcPts val="0"/>
              </a:spcAft>
              <a:buNone/>
            </a:pPr>
            <a:r>
              <a:rPr lang="en" sz="1400">
                <a:solidFill>
                  <a:schemeClr val="dk1"/>
                </a:solidFill>
              </a:rPr>
              <a:t>The WordID class holds the data for keyWords and their ID</a:t>
            </a:r>
            <a:endParaRPr sz="1400">
              <a:solidFill>
                <a:schemeClr val="dk1"/>
              </a:solidFill>
            </a:endParaRPr>
          </a:p>
          <a:p>
            <a:pPr indent="0" lvl="0" marL="0" rtl="0" algn="l">
              <a:spcBef>
                <a:spcPts val="1600"/>
              </a:spcBef>
              <a:spcAft>
                <a:spcPts val="0"/>
              </a:spcAft>
              <a:buClr>
                <a:schemeClr val="dk1"/>
              </a:buClr>
              <a:buSzPts val="1100"/>
              <a:buFont typeface="Arial"/>
              <a:buNone/>
            </a:pPr>
            <a:r>
              <a:rPr lang="en" sz="1400">
                <a:solidFill>
                  <a:schemeClr val="dk1"/>
                </a:solidFill>
              </a:rPr>
              <a:t> </a:t>
            </a:r>
            <a:r>
              <a:rPr lang="en" sz="1400">
                <a:solidFill>
                  <a:srgbClr val="000000"/>
                </a:solidFill>
              </a:rPr>
              <a:t>The comparator is used to distinguish where the poem class should go in a BST</a:t>
            </a:r>
            <a:endParaRPr sz="1400">
              <a:solidFill>
                <a:srgbClr val="000000"/>
              </a:solidFill>
            </a:endParaRPr>
          </a:p>
          <a:p>
            <a:pPr indent="0" lvl="0" marL="0" rtl="0" algn="l">
              <a:spcBef>
                <a:spcPts val="1600"/>
              </a:spcBef>
              <a:spcAft>
                <a:spcPts val="0"/>
              </a:spcAft>
              <a:buClr>
                <a:schemeClr val="dk1"/>
              </a:buClr>
              <a:buSzPts val="1100"/>
              <a:buFont typeface="Arial"/>
              <a:buNone/>
            </a:pPr>
            <a:r>
              <a:rPr lang="en" sz="1400">
                <a:solidFill>
                  <a:srgbClr val="000000"/>
                </a:solidFill>
              </a:rPr>
              <a:t>The comparator uses the title of said to poem to compare them</a:t>
            </a:r>
            <a:endParaRPr sz="1000">
              <a:solidFill>
                <a:srgbClr val="000000"/>
              </a:solidFill>
            </a:endParaRPr>
          </a:p>
          <a:p>
            <a:pPr indent="0" lvl="0" marL="0" rtl="0" algn="l">
              <a:spcBef>
                <a:spcPts val="1600"/>
              </a:spcBef>
              <a:spcAft>
                <a:spcPts val="0"/>
              </a:spcAft>
              <a:buNone/>
            </a:pPr>
            <a:r>
              <a:rPr b="1" lang="en">
                <a:solidFill>
                  <a:srgbClr val="000000"/>
                </a:solidFill>
              </a:rPr>
              <a:t>Classes</a:t>
            </a:r>
            <a:r>
              <a:rPr b="1" lang="en">
                <a:solidFill>
                  <a:srgbClr val="000000"/>
                </a:solidFill>
              </a:rPr>
              <a:t> to explain:</a:t>
            </a:r>
            <a:endParaRPr b="1">
              <a:solidFill>
                <a:srgbClr val="000000"/>
              </a:solidFill>
            </a:endParaRPr>
          </a:p>
          <a:p>
            <a:pPr indent="0" lvl="0" marL="0" rtl="0" algn="l">
              <a:spcBef>
                <a:spcPts val="1600"/>
              </a:spcBef>
              <a:spcAft>
                <a:spcPts val="0"/>
              </a:spcAft>
              <a:buNone/>
            </a:pPr>
            <a:r>
              <a:rPr b="1" lang="en">
                <a:solidFill>
                  <a:srgbClr val="000000"/>
                </a:solidFill>
              </a:rPr>
              <a:t>Poem</a:t>
            </a:r>
            <a:endParaRPr b="1">
              <a:solidFill>
                <a:srgbClr val="000000"/>
              </a:solidFill>
            </a:endParaRPr>
          </a:p>
          <a:p>
            <a:pPr indent="0" lvl="0" marL="0" rtl="0" algn="l">
              <a:spcBef>
                <a:spcPts val="1600"/>
              </a:spcBef>
              <a:spcAft>
                <a:spcPts val="0"/>
              </a:spcAft>
              <a:buNone/>
            </a:pPr>
            <a:r>
              <a:rPr b="1" lang="en">
                <a:solidFill>
                  <a:srgbClr val="000000"/>
                </a:solidFill>
              </a:rPr>
              <a:t>WordID</a:t>
            </a:r>
            <a:endParaRPr b="1">
              <a:solidFill>
                <a:srgbClr val="000000"/>
              </a:solidFill>
            </a:endParaRPr>
          </a:p>
          <a:p>
            <a:pPr indent="0" lvl="0" marL="0" rtl="0" algn="l">
              <a:spcBef>
                <a:spcPts val="1600"/>
              </a:spcBef>
              <a:spcAft>
                <a:spcPts val="0"/>
              </a:spcAft>
              <a:buNone/>
            </a:pPr>
            <a:r>
              <a:t/>
            </a:r>
            <a:endParaRPr b="1"/>
          </a:p>
          <a:p>
            <a:pPr indent="0" lvl="0" marL="0" rtl="0" algn="l">
              <a:spcBef>
                <a:spcPts val="1600"/>
              </a:spcBef>
              <a:spcAft>
                <a:spcPts val="1600"/>
              </a:spcAft>
              <a:buNone/>
            </a:pPr>
            <a:r>
              <a:t/>
            </a:r>
            <a:endParaRPr b="1"/>
          </a:p>
        </p:txBody>
      </p:sp>
      <p:pic>
        <p:nvPicPr>
          <p:cNvPr id="97" name="Google Shape;97;p19"/>
          <p:cNvPicPr preferRelativeResize="0"/>
          <p:nvPr/>
        </p:nvPicPr>
        <p:blipFill>
          <a:blip r:embed="rId4">
            <a:alphaModFix/>
          </a:blip>
          <a:stretch>
            <a:fillRect/>
          </a:stretch>
        </p:blipFill>
        <p:spPr>
          <a:xfrm>
            <a:off x="0" y="103975"/>
            <a:ext cx="3936325" cy="4935550"/>
          </a:xfrm>
          <a:prstGeom prst="rect">
            <a:avLst/>
          </a:prstGeom>
          <a:noFill/>
          <a:ln>
            <a:noFill/>
          </a:ln>
        </p:spPr>
      </p:pic>
      <p:pic>
        <p:nvPicPr>
          <p:cNvPr id="98" name="Google Shape;98;p19"/>
          <p:cNvPicPr preferRelativeResize="0"/>
          <p:nvPr/>
        </p:nvPicPr>
        <p:blipFill>
          <a:blip r:embed="rId5">
            <a:alphaModFix/>
          </a:blip>
          <a:stretch>
            <a:fillRect/>
          </a:stretch>
        </p:blipFill>
        <p:spPr>
          <a:xfrm>
            <a:off x="2885700" y="103975"/>
            <a:ext cx="1914075" cy="2450500"/>
          </a:xfrm>
          <a:prstGeom prst="rect">
            <a:avLst/>
          </a:prstGeom>
          <a:noFill/>
          <a:ln>
            <a:noFill/>
          </a:ln>
        </p:spPr>
      </p:pic>
      <p:pic>
        <p:nvPicPr>
          <p:cNvPr id="99" name="Google Shape;99;p19"/>
          <p:cNvPicPr preferRelativeResize="0"/>
          <p:nvPr/>
        </p:nvPicPr>
        <p:blipFill>
          <a:blip r:embed="rId6">
            <a:alphaModFix/>
          </a:blip>
          <a:stretch>
            <a:fillRect/>
          </a:stretch>
        </p:blipFill>
        <p:spPr>
          <a:xfrm>
            <a:off x="2532064" y="2931330"/>
            <a:ext cx="2381250" cy="1762119"/>
          </a:xfrm>
          <a:prstGeom prst="rect">
            <a:avLst/>
          </a:prstGeom>
          <a:noFill/>
          <a:ln>
            <a:noFill/>
          </a:ln>
        </p:spPr>
      </p:pic>
      <p:sp>
        <p:nvSpPr>
          <p:cNvPr id="100" name="Google Shape;100;p19"/>
          <p:cNvSpPr txBox="1"/>
          <p:nvPr/>
        </p:nvSpPr>
        <p:spPr>
          <a:xfrm>
            <a:off x="2879550" y="2239575"/>
            <a:ext cx="1686300" cy="41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+hashCode(): int</a:t>
            </a:r>
            <a:endParaRPr b="1"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4" name="Shape 104"/>
        <p:cNvGrpSpPr/>
        <p:nvPr/>
      </p:nvGrpSpPr>
      <p:grpSpPr>
        <a:xfrm>
          <a:off x="0" y="0"/>
          <a:ext cx="0" cy="0"/>
          <a:chOff x="0" y="0"/>
          <a:chExt cx="0" cy="0"/>
        </a:xfrm>
      </p:grpSpPr>
      <p:sp>
        <p:nvSpPr>
          <p:cNvPr id="105" name="Google Shape;105;p20"/>
          <p:cNvSpPr txBox="1"/>
          <p:nvPr>
            <p:ph type="title"/>
          </p:nvPr>
        </p:nvSpPr>
        <p:spPr>
          <a:xfrm>
            <a:off x="4679725" y="0"/>
            <a:ext cx="4178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Sharon</a:t>
            </a:r>
            <a:endParaRPr/>
          </a:p>
        </p:txBody>
      </p:sp>
      <p:sp>
        <p:nvSpPr>
          <p:cNvPr id="106" name="Google Shape;106;p20"/>
          <p:cNvSpPr txBox="1"/>
          <p:nvPr>
            <p:ph idx="1" type="body"/>
          </p:nvPr>
        </p:nvSpPr>
        <p:spPr>
          <a:xfrm>
            <a:off x="5037725" y="394025"/>
            <a:ext cx="3794400" cy="590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rgbClr val="000000"/>
                </a:solidFill>
              </a:rPr>
              <a:t>Poem Interface is the main driver class of this entire program</a:t>
            </a:r>
            <a:endParaRPr sz="1400">
              <a:solidFill>
                <a:srgbClr val="000000"/>
              </a:solidFill>
            </a:endParaRPr>
          </a:p>
          <a:p>
            <a:pPr indent="0" lvl="0" marL="0" rtl="0" algn="l">
              <a:spcBef>
                <a:spcPts val="1600"/>
              </a:spcBef>
              <a:spcAft>
                <a:spcPts val="0"/>
              </a:spcAft>
              <a:buClr>
                <a:schemeClr val="dk1"/>
              </a:buClr>
              <a:buSzPts val="1100"/>
              <a:buFont typeface="Arial"/>
              <a:buNone/>
            </a:pPr>
            <a:r>
              <a:rPr lang="en" sz="1400">
                <a:solidFill>
                  <a:srgbClr val="000000"/>
                </a:solidFill>
              </a:rPr>
              <a:t>It displays the menus and takes input to give functionality to the rest of the classes</a:t>
            </a:r>
            <a:endParaRPr sz="1000">
              <a:solidFill>
                <a:srgbClr val="000000"/>
              </a:solidFill>
            </a:endParaRPr>
          </a:p>
          <a:p>
            <a:pPr indent="0" lvl="0" marL="0" rtl="0" algn="l">
              <a:spcBef>
                <a:spcPts val="1600"/>
              </a:spcBef>
              <a:spcAft>
                <a:spcPts val="0"/>
              </a:spcAft>
              <a:buNone/>
            </a:pPr>
            <a:r>
              <a:rPr b="1" lang="en" sz="1400">
                <a:solidFill>
                  <a:srgbClr val="000000"/>
                </a:solidFill>
              </a:rPr>
              <a:t>Key method to explain:</a:t>
            </a:r>
            <a:endParaRPr b="1" sz="1400">
              <a:solidFill>
                <a:srgbClr val="000000"/>
              </a:solidFill>
            </a:endParaRPr>
          </a:p>
          <a:p>
            <a:pPr indent="0" lvl="0" marL="0" rtl="0" algn="l">
              <a:spcBef>
                <a:spcPts val="1600"/>
              </a:spcBef>
              <a:spcAft>
                <a:spcPts val="0"/>
              </a:spcAft>
              <a:buNone/>
            </a:pPr>
            <a:r>
              <a:rPr b="1" lang="en" sz="1500">
                <a:solidFill>
                  <a:schemeClr val="dk1"/>
                </a:solidFill>
              </a:rPr>
              <a:t>uploadNewPoem()</a:t>
            </a:r>
            <a:endParaRPr b="1" sz="1500">
              <a:solidFill>
                <a:schemeClr val="dk1"/>
              </a:solidFill>
            </a:endParaRPr>
          </a:p>
          <a:p>
            <a:pPr indent="0" lvl="0" marL="0" rtl="0" algn="l">
              <a:spcBef>
                <a:spcPts val="1600"/>
              </a:spcBef>
              <a:spcAft>
                <a:spcPts val="0"/>
              </a:spcAft>
              <a:buNone/>
            </a:pPr>
            <a:r>
              <a:rPr b="1" lang="en" sz="1500">
                <a:solidFill>
                  <a:schemeClr val="dk1"/>
                </a:solidFill>
              </a:rPr>
              <a:t>searchPoemByPrimaryKey()</a:t>
            </a:r>
            <a:endParaRPr b="1" sz="1500">
              <a:solidFill>
                <a:schemeClr val="dk1"/>
              </a:solidFill>
            </a:endParaRPr>
          </a:p>
          <a:p>
            <a:pPr indent="0" lvl="0" marL="0" rtl="0" algn="l">
              <a:spcBef>
                <a:spcPts val="1600"/>
              </a:spcBef>
              <a:spcAft>
                <a:spcPts val="0"/>
              </a:spcAft>
              <a:buNone/>
            </a:pPr>
            <a:r>
              <a:rPr b="1" lang="en" sz="1500">
                <a:solidFill>
                  <a:schemeClr val="dk1"/>
                </a:solidFill>
              </a:rPr>
              <a:t>updateAPoem()</a:t>
            </a:r>
            <a:endParaRPr b="1" sz="1500">
              <a:solidFill>
                <a:schemeClr val="dk1"/>
              </a:solidFill>
            </a:endParaRPr>
          </a:p>
          <a:p>
            <a:pPr indent="0" lvl="0" marL="0" rtl="0" algn="l">
              <a:spcBef>
                <a:spcPts val="1600"/>
              </a:spcBef>
              <a:spcAft>
                <a:spcPts val="0"/>
              </a:spcAft>
              <a:buNone/>
            </a:pPr>
            <a:r>
              <a:rPr b="1" lang="en" sz="1500">
                <a:solidFill>
                  <a:schemeClr val="dk1"/>
                </a:solidFill>
              </a:rPr>
              <a:t>deleteAPoem()</a:t>
            </a:r>
            <a:endParaRPr b="1" sz="1500">
              <a:solidFill>
                <a:srgbClr val="000000"/>
              </a:solidFill>
            </a:endParaRPr>
          </a:p>
          <a:p>
            <a:pPr indent="0" lvl="0" marL="0" rtl="0" algn="l">
              <a:spcBef>
                <a:spcPts val="1600"/>
              </a:spcBef>
              <a:spcAft>
                <a:spcPts val="1600"/>
              </a:spcAft>
              <a:buNone/>
            </a:pPr>
            <a:r>
              <a:rPr b="1" lang="en" sz="1500">
                <a:solidFill>
                  <a:srgbClr val="000000"/>
                </a:solidFill>
              </a:rPr>
              <a:t>dataStatistics()</a:t>
            </a:r>
            <a:endParaRPr b="1" sz="1500">
              <a:solidFill>
                <a:srgbClr val="000000"/>
              </a:solidFill>
            </a:endParaRPr>
          </a:p>
        </p:txBody>
      </p:sp>
      <p:pic>
        <p:nvPicPr>
          <p:cNvPr id="107" name="Google Shape;107;p20"/>
          <p:cNvPicPr preferRelativeResize="0"/>
          <p:nvPr/>
        </p:nvPicPr>
        <p:blipFill>
          <a:blip r:embed="rId4">
            <a:alphaModFix/>
          </a:blip>
          <a:stretch>
            <a:fillRect/>
          </a:stretch>
        </p:blipFill>
        <p:spPr>
          <a:xfrm>
            <a:off x="0" y="0"/>
            <a:ext cx="4679725"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1" name="Shape 111"/>
        <p:cNvGrpSpPr/>
        <p:nvPr/>
      </p:nvGrpSpPr>
      <p:grpSpPr>
        <a:xfrm>
          <a:off x="0" y="0"/>
          <a:ext cx="0" cy="0"/>
          <a:chOff x="0" y="0"/>
          <a:chExt cx="0" cy="0"/>
        </a:xfrm>
      </p:grpSpPr>
      <p:sp>
        <p:nvSpPr>
          <p:cNvPr id="112" name="Google Shape;112;p21"/>
          <p:cNvSpPr txBox="1"/>
          <p:nvPr>
            <p:ph type="title"/>
          </p:nvPr>
        </p:nvSpPr>
        <p:spPr>
          <a:xfrm>
            <a:off x="4654275" y="445025"/>
            <a:ext cx="4178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Fang</a:t>
            </a:r>
            <a:endParaRPr>
              <a:solidFill>
                <a:srgbClr val="000000"/>
              </a:solidFill>
            </a:endParaRPr>
          </a:p>
        </p:txBody>
      </p:sp>
      <p:sp>
        <p:nvSpPr>
          <p:cNvPr id="113" name="Google Shape;113;p21"/>
          <p:cNvSpPr txBox="1"/>
          <p:nvPr>
            <p:ph idx="1" type="body"/>
          </p:nvPr>
        </p:nvSpPr>
        <p:spPr>
          <a:xfrm>
            <a:off x="5037725" y="1152475"/>
            <a:ext cx="3794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Key method to explain:</a:t>
            </a:r>
            <a:endParaRPr b="1">
              <a:solidFill>
                <a:srgbClr val="000000"/>
              </a:solidFill>
            </a:endParaRPr>
          </a:p>
          <a:p>
            <a:pPr indent="0" lvl="0" marL="0" rtl="0" algn="l">
              <a:spcBef>
                <a:spcPts val="1600"/>
              </a:spcBef>
              <a:spcAft>
                <a:spcPts val="0"/>
              </a:spcAft>
              <a:buClr>
                <a:schemeClr val="dk1"/>
              </a:buClr>
              <a:buSzPts val="1100"/>
              <a:buFont typeface="Arial"/>
              <a:buNone/>
            </a:pPr>
            <a:r>
              <a:rPr b="1" lang="en">
                <a:solidFill>
                  <a:srgbClr val="000000"/>
                </a:solidFill>
              </a:rPr>
              <a:t>searchPoemByKeyword()</a:t>
            </a:r>
            <a:endParaRPr b="1">
              <a:solidFill>
                <a:srgbClr val="000000"/>
              </a:solidFill>
            </a:endParaRPr>
          </a:p>
          <a:p>
            <a:pPr indent="0" lvl="0" marL="0" rtl="0" algn="l">
              <a:spcBef>
                <a:spcPts val="1600"/>
              </a:spcBef>
              <a:spcAft>
                <a:spcPts val="0"/>
              </a:spcAft>
              <a:buNone/>
            </a:pPr>
            <a:r>
              <a:t/>
            </a:r>
            <a:endParaRPr/>
          </a:p>
          <a:p>
            <a:pPr indent="0" lvl="0" marL="0" rtl="0" algn="l">
              <a:spcBef>
                <a:spcPts val="1600"/>
              </a:spcBef>
              <a:spcAft>
                <a:spcPts val="1600"/>
              </a:spcAft>
              <a:buClr>
                <a:schemeClr val="dk1"/>
              </a:buClr>
              <a:buSzPts val="1100"/>
              <a:buFont typeface="Arial"/>
              <a:buNone/>
            </a:pPr>
            <a:r>
              <a:t/>
            </a:r>
            <a:endParaRPr/>
          </a:p>
        </p:txBody>
      </p:sp>
      <p:pic>
        <p:nvPicPr>
          <p:cNvPr id="114" name="Google Shape;114;p21"/>
          <p:cNvPicPr preferRelativeResize="0"/>
          <p:nvPr/>
        </p:nvPicPr>
        <p:blipFill>
          <a:blip r:embed="rId4">
            <a:alphaModFix/>
          </a:blip>
          <a:stretch>
            <a:fillRect/>
          </a:stretch>
        </p:blipFill>
        <p:spPr>
          <a:xfrm>
            <a:off x="0" y="11"/>
            <a:ext cx="4679725" cy="514349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