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603" autoAdjust="0"/>
    <p:restoredTop sz="91386" autoAdjust="0"/>
  </p:normalViewPr>
  <p:slideViewPr>
    <p:cSldViewPr snapToGrid="0">
      <p:cViewPr varScale="1">
        <p:scale>
          <a:sx n="75" d="100"/>
          <a:sy n="75" d="100"/>
        </p:scale>
        <p:origin x="86" y="211"/>
      </p:cViewPr>
      <p:guideLst/>
    </p:cSldViewPr>
  </p:slideViewPr>
  <p:outlineViewPr>
    <p:cViewPr>
      <p:scale>
        <a:sx n="33" d="100"/>
        <a:sy n="33" d="100"/>
      </p:scale>
      <p:origin x="0" y="-1152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1" i="0" u="none" strike="noStrike" baseline="0" dirty="0">
                <a:effectLst/>
              </a:rPr>
              <a:t>GENRE COUNTS IN DATASET</a:t>
            </a:r>
          </a:p>
          <a:p>
            <a:pPr>
              <a:defRPr/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735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DRAMA</c:v>
                </c:pt>
                <c:pt idx="1">
                  <c:v>ACTION</c:v>
                </c:pt>
                <c:pt idx="2">
                  <c:v>COMEDY</c:v>
                </c:pt>
                <c:pt idx="3">
                  <c:v>ADVENTURE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735</c:v>
                </c:pt>
                <c:pt idx="1">
                  <c:v>456</c:v>
                </c:pt>
                <c:pt idx="2">
                  <c:v>450</c:v>
                </c:pt>
                <c:pt idx="3">
                  <c:v>369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0A-4A32-B26F-248E6648CF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456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DRAMA</c:v>
                </c:pt>
                <c:pt idx="1">
                  <c:v>ACTION</c:v>
                </c:pt>
                <c:pt idx="2">
                  <c:v>COMEDY</c:v>
                </c:pt>
                <c:pt idx="3">
                  <c:v>ADVENTURE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0A-4A32-B26F-248E6648CF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DRAMA</c:v>
                </c:pt>
                <c:pt idx="1">
                  <c:v>ACTION</c:v>
                </c:pt>
                <c:pt idx="2">
                  <c:v>COMEDY</c:v>
                </c:pt>
                <c:pt idx="3">
                  <c:v>ADVENTURE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0A-4A32-B26F-248E6648CF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7788271"/>
        <c:axId val="2073628479"/>
      </c:barChart>
      <c:catAx>
        <c:axId val="2127788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628479"/>
        <c:crosses val="autoZero"/>
        <c:auto val="1"/>
        <c:lblAlgn val="ctr"/>
        <c:lblOffset val="100"/>
        <c:noMultiLvlLbl val="0"/>
      </c:catAx>
      <c:valAx>
        <c:axId val="2073628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788271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1" i="0" u="none" strike="noStrike" baseline="0" dirty="0">
                <a:effectLst/>
              </a:rPr>
              <a:t>Production Budget for Top 10 Genres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8579847440944881E-2"/>
          <c:y val="0.11140433615868996"/>
          <c:w val="0.89423265255905515"/>
          <c:h val="0.7748115911164129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ADVENTURE</c:v>
                </c:pt>
                <c:pt idx="1">
                  <c:v>ACTION</c:v>
                </c:pt>
                <c:pt idx="2">
                  <c:v>DRAMA</c:v>
                </c:pt>
                <c:pt idx="3">
                  <c:v>COMEDY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40202843106</c:v>
                </c:pt>
                <c:pt idx="1">
                  <c:v>38983100000</c:v>
                </c:pt>
                <c:pt idx="2">
                  <c:v>30276100000</c:v>
                </c:pt>
                <c:pt idx="3">
                  <c:v>23437200000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3-4360-B12F-B0807DFD9A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ADVENTURE</c:v>
                </c:pt>
                <c:pt idx="1">
                  <c:v>ACTION</c:v>
                </c:pt>
                <c:pt idx="2">
                  <c:v>DRAMA</c:v>
                </c:pt>
                <c:pt idx="3">
                  <c:v>COMEDY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3-4360-B12F-B0807DFD9A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ADVENTURE</c:v>
                </c:pt>
                <c:pt idx="1">
                  <c:v>ACTION</c:v>
                </c:pt>
                <c:pt idx="2">
                  <c:v>DRAMA</c:v>
                </c:pt>
                <c:pt idx="3">
                  <c:v>COMEDY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D3-4360-B12F-B0807DFD9A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5834863"/>
        <c:axId val="2073652479"/>
      </c:barChart>
      <c:catAx>
        <c:axId val="135834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652479"/>
        <c:crosses val="autoZero"/>
        <c:auto val="1"/>
        <c:lblAlgn val="ctr"/>
        <c:lblOffset val="100"/>
        <c:noMultiLvlLbl val="0"/>
      </c:catAx>
      <c:valAx>
        <c:axId val="2073652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34863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1" i="0" u="none" strike="noStrike" baseline="0" dirty="0">
                <a:effectLst/>
              </a:rPr>
              <a:t>Total Worldwide Gross for Top 10 Genres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ADVENTURE</c:v>
                </c:pt>
                <c:pt idx="1">
                  <c:v>ACTION</c:v>
                </c:pt>
                <c:pt idx="2">
                  <c:v>DRAMA</c:v>
                </c:pt>
                <c:pt idx="3">
                  <c:v>COMEDY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133799996477</c:v>
                </c:pt>
                <c:pt idx="1">
                  <c:v>117353833587</c:v>
                </c:pt>
                <c:pt idx="2">
                  <c:v>82851678367</c:v>
                </c:pt>
                <c:pt idx="3">
                  <c:v>77212820366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C8-42E1-AC09-62957BA6B9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ADVENTURE</c:v>
                </c:pt>
                <c:pt idx="1">
                  <c:v>ACTION</c:v>
                </c:pt>
                <c:pt idx="2">
                  <c:v>DRAMA</c:v>
                </c:pt>
                <c:pt idx="3">
                  <c:v>COMEDY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C8-42E1-AC09-62957BA6B9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ADVENTURE</c:v>
                </c:pt>
                <c:pt idx="1">
                  <c:v>ACTION</c:v>
                </c:pt>
                <c:pt idx="2">
                  <c:v>DRAMA</c:v>
                </c:pt>
                <c:pt idx="3">
                  <c:v>COMEDY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C8-42E1-AC09-62957BA6B9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1627775"/>
        <c:axId val="142548255"/>
      </c:barChart>
      <c:catAx>
        <c:axId val="131627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548255"/>
        <c:crosses val="autoZero"/>
        <c:auto val="1"/>
        <c:lblAlgn val="ctr"/>
        <c:lblOffset val="100"/>
        <c:noMultiLvlLbl val="0"/>
      </c:catAx>
      <c:valAx>
        <c:axId val="142548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27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1" i="0" u="none" strike="noStrike" baseline="0" dirty="0">
                <a:effectLst/>
              </a:rPr>
              <a:t>Total Profit for Top 10 Genres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ADVENTURE</c:v>
                </c:pt>
                <c:pt idx="1">
                  <c:v>ACTION</c:v>
                </c:pt>
                <c:pt idx="2">
                  <c:v>COMEDY</c:v>
                </c:pt>
                <c:pt idx="3">
                  <c:v>DRAMA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93597153371</c:v>
                </c:pt>
                <c:pt idx="1">
                  <c:v>78370733587</c:v>
                </c:pt>
                <c:pt idx="2">
                  <c:v>53775620366</c:v>
                </c:pt>
                <c:pt idx="3">
                  <c:v>52575578367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46-4527-BEEB-C409F37B69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ADVENTURE</c:v>
                </c:pt>
                <c:pt idx="1">
                  <c:v>ACTION</c:v>
                </c:pt>
                <c:pt idx="2">
                  <c:v>COMEDY</c:v>
                </c:pt>
                <c:pt idx="3">
                  <c:v>DRAMA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46-4527-BEEB-C409F37B69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ADVENTURE</c:v>
                </c:pt>
                <c:pt idx="1">
                  <c:v>ACTION</c:v>
                </c:pt>
                <c:pt idx="2">
                  <c:v>COMEDY</c:v>
                </c:pt>
                <c:pt idx="3">
                  <c:v>DRAMA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46-4527-BEEB-C409F37B69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1631487"/>
        <c:axId val="142566975"/>
      </c:barChart>
      <c:catAx>
        <c:axId val="131631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566975"/>
        <c:crosses val="autoZero"/>
        <c:auto val="1"/>
        <c:lblAlgn val="ctr"/>
        <c:lblOffset val="100"/>
        <c:noMultiLvlLbl val="0"/>
      </c:catAx>
      <c:valAx>
        <c:axId val="142566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31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FE775-E781-4535-B5CE-94F045A8AE77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43B4D-2F37-4A86-B344-237D3104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0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43B4D-2F37-4A86-B344-237D310424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0138-E73B-41B9-9924-24B65D9B6FF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CF1051A-3BF2-4593-955A-95994F608C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89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0138-E73B-41B9-9924-24B65D9B6FF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051A-3BF2-4593-955A-95994F608C0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57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0138-E73B-41B9-9924-24B65D9B6FF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051A-3BF2-4593-955A-95994F608C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24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0138-E73B-41B9-9924-24B65D9B6FF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051A-3BF2-4593-955A-95994F608C0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97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0138-E73B-41B9-9924-24B65D9B6FF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051A-3BF2-4593-955A-95994F608C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85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0138-E73B-41B9-9924-24B65D9B6FF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051A-3BF2-4593-955A-95994F608C0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21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0138-E73B-41B9-9924-24B65D9B6FF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051A-3BF2-4593-955A-95994F608C0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25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0138-E73B-41B9-9924-24B65D9B6FF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051A-3BF2-4593-955A-95994F608C0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0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0138-E73B-41B9-9924-24B65D9B6FF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051A-3BF2-4593-955A-95994F60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0138-E73B-41B9-9924-24B65D9B6FF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051A-3BF2-4593-955A-95994F608C0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4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40C0138-E73B-41B9-9924-24B65D9B6FF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051A-3BF2-4593-955A-95994F608C0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13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C0138-E73B-41B9-9924-24B65D9B6FF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CF1051A-3BF2-4593-955A-95994F608C0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93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8">
            <a:extLst>
              <a:ext uri="{FF2B5EF4-FFF2-40B4-BE49-F238E27FC236}">
                <a16:creationId xmlns:a16="http://schemas.microsoft.com/office/drawing/2014/main" id="{9718C7C6-6326-66ED-4654-CCA26C87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17" y="1012443"/>
            <a:ext cx="8824913" cy="2750261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"ANALYZING THE FILM INDUSTRY: INSIGHTS INTO MOVIE GENRES, BUDGETS, AND PROFITABILITY"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1A8F-7072-49EA-A852-87DA6EEDEA8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75ADD35-63A6-C8BA-BC29-EA92F66D01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9442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5262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A1A0-704D-F746-971E-5C25971C08F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THE GENRES ADVENTURE, DRAMA</a:t>
            </a:r>
            <a:r>
              <a:rPr lang="en-US" sz="2200" b="0" i="0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AND COMEDY ARE THE ONES WITH THE HIGHEST PRODUCTION BUDGETS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33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67FFEC3-3E3D-29A9-3913-9C3585B189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17400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B19C1A2B-8CF0-540C-60FE-19E7E4EFC67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802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EEC9-E42C-4F9F-FEA7-AF40220CC26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THE GENRES ADVENTURE, ACTION,</a:t>
            </a:r>
            <a:r>
              <a:rPr lang="en-US" baseline="0" dirty="0"/>
              <a:t> DRAMA AND COMEDY HAVE THE HIGHEST WORLDWIDE GROSS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91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BBA82DD-FC62-8958-83C1-A4C6FACE93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5605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43A99DAD-ACCB-74AF-9A18-D77C0308460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046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5B31-D8D3-9523-6D27-B545626320B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THE GENRES ADVENTURE,</a:t>
            </a:r>
            <a:r>
              <a:rPr lang="en-US" baseline="0" dirty="0"/>
              <a:t> ACTION, COMEDY AND DRAMA ARE THE MOST PROFITABLE GENRES.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13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2A9C5A-02D7-DA21-A042-330242288F2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Conclusion: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Our movie industry analysis revealed significant findings: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Genre Insights: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Drama, Action, and Comedy dominate.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Budgets &amp; Profits: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Higher budgets often lead to higher profits.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Correlation: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Strong positive correlation between budgets and profits.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Top 10 Genres: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Identified top genres for success.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These insights suggest that careful budget allocation can maximize profitability in the movie industry.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59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73EB-101D-F68E-4277-E82D5EA6761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sz="27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Recommendations:</a:t>
            </a:r>
            <a:br>
              <a:rPr lang="en-US" sz="27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7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27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Genre Focus: </a:t>
            </a:r>
            <a: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Prioritize genres like Adventure, Action, Comedy, and Drama for higher profitability.</a:t>
            </a:r>
            <a:b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7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27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Budget Allocation:</a:t>
            </a:r>
            <a:r>
              <a:rPr lang="en-US" sz="2700" b="1" i="0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Allocate budgets judiciously to maximize profits, particularly in Adventure and Action genres.</a:t>
            </a:r>
            <a:b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7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27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Diversify Strategy: </a:t>
            </a:r>
            <a: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Explore Sci-Fi, Animation, and Thriller genres to diversify revenue streams.</a:t>
            </a:r>
          </a:p>
          <a:p>
            <a:endParaRPr lang="en-US" sz="27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2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6108F34B-4AEE-AFBF-DD68-835243F4A2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85788"/>
            <a:ext cx="9720263" cy="1498600"/>
          </a:xfrm>
        </p:spPr>
        <p:txBody>
          <a:bodyPr>
            <a:normAutofit fontScale="90000"/>
          </a:bodyPr>
          <a:lstStyle/>
          <a:p>
            <a: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 this project, we aim to gain valuable insights into the film industry by analyzing various aspects of movies. Our primary focus is on understanding:</a:t>
            </a:r>
            <a:b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7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27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Movie Genres:</a:t>
            </a:r>
            <a: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Exploring the distribution and popularity of genres in the film industry.</a:t>
            </a:r>
          </a:p>
          <a:p>
            <a:r>
              <a:rPr lang="en-US" sz="27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Production Budget:</a:t>
            </a:r>
            <a: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Investigating the budgets allocated to movie production.</a:t>
            </a:r>
          </a:p>
          <a:p>
            <a:r>
              <a:rPr lang="en-US" sz="27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Profitability:</a:t>
            </a:r>
            <a: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Analyzing the correlation between production budgets and profits.</a:t>
            </a:r>
          </a:p>
          <a:p>
            <a: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Through data analysis and visualization, we aim to provide recommendations for stakeholders in the entertainment industry.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8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7CBD-7044-1069-9CD3-FE75E6C0707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sz="32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Business Problem</a:t>
            </a:r>
            <a:br>
              <a:rPr lang="en-US" sz="32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200" b="1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32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Challenges:</a:t>
            </a:r>
            <a:endParaRPr lang="en-US" sz="32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Genre Strategy</a:t>
            </a:r>
          </a:p>
          <a:p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Budget Allocation</a:t>
            </a:r>
          </a:p>
          <a:p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Profitability Analysis</a:t>
            </a:r>
            <a:b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2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32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Objective:</a:t>
            </a:r>
            <a:br>
              <a:rPr lang="en-US" sz="32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2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Provide data-driven insights for better decision-making in the film industry.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4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31C0-15EB-6564-1655-DD6B7CC4C68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sz="27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Data Understanding</a:t>
            </a:r>
          </a:p>
          <a:p>
            <a:r>
              <a:rPr lang="en-US" sz="27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Datasets:</a:t>
            </a:r>
            <a:br>
              <a:rPr lang="en-US" sz="27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7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27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Movies Dataset</a:t>
            </a:r>
            <a: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: Contains information about movies, including genres, budgets, gross earnings, and more.</a:t>
            </a:r>
            <a:b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7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27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Ratings Dataset</a:t>
            </a:r>
            <a: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: Provides movie ratings and viewer votes.</a:t>
            </a:r>
            <a:b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7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27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Key Insights:</a:t>
            </a:r>
            <a:br>
              <a:rPr lang="en-US" sz="27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7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Movie Genres Distribution</a:t>
            </a:r>
          </a:p>
          <a:p>
            <a: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Production Budget and Worldwide Gross</a:t>
            </a:r>
          </a:p>
          <a:p>
            <a: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Profitability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1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7CE4-CBB0-1445-B30C-9D508E0D52C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b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2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Data Cleaning</a:t>
            </a:r>
          </a:p>
          <a:p>
            <a:r>
              <a:rPr lang="en-US" sz="22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Steps Taken:</a:t>
            </a:r>
            <a:br>
              <a:rPr lang="en-US" sz="22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22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Handling Missing Values</a:t>
            </a:r>
            <a: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:  Identified and managed missing data in the datasets.</a:t>
            </a:r>
            <a:b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22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Data Type Conversion</a:t>
            </a:r>
            <a: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:  Converted relevant columns to appropriate data types (e.g., currency values).</a:t>
            </a:r>
            <a:b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22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Filtering Criteria</a:t>
            </a:r>
            <a: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:  Focused on movies with production budgets and worldwide gross revenue of at least $10 million.</a:t>
            </a:r>
            <a:b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22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Genre Exploration</a:t>
            </a:r>
            <a: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: Analyzed movie genres and their distribution.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9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F8E5-52C6-4F86-300D-18C0C360884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sz="22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Data Analysis</a:t>
            </a:r>
            <a:br>
              <a:rPr lang="en-US" sz="22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b="1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22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Key Insights:</a:t>
            </a:r>
            <a:br>
              <a:rPr lang="en-US" sz="22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22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Genre Distribution</a:t>
            </a:r>
            <a: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:  Explored the distribution of movie genres.</a:t>
            </a:r>
            <a:b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22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Budget vs. Profit</a:t>
            </a:r>
            <a: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:  Analyzed the relationship between production budgets and profits.</a:t>
            </a:r>
            <a:b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22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Correlation</a:t>
            </a:r>
            <a: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:  Calculated correlations between production budgets, profits, and worldwide gross.</a:t>
            </a:r>
            <a:b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22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Top 10 Genres</a:t>
            </a:r>
            <a: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: Identified top genres by count, production budget, worldwide gross, and profit.</a:t>
            </a:r>
            <a:endParaRPr lang="en-US" sz="2200" b="1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6308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5D98-0637-6F87-868F-8B0D4F3BFE0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sz="22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Observations:</a:t>
            </a:r>
            <a:br>
              <a:rPr lang="en-US" sz="22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22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Top Genres Count:</a:t>
            </a:r>
            <a: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 Drama, Action, and Comedy are the most frequent genres in the dataset.</a:t>
            </a:r>
            <a:b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22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Production Budget: </a:t>
            </a:r>
            <a: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Adventure movies have the highest total budget, followed by Action and Drama.</a:t>
            </a:r>
            <a:b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22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Profitable Genres: </a:t>
            </a:r>
            <a: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Adventure, Action, and Drama are among the top profitable genres.</a:t>
            </a:r>
            <a:b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22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Budget vs. Profit: </a:t>
            </a:r>
            <a: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Generally, higher budget genres tend to generate higher profits.</a:t>
            </a:r>
            <a:endParaRPr lang="en-US" sz="27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52353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E970-CA8C-F868-6A8F-9349137550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13A30A1-B771-7D71-3ADC-2E84418D64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9658066"/>
              </p:ext>
            </p:extLst>
          </p:nvPr>
        </p:nvGraphicFramePr>
        <p:xfrm>
          <a:off x="2032000" y="721360"/>
          <a:ext cx="8128000" cy="5416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445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FBBA-571C-A884-B4B4-CD71FF67C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THE</a:t>
            </a:r>
            <a:r>
              <a:rPr lang="en-US" sz="2200" b="0" i="0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GENRES DRAMA, ACTION, COMEDY AND ADVENTURE ARE THE ONES WITH THE HIGHEST COUNTS AND POPULAR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262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99</TotalTime>
  <Words>603</Words>
  <Application>Microsoft Office PowerPoint</Application>
  <PresentationFormat>Widescreen</PresentationFormat>
  <Paragraphs>62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Söhne</vt:lpstr>
      <vt:lpstr>Gallery</vt:lpstr>
      <vt:lpstr>"ANALYZING THE FILM INDUSTRY: INSIGHTS INTO MOVIE GENRES, BUDGETS, AND PROFITABILITY"</vt:lpstr>
      <vt:lpstr>In this project, we aim to gain valuable insights into the film industry by analyzing various aspects of movies. Our primary focus is on understanding:  Movie Genres: Exploring the distribution and popularity of genres in the film industry. Production Budget: Investigating the budgets allocated to movie production. Profitability: Analyzing the correlation between production budgets and profits. Through data analysis and visualization, we aim to provide recommendations for stakeholders in the entertainment industry.</vt:lpstr>
      <vt:lpstr>Business Problem  Challenges: Genre Strategy Budget Allocation Profitability Analysis  Objective:  Provide data-driven insights for better decision-making in the film industry.</vt:lpstr>
      <vt:lpstr>Data Understanding Datasets:  Movies Dataset: Contains information about movies, including genres, budgets, gross earnings, and more.  Ratings Dataset: Provides movie ratings and viewer votes.  Key Insights:  Movie Genres Distribution Production Budget and Worldwide Gross Profitability Trends</vt:lpstr>
      <vt:lpstr> Data Cleaning Steps Taken:  Handling Missing Values:  Identified and managed missing data in the datasets.  Data Type Conversion:  Converted relevant columns to appropriate data types (e.g., currency values).  Filtering Criteria:  Focused on movies with production budgets and worldwide gross revenue of at least $10 million.  Genre Exploration: Analyzed movie genres and their distribution.</vt:lpstr>
      <vt:lpstr>Data Analysis  Key Insights:  Genre Distribution:  Explored the distribution of movie genres.  Budget vs. Profit:  Analyzed the relationship between production budgets and profits.  Correlation:  Calculated correlations between production budgets, profits, and worldwide gross.  Top 10 Genres: Identified top genres by count, production budget, worldwide gross, and profit.</vt:lpstr>
      <vt:lpstr>Observations:  Top Genres Count:  Drama, Action, and Comedy are the most frequent genres in the dataset.  Production Budget:  Adventure movies have the highest total budget, followed by Action and Drama.  Profitable Genres:  Adventure, Action, and Drama are among the top profitable genres.  Budget vs. Profit:  Generally, higher budget genres tend to generate higher profits.</vt:lpstr>
      <vt:lpstr>.</vt:lpstr>
      <vt:lpstr>THE GENRES DRAMA, ACTION, COMEDY AND ADVENTURE ARE THE ONES WITH THE HIGHEST COUNTS AND POPULAR</vt:lpstr>
      <vt:lpstr>.</vt:lpstr>
      <vt:lpstr>THE GENRES ADVENTURE, DRAMA AND COMEDY ARE THE ONES WITH THE HIGHEST PRODUCTION BUDGETS</vt:lpstr>
      <vt:lpstr>.</vt:lpstr>
      <vt:lpstr>THE GENRES ADVENTURE, ACTION, DRAMA AND COMEDY HAVE THE HIGHEST WORLDWIDE GROSS</vt:lpstr>
      <vt:lpstr>.</vt:lpstr>
      <vt:lpstr>THE GENRES ADVENTURE, ACTION, COMEDY AND DRAMA ARE THE MOST PROFITABLE GENRES.</vt:lpstr>
      <vt:lpstr>Conclusion: Our movie industry analysis revealed significant findings: Genre Insights: Drama, Action, and Comedy dominate. Budgets &amp; Profits: Higher budgets often lead to higher profits. Correlation: Strong positive correlation between budgets and profits. Top 10 Genres: Identified top genres for success. These insights suggest that careful budget allocation can maximize profitability in the movie industry.</vt:lpstr>
      <vt:lpstr>Recommendations:  Genre Focus:  Prioritize genres like Adventure, Action, Comedy, and Drama for higher profitability.  Budget Allocation:  Allocate budgets judiciously to maximize profits, particularly in Adventure and Action genres.  Diversify Strategy:  Explore Sci-Fi, Animation, and Thriller genres to diversify revenue streams.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"ANALYZING THE FILM INDUSTRY: INSIGHTS INTO MOVIE GENRES, BUDGETS, AND PROFITABILITY"</dc:title>
  <dc:creator>pc</dc:creator>
  <cp:lastModifiedBy>pc</cp:lastModifiedBy>
  <cp:revision>1</cp:revision>
  <dcterms:created xsi:type="dcterms:W3CDTF">2023-09-14T21:02:22Z</dcterms:created>
  <dcterms:modified xsi:type="dcterms:W3CDTF">2023-09-14T23:00:05Z</dcterms:modified>
</cp:coreProperties>
</file>