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4" r:id="rId2"/>
    <p:sldId id="275" r:id="rId3"/>
    <p:sldId id="296" r:id="rId4"/>
    <p:sldId id="313" r:id="rId5"/>
  </p:sldIdLst>
  <p:sldSz cx="9144000" cy="6858000" type="screen4x3"/>
  <p:notesSz cx="6796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19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247"/>
        <p:guide pos="19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6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5EE3FC2-A391-DBC7-0885-8ACDE17DD3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D47F8D4-5305-BA25-4E22-47615BA6AC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969366B-D5B5-931F-3523-C16FFBFA90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B5AE4E3-09CE-0017-518F-5D95EFCE80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4DE3DD-CBA4-3244-9359-2F3B9DD6BB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A7675AD-DF3C-5FA2-0717-3904FE6AF0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427D69A-B178-FAAE-6405-B99A5FF31C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EBAF203-32ED-4D47-F32D-347918C48B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CC86ADE4-AE98-3304-BF98-D7C6D0226B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3162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95904D1-5019-558F-501B-48F97720EE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865AA9E-E3D5-3670-02F8-5731EE22B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363368-9B24-944A-A4F5-AB64B78AB5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89A11-33B0-C861-7129-74B59DF0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366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" name="Picture 10" descr="hwlogo">
            <a:extLst>
              <a:ext uri="{FF2B5EF4-FFF2-40B4-BE49-F238E27FC236}">
                <a16:creationId xmlns:a16="http://schemas.microsoft.com/office/drawing/2014/main" id="{02A67C41-2ABD-00BD-E7F6-14C6D0F9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r="641"/>
          <a:stretch>
            <a:fillRect/>
          </a:stretch>
        </p:blipFill>
        <p:spPr bwMode="auto">
          <a:xfrm>
            <a:off x="7437438" y="0"/>
            <a:ext cx="13652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A5CE62C6-566E-C932-B42A-56CECA809F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64500CF-90FE-8239-3CBD-2C9596F44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384AA03-EF30-587D-5874-A9B4047E9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1E880-6F62-A349-AAD4-C8B593806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72857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787A-95BB-5EA0-2758-53B2E716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216A-69B9-E5CB-1886-AE92CE12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6E44-4863-EE3D-F091-01DA8C3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719B3-E432-A44E-8046-7D03F68E6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5268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152400"/>
            <a:ext cx="209867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4362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2A53-ADE0-93AF-EEEF-71B6983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2D31-AE3E-1030-9AB3-8DDE908B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96FE-4860-6615-0AA4-A295D84E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2FB81-A8EF-C646-B262-7B10EFA81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095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97D3-96BD-7DAF-F73C-507F3EFD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B9BB-07D6-B0E3-5901-ACBF2FA4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F13B-4CBD-14B7-254D-3947A55C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3BCD9-CC61-B046-9007-D1764063A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4012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3B37-0A6E-147D-7A3D-9C8131EC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1D54-E9D9-166E-BF27-FE5FC96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FF1F-291D-B9F0-FAA9-0A3AAD6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66A04-7213-DF4F-A57E-949E4E6398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7822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39838"/>
            <a:ext cx="412115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39838"/>
            <a:ext cx="412115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8020-BAD1-94C2-2F63-424CC337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FD28-2A8F-D81A-20B4-329E191D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CA84-66EB-D676-7412-82532B5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8BBCE-D1EB-6543-8CB4-D36E5CD61B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6959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1E518-E468-D33B-E1CB-5AECD938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CBC6-AE66-23F9-028C-FF025C3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4CCF6-772B-650E-55A7-2C02DA1C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9405E-C04C-CD47-9998-7FE12EECE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088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BECBE-7D7D-D433-11E8-B67B7325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E4A97-D986-B7BF-F0EF-63411688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7A6E2-5EAE-0766-782B-FAE64EC5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0BF9E-164B-834A-938F-650B871ECA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94038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2D863-4F7B-3AE9-5227-C7C97883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EE3A5-D53D-4D6B-B448-E3B419F4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1B06-65E9-14AD-755A-824B69ED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EBD88-5745-794A-AB9D-C678199F5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3277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3D89-0891-2E71-18E6-495F32C6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CC59-5760-E53E-C08C-66C1D0D6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4B98-2BB2-0D83-021F-05BA8F63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CD0CF-66D1-254B-BCB7-AD5080706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2768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E38F1-BA42-9041-6A0D-601D46F6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30D3-F9CD-1E60-89CE-DB4AD6A0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E5AC-2678-560C-17CC-306D1B5E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C2365-6637-4D46-B636-BE5B01C5E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36868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AF3C7"/>
            </a:gs>
            <a:gs pos="50000">
              <a:srgbClr val="B9F5DB"/>
            </a:gs>
            <a:gs pos="100000">
              <a:srgbClr val="DDFAE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>
            <a:extLst>
              <a:ext uri="{FF2B5EF4-FFF2-40B4-BE49-F238E27FC236}">
                <a16:creationId xmlns:a16="http://schemas.microsoft.com/office/drawing/2014/main" id="{39693AC0-AED7-C227-0B03-404C0944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366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34C6098-1241-8E34-4106-3BDB0F7E7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52400"/>
            <a:ext cx="69675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195B6F9-2D68-DC49-0CE3-DC439CA7F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39838"/>
            <a:ext cx="83947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F00FF03-A487-7D19-CF6A-C180A11927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839D40-06D3-5763-6296-280750302C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952CAA-CD0A-3819-360A-EDDBEA0700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BC29EE-D80E-8441-B74C-5DF6E74CFDA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hwlogo">
            <a:extLst>
              <a:ext uri="{FF2B5EF4-FFF2-40B4-BE49-F238E27FC236}">
                <a16:creationId xmlns:a16="http://schemas.microsoft.com/office/drawing/2014/main" id="{0E91CEDD-C6EB-ACE2-D50B-7ACFCFD59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r="641"/>
          <a:stretch>
            <a:fillRect/>
          </a:stretch>
        </p:blipFill>
        <p:spPr bwMode="auto">
          <a:xfrm>
            <a:off x="7437438" y="0"/>
            <a:ext cx="13652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>
            <a:extLst>
              <a:ext uri="{FF2B5EF4-FFF2-40B4-BE49-F238E27FC236}">
                <a16:creationId xmlns:a16="http://schemas.microsoft.com/office/drawing/2014/main" id="{ACD498ED-B334-F297-840F-A9B96339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6243638"/>
            <a:ext cx="828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z="2000">
                <a:solidFill>
                  <a:srgbClr val="003399"/>
                </a:solidFill>
                <a:latin typeface="Tahoma" panose="020B0604030504040204" pitchFamily="34" charset="0"/>
              </a:rPr>
              <a:t>School of the Built Environment</a:t>
            </a:r>
            <a:endParaRPr lang="en-GB" altLang="en-US" sz="1800">
              <a:solidFill>
                <a:srgbClr val="003399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500615C-649D-A500-CBBF-DFC5927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3508375"/>
            <a:ext cx="6967537" cy="473075"/>
          </a:xfrm>
        </p:spPr>
        <p:txBody>
          <a:bodyPr/>
          <a:lstStyle/>
          <a:p>
            <a:pPr algn="ctr"/>
            <a:r>
              <a:rPr lang="en-GB" altLang="en-NG" sz="4400" b="1" dirty="0"/>
              <a:t>COEN850: </a:t>
            </a:r>
            <a:br>
              <a:rPr lang="en-GB" altLang="en-NG" b="1" dirty="0"/>
            </a:br>
            <a:r>
              <a:rPr lang="en-GB" altLang="en-NG" sz="4400" b="1" dirty="0"/>
              <a:t>IT Project Management</a:t>
            </a:r>
            <a:br>
              <a:rPr lang="en-GB" altLang="en-NG" b="1" dirty="0"/>
            </a:br>
            <a:br>
              <a:rPr lang="en-GB" altLang="en-NG" b="1" dirty="0"/>
            </a:br>
            <a:br>
              <a:rPr lang="en-GB" altLang="en-NG" b="1" dirty="0"/>
            </a:br>
            <a:br>
              <a:rPr lang="en-GB" altLang="en-NG" b="1" dirty="0"/>
            </a:br>
            <a:r>
              <a:rPr lang="en-GB" altLang="en-NG" b="1" dirty="0"/>
              <a:t>Lecture 1:</a:t>
            </a:r>
            <a:br>
              <a:rPr lang="en-GB" altLang="en-NG" b="1" dirty="0"/>
            </a:br>
            <a:r>
              <a:rPr lang="en-GB" altLang="en-NG" b="1" dirty="0"/>
              <a:t>Introduction</a:t>
            </a:r>
            <a:br>
              <a:rPr lang="en-US" altLang="en-NG" b="1" dirty="0"/>
            </a:br>
            <a:br>
              <a:rPr lang="en-GB" altLang="en-NG" b="1" dirty="0"/>
            </a:br>
            <a:endParaRPr lang="en-US" altLang="en-NG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45">
            <a:extLst>
              <a:ext uri="{FF2B5EF4-FFF2-40B4-BE49-F238E27FC236}">
                <a16:creationId xmlns:a16="http://schemas.microsoft.com/office/drawing/2014/main" id="{21B31150-9219-7DE2-A39B-B6D4BD240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1088463"/>
            <a:ext cx="8923337" cy="381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/>
              <a:t>This course is designed to: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SzPct val="100000"/>
              <a:buFont typeface="Times New Roman" panose="02020603050405020304" pitchFamily="18" charset="0"/>
              <a:buAutoNum type="arabicPeriod"/>
            </a:pPr>
            <a:r>
              <a:rPr lang="en-US" sz="2200" dirty="0"/>
              <a:t>Develop skills and acumen in leading IT programs and projects</a:t>
            </a:r>
            <a:endParaRPr lang="en-NG" sz="2200" dirty="0"/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SzPct val="100000"/>
              <a:buFont typeface="Times New Roman" panose="02020603050405020304" pitchFamily="18" charset="0"/>
              <a:buAutoNum type="arabicPeriod"/>
            </a:pPr>
            <a:r>
              <a:rPr lang="en-US" sz="2200" dirty="0"/>
              <a:t>Utilize contemporary project management applications such as agile Project Management, project portfolio management, and the enabling program management office, etc. in the planning, controlling and managing of IT projects</a:t>
            </a:r>
            <a:endParaRPr lang="en-NG" sz="2200" dirty="0"/>
          </a:p>
          <a:p>
            <a:pPr marL="342900" lvl="0" indent="-342900" algn="just">
              <a:lnSpc>
                <a:spcPct val="105000"/>
              </a:lnSpc>
              <a:spcAft>
                <a:spcPts val="800"/>
              </a:spcAft>
              <a:buSzPct val="100000"/>
              <a:buFont typeface="Times New Roman" panose="02020603050405020304" pitchFamily="18" charset="0"/>
              <a:buAutoNum type="arabicPeriod"/>
            </a:pPr>
            <a:r>
              <a:rPr lang="en-US" sz="2200" dirty="0"/>
              <a:t>Understand the job roles of an IT project manager in the implementation of large scale and cross functional IT projects</a:t>
            </a:r>
            <a:endParaRPr lang="en-NG" sz="2200" dirty="0"/>
          </a:p>
        </p:txBody>
      </p:sp>
      <p:sp>
        <p:nvSpPr>
          <p:cNvPr id="16387" name="Title 4">
            <a:extLst>
              <a:ext uri="{FF2B5EF4-FFF2-40B4-BE49-F238E27FC236}">
                <a16:creationId xmlns:a16="http://schemas.microsoft.com/office/drawing/2014/main" id="{81A42BEA-4560-620F-1FB8-3AD35A25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615388"/>
            <a:ext cx="6967538" cy="473075"/>
          </a:xfrm>
        </p:spPr>
        <p:txBody>
          <a:bodyPr/>
          <a:lstStyle/>
          <a:p>
            <a:r>
              <a:rPr lang="en-US" altLang="en-US" sz="3200" b="1" dirty="0"/>
              <a:t>Objectives of the Course</a:t>
            </a:r>
            <a:br>
              <a:rPr lang="en-US" altLang="en-US" sz="3200" b="1" dirty="0"/>
            </a:b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1D6BED9-86CC-F737-1341-5EEB5475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4" y="257115"/>
            <a:ext cx="6967538" cy="473075"/>
          </a:xfrm>
        </p:spPr>
        <p:txBody>
          <a:bodyPr/>
          <a:lstStyle/>
          <a:p>
            <a:r>
              <a:rPr lang="en-US" altLang="en-US" b="1" dirty="0"/>
              <a:t>Course Breakdown:</a:t>
            </a:r>
            <a:br>
              <a:rPr lang="en-US" altLang="en-US" b="1" dirty="0"/>
            </a:br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3F916B-73D7-3E95-0E39-FA3C6F4B0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557116"/>
              </p:ext>
            </p:extLst>
          </p:nvPr>
        </p:nvGraphicFramePr>
        <p:xfrm>
          <a:off x="195605" y="493652"/>
          <a:ext cx="8752791" cy="6513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639">
                  <a:extLst>
                    <a:ext uri="{9D8B030D-6E8A-4147-A177-3AD203B41FA5}">
                      <a16:colId xmlns:a16="http://schemas.microsoft.com/office/drawing/2014/main" val="2743869478"/>
                    </a:ext>
                  </a:extLst>
                </a:gridCol>
                <a:gridCol w="3521830">
                  <a:extLst>
                    <a:ext uri="{9D8B030D-6E8A-4147-A177-3AD203B41FA5}">
                      <a16:colId xmlns:a16="http://schemas.microsoft.com/office/drawing/2014/main" val="2662797265"/>
                    </a:ext>
                  </a:extLst>
                </a:gridCol>
                <a:gridCol w="1085974">
                  <a:extLst>
                    <a:ext uri="{9D8B030D-6E8A-4147-A177-3AD203B41FA5}">
                      <a16:colId xmlns:a16="http://schemas.microsoft.com/office/drawing/2014/main" val="2177145780"/>
                    </a:ext>
                  </a:extLst>
                </a:gridCol>
                <a:gridCol w="1800348">
                  <a:extLst>
                    <a:ext uri="{9D8B030D-6E8A-4147-A177-3AD203B41FA5}">
                      <a16:colId xmlns:a16="http://schemas.microsoft.com/office/drawing/2014/main" val="1666188669"/>
                    </a:ext>
                  </a:extLst>
                </a:gridCol>
              </a:tblGrid>
              <a:tr h="40511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Sessions</a:t>
                      </a:r>
                      <a:endParaRPr lang="en-NG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Breakdown/Outcome</a:t>
                      </a:r>
                      <a:endParaRPr lang="en-NG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Duration</a:t>
                      </a:r>
                      <a:endParaRPr lang="en-NG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Date/Time</a:t>
                      </a:r>
                      <a:endParaRPr lang="en-NG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 anchor="ctr"/>
                </a:tc>
                <a:extLst>
                  <a:ext uri="{0D108BD9-81ED-4DB2-BD59-A6C34878D82A}">
                    <a16:rowId xmlns:a16="http://schemas.microsoft.com/office/drawing/2014/main" val="2019703232"/>
                  </a:ext>
                </a:extLst>
              </a:tr>
              <a:tr h="1734382"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Module 1:</a:t>
                      </a:r>
                    </a:p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Introduction to the Concepts of Project Management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History &amp; Evolution of PM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Concept of Project: Definition, Characteristics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NG" sz="1400" kern="100" dirty="0">
                          <a:effectLst/>
                          <a:latin typeface="+mn-lt"/>
                        </a:rPr>
                        <a:t>Project Manag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ement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: Definitions &amp; Approaches (Waterfall Vs Agile)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Project Management Standards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NG" sz="1400" kern="100" dirty="0">
                          <a:effectLst/>
                          <a:latin typeface="+mn-lt"/>
                        </a:rPr>
                        <a:t>Role of Project Manager in IT Project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Case Studies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4-hours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NG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  <a:p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extLst>
                  <a:ext uri="{0D108BD9-81ED-4DB2-BD59-A6C34878D82A}">
                    <a16:rowId xmlns:a16="http://schemas.microsoft.com/office/drawing/2014/main" val="3436723099"/>
                  </a:ext>
                </a:extLst>
              </a:tr>
              <a:tr h="1411899"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Module 2:</a:t>
                      </a:r>
                    </a:p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Project Planning 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Project Planning Process: Waterfall Vs Agile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Planning tools: SOW, WBS, OBS, TRM 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NG" sz="1400" kern="100" dirty="0">
                          <a:effectLst/>
                          <a:latin typeface="+mn-lt"/>
                        </a:rPr>
                        <a:t>Criticla Path Method VS PERT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Crash Analysis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NG" sz="1400" kern="100" dirty="0">
                          <a:effectLst/>
                          <a:latin typeface="+mn-lt"/>
                        </a:rPr>
                        <a:t>Examples</a:t>
                      </a:r>
                    </a:p>
                    <a:p>
                      <a:r>
                        <a:rPr lang="en-NG" sz="1400" kern="100" dirty="0">
                          <a:effectLst/>
                          <a:latin typeface="+mn-lt"/>
                        </a:rPr>
                        <a:t> 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6-hours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Week-2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extLst>
                  <a:ext uri="{0D108BD9-81ED-4DB2-BD59-A6C34878D82A}">
                    <a16:rowId xmlns:a16="http://schemas.microsoft.com/office/drawing/2014/main" val="1424323994"/>
                  </a:ext>
                </a:extLst>
              </a:tr>
              <a:tr h="1011389">
                <a:tc>
                  <a:txBody>
                    <a:bodyPr/>
                    <a:lstStyle/>
                    <a:p>
                      <a:r>
                        <a:rPr lang="en-NG" sz="1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Module 3:</a:t>
                      </a:r>
                    </a:p>
                    <a:p>
                      <a:r>
                        <a:rPr lang="en-NG" sz="1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 Project Management</a:t>
                      </a: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Agile Concept &amp; its Application to Software Development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Enterprise Project Management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Enterprise System Implementation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4-hours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NG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Week-3</a:t>
                      </a:r>
                    </a:p>
                  </a:txBody>
                  <a:tcPr marL="58606" marR="58606" marT="0" marB="0"/>
                </a:tc>
                <a:extLst>
                  <a:ext uri="{0D108BD9-81ED-4DB2-BD59-A6C34878D82A}">
                    <a16:rowId xmlns:a16="http://schemas.microsoft.com/office/drawing/2014/main" val="1696478378"/>
                  </a:ext>
                </a:extLst>
              </a:tr>
              <a:tr h="934666"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Module 4:</a:t>
                      </a:r>
                    </a:p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Project Monitoring &amp; Control: Tools &amp; Techniques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Earned Value Management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Monitoring &amp; Controlling: Project Cost &amp; Time, Risks, Contract, Quality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Examples 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2-hours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NG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Week-4</a:t>
                      </a:r>
                    </a:p>
                  </a:txBody>
                  <a:tcPr marL="58606" marR="58606" marT="0" marB="0"/>
                </a:tc>
                <a:extLst>
                  <a:ext uri="{0D108BD9-81ED-4DB2-BD59-A6C34878D82A}">
                    <a16:rowId xmlns:a16="http://schemas.microsoft.com/office/drawing/2014/main" val="1644380283"/>
                  </a:ext>
                </a:extLst>
              </a:tr>
              <a:tr h="934666"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Module 5:</a:t>
                      </a:r>
                    </a:p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Practical Lab Session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NG" sz="1400" kern="100" dirty="0">
                          <a:effectLst/>
                          <a:latin typeface="+mn-lt"/>
                        </a:rPr>
                        <a:t>U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se of MS-project/Primavera to: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Develop project schedule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NG" sz="1400" kern="100" dirty="0">
                          <a:effectLst/>
                          <a:latin typeface="+mn-lt"/>
                        </a:rPr>
                        <a:t>Track project 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cost and schedule</a:t>
                      </a:r>
                      <a:endParaRPr lang="en-NG" sz="1400" kern="100" dirty="0">
                        <a:effectLst/>
                        <a:latin typeface="+mn-lt"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NG" sz="1400" kern="100" dirty="0">
                          <a:effectLst/>
                          <a:latin typeface="+mn-lt"/>
                        </a:rPr>
                        <a:t>Monitor 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&amp; control project performance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effectLst/>
                          <a:latin typeface="+mn-lt"/>
                        </a:rPr>
                        <a:t>3-hours</a:t>
                      </a:r>
                      <a:endParaRPr lang="en-NG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06" marR="58606" marT="0" marB="0"/>
                </a:tc>
                <a:tc>
                  <a:txBody>
                    <a:bodyPr/>
                    <a:lstStyle/>
                    <a:p>
                      <a:r>
                        <a:rPr lang="en-NG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Week-4</a:t>
                      </a:r>
                    </a:p>
                  </a:txBody>
                  <a:tcPr marL="58606" marR="58606" marT="0" marB="0"/>
                </a:tc>
                <a:extLst>
                  <a:ext uri="{0D108BD9-81ED-4DB2-BD59-A6C34878D82A}">
                    <a16:rowId xmlns:a16="http://schemas.microsoft.com/office/drawing/2014/main" val="269484589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3B949757-9897-AD1E-C987-046CFF43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2713038"/>
            <a:ext cx="6967538" cy="473075"/>
          </a:xfrm>
        </p:spPr>
        <p:txBody>
          <a:bodyPr/>
          <a:lstStyle/>
          <a:p>
            <a:pPr algn="ctr"/>
            <a:r>
              <a:rPr lang="en-GB" altLang="en-NG" sz="4000" b="1"/>
              <a:t>QUESTIONS &amp; ANSWERS</a:t>
            </a:r>
            <a:endParaRPr lang="en-US" altLang="en-NG" sz="4000" b="1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28214</TotalTime>
  <Words>272</Words>
  <Application>Microsoft Macintosh PowerPoint</Application>
  <PresentationFormat>On-screen Show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Tahoma</vt:lpstr>
      <vt:lpstr>Times New Roman</vt:lpstr>
      <vt:lpstr>Default Design</vt:lpstr>
      <vt:lpstr>COEN850:  IT Project Management    Lecture 1: Introduction  </vt:lpstr>
      <vt:lpstr>Objectives of the Course </vt:lpstr>
      <vt:lpstr>Course Breakdown: </vt:lpstr>
      <vt:lpstr>QUESTIONS &amp; ANSWERS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Gail Muir</dc:creator>
  <cp:lastModifiedBy>bnabdallah02@gmail.com</cp:lastModifiedBy>
  <cp:revision>129</cp:revision>
  <cp:lastPrinted>2001-12-17T09:27:04Z</cp:lastPrinted>
  <dcterms:created xsi:type="dcterms:W3CDTF">2001-04-26T13:24:13Z</dcterms:created>
  <dcterms:modified xsi:type="dcterms:W3CDTF">2024-10-14T13:03:52Z</dcterms:modified>
</cp:coreProperties>
</file>