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0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58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9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9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slideLayout" Target="../slideLayouts/slideLayout9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title"/>
          </p:nvPr>
        </p:nvSpPr>
        <p:spPr>
          <a:xfrm>
            <a:off x="17642" y="0"/>
            <a:ext cx="4259979" cy="3012200"/>
          </a:xfrm>
          <a:solidFill>
            <a:srgbClr val="00B0F0"/>
          </a:solidFill>
        </p:spPr>
        <p:txBody>
          <a:bodyPr anchor="ctr" anchorCtr="1">
            <a:noAutofit/>
          </a:bodyPr>
          <a:p>
            <a:pPr algn="ctr"/>
            <a:r>
              <a:rPr altLang="en" b="1" sz="3600" lang="en-US"/>
              <a:t>Artificial Intelligence-Powered Information Retrieval Systems in Africa</a:t>
            </a:r>
            <a:endParaRPr b="1" sz="3600" lang="en-NG"/>
          </a:p>
        </p:txBody>
      </p:sp>
      <p:pic>
        <p:nvPicPr>
          <p:cNvPr id="2097161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508" r="2508"/>
          <a:stretch>
            <a:fillRect/>
          </a:stretch>
        </p:blipFill>
        <p:spPr>
          <a:xfrm>
            <a:off x="4103351" y="-6426"/>
            <a:ext cx="5407689" cy="6864425"/>
          </a:xfrm>
        </p:spPr>
      </p:pic>
      <p:sp>
        <p:nvSpPr>
          <p:cNvPr id="1048603" name=""/>
          <p:cNvSpPr>
            <a:spLocks noGrp="1"/>
          </p:cNvSpPr>
          <p:nvPr>
            <p:ph type="body" sz="half" idx="2"/>
          </p:nvPr>
        </p:nvSpPr>
        <p:spPr>
          <a:xfrm>
            <a:off x="17643" y="2989898"/>
            <a:ext cx="4085709" cy="4111278"/>
          </a:xfrm>
          <a:solidFill>
            <a:srgbClr val="92D050"/>
          </a:solidFill>
        </p:spPr>
        <p:txBody>
          <a:bodyPr anchor="t" anchorCtr="1"/>
          <a:p>
            <a:pPr algn="ctr"/>
            <a:r>
              <a:rPr b="1" sz="2700" lang="en-NG">
                <a:solidFill>
                  <a:srgbClr val="36363D"/>
                </a:solidFill>
              </a:rPr>
              <a:t>Unlocking Africa’s Potential with AI Technology</a:t>
            </a:r>
            <a:endParaRPr b="1" sz="2700" lang="en-NG">
              <a:solidFill>
                <a:srgbClr val="36363D"/>
              </a:solidFill>
            </a:endParaRPr>
          </a:p>
          <a:p>
            <a:pPr algn="ctr"/>
            <a:r>
              <a:rPr altLang="en" b="1" sz="2700" lang="en-US">
                <a:solidFill>
                  <a:srgbClr val="36363D"/>
                </a:solidFill>
              </a:rPr>
              <a:t>By</a:t>
            </a:r>
            <a:r>
              <a:rPr altLang="en" b="1" sz="2700" lang="en-US">
                <a:solidFill>
                  <a:srgbClr val="36363D"/>
                </a:solidFill>
              </a:rPr>
              <a:t>:</a:t>
            </a:r>
            <a:endParaRPr b="1" sz="2700" lang="en-NG">
              <a:solidFill>
                <a:srgbClr val="36363D"/>
              </a:solidFill>
            </a:endParaRPr>
          </a:p>
          <a:p>
            <a:pPr algn="ctr"/>
            <a:r>
              <a:rPr altLang="en" b="1" sz="2700" lang="en-US">
                <a:solidFill>
                  <a:srgbClr val="36363D"/>
                </a:solidFill>
              </a:rPr>
              <a:t>Okoro</a:t>
            </a:r>
            <a:r>
              <a:rPr altLang="en" b="1" sz="2700" lang="en-US">
                <a:solidFill>
                  <a:srgbClr val="36363D"/>
                </a:solidFill>
              </a:rPr>
              <a:t> </a:t>
            </a:r>
            <a:r>
              <a:rPr altLang="en" b="1" sz="2700" lang="en-US">
                <a:solidFill>
                  <a:srgbClr val="36363D"/>
                </a:solidFill>
              </a:rPr>
              <a:t>Prosper</a:t>
            </a:r>
            <a:r>
              <a:rPr altLang="en" b="1" sz="2700" lang="en-US">
                <a:solidFill>
                  <a:srgbClr val="36363D"/>
                </a:solidFill>
              </a:rPr>
              <a:t> </a:t>
            </a:r>
            <a:r>
              <a:rPr altLang="en" b="1" sz="2700" lang="en-US">
                <a:solidFill>
                  <a:srgbClr val="36363D"/>
                </a:solidFill>
              </a:rPr>
              <a:t>Onyekachi Ph.D</a:t>
            </a:r>
            <a:endParaRPr b="1" sz="2700" lang="en-NG">
              <a:solidFill>
                <a:srgbClr val="36363D"/>
              </a:solidFill>
            </a:endParaRPr>
          </a:p>
          <a:p>
            <a:pPr algn="ctr"/>
            <a:r>
              <a:rPr altLang="en" b="1" sz="2700" lang="en-US">
                <a:solidFill>
                  <a:srgbClr val="36363D"/>
                </a:solidFill>
              </a:rPr>
              <a:t>5th</a:t>
            </a:r>
            <a:r>
              <a:rPr altLang="en" b="1" sz="2700" lang="en-US">
                <a:solidFill>
                  <a:srgbClr val="36363D"/>
                </a:solidFill>
              </a:rPr>
              <a:t> </a:t>
            </a:r>
            <a:r>
              <a:rPr altLang="en" b="1" sz="2700" lang="en-US">
                <a:solidFill>
                  <a:srgbClr val="36363D"/>
                </a:solidFill>
              </a:rPr>
              <a:t>December</a:t>
            </a:r>
            <a:r>
              <a:rPr altLang="en" b="1" sz="2700" lang="en-US">
                <a:solidFill>
                  <a:srgbClr val="36363D"/>
                </a:solidFill>
              </a:rPr>
              <a:t>,</a:t>
            </a:r>
            <a:r>
              <a:rPr altLang="en" b="1" sz="2700" lang="en-US">
                <a:solidFill>
                  <a:srgbClr val="36363D"/>
                </a:solidFill>
              </a:rPr>
              <a:t> </a:t>
            </a:r>
            <a:r>
              <a:rPr altLang="en" b="1" sz="2700" lang="en-US">
                <a:solidFill>
                  <a:srgbClr val="36363D"/>
                </a:solidFill>
              </a:rPr>
              <a:t>2</a:t>
            </a:r>
            <a:r>
              <a:rPr altLang="en" b="1" sz="2700" lang="en-US">
                <a:solidFill>
                  <a:srgbClr val="36363D"/>
                </a:solidFill>
              </a:rPr>
              <a:t>0</a:t>
            </a:r>
            <a:r>
              <a:rPr altLang="en" b="1" sz="2700" lang="en-US">
                <a:solidFill>
                  <a:srgbClr val="36363D"/>
                </a:solidFill>
              </a:rPr>
              <a:t>2</a:t>
            </a:r>
            <a:r>
              <a:rPr altLang="en" b="1" sz="2700" lang="en-US">
                <a:solidFill>
                  <a:srgbClr val="36363D"/>
                </a:solidFill>
              </a:rPr>
              <a:t>4</a:t>
            </a:r>
            <a:endParaRPr b="1" sz="2700" lang="en-NG">
              <a:solidFill>
                <a:srgbClr val="3636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"/>
          <p:cNvSpPr>
            <a:spLocks noGrp="1"/>
          </p:cNvSpPr>
          <p:nvPr>
            <p:ph type="title"/>
          </p:nvPr>
        </p:nvSpPr>
        <p:spPr>
          <a:xfrm>
            <a:off x="353006" y="457196"/>
            <a:ext cx="4220888" cy="1250694"/>
          </a:xfrm>
          <a:solidFill>
            <a:srgbClr val="FFC000"/>
          </a:solidFill>
        </p:spPr>
        <p:txBody>
          <a:bodyPr>
            <a:normAutofit fontScale="90000"/>
          </a:bodyPr>
          <a:p>
            <a:pPr algn="ctr"/>
            <a:r>
              <a:rPr b="1" lang="en-NG">
                <a:solidFill>
                  <a:srgbClr val="36363D"/>
                </a:solidFill>
              </a:rPr>
              <a:t>Why Africa Must Harness Its Resources</a:t>
            </a:r>
            <a:br>
              <a:rPr b="1" lang="en-NG">
                <a:solidFill>
                  <a:srgbClr val="36363D"/>
                </a:solidFill>
              </a:rPr>
            </a:br>
            <a:endParaRPr b="1" lang="en-NG">
              <a:solidFill>
                <a:srgbClr val="36363D"/>
              </a:solidFill>
            </a:endParaRPr>
          </a:p>
        </p:txBody>
      </p:sp>
      <p:pic>
        <p:nvPicPr>
          <p:cNvPr id="2097170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9823" r="9823"/>
          <a:stretch>
            <a:fillRect/>
          </a:stretch>
        </p:blipFill>
        <p:spPr>
          <a:xfrm>
            <a:off x="4514849" y="457197"/>
            <a:ext cx="4629150" cy="6076682"/>
          </a:xfrm>
        </p:spPr>
      </p:pic>
      <p:sp>
        <p:nvSpPr>
          <p:cNvPr id="1048624" name=""/>
          <p:cNvSpPr>
            <a:spLocks noGrp="1"/>
          </p:cNvSpPr>
          <p:nvPr>
            <p:ph type="body" sz="half" idx="2"/>
          </p:nvPr>
        </p:nvSpPr>
        <p:spPr>
          <a:xfrm>
            <a:off x="353006" y="1797746"/>
            <a:ext cx="4186626" cy="4715486"/>
          </a:xfrm>
          <a:solidFill>
            <a:srgbClr val="36363D"/>
          </a:solidFill>
        </p:spPr>
        <p:txBody>
          <a:bodyPr>
            <a:noAutofit/>
          </a:bodyPr>
          <a:p>
            <a:pPr algn="ctr"/>
            <a:endParaRPr b="1" sz="2000" lang="en-NG">
              <a:solidFill>
                <a:srgbClr val="FFE5E5"/>
              </a:solidFill>
            </a:endParaRPr>
          </a:p>
          <a:p>
            <a:pPr algn="ctr"/>
            <a:r>
              <a:rPr b="1" sz="2000" lang="en-NG">
                <a:solidFill>
                  <a:srgbClr val="FFE5E5"/>
                </a:solidFill>
              </a:rPr>
              <a:t>Opportunities:</a:t>
            </a:r>
            <a:endParaRPr b="1" sz="2000" lang="en-NG">
              <a:solidFill>
                <a:srgbClr val="FFE5E5"/>
              </a:solidFill>
            </a:endParaRPr>
          </a:p>
          <a:p>
            <a:r>
              <a:rPr b="1" sz="2000" lang="en-NG">
                <a:solidFill>
                  <a:srgbClr val="FFE5E5"/>
                </a:solidFill>
              </a:rPr>
              <a:t>  - Rich cultural diversity.</a:t>
            </a:r>
            <a:endParaRPr b="1" sz="2000" lang="en-NG">
              <a:solidFill>
                <a:srgbClr val="FFE5E5"/>
              </a:solidFill>
            </a:endParaRPr>
          </a:p>
          <a:p>
            <a:r>
              <a:rPr altLang="en" b="1" sz="2000" lang="en-US">
                <a:solidFill>
                  <a:srgbClr val="FFE5E5"/>
                </a:solidFill>
              </a:rPr>
              <a:t> </a:t>
            </a:r>
            <a:r>
              <a:rPr altLang="en" b="1" sz="2000" lang="en-US">
                <a:solidFill>
                  <a:srgbClr val="FFE5E5"/>
                </a:solidFill>
              </a:rPr>
              <a:t> </a:t>
            </a:r>
            <a:r>
              <a:rPr altLang="en" b="1" sz="2000" lang="en-US">
                <a:solidFill>
                  <a:srgbClr val="FFE5E5"/>
                </a:solidFill>
              </a:rPr>
              <a:t>-</a:t>
            </a:r>
            <a:r>
              <a:rPr altLang="en" b="1" sz="2000" lang="en-US">
                <a:solidFill>
                  <a:srgbClr val="FFE5E5"/>
                </a:solidFill>
              </a:rPr>
              <a:t> </a:t>
            </a:r>
            <a:r>
              <a:rPr altLang="en" b="1" sz="2000" lang="en-US">
                <a:solidFill>
                  <a:srgbClr val="FFE5E5"/>
                </a:solidFill>
              </a:rPr>
              <a:t>Rich</a:t>
            </a:r>
            <a:r>
              <a:rPr altLang="en" b="1" sz="2000" lang="en-US">
                <a:solidFill>
                  <a:srgbClr val="FFE5E5"/>
                </a:solidFill>
              </a:rPr>
              <a:t> </a:t>
            </a:r>
            <a:r>
              <a:rPr altLang="en" b="1" sz="2000" lang="en-US">
                <a:solidFill>
                  <a:srgbClr val="FFE5E5"/>
                </a:solidFill>
              </a:rPr>
              <a:t>linguistic</a:t>
            </a:r>
            <a:r>
              <a:rPr altLang="en" b="1" sz="2000" lang="en-US">
                <a:solidFill>
                  <a:srgbClr val="FFE5E5"/>
                </a:solidFill>
              </a:rPr>
              <a:t> </a:t>
            </a:r>
            <a:r>
              <a:rPr altLang="en" b="1" sz="2000" lang="en-US">
                <a:solidFill>
                  <a:srgbClr val="FFE5E5"/>
                </a:solidFill>
              </a:rPr>
              <a:t>diversity</a:t>
            </a:r>
            <a:r>
              <a:rPr altLang="en" b="1" sz="2000" lang="en-US">
                <a:solidFill>
                  <a:srgbClr val="FFE5E5"/>
                </a:solidFill>
              </a:rPr>
              <a:t>.</a:t>
            </a:r>
            <a:r>
              <a:rPr altLang="en" b="1" sz="2000" lang="en-US">
                <a:solidFill>
                  <a:srgbClr val="FFE5E5"/>
                </a:solidFill>
              </a:rPr>
              <a:t> </a:t>
            </a:r>
            <a:endParaRPr b="1" sz="2000" lang="en-NG">
              <a:solidFill>
                <a:srgbClr val="FFE5E5"/>
              </a:solidFill>
            </a:endParaRPr>
          </a:p>
          <a:p>
            <a:r>
              <a:rPr b="1" sz="2000" lang="en-NG">
                <a:solidFill>
                  <a:srgbClr val="FFE5E5"/>
                </a:solidFill>
              </a:rPr>
              <a:t>  - Young, tech-savvy population.</a:t>
            </a:r>
            <a:endParaRPr b="1" sz="2000" lang="en-NG">
              <a:solidFill>
                <a:srgbClr val="FFE5E5"/>
              </a:solidFill>
            </a:endParaRPr>
          </a:p>
          <a:p>
            <a:r>
              <a:rPr b="1" sz="2000" lang="en-NG">
                <a:solidFill>
                  <a:srgbClr val="FFE5E5"/>
                </a:solidFill>
              </a:rPr>
              <a:t>  - Untapped natural resources for tech development.</a:t>
            </a:r>
            <a:endParaRPr b="1" sz="2000" lang="en-NG">
              <a:solidFill>
                <a:srgbClr val="FFE5E5"/>
              </a:solidFill>
            </a:endParaRPr>
          </a:p>
          <a:p>
            <a:pPr algn="ctr"/>
            <a:r>
              <a:rPr altLang="en" b="1" sz="2000" lang="en-US">
                <a:solidFill>
                  <a:srgbClr val="FFE5E5"/>
                </a:solidFill>
              </a:rPr>
              <a:t> </a:t>
            </a:r>
            <a:r>
              <a:rPr altLang="en" b="1" sz="2000" lang="en-US">
                <a:solidFill>
                  <a:srgbClr val="FFE5E5"/>
                </a:solidFill>
              </a:rPr>
              <a:t> </a:t>
            </a:r>
            <a:r>
              <a:rPr b="1" sz="2000" lang="en-NG">
                <a:solidFill>
                  <a:srgbClr val="FFE5E5"/>
                </a:solidFill>
              </a:rPr>
              <a:t>-Strategic Actions:</a:t>
            </a:r>
            <a:endParaRPr b="1" sz="2000" lang="en-NG">
              <a:solidFill>
                <a:srgbClr val="FFE5E5"/>
              </a:solidFill>
            </a:endParaRPr>
          </a:p>
          <a:p>
            <a:r>
              <a:rPr b="1" sz="2000" lang="en-NG">
                <a:solidFill>
                  <a:srgbClr val="FFE5E5"/>
                </a:solidFill>
              </a:rPr>
              <a:t>  - Building AI talent pipelines.</a:t>
            </a:r>
            <a:endParaRPr b="1" sz="2000" lang="en-NG">
              <a:solidFill>
                <a:srgbClr val="FFE5E5"/>
              </a:solidFill>
            </a:endParaRPr>
          </a:p>
          <a:p>
            <a:r>
              <a:rPr b="1" sz="2000" lang="en-NG">
                <a:solidFill>
                  <a:srgbClr val="FFE5E5"/>
                </a:solidFill>
              </a:rPr>
              <a:t>  - Creating policies to support innovation.</a:t>
            </a:r>
            <a:endParaRPr b="1" sz="2000" lang="en-NG">
              <a:solidFill>
                <a:srgbClr val="FFE5E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800">
        <p:extLst>
          <p:ext uri="http://mobile.wps.cn/transition/2016/1">
            <p:transition val="wps_explode_r_800"/>
          </p:ext>
        </p:extLst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>
            <a:spLocks noGrp="1"/>
          </p:cNvSpPr>
          <p:nvPr>
            <p:ph type="title"/>
          </p:nvPr>
        </p:nvSpPr>
        <p:spPr>
          <a:xfrm>
            <a:off x="329828" y="429348"/>
            <a:ext cx="3549202" cy="1592579"/>
          </a:xfrm>
          <a:solidFill>
            <a:srgbClr val="FFC000"/>
          </a:solidFill>
        </p:spPr>
        <p:txBody>
          <a:bodyPr>
            <a:normAutofit fontScale="90000"/>
          </a:bodyPr>
          <a:p>
            <a:pPr algn="ctr"/>
            <a:r>
              <a:rPr b="1" lang="en-NG">
                <a:solidFill>
                  <a:srgbClr val="36363D"/>
                </a:solidFill>
              </a:rPr>
              <a:t>Examples of African AI-Powered IR Systems</a:t>
            </a:r>
            <a:br>
              <a:rPr b="1" lang="en-NG">
                <a:solidFill>
                  <a:srgbClr val="36363D"/>
                </a:solidFill>
              </a:rPr>
            </a:br>
            <a:endParaRPr b="1" lang="en-NG">
              <a:solidFill>
                <a:srgbClr val="36363D"/>
              </a:solidFill>
            </a:endParaRPr>
          </a:p>
        </p:txBody>
      </p:sp>
      <p:pic>
        <p:nvPicPr>
          <p:cNvPr id="2097159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0064" r="10064"/>
          <a:stretch>
            <a:fillRect/>
          </a:stretch>
        </p:blipFill>
        <p:spPr>
          <a:xfrm>
            <a:off x="3917218" y="3770212"/>
            <a:ext cx="4890974" cy="2782656"/>
          </a:xfrm>
        </p:spPr>
      </p:pic>
      <p:sp>
        <p:nvSpPr>
          <p:cNvPr id="1048601" name=""/>
          <p:cNvSpPr>
            <a:spLocks noGrp="1"/>
          </p:cNvSpPr>
          <p:nvPr>
            <p:ph type="body" sz="half" idx="2"/>
          </p:nvPr>
        </p:nvSpPr>
        <p:spPr>
          <a:xfrm>
            <a:off x="329828" y="2064609"/>
            <a:ext cx="3582168" cy="4488259"/>
          </a:xfrm>
          <a:solidFill>
            <a:srgbClr val="36363D"/>
          </a:solidFill>
        </p:spPr>
        <p:txBody>
          <a:bodyPr/>
          <a:p>
            <a:pPr algn="ctr"/>
            <a:endParaRPr b="1" sz="2000" lang="en-NG">
              <a:solidFill>
                <a:srgbClr val="FFE5E5"/>
              </a:solidFill>
            </a:endParaRPr>
          </a:p>
          <a:p>
            <a:pPr algn="ctr"/>
            <a:r>
              <a:rPr altLang="en" b="1" sz="2000" lang="en-US">
                <a:solidFill>
                  <a:srgbClr val="FFE5E5"/>
                </a:solidFill>
              </a:rPr>
              <a:t>Developed in Africa:</a:t>
            </a:r>
            <a:endParaRPr b="1" sz="2000" lang="en-NG">
              <a:solidFill>
                <a:srgbClr val="FFE5E5"/>
              </a:solidFill>
            </a:endParaRPr>
          </a:p>
          <a:p>
            <a:r>
              <a:rPr altLang="en" b="1" sz="2000" lang="en-US">
                <a:solidFill>
                  <a:srgbClr val="FFE5E5"/>
                </a:solidFill>
              </a:rPr>
              <a:t>  - M-Pesa’s financial information services.</a:t>
            </a:r>
            <a:endParaRPr b="1" sz="2000" lang="en-NG">
              <a:solidFill>
                <a:srgbClr val="FFE5E5"/>
              </a:solidFill>
            </a:endParaRPr>
          </a:p>
          <a:p>
            <a:r>
              <a:rPr altLang="en" b="1" sz="2000" lang="en-US">
                <a:solidFill>
                  <a:srgbClr val="FFE5E5"/>
                </a:solidFill>
              </a:rPr>
              <a:t>  - ABSA’s AI chatbots for customer service.</a:t>
            </a:r>
            <a:endParaRPr b="1" sz="2000" lang="en-NG">
              <a:solidFill>
                <a:srgbClr val="FFE5E5"/>
              </a:solidFill>
            </a:endParaRPr>
          </a:p>
          <a:p>
            <a:pPr algn="ctr"/>
            <a:r>
              <a:rPr altLang="en" b="1" sz="2000" lang="en-US">
                <a:solidFill>
                  <a:srgbClr val="FFE5E5"/>
                </a:solidFill>
              </a:rPr>
              <a:t>By Africans:</a:t>
            </a:r>
            <a:endParaRPr b="1" sz="2000" lang="en-NG">
              <a:solidFill>
                <a:srgbClr val="FFE5E5"/>
              </a:solidFill>
            </a:endParaRPr>
          </a:p>
          <a:p>
            <a:r>
              <a:rPr altLang="en" b="1" sz="2000" lang="en-US">
                <a:solidFill>
                  <a:srgbClr val="FFE5E5"/>
                </a:solidFill>
              </a:rPr>
              <a:t>  - SpeakAI for local language processing.</a:t>
            </a:r>
            <a:endParaRPr b="1" sz="2000" lang="en-NG">
              <a:solidFill>
                <a:srgbClr val="FFE5E5"/>
              </a:solidFill>
            </a:endParaRPr>
          </a:p>
          <a:p>
            <a:r>
              <a:rPr altLang="en" b="1" sz="2000" lang="en-US">
                <a:solidFill>
                  <a:srgbClr val="FFE5E5"/>
                </a:solidFill>
              </a:rPr>
              <a:t>  - AI solutions by African startups like Andela and DataProphet.</a:t>
            </a:r>
            <a:r>
              <a:rPr altLang="en" b="1" sz="2000" lang="en-US">
                <a:solidFill>
                  <a:srgbClr val="FFE5E5"/>
                </a:solidFill>
              </a:rPr>
              <a:t> </a:t>
            </a:r>
            <a:endParaRPr b="1" sz="2000" lang="en-NG">
              <a:solidFill>
                <a:srgbClr val="FFE5E5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903224" y="429348"/>
            <a:ext cx="4933155" cy="340469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title"/>
          </p:nvPr>
        </p:nvSpPr>
        <p:spPr>
          <a:xfrm>
            <a:off x="629841" y="457200"/>
            <a:ext cx="3520149" cy="736402"/>
          </a:xfrm>
          <a:solidFill>
            <a:srgbClr val="FFC000"/>
          </a:solidFill>
        </p:spPr>
        <p:txBody>
          <a:bodyPr anchor="t" anchorCtr="1"/>
          <a:p>
            <a:pPr algn="ctr"/>
            <a:r>
              <a:rPr b="1" sz="3500" lang="en-NG"/>
              <a:t>The Way Forward</a:t>
            </a:r>
            <a:endParaRPr b="1" sz="3500" lang="en-NG"/>
          </a:p>
        </p:txBody>
      </p:sp>
      <p:pic>
        <p:nvPicPr>
          <p:cNvPr id="2097158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t="9303" b="9303"/>
          <a:stretch>
            <a:fillRect/>
          </a:stretch>
        </p:blipFill>
        <p:spPr>
          <a:xfrm>
            <a:off x="4256891" y="482932"/>
            <a:ext cx="4629150" cy="5434157"/>
          </a:xfrm>
        </p:spPr>
      </p:pic>
      <p:sp>
        <p:nvSpPr>
          <p:cNvPr id="1048599" name=""/>
          <p:cNvSpPr>
            <a:spLocks noGrp="1"/>
          </p:cNvSpPr>
          <p:nvPr>
            <p:ph type="body" sz="half" idx="2"/>
          </p:nvPr>
        </p:nvSpPr>
        <p:spPr>
          <a:xfrm>
            <a:off x="629841" y="1220821"/>
            <a:ext cx="3537451" cy="4648167"/>
          </a:xfrm>
        </p:spPr>
        <p:txBody>
          <a:bodyPr/>
          <a:p>
            <a:pPr algn="ctr"/>
            <a:endParaRPr b="1" sz="2000" lang="en-NG"/>
          </a:p>
          <a:p>
            <a:pPr algn="ctr"/>
            <a:r>
              <a:rPr b="1" sz="2000" lang="en-NG"/>
              <a:t>Key Recommendations:</a:t>
            </a:r>
            <a:endParaRPr b="1" sz="2000" lang="en-NG"/>
          </a:p>
          <a:p>
            <a:r>
              <a:rPr b="1" sz="2000" lang="en-NG"/>
              <a:t>  - Strengthen digital infrastructure.</a:t>
            </a:r>
            <a:endParaRPr b="1" sz="2000" lang="en-NG"/>
          </a:p>
          <a:p>
            <a:r>
              <a:rPr b="1" sz="2000" lang="en-NG"/>
              <a:t>  - Promote AI education and capacity building.</a:t>
            </a:r>
            <a:endParaRPr b="1" sz="2000" lang="en-NG"/>
          </a:p>
          <a:p>
            <a:r>
              <a:rPr b="1" sz="2000" lang="en-NG"/>
              <a:t>  - Encourage public-private partnerships.</a:t>
            </a:r>
            <a:endParaRPr b="1" sz="2000" lang="en-NG"/>
          </a:p>
          <a:p>
            <a:r>
              <a:rPr b="1" sz="2000" lang="en-NG"/>
              <a:t>  - Support the creation of African datasets.</a:t>
            </a:r>
            <a:endParaRPr b="1" sz="2000" lang="en-NG"/>
          </a:p>
          <a:p>
            <a:endParaRPr b="1" sz="2000" lang="en-NG"/>
          </a:p>
          <a:p>
            <a:endParaRPr b="1" sz="2000" lang="en-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000">
        <p14:shred dir="in" pattern="strip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797185"/>
          </a:xfrm>
          <a:solidFill>
            <a:srgbClr val="FFC000"/>
          </a:solidFill>
        </p:spPr>
        <p:txBody>
          <a:bodyPr anchor="t" anchorCtr="1"/>
          <a:p>
            <a:pPr algn="ctr"/>
            <a:r>
              <a:rPr b="1" lang="en-NG"/>
              <a:t>Conclusion</a:t>
            </a:r>
            <a:endParaRPr b="1" lang="en-NG"/>
          </a:p>
        </p:txBody>
      </p:sp>
      <p:pic>
        <p:nvPicPr>
          <p:cNvPr id="2097157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6354" r="26354"/>
          <a:stretch>
            <a:fillRect/>
          </a:stretch>
        </p:blipFill>
        <p:spPr>
          <a:xfrm>
            <a:off x="3736170" y="457200"/>
            <a:ext cx="4629150" cy="5407656"/>
          </a:xfrm>
        </p:spPr>
      </p:pic>
      <p:sp>
        <p:nvSpPr>
          <p:cNvPr id="1048597" name=""/>
          <p:cNvSpPr>
            <a:spLocks noGrp="1"/>
          </p:cNvSpPr>
          <p:nvPr>
            <p:ph type="body" sz="half" idx="2"/>
          </p:nvPr>
        </p:nvSpPr>
        <p:spPr>
          <a:xfrm>
            <a:off x="629841" y="1226512"/>
            <a:ext cx="2949178" cy="4642476"/>
          </a:xfrm>
        </p:spPr>
        <p:txBody>
          <a:bodyPr/>
          <a:p>
            <a:pPr algn="ctr"/>
            <a:endParaRPr b="1" sz="2000" lang="en-NG"/>
          </a:p>
          <a:p>
            <a:pPr algn="ctr"/>
            <a:r>
              <a:rPr b="1" sz="2000" lang="en-NG"/>
              <a:t>Key Takeaways:</a:t>
            </a:r>
            <a:endParaRPr b="1" sz="2000" lang="en-NG"/>
          </a:p>
          <a:p>
            <a:r>
              <a:rPr b="1" sz="2000" lang="en-NG"/>
              <a:t>  - AI-powered IR systems can transform Africa’s access to information.</a:t>
            </a:r>
            <a:endParaRPr b="1" sz="2000" lang="en-NG"/>
          </a:p>
          <a:p>
            <a:r>
              <a:rPr b="1" sz="2000" lang="en-NG"/>
              <a:t>  - Collaboration and investment are crucial for success.</a:t>
            </a:r>
            <a:endParaRPr b="1" sz="2000" lang="en-NG"/>
          </a:p>
          <a:p>
            <a:r>
              <a:rPr b="1" sz="2000" lang="en-NG"/>
              <a:t>  - A brighter future depends on Africa’s ability to harness AI for its unique needs.</a:t>
            </a:r>
            <a:endParaRPr b="1" sz="2000" lang="en-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n/transition/2016/1">
            <p:transition val="wps_invert_l_1500"/>
          </p:ext>
        </p:extLst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>
            <a:spLocks noGrp="1"/>
          </p:cNvSpPr>
          <p:nvPr>
            <p:ph type="title"/>
          </p:nvPr>
        </p:nvSpPr>
        <p:spPr>
          <a:xfrm>
            <a:off x="629841" y="313334"/>
            <a:ext cx="2949178" cy="1600200"/>
          </a:xfrm>
          <a:solidFill>
            <a:srgbClr val="FFC000"/>
          </a:solidFill>
        </p:spPr>
        <p:txBody>
          <a:bodyPr anchor="t" anchorCtr="1"/>
          <a:p>
            <a:pPr algn="ctr"/>
            <a:r>
              <a:rPr altLang="en" b="1" lang="en-US"/>
              <a:t>G</a:t>
            </a:r>
            <a:r>
              <a:rPr altLang="en" b="1" lang="en-US"/>
              <a:t>R</a:t>
            </a:r>
            <a:r>
              <a:rPr altLang="en" b="1" lang="en-US"/>
              <a:t>A</a:t>
            </a:r>
            <a:r>
              <a:rPr altLang="en" b="1" lang="en-US"/>
              <a:t>C</a:t>
            </a:r>
            <a:r>
              <a:rPr altLang="en" b="1" lang="en-US"/>
              <a:t>I</a:t>
            </a:r>
            <a:r>
              <a:rPr altLang="en" b="1" lang="en-US"/>
              <a:t>A</a:t>
            </a:r>
            <a:r>
              <a:rPr altLang="en" b="1" lang="en-US"/>
              <a:t>S</a:t>
            </a:r>
            <a:br>
              <a:rPr altLang="en" b="1" lang="en-US"/>
            </a:br>
            <a:r>
              <a:rPr altLang="en" b="1" lang="en-US"/>
              <a:t>ASANTE</a:t>
            </a:r>
            <a:r>
              <a:rPr altLang="en" b="1" lang="en-US"/>
              <a:t> </a:t>
            </a:r>
            <a:r>
              <a:rPr altLang="en" b="1" lang="en-US"/>
              <a:t>S</a:t>
            </a:r>
            <a:r>
              <a:rPr altLang="en" b="1" lang="en-US"/>
              <a:t>A</a:t>
            </a:r>
            <a:r>
              <a:rPr altLang="en" b="1" lang="en-US"/>
              <a:t>N</a:t>
            </a:r>
            <a:r>
              <a:rPr altLang="en" b="1" lang="en-US"/>
              <a:t>A</a:t>
            </a:r>
            <a:br>
              <a:rPr altLang="en" b="1" lang="en-US"/>
            </a:br>
            <a:r>
              <a:rPr altLang="en" b="1" lang="en-US"/>
              <a:t>THANK</a:t>
            </a:r>
            <a:r>
              <a:rPr altLang="en" b="1" lang="en-US"/>
              <a:t> </a:t>
            </a:r>
            <a:r>
              <a:rPr altLang="en" b="1" lang="en-US"/>
              <a:t>YOU</a:t>
            </a:r>
            <a:r>
              <a:rPr altLang="en" b="1" lang="en-US"/>
              <a:t> </a:t>
            </a:r>
            <a:endParaRPr b="1" lang="en-NG"/>
          </a:p>
        </p:txBody>
      </p:sp>
      <p:pic>
        <p:nvPicPr>
          <p:cNvPr id="209715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5773" r="25773"/>
          <a:stretch>
            <a:fillRect/>
          </a:stretch>
        </p:blipFill>
        <p:spPr>
          <a:xfrm>
            <a:off x="3840828" y="313334"/>
            <a:ext cx="4885668" cy="1838320"/>
          </a:xfrm>
        </p:spPr>
      </p:pic>
      <p:sp>
        <p:nvSpPr>
          <p:cNvPr id="1048588" name=""/>
          <p:cNvSpPr>
            <a:spLocks noGrp="1"/>
          </p:cNvSpPr>
          <p:nvPr>
            <p:ph type="body" sz="half" idx="2"/>
          </p:nvPr>
        </p:nvSpPr>
        <p:spPr>
          <a:xfrm>
            <a:off x="629841" y="1805336"/>
            <a:ext cx="2949178" cy="2587916"/>
          </a:xfrm>
          <a:solidFill>
            <a:srgbClr val="FFFFFF"/>
          </a:solidFill>
        </p:spPr>
        <p:txBody>
          <a:bodyPr>
            <a:normAutofit fontScale="95833" lnSpcReduction="20000"/>
          </a:bodyPr>
          <a:p>
            <a:pPr algn="ctr"/>
            <a:r>
              <a:rPr altLang="en" b="1" sz="2400" lang="en-US">
                <a:solidFill>
                  <a:srgbClr val="008000"/>
                </a:solidFill>
              </a:rPr>
              <a:t>FOR</a:t>
            </a:r>
            <a:endParaRPr b="1" sz="2400" lang="en-NG">
              <a:solidFill>
                <a:srgbClr val="008000"/>
              </a:solidFill>
            </a:endParaRPr>
          </a:p>
          <a:p>
            <a:pPr algn="ctr"/>
            <a:r>
              <a:rPr altLang="en" b="1" sz="2400" lang="en-US">
                <a:solidFill>
                  <a:srgbClr val="008000"/>
                </a:solidFill>
              </a:rPr>
              <a:t>LISTENING</a:t>
            </a:r>
            <a:endParaRPr b="1" sz="2400" lang="en-NG">
              <a:solidFill>
                <a:srgbClr val="008000"/>
              </a:solidFill>
            </a:endParaRPr>
          </a:p>
          <a:p>
            <a:pPr algn="ctr"/>
            <a:r>
              <a:rPr altLang="en" b="1" sz="2400" lang="en-US">
                <a:solidFill>
                  <a:srgbClr val="008000"/>
                </a:solidFill>
              </a:rPr>
              <a:t>DR</a:t>
            </a:r>
            <a:r>
              <a:rPr altLang="en" b="1" sz="2400" lang="en-US">
                <a:solidFill>
                  <a:srgbClr val="008000"/>
                </a:solidFill>
              </a:rPr>
              <a:t>.</a:t>
            </a:r>
            <a:r>
              <a:rPr altLang="en" b="1" sz="2400" lang="en-US">
                <a:solidFill>
                  <a:srgbClr val="008000"/>
                </a:solidFill>
              </a:rPr>
              <a:t> </a:t>
            </a:r>
            <a:r>
              <a:rPr altLang="en" b="1" sz="2400" lang="en-US">
                <a:solidFill>
                  <a:srgbClr val="008000"/>
                </a:solidFill>
              </a:rPr>
              <a:t>PROSPER OKORO</a:t>
            </a:r>
            <a:r>
              <a:rPr altLang="en" b="1" sz="2400" lang="en-US">
                <a:solidFill>
                  <a:srgbClr val="008000"/>
                </a:solidFill>
              </a:rPr>
              <a:t> </a:t>
            </a:r>
            <a:r>
              <a:rPr altLang="en" b="1" sz="2400" lang="en-US">
                <a:solidFill>
                  <a:srgbClr val="008000"/>
                </a:solidFill>
              </a:rPr>
              <a:t>ONYEKACHI</a:t>
            </a:r>
            <a:endParaRPr b="1" sz="2400" lang="en-NG">
              <a:solidFill>
                <a:srgbClr val="008000"/>
              </a:solidFill>
            </a:endParaRPr>
          </a:p>
          <a:p>
            <a:pPr algn="ctr"/>
            <a:r>
              <a:rPr altLang="en" b="1" sz="2400" lang="en-US">
                <a:solidFill>
                  <a:srgbClr val="008000"/>
                </a:solidFill>
              </a:rPr>
              <a:t>African</a:t>
            </a:r>
            <a:r>
              <a:rPr altLang="en" b="1" sz="2400" lang="en-US">
                <a:solidFill>
                  <a:srgbClr val="008000"/>
                </a:solidFill>
              </a:rPr>
              <a:t> </a:t>
            </a:r>
            <a:r>
              <a:rPr altLang="en" b="1" sz="2400" lang="en-US">
                <a:solidFill>
                  <a:srgbClr val="008000"/>
                </a:solidFill>
              </a:rPr>
              <a:t>Aviation</a:t>
            </a:r>
            <a:r>
              <a:rPr altLang="en" b="1" sz="2400" lang="en-US">
                <a:solidFill>
                  <a:srgbClr val="008000"/>
                </a:solidFill>
              </a:rPr>
              <a:t> </a:t>
            </a:r>
            <a:r>
              <a:rPr altLang="en" b="1" sz="2400" lang="en-US">
                <a:solidFill>
                  <a:srgbClr val="008000"/>
                </a:solidFill>
              </a:rPr>
              <a:t>and Aerospace</a:t>
            </a:r>
            <a:r>
              <a:rPr altLang="en" b="1" sz="2400" lang="en-US">
                <a:solidFill>
                  <a:srgbClr val="008000"/>
                </a:solidFill>
              </a:rPr>
              <a:t> </a:t>
            </a:r>
            <a:r>
              <a:rPr altLang="en" b="1" sz="2400" lang="en-US">
                <a:solidFill>
                  <a:srgbClr val="008000"/>
                </a:solidFill>
              </a:rPr>
              <a:t>University Abuja</a:t>
            </a:r>
            <a:r>
              <a:rPr altLang="en" b="1" sz="2400" lang="en-US">
                <a:solidFill>
                  <a:srgbClr val="008000"/>
                </a:solidFill>
              </a:rPr>
              <a:t> </a:t>
            </a:r>
            <a:r>
              <a:rPr altLang="en" b="1" sz="2400" lang="en-US">
                <a:solidFill>
                  <a:srgbClr val="008000"/>
                </a:solidFill>
              </a:rPr>
              <a:t>Nigeria</a:t>
            </a:r>
            <a:r>
              <a:rPr altLang="en" b="1" sz="2400" lang="en-US">
                <a:solidFill>
                  <a:srgbClr val="008000"/>
                </a:solidFill>
              </a:rPr>
              <a:t> </a:t>
            </a:r>
            <a:endParaRPr b="1" sz="2400" lang="en-NG">
              <a:solidFill>
                <a:srgbClr val="008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579019" y="1913534"/>
            <a:ext cx="1948295" cy="1948295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527313" y="1805336"/>
            <a:ext cx="2765250" cy="2200273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4572000" y="3837162"/>
            <a:ext cx="2973519" cy="2367999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626035" y="4444921"/>
            <a:ext cx="2952984" cy="1424066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9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ctrTitle"/>
          </p:nvPr>
        </p:nvSpPr>
        <p:spPr>
          <a:xfrm>
            <a:off x="685800" y="347426"/>
            <a:ext cx="7772400" cy="1253347"/>
          </a:xfrm>
          <a:solidFill>
            <a:srgbClr val="FFC000"/>
          </a:solidFill>
        </p:spPr>
        <p:txBody>
          <a:bodyPr/>
          <a:p>
            <a:r>
              <a:rPr altLang="en" lang="en-US">
                <a:solidFill>
                  <a:srgbClr val="36363D"/>
                </a:solidFill>
              </a:rPr>
              <a:t>References</a:t>
            </a:r>
            <a:r>
              <a:rPr altLang="en" lang="en-US">
                <a:solidFill>
                  <a:srgbClr val="36363D"/>
                </a:solidFill>
              </a:rPr>
              <a:t> </a:t>
            </a:r>
            <a:endParaRPr lang="en-NG">
              <a:solidFill>
                <a:srgbClr val="36363D"/>
              </a:solidFill>
            </a:endParaRPr>
          </a:p>
        </p:txBody>
      </p:sp>
      <p:sp>
        <p:nvSpPr>
          <p:cNvPr id="1048595" name=""/>
          <p:cNvSpPr>
            <a:spLocks noGrp="1"/>
          </p:cNvSpPr>
          <p:nvPr>
            <p:ph type="subTitle" idx="1"/>
          </p:nvPr>
        </p:nvSpPr>
        <p:spPr>
          <a:xfrm>
            <a:off x="563376" y="1508226"/>
            <a:ext cx="8121059" cy="5030527"/>
          </a:xfrm>
          <a:solidFill>
            <a:srgbClr val="92D050"/>
          </a:solidFill>
        </p:spPr>
        <p:txBody>
          <a:bodyPr>
            <a:noAutofit/>
          </a:bodyPr>
          <a:p>
            <a:pPr algn="l">
              <a:lnSpc>
                <a:spcPct val="120000"/>
              </a:lnSpc>
            </a:pP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b="1" sz="1400" lang="en-NG">
                <a:solidFill>
                  <a:srgbClr val="36363D"/>
                </a:solidFill>
              </a:rPr>
              <a:t>African Development Bank’s Report on Technology and Youth </a:t>
            </a:r>
            <a:r>
              <a:rPr altLang="en" b="1" sz="1400" lang="en-US">
                <a:solidFill>
                  <a:srgbClr val="36363D"/>
                </a:solidFill>
              </a:rPr>
              <a:t>Empowerment</a:t>
            </a:r>
            <a:r>
              <a:rPr altLang="en" b="1" sz="1400" lang="en-US">
                <a:solidFill>
                  <a:srgbClr val="36363D"/>
                </a:solidFill>
              </a:rPr>
              <a:t> </a:t>
            </a:r>
            <a:r>
              <a:rPr altLang="en" b="1" sz="1400" lang="en-US">
                <a:solidFill>
                  <a:srgbClr val="36363D"/>
                </a:solidFill>
              </a:rPr>
              <a:t>(</a:t>
            </a:r>
            <a:r>
              <a:rPr altLang="en" b="1" sz="1400" lang="en-US">
                <a:solidFill>
                  <a:srgbClr val="36363D"/>
                </a:solidFill>
              </a:rPr>
              <a:t>2023</a:t>
            </a:r>
            <a:r>
              <a:rPr altLang="en" b="1" sz="1400" lang="en-US">
                <a:solidFill>
                  <a:srgbClr val="36363D"/>
                </a:solidFill>
              </a:rPr>
              <a:t>)</a:t>
            </a:r>
            <a:r>
              <a:rPr b="1" sz="1400" lang="en-NG">
                <a:solidFill>
                  <a:srgbClr val="36363D"/>
                </a:solidFill>
              </a:rPr>
              <a:t>.</a:t>
            </a: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b="1" sz="1400" lang="en-NG">
                <a:solidFill>
                  <a:srgbClr val="36363D"/>
                </a:solidFill>
              </a:rPr>
              <a:t>African Union’s Digital Transformation Strategy (2020-2030).</a:t>
            </a: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altLang="en" b="1" sz="1400" lang="en-US">
                <a:solidFill>
                  <a:srgbClr val="36363D"/>
                </a:solidFill>
              </a:rPr>
              <a:t>Manning, C.D., Raghavan, P., &amp; Schütze, H. (2008).</a:t>
            </a: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altLang="en" b="1" sz="1400" lang="en-US">
                <a:solidFill>
                  <a:srgbClr val="36363D"/>
                </a:solidFill>
              </a:rPr>
              <a:t> </a:t>
            </a:r>
            <a:r>
              <a:rPr b="1" sz="1400" lang="en-NG">
                <a:solidFill>
                  <a:srgbClr val="36363D"/>
                </a:solidFill>
              </a:rPr>
              <a:t>ITU’s Report on AI in Developing Countries.</a:t>
            </a: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altLang="en" b="1" sz="1400" lang="en-US">
                <a:solidFill>
                  <a:srgbClr val="36363D"/>
                </a:solidFill>
              </a:rPr>
              <a:t>Introduction to Information Retrieval.</a:t>
            </a: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b="1" sz="1400" lang="en-NG">
                <a:solidFill>
                  <a:srgbClr val="36363D"/>
                </a:solidFill>
              </a:rPr>
              <a:t>Masakhane project website; Vula Mobile official page.</a:t>
            </a: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b="1" sz="1400" lang="en-NG">
                <a:solidFill>
                  <a:srgbClr val="36363D"/>
                </a:solidFill>
              </a:rPr>
              <a:t>McKinsey’s Report on AI in Africa (2023).</a:t>
            </a: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altLang="en" b="1" sz="1400" lang="en-US">
                <a:solidFill>
                  <a:srgbClr val="36363D"/>
                </a:solidFill>
              </a:rPr>
              <a:t>Profiles of leading African AI initiatives.</a:t>
            </a: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altLang="en" b="1" sz="1400" lang="en-US">
                <a:solidFill>
                  <a:srgbClr val="36363D"/>
                </a:solidFill>
              </a:rPr>
              <a:t>Recommendations from the African AI Summit 2023.</a:t>
            </a: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b="1" sz="1400" lang="en-NG">
                <a:solidFill>
                  <a:srgbClr val="36363D"/>
                </a:solidFill>
              </a:rPr>
              <a:t>Russell, S., &amp; Norvig, P. (2020). Artificial Intelligence: A Modern Approach.</a:t>
            </a: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b="1" sz="1400" lang="en-NG">
                <a:solidFill>
                  <a:srgbClr val="36363D"/>
                </a:solidFill>
              </a:rPr>
              <a:t>UNESCO Report on AI for Sustainable Development (2022).</a:t>
            </a:r>
            <a:endParaRPr b="1" sz="1400" lang="en-NG">
              <a:solidFill>
                <a:srgbClr val="36363D"/>
              </a:solidFill>
            </a:endParaRPr>
          </a:p>
          <a:p>
            <a:pPr algn="l">
              <a:lnSpc>
                <a:spcPct val="120000"/>
              </a:lnSpc>
            </a:pPr>
            <a:r>
              <a:rPr b="1" sz="1400" lang="en-NG">
                <a:solidFill>
                  <a:srgbClr val="36363D"/>
                </a:solidFill>
              </a:rPr>
              <a:t>World Bank’s Digital Economy for Africa Report.</a:t>
            </a:r>
            <a:endParaRPr b="1" sz="1400" lang="en-NG">
              <a:solidFill>
                <a:srgbClr val="3636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000">
        <p14:shred dir="in" pattern="strip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>
            <a:spLocks noGrp="1"/>
          </p:cNvSpPr>
          <p:nvPr>
            <p:ph type="title"/>
          </p:nvPr>
        </p:nvSpPr>
        <p:spPr>
          <a:xfrm>
            <a:off x="49200" y="61526"/>
            <a:ext cx="3838190" cy="962757"/>
          </a:xfrm>
          <a:solidFill>
            <a:srgbClr val="FFC000"/>
          </a:solidFill>
        </p:spPr>
        <p:txBody>
          <a:bodyPr anchor="t" anchorCtr="1">
            <a:noAutofit/>
          </a:bodyPr>
          <a:p>
            <a:pPr algn="ctr"/>
            <a:r>
              <a:rPr b="1" sz="2700" lang="en-NG"/>
              <a:t>What are Information Retrieval Systems?</a:t>
            </a:r>
            <a:endParaRPr b="1" sz="2700" lang="en-NG"/>
          </a:p>
        </p:txBody>
      </p:sp>
      <p:sp>
        <p:nvSpPr>
          <p:cNvPr id="1048605" name=""/>
          <p:cNvSpPr>
            <a:spLocks noGrp="1"/>
          </p:cNvSpPr>
          <p:nvPr>
            <p:ph type="pic" idx="1"/>
          </p:nvPr>
        </p:nvSpPr>
        <p:spPr/>
        <p:txBody>
          <a:bodyPr/>
          <a:p>
            <a:endParaRPr lang="en-NG"/>
          </a:p>
        </p:txBody>
      </p:sp>
      <p:sp>
        <p:nvSpPr>
          <p:cNvPr id="1048606" name=""/>
          <p:cNvSpPr>
            <a:spLocks noGrp="1"/>
          </p:cNvSpPr>
          <p:nvPr>
            <p:ph type="body" sz="half" idx="2"/>
          </p:nvPr>
        </p:nvSpPr>
        <p:spPr>
          <a:xfrm>
            <a:off x="1974" y="1299505"/>
            <a:ext cx="3874241" cy="5597125"/>
          </a:xfrm>
        </p:spPr>
        <p:txBody>
          <a:bodyPr anchor="ctr" anchorCtr="1">
            <a:normAutofit/>
          </a:bodyPr>
          <a:p>
            <a:pPr algn="l" indent="-285750" marL="285750">
              <a:buFont typeface="Wingdings" charset="2"/>
              <a:buChar char="l"/>
            </a:pPr>
            <a:r>
              <a:rPr altLang="en" b="1" sz="1900" lang="en-US"/>
              <a:t>I</a:t>
            </a:r>
            <a:r>
              <a:rPr b="1" sz="1900" lang="en-NG"/>
              <a:t>nformation Retrieval (IR) systems are tools designed to collect, organize, and retrieve relevant information from large datasets based on user </a:t>
            </a:r>
            <a:r>
              <a:rPr altLang="en" b="1" sz="1900" lang="en-US"/>
              <a:t>queries</a:t>
            </a:r>
            <a:r>
              <a:rPr altLang="en" b="1" sz="1900" lang="en-US"/>
              <a:t>.</a:t>
            </a:r>
            <a:r>
              <a:rPr altLang="en" b="1" sz="1900" lang="en-US"/>
              <a:t> </a:t>
            </a:r>
            <a:endParaRPr b="1" sz="1900" lang="en-NG"/>
          </a:p>
          <a:p>
            <a:pPr algn="l" indent="-285750" marL="285750">
              <a:buFont typeface="Wingdings" charset="2"/>
              <a:buChar char="l"/>
            </a:pPr>
            <a:r>
              <a:rPr altLang="en" b="1" sz="1900" lang="en-US"/>
              <a:t>Examples:</a:t>
            </a:r>
            <a:r>
              <a:rPr altLang="en" b="1" sz="1900" lang="en-US"/>
              <a:t> </a:t>
            </a:r>
            <a:r>
              <a:rPr altLang="en" b="1" sz="1900" lang="en-US"/>
              <a:t>Search engines, library databases, and recommendation systems.</a:t>
            </a:r>
            <a:endParaRPr b="1" sz="1900" lang="en-NG"/>
          </a:p>
          <a:p>
            <a:pPr algn="l" indent="-285750" marL="285750">
              <a:buFont typeface="Wingdings" charset="2"/>
              <a:buChar char="l"/>
            </a:pPr>
            <a:endParaRPr b="1" sz="1900" lang="en-NG"/>
          </a:p>
          <a:p>
            <a:pPr algn="l" indent="-285750" marL="285750">
              <a:buFont typeface="Wingdings" charset="2"/>
              <a:buChar char="l"/>
            </a:pPr>
            <a:r>
              <a:rPr altLang="en" b="1" sz="1900" lang="en-US"/>
              <a:t>Benefits:</a:t>
            </a:r>
            <a:endParaRPr b="1" sz="1900" lang="en-NG"/>
          </a:p>
          <a:p>
            <a:pPr algn="l"/>
            <a:r>
              <a:rPr altLang="en" b="1" sz="1900" lang="en-US"/>
              <a:t>  - Quick access to information.</a:t>
            </a:r>
            <a:endParaRPr b="1" sz="1900" lang="en-NG"/>
          </a:p>
          <a:p>
            <a:pPr algn="l"/>
            <a:r>
              <a:rPr altLang="en" b="1" sz="1900" lang="en-US"/>
              <a:t>  - Enhanced decision-making.</a:t>
            </a:r>
            <a:endParaRPr b="1" sz="1900" lang="en-NG"/>
          </a:p>
          <a:p>
            <a:pPr algn="l"/>
            <a:r>
              <a:rPr altLang="en" b="1" sz="1900" lang="en-US"/>
              <a:t>  - Improved efficiency in knowledge acquisition.</a:t>
            </a:r>
            <a:r>
              <a:rPr altLang="en" b="1" sz="1900" lang="en-US"/>
              <a:t> </a:t>
            </a:r>
            <a:endParaRPr b="1" sz="1900" lang="en-NG"/>
          </a:p>
          <a:p>
            <a:pPr algn="ctr"/>
            <a:endParaRPr b="1" sz="1900" lang="en-NG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38386" y="-3899"/>
            <a:ext cx="5352230" cy="682993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type="title"/>
          </p:nvPr>
        </p:nvSpPr>
        <p:spPr>
          <a:xfrm>
            <a:off x="28767" y="0"/>
            <a:ext cx="3911023" cy="1257651"/>
          </a:xfrm>
          <a:solidFill>
            <a:srgbClr val="FFC000"/>
          </a:solidFill>
        </p:spPr>
        <p:txBody>
          <a:bodyPr anchor="t" anchorCtr="1"/>
          <a:p>
            <a:pPr algn="ctr"/>
            <a:r>
              <a:rPr b="1" sz="3700" lang="en-NG"/>
              <a:t>What is Artificial Intelligence?</a:t>
            </a:r>
            <a:endParaRPr b="1" sz="3700" lang="en-NG"/>
          </a:p>
        </p:txBody>
      </p:sp>
      <p:pic>
        <p:nvPicPr>
          <p:cNvPr id="2097163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508" r="2508"/>
          <a:stretch>
            <a:fillRect/>
          </a:stretch>
        </p:blipFill>
        <p:spPr>
          <a:xfrm>
            <a:off x="3939791" y="0"/>
            <a:ext cx="5204207" cy="6812019"/>
          </a:xfrm>
        </p:spPr>
      </p:pic>
      <p:sp>
        <p:nvSpPr>
          <p:cNvPr id="1048608" name=""/>
          <p:cNvSpPr>
            <a:spLocks noGrp="1"/>
          </p:cNvSpPr>
          <p:nvPr>
            <p:ph type="body" sz="half" idx="2"/>
          </p:nvPr>
        </p:nvSpPr>
        <p:spPr>
          <a:xfrm>
            <a:off x="28767" y="1257650"/>
            <a:ext cx="4096830" cy="5545160"/>
          </a:xfrm>
        </p:spPr>
        <p:txBody>
          <a:bodyPr>
            <a:normAutofit/>
          </a:bodyPr>
          <a:p>
            <a:pPr algn="l"/>
            <a:endParaRPr b="1" sz="1600" lang="en-NG"/>
          </a:p>
          <a:p>
            <a:pPr algn="l"/>
            <a:r>
              <a:rPr b="1" sz="1600" lang="en-NG"/>
              <a:t>AI is the simulation of human intelligence by machines, enabling them to learn, reason, and adapt.</a:t>
            </a:r>
            <a:endParaRPr b="1" sz="1600" lang="en-NG"/>
          </a:p>
          <a:p>
            <a:pPr algn="l"/>
            <a:endParaRPr b="1" sz="1600" lang="en-NG"/>
          </a:p>
          <a:p>
            <a:pPr algn="l"/>
            <a:r>
              <a:rPr b="1" sz="1600" lang="en-NG"/>
              <a:t>Key Areas:</a:t>
            </a:r>
            <a:endParaRPr b="1" sz="1600" lang="en-NG"/>
          </a:p>
          <a:p>
            <a:pPr algn="l"/>
            <a:r>
              <a:rPr b="1" sz="1600" lang="en-NG"/>
              <a:t>  - Machine learning.</a:t>
            </a:r>
            <a:endParaRPr b="1" sz="1600" lang="en-NG"/>
          </a:p>
          <a:p>
            <a:pPr algn="l"/>
            <a:r>
              <a:rPr b="1" sz="1600" lang="en-NG"/>
              <a:t>  - Natural language processing.</a:t>
            </a:r>
            <a:endParaRPr b="1" sz="1600" lang="en-NG"/>
          </a:p>
          <a:p>
            <a:pPr algn="l"/>
            <a:r>
              <a:rPr b="1" sz="1600" lang="en-NG"/>
              <a:t>  - Computer vision.</a:t>
            </a:r>
            <a:endParaRPr b="1" sz="1600" lang="en-NG"/>
          </a:p>
          <a:p>
            <a:pPr algn="l"/>
            <a:endParaRPr b="1" sz="1600" lang="en-NG"/>
          </a:p>
          <a:p>
            <a:pPr algn="l"/>
            <a:r>
              <a:rPr b="1" sz="1600" lang="en-NG"/>
              <a:t>Advantages:</a:t>
            </a:r>
            <a:endParaRPr b="1" sz="1600" lang="en-NG"/>
          </a:p>
          <a:p>
            <a:pPr algn="l"/>
            <a:r>
              <a:rPr b="1" sz="1600" lang="en-NG"/>
              <a:t>  - Automation of tasks.</a:t>
            </a:r>
            <a:endParaRPr b="1" sz="1600" lang="en-NG"/>
          </a:p>
          <a:p>
            <a:pPr algn="l"/>
            <a:r>
              <a:rPr b="1" sz="1600" lang="en-NG"/>
              <a:t>  - Enhanced decision-making.</a:t>
            </a:r>
            <a:endParaRPr b="1" sz="1600" lang="en-NG"/>
          </a:p>
          <a:p>
            <a:pPr algn="l"/>
            <a:r>
              <a:rPr b="1" sz="1600" lang="en-NG"/>
              <a:t>  - Real-time problem-solving.</a:t>
            </a:r>
            <a:endParaRPr b="1" sz="1600" lang="en-NG"/>
          </a:p>
          <a:p>
            <a:pPr algn="l"/>
            <a:endParaRPr b="1" sz="1600" lang="en-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title"/>
          </p:nvPr>
        </p:nvSpPr>
        <p:spPr>
          <a:xfrm>
            <a:off x="0" y="0"/>
            <a:ext cx="4547814" cy="1229538"/>
          </a:xfrm>
          <a:solidFill>
            <a:srgbClr val="FFC000"/>
          </a:solidFill>
        </p:spPr>
        <p:txBody>
          <a:bodyPr anchor="t" anchorCtr="1"/>
          <a:p>
            <a:pPr algn="ctr"/>
            <a:r>
              <a:rPr altLang="en" b="1" lang="en-US"/>
              <a:t>What</a:t>
            </a:r>
            <a:r>
              <a:rPr altLang="en" b="1" lang="en-US"/>
              <a:t> </a:t>
            </a:r>
            <a:r>
              <a:rPr altLang="en" b="1" lang="en-US"/>
              <a:t>are</a:t>
            </a:r>
            <a:r>
              <a:rPr altLang="en" b="1" lang="en-US"/>
              <a:t> </a:t>
            </a:r>
            <a:r>
              <a:rPr b="1" lang="en-NG"/>
              <a:t>AI-Powered IR </a:t>
            </a:r>
            <a:r>
              <a:rPr altLang="en" b="1" lang="en-US"/>
              <a:t>Systems</a:t>
            </a:r>
            <a:r>
              <a:rPr altLang="en" b="1" lang="en-US"/>
              <a:t>?</a:t>
            </a:r>
            <a:r>
              <a:rPr altLang="en" b="1" lang="en-US"/>
              <a:t> </a:t>
            </a:r>
            <a:endParaRPr b="1" lang="en-NG"/>
          </a:p>
        </p:txBody>
      </p:sp>
      <p:sp>
        <p:nvSpPr>
          <p:cNvPr id="1048610" name=""/>
          <p:cNvSpPr>
            <a:spLocks noGrp="1"/>
          </p:cNvSpPr>
          <p:nvPr>
            <p:ph type="body" sz="half" idx="2"/>
          </p:nvPr>
        </p:nvSpPr>
        <p:spPr>
          <a:xfrm>
            <a:off x="26969" y="1186964"/>
            <a:ext cx="4497406" cy="5615747"/>
          </a:xfrm>
        </p:spPr>
        <p:txBody>
          <a:bodyPr>
            <a:noAutofit/>
          </a:bodyPr>
          <a:p>
            <a:endParaRPr b="1" sz="2000" lang="en-NG"/>
          </a:p>
          <a:p>
            <a:r>
              <a:rPr b="1" sz="2000" lang="en-NG"/>
              <a:t>These are IR systems enhanced with AI capabilities like machine learning and natural language understanding.</a:t>
            </a:r>
            <a:endParaRPr b="1" sz="2000" lang="en-NG"/>
          </a:p>
          <a:p>
            <a:endParaRPr b="1" sz="2000" lang="en-NG"/>
          </a:p>
          <a:p>
            <a:pPr algn="ctr"/>
            <a:r>
              <a:rPr altLang="en" b="1" sz="2000" lang="en-US"/>
              <a:t>G</a:t>
            </a:r>
            <a:r>
              <a:rPr b="1" sz="2000" lang="en-NG"/>
              <a:t>lobal Examples:</a:t>
            </a:r>
            <a:endParaRPr b="1" sz="2000" lang="en-NG"/>
          </a:p>
          <a:p>
            <a:r>
              <a:rPr altLang="en" b="1" sz="2000" lang="en-US"/>
              <a:t>-</a:t>
            </a:r>
            <a:r>
              <a:rPr b="1" sz="2000" lang="en-NG"/>
              <a:t>Google Search (USA).</a:t>
            </a:r>
            <a:endParaRPr b="1" sz="2000" lang="en-NG"/>
          </a:p>
          <a:p>
            <a:r>
              <a:rPr altLang="en" b="1" sz="2000" lang="en-US"/>
              <a:t>-</a:t>
            </a:r>
            <a:r>
              <a:rPr b="1" sz="2000" lang="en-NG"/>
              <a:t> ChatGPT by OpenAI (USA).</a:t>
            </a:r>
            <a:endParaRPr b="1" sz="2000" lang="en-NG"/>
          </a:p>
          <a:p>
            <a:r>
              <a:rPr b="1" sz="2000" lang="en-NG"/>
              <a:t>- Yandex (Russia).</a:t>
            </a:r>
            <a:endParaRPr b="1" sz="2000" lang="en-NG"/>
          </a:p>
          <a:p>
            <a:pPr algn="ctr"/>
            <a:r>
              <a:rPr b="1" sz="2000" lang="en-NG"/>
              <a:t>African Examples:</a:t>
            </a:r>
            <a:endParaRPr b="1" sz="2000" lang="en-NG"/>
          </a:p>
          <a:p>
            <a:r>
              <a:rPr b="1" sz="2000" lang="en-NG"/>
              <a:t> - Masakhane: AI-powered translation for African languages.</a:t>
            </a:r>
            <a:endParaRPr b="1" sz="2000" lang="en-NG"/>
          </a:p>
          <a:p>
            <a:r>
              <a:rPr b="1" sz="2000" lang="en-NG"/>
              <a:t> - Vula Mobile: Medical information retrieval for health professionals.</a:t>
            </a:r>
            <a:endParaRPr b="1" sz="2000" lang="en-NG"/>
          </a:p>
          <a:p>
            <a:r>
              <a:rPr b="1" sz="2000" lang="en-NG"/>
              <a:t> </a:t>
            </a:r>
            <a:endParaRPr b="1" sz="2000" lang="en-NG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76459" y="12551"/>
            <a:ext cx="4204890" cy="679016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 dir="l" isContent="0" isInverted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>
            <a:spLocks noGrp="1"/>
          </p:cNvSpPr>
          <p:nvPr>
            <p:ph type="title"/>
          </p:nvPr>
        </p:nvSpPr>
        <p:spPr>
          <a:xfrm>
            <a:off x="0" y="0"/>
            <a:ext cx="4511976" cy="1277280"/>
          </a:xfrm>
          <a:solidFill>
            <a:srgbClr val="FFC000"/>
          </a:solidFill>
        </p:spPr>
        <p:txBody>
          <a:bodyPr anchor="t" anchorCtr="1"/>
          <a:p>
            <a:pPr algn="ctr"/>
            <a:r>
              <a:rPr lang="en-NG"/>
              <a:t>Benefits of AI-Powered IR Systems</a:t>
            </a:r>
            <a:endParaRPr lang="en-NG"/>
          </a:p>
        </p:txBody>
      </p:sp>
      <p:pic>
        <p:nvPicPr>
          <p:cNvPr id="2097165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6074" r="16074"/>
          <a:stretch>
            <a:fillRect/>
          </a:stretch>
        </p:blipFill>
        <p:spPr>
          <a:xfrm>
            <a:off x="4571999" y="0"/>
            <a:ext cx="4629150" cy="6822431"/>
          </a:xfrm>
        </p:spPr>
      </p:pic>
      <p:sp>
        <p:nvSpPr>
          <p:cNvPr id="1048612" name=""/>
          <p:cNvSpPr>
            <a:spLocks noGrp="1"/>
          </p:cNvSpPr>
          <p:nvPr>
            <p:ph type="body" sz="half" idx="2"/>
          </p:nvPr>
        </p:nvSpPr>
        <p:spPr>
          <a:xfrm>
            <a:off x="0" y="1277280"/>
            <a:ext cx="4605314" cy="5538665"/>
          </a:xfrm>
        </p:spPr>
        <p:txBody>
          <a:bodyPr>
            <a:normAutofit/>
          </a:bodyPr>
          <a:p>
            <a:pPr algn="ctr"/>
            <a:endParaRPr b="1" sz="2000" lang="en-NG"/>
          </a:p>
          <a:p>
            <a:pPr algn="ctr"/>
            <a:r>
              <a:rPr b="1" sz="2000" lang="en-NG"/>
              <a:t>For Africa and the World:</a:t>
            </a:r>
            <a:endParaRPr b="1" sz="2000" lang="en-NG"/>
          </a:p>
          <a:p>
            <a:r>
              <a:rPr b="1" sz="2000" lang="en-NG"/>
              <a:t>  - Breaking language barriers.</a:t>
            </a:r>
            <a:endParaRPr b="1" sz="2000" lang="en-NG"/>
          </a:p>
          <a:p>
            <a:r>
              <a:rPr b="1" sz="2000" lang="en-NG"/>
              <a:t>  - Access to local </a:t>
            </a:r>
            <a:r>
              <a:rPr altLang="en" b="1" sz="2000" lang="en-US"/>
              <a:t> </a:t>
            </a:r>
            <a:r>
              <a:rPr altLang="en" b="1" sz="2000" lang="en-US"/>
              <a:t>knowledge</a:t>
            </a:r>
            <a:r>
              <a:rPr altLang="en" b="1" sz="2000" lang="en-US"/>
              <a:t>.</a:t>
            </a:r>
            <a:r>
              <a:rPr b="1" sz="2000" lang="en-NG"/>
              <a:t> </a:t>
            </a:r>
            <a:endParaRPr b="1" sz="2000" lang="en-NG"/>
          </a:p>
          <a:p>
            <a:r>
              <a:rPr altLang="en" b="1" sz="2000" lang="en-US"/>
              <a:t> </a:t>
            </a:r>
            <a:r>
              <a:rPr altLang="en" b="1" sz="2000" lang="en-US"/>
              <a:t> </a:t>
            </a:r>
            <a:r>
              <a:rPr altLang="en" b="1" sz="2000" lang="en-US"/>
              <a:t>-</a:t>
            </a:r>
            <a:r>
              <a:rPr altLang="en" b="1" sz="2000" lang="en-US"/>
              <a:t> </a:t>
            </a:r>
            <a:r>
              <a:rPr altLang="en" b="1" sz="2000" lang="en-US"/>
              <a:t>Access</a:t>
            </a:r>
            <a:r>
              <a:rPr altLang="en" b="1" sz="2000" lang="en-US"/>
              <a:t> </a:t>
            </a:r>
            <a:r>
              <a:rPr altLang="en" b="1" sz="2000" lang="en-US"/>
              <a:t>to</a:t>
            </a:r>
            <a:r>
              <a:rPr altLang="en" b="1" sz="2000" lang="en-US"/>
              <a:t> </a:t>
            </a:r>
            <a:r>
              <a:rPr b="1" sz="2000" lang="en-NG"/>
              <a:t>global knowledge.</a:t>
            </a:r>
            <a:endParaRPr b="1" sz="2000" lang="en-NG"/>
          </a:p>
          <a:p>
            <a:r>
              <a:rPr b="1" sz="2000" lang="en-NG"/>
              <a:t>  - Improved </a:t>
            </a:r>
            <a:r>
              <a:rPr altLang="en" b="1" sz="2000" lang="en-US"/>
              <a:t>healthcare</a:t>
            </a:r>
            <a:r>
              <a:rPr altLang="en" b="1" sz="2000" lang="en-US"/>
              <a:t>.</a:t>
            </a:r>
            <a:r>
              <a:rPr altLang="en" b="1" sz="2000" lang="en-US"/>
              <a:t> </a:t>
            </a:r>
            <a:endParaRPr b="1" sz="2000" lang="en-NG"/>
          </a:p>
          <a:p>
            <a:r>
              <a:rPr altLang="en" b="1" sz="2000" lang="en-US"/>
              <a:t> </a:t>
            </a:r>
            <a:r>
              <a:rPr altLang="en" b="1" sz="2000" lang="en-US"/>
              <a:t> </a:t>
            </a:r>
            <a:r>
              <a:rPr altLang="en" b="1" sz="2000" lang="en-US"/>
              <a:t>-</a:t>
            </a:r>
            <a:r>
              <a:rPr altLang="en" b="1" sz="2000" lang="en-US"/>
              <a:t> </a:t>
            </a:r>
            <a:r>
              <a:rPr altLang="en" b="1" sz="2000" lang="en-US"/>
              <a:t>Improved</a:t>
            </a:r>
            <a:r>
              <a:rPr altLang="en" b="1" sz="2000" lang="en-US"/>
              <a:t> </a:t>
            </a:r>
            <a:r>
              <a:rPr altLang="en" b="1" sz="2000" lang="en-US"/>
              <a:t>education</a:t>
            </a:r>
            <a:r>
              <a:rPr altLang="en" b="1" sz="2000" lang="en-US"/>
              <a:t>.</a:t>
            </a:r>
            <a:r>
              <a:rPr altLang="en" b="1" sz="2000" lang="en-US"/>
              <a:t> </a:t>
            </a:r>
            <a:endParaRPr b="1" sz="2000" lang="en-NG"/>
          </a:p>
          <a:p>
            <a:r>
              <a:rPr altLang="en" b="1" sz="2000" lang="en-US"/>
              <a:t> </a:t>
            </a:r>
            <a:r>
              <a:rPr altLang="en" b="1" sz="2000" lang="en-US"/>
              <a:t> </a:t>
            </a:r>
            <a:r>
              <a:rPr altLang="en" b="1" sz="2000" lang="en-US"/>
              <a:t>-</a:t>
            </a:r>
            <a:r>
              <a:rPr altLang="en" b="1" sz="2000" lang="en-US"/>
              <a:t> </a:t>
            </a:r>
            <a:r>
              <a:rPr altLang="en" b="1" sz="2000" lang="en-US"/>
              <a:t>Improved</a:t>
            </a:r>
            <a:r>
              <a:rPr altLang="en" b="1" sz="2000" lang="en-US"/>
              <a:t> </a:t>
            </a:r>
            <a:r>
              <a:rPr b="1" sz="2000" lang="en-NG"/>
              <a:t>governance.</a:t>
            </a:r>
            <a:endParaRPr b="1" sz="2000" lang="en-NG"/>
          </a:p>
          <a:p>
            <a:r>
              <a:rPr altLang="en" b="1" sz="2000" lang="en-US"/>
              <a:t> </a:t>
            </a:r>
            <a:r>
              <a:rPr altLang="en" b="1" sz="2000" lang="en-US"/>
              <a:t> </a:t>
            </a:r>
            <a:r>
              <a:rPr altLang="en" b="1" sz="2000" lang="en-US"/>
              <a:t>-</a:t>
            </a:r>
            <a:r>
              <a:rPr altLang="en" b="1" sz="2000" lang="en-US"/>
              <a:t> </a:t>
            </a:r>
            <a:r>
              <a:rPr altLang="en" b="1" sz="2000" lang="en-US"/>
              <a:t>Improved</a:t>
            </a:r>
            <a:r>
              <a:rPr altLang="en" b="1" sz="2000" lang="en-US"/>
              <a:t> </a:t>
            </a:r>
            <a:r>
              <a:rPr altLang="en" b="1" sz="2000" lang="en-US"/>
              <a:t>Agricultural</a:t>
            </a:r>
            <a:r>
              <a:rPr altLang="en" b="1" sz="2000" lang="en-US"/>
              <a:t> </a:t>
            </a:r>
            <a:r>
              <a:rPr altLang="en" b="1" sz="2000" lang="en-US"/>
              <a:t>activities</a:t>
            </a:r>
            <a:r>
              <a:rPr altLang="en" b="1" sz="2000" lang="en-US"/>
              <a:t>.</a:t>
            </a:r>
            <a:r>
              <a:rPr altLang="en" b="1" sz="2000" lang="en-US"/>
              <a:t> </a:t>
            </a:r>
            <a:endParaRPr b="1" sz="2000" lang="en-NG"/>
          </a:p>
          <a:p>
            <a:r>
              <a:rPr altLang="en" b="1" sz="2000" lang="en-US"/>
              <a:t> </a:t>
            </a:r>
            <a:r>
              <a:rPr altLang="en" b="1" sz="2000" lang="en-US"/>
              <a:t> </a:t>
            </a:r>
            <a:r>
              <a:rPr altLang="en" b="1" sz="2000" lang="en-US"/>
              <a:t>-</a:t>
            </a:r>
            <a:r>
              <a:rPr altLang="en" b="1" sz="2000" lang="en-US"/>
              <a:t> </a:t>
            </a:r>
            <a:r>
              <a:rPr altLang="en" b="1" sz="2000" lang="en-US"/>
              <a:t>Improved</a:t>
            </a:r>
            <a:r>
              <a:rPr altLang="en" b="1" sz="2000" lang="en-US"/>
              <a:t> </a:t>
            </a:r>
            <a:r>
              <a:rPr altLang="en" b="1" sz="2000" lang="en-US"/>
              <a:t>fin-tech</a:t>
            </a:r>
            <a:r>
              <a:rPr altLang="en" b="1" sz="2000" lang="en-US"/>
              <a:t>.</a:t>
            </a:r>
            <a:r>
              <a:rPr altLang="en" b="1" sz="2000" lang="en-US"/>
              <a:t> </a:t>
            </a:r>
            <a:endParaRPr b="1" sz="2000" lang="en-NG"/>
          </a:p>
          <a:p>
            <a:pPr algn="ctr"/>
            <a:r>
              <a:rPr altLang="en" b="1" sz="2000" lang="en-US"/>
              <a:t> </a:t>
            </a:r>
            <a:r>
              <a:rPr altLang="en" b="1" sz="2000" lang="en-US"/>
              <a:t> </a:t>
            </a:r>
            <a:r>
              <a:rPr b="1" sz="2000" lang="en-NG"/>
              <a:t>Specific Impacts:</a:t>
            </a:r>
            <a:endParaRPr b="1" sz="2000" lang="en-NG"/>
          </a:p>
          <a:p>
            <a:r>
              <a:rPr b="1" sz="2000" lang="en-NG"/>
              <a:t>  - Enhanced agricultural productivity.</a:t>
            </a:r>
            <a:endParaRPr b="1" sz="2000" lang="en-NG"/>
          </a:p>
          <a:p>
            <a:r>
              <a:rPr b="1" sz="2000" lang="en-NG"/>
              <a:t>  - Facilitated e-commerce and trade.</a:t>
            </a:r>
            <a:endParaRPr b="1" sz="2000" lang="en-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41" name=""/><p:cNvGrpSpPr/><p:nvPr/></p:nvGrpSpPr><p:grpSpPr><a:xfrm><a:off x="0" y="0"/><a:ext cx="0" cy="0"/><a:chOff x="0" y="0"/><a:chExt cx="0" cy="0"/></a:xfrm></p:grpSpPr><p:sp><p:nvSpPr><p:cNvPr id="1048614" name=""/><p:cNvSpPr><a:spLocks noGrp="1"/></p:cNvSpPr><p:nvPr><p:ph type="title"/></p:nvPr></p:nvSpPr><p:spPr><a:xfrm><a:off x="0" y="0"/><a:ext cx="4935350" cy="1245769"/></a:xfrm><a:solidFill><a:srgbClr val="FFC000"/></a:solidFill></p:spPr><p:txBody><a:bodyPr><a:normAutofit fontScale="90000"/></a:bodyPr><a:p><a:pPr algn="ctr"/><a:r><a:rPr b="1" lang="en-NG"/><a:t>Why Africa Needs AI-Powered IR Systems</a:t></a:r><a:br><a:rPr b="1" lang="en-NG"/></a:br><a:endParaRPr b="1" lang="en-NG"/></a:p></p:txBody></p:sp><p:pic><p:nvPicPr><p:cNvPr id="2097166" name=""/><p:cNvPicPr><a:picLocks/></p:cNvPicPr><p:nvPr><p:ph type="pic" idx="1"/></p:nvPr></p:nvPicPr><p:blipFill><a:blip xmlns:r="http://schemas.openxmlformats.org/officeDocument/2006/relationships" r:embed="rId1"/><a:srcRect l="16293" r="16293"/><a:stretch><a:fillRect/></a:stretch></p:blipFill><p:spPr><a:xfrm><a:off x="4877578" y="0"/><a:ext cx="4629150" cy="6866760"/></a:xfrm></p:spPr></p:pic><p:sp><p:nvSpPr><p:cNvPr id="1048615" name=""/><p:cNvSpPr><a:spLocks noGrp="1"/></p:cNvSpPr><p:nvPr><p:ph type="body" sz="half" idx="2"/></p:nvPr></p:nvSpPr><p:spPr><a:xfrm><a:off x="18392" y="1245769"/><a:ext cx="4916957" cy="5590535"/></a:xfrm></p:spPr><p:txBody><a:bodyPr><a:noAutofit/></a:bodyPr><a:p><a:endParaRPr b="1" sz="2000" lang="en-NG"/></a:p><a:p><a:r><a:rPr altLang="en" b="1" sz="2000" lang="en-US"/><a:t>Africa Needs AI-Powered IR Systems</a:t></a:r><a:r><a:rPr altLang="en" b="1" sz="2000" lang="en-US"/><a:t>because</a:t></a:r><a:r><a:rPr altLang="en" b="1" sz="2000" lang="en-US"/><a:t> </a:t></a:r><a:r><a:rPr altLang="en" b="1" sz="2000" lang="en-US"/><a:t>as</a:t></a:r><a:r><a:rPr altLang="en" b="1" sz="2000" lang="en-US"/><a:t> </a:t></a:r><a:r><a:rPr altLang="en" b="1" sz="2000" lang="en-US"/><a:t>a</a:t></a:r><a:r><a:rPr altLang="en" b="1" sz="2000" lang="en-US"/><a:t> </a:t></a:r><a:r><a:rPr altLang="en" b="1" sz="2000" lang="en-US"/><a:t>unique</a:t></a:r><a:r><a:rPr altLang="en" b="1" sz="2000" lang="en-US"/><a:t> </a:t></a:r><a:r><a:rPr altLang="en" b="1" sz="2000" lang="en-US"/><a:t>continent</a:t></a:r><a:r><a:rPr altLang="en" b="1" sz="2000" lang="en-US"/><a:t>,</a:t></a:r><a:r><a:rPr altLang="en" b="1" sz="2000" lang="en-US"/><a:t> </a:t></a:r><a:r><a:rPr altLang="en" b="1" sz="2000" lang="en-US"/><a:t>it</a:t></a:r><a:r><a:rPr altLang="en" b="1" sz="2000" lang="en-US"/><a:t> </a:t></a:r><a:r><a:rPr altLang="en" b="1" sz="2000" lang="en-US"/><a:t>has</a:t></a:r><a:r><a:rPr altLang="en" b="1" sz="2000" lang="en-US"/><a:t> </a:t></a:r><a:r><a:rPr altLang="en" b="1" sz="2000" lang="en-US"/><a:t>its</a:t></a:r><a:r><a:rPr altLang="en" b="1" sz="2000" lang="en-US"/><a:t> </a:t></a:r><a:r><a:rPr altLang="en" b="1" sz="2000" lang="en-US"/><a:t>unique</a:t></a:r><a:r><a:rPr altLang="en" b="1" sz="2000" lang="en-US"/><a:t> </a:t></a:r><a:r><a:rPr altLang="en" b="1" sz="2000" lang="en-US"/><a:t>characteristics</a:t></a:r><a:r><a:rPr altLang="en" b="1" sz="2000" lang="en-US"/><a:t> </a:t></a:r><a:r><a:rPr altLang="en" b="1" sz="2000" lang="en-US"/><a:t>and</a:t></a:r><a:r><a:rPr altLang="en" b="1" sz="2000" lang="en-US"/><a:t> </a:t></a:r><a:r><a:rPr altLang="en" b="1" sz="2000" lang="en-US"/><a:t>challenges</a:t></a:r><a:r><a:rPr altLang="en" b="1" sz="2000" lang="en-US"/><a:t>:</a:t></a:r><a:endParaRPr b="1" sz="2000" lang="en-NG"/></a:p><a:p><a:endParaRPr b="1" sz="2000" lang="en-NG"/></a:p><a:p><a:pPr algn="ctr"/><a:r><a:rPr altLang="en" b="1" sz="2000" lang="en-US"/><a:t>Africa’s</a:t></a:r><a:r><a:rPr altLang="en" b="1" sz="2000" lang="en-US"/><a:t> </a:t></a:r><a:r><a:rPr altLang="en" b="1" sz="2000" lang="en-US"/><a:t>unique</a:t></a:r><a:r><a:rPr altLang="en" b="1" sz="2000" lang="en-US"/><a:t> </a:t></a:r><a:r><a:rPr altLang="en" b="1" sz="2000" lang="en-US"/><a:t>challenges</a:t></a:r><a:r><a:rPr altLang="en" b="1" sz="2000" lang="en-US"/><a:t> </a:t></a:r><a:r><a:rPr altLang="en" b="1" sz="2000" lang="en-US"/><a:t>include</a:t></a:r><a:r><a:rPr altLang="en" b="1" sz="2000" lang="en-US"/><a:t>:</a:t></a:r><a:endParaRPr b="1" sz="2000" lang="en-NG"/></a:p><a:p><a:pPr algn="l"/><a:r><a:rPr altLang="en" b="1" sz="2000" lang="en-US"/><a:t>-</a:t></a:r><a:r><a:rPr b="1" sz="2000" lang="en-NG"/><a:t> Limited access to reliable information.</a:t></a:r><a:endParaRPr b="1" sz="2000" lang="en-NG"/></a:p><a:p><a:pPr algn="l"/><a:r><a:rPr altLang="en" b="1" sz="2000" lang="en-US"/><a:t>-</a:t></a:r><a:r><a:rPr altLang="en" b="1" sz="2000" lang="en-US"/><a:t> </a:t></a:r><a:r><a:rPr altLang="en" b="1" sz="2000" lang="en-US"/><a:t>Limited</a:t></a:r><a:r><a:rPr b="1" sz="2000" lang="en-NG"/><a:t> </a:t></a:r><a:r><a:rPr altLang="en" b="1" sz="2000" lang="en-US"/><a:t>technology</a:t></a:r><a:r><a:rPr altLang="en" b="1" sz="2000" lang="en-US"/><a:t> </a:t></a:r><a:r><a:rPr altLang="en" b="1" sz="2000" lang="en-US"/><a:t>infrastructure</a:t></a:r><a:r><a:rPr altLang="en" b="1" sz="2000" lang="en-US"/><a:t> </a:t></a:r><a:endParaRPr b="1" sz="2000" lang="en-NG"/></a:p><a:p><a:pPr algn="l"/><a:r><a:rPr altLang="en" b="1" sz="2000" lang="en-US"/><a:t>-</a:t></a:r><a:r><a:rPr b="1" sz="2000" lang="en-NG"/><a:t> </a:t></a:r><a:r><a:rPr altLang="en" b="1" sz="2000" lang="en-US"/><a:t>Limited</a:t></a:r><a:r><a:rPr altLang="en" b="1" sz="2000" lang="en-US"/><a:t> </a:t></a:r><a:r><a:rPr altLang="en" b="1" sz="2000" lang="en-US"/><a:t>food</a:t></a:r><a:r><a:rPr altLang="en" b="1" sz="2000" lang="en-US"/><a:t> </a:t></a:r><a:r><a:rPr altLang="en" b="1" sz="2000" lang="en-US"/><a:t>availability</a:t></a:r><a:r><a:rPr altLang="en" b="1" sz="2000" lang="en-US"/><a:t> </a:t></a:r><a:endParaRPr b="1" sz="2000" lang="en-NG"/></a:p><a:p><a:pPr algn="l"/><a:r><a:rPr altLang="en" b="1" sz="2000" lang="en-US"/><a:t>-</a:t></a:r><a:r><a:rPr altLang="en" b="1" sz="2000" lang="en-US"/><a:t> </a:t></a:r><a:r><a:rPr altLang="en" b="1" sz="2000" lang="en-US"/><a:t>Insecurity</a:t></a:r><a:r><a:rPr altLang="en" b="1" sz="2000" lang="en-US"/><a:t>.</a:t></a:r><a:endParaRPr b="1" sz="2000" lang="en-NG"/></a:p><a:p><a:pPr algn="l"/><a:r><a:rPr altLang="en" b="1" sz="2000" lang="en-US"/><a:t>-</a:t></a:r><a:r><a:rPr altLang="en" b="1" sz="2000" lang="en-US"/><a:t> </a:t></a:r><a:r><a:rPr b="1" sz="2000" lang="en-NG"/><a:t>Gaps in digital literacy.</a:t></a:r><a:endParaRPr b="1" sz="2000" lang="en-NG"/></a:p><a:p><a:pPr algn="l"/><a:r><a:rPr altLang="en" b="1" sz="2000" lang="en-US"/><a:t>-</a:t></a:r><a:r><a:rPr altLang="en" b="1" sz="2000" lang="en-US"/><a:t> </a:t></a:r><a:r><a:rPr b="1" sz="2000" lang="en-NG"/><a:t> Leapfrogging traditional infrastructure.</a:t></a:r><a:r><a:rPr b="1" sz="2000" lang="en-NG"/><a:t> </a:t></a:r><a:endParaRPr b="1" sz="2000" lang="en-NG"/></a:p><a:p><a:pPr algn="l"/><a:r><a:rPr altLang="en" b="1" sz="2000" lang="en-US"/><a:t>-</a:t></a:r><a:r><a:rPr altLang="en" b="1" sz="2000" lang="en-US"/><a:t> </a:t></a:r><a:r><a:rPr b="1" sz="2000" lang="en-NG"/><a:t> </a:t></a:r><a:r><a:rPr altLang="en" b="1" sz="2000" lang="en-US"/><a:t>Large</a:t></a:r><a:r><a:rPr b="1" sz="2000" lang="en-NG"/><a:t> underserved communities.</a:t></a:r><a:endParaRPr b="1" sz="2000" lang="en-NG"/></a:p><a:p><a:pPr algn="ctr"/><a:endParaRPr b="1" sz="2000" lang="en-NG"/></a:p></p:txBody></p:sp></p:spTree></p:cSld><p:clrMapOvr><a:masterClrMapping/></p:clrMapOvr><mc:AlternateContent xmlns:mc="http://schemas.openxmlformats.org/markup-compatibility/2006"><mc:Choice xmlns:p14="http://schemas.microsoft.com/office/powerpoint/2010/main" Requires="p14"><p:transition xmlns:p14="http://schemas.microsoft.com/office/powerpoint/2010/main" spd="slow" p14:dur="1500"><p:extLst><p:ext uri="http://mobile.wps.cn/transition/2016/1"><p:transition val="wps_teeter_l_1500"/></p:ext></p:extLst></p:transition></mc:Choice><mc:Fallback><p:transition spd="slow"><p:fade/></p:transition></mc:Fallback></mc:AlternateContent>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title"/>
          </p:nvPr>
        </p:nvSpPr>
        <p:spPr>
          <a:xfrm>
            <a:off x="231597" y="457199"/>
            <a:ext cx="3609391" cy="1369281"/>
          </a:xfrm>
          <a:prstGeom prst="rect"/>
          <a:solidFill>
            <a:srgbClr val="FFC000"/>
          </a:solidFill>
        </p:spPr>
        <p:txBody>
          <a:bodyPr anchor="t" anchorCtr="1">
            <a:normAutofit fontScale="90000"/>
          </a:bodyPr>
          <a:p>
            <a:pPr algn="ctr"/>
            <a:r>
              <a:rPr b="1" lang="en-NG"/>
              <a:t>Problems </a:t>
            </a:r>
            <a:r>
              <a:rPr altLang="en" b="1" lang="en-US"/>
              <a:t>AI-powered</a:t>
            </a:r>
            <a:r>
              <a:rPr altLang="en" b="1" lang="en-US"/>
              <a:t> </a:t>
            </a:r>
            <a:r>
              <a:rPr altLang="en" b="1" lang="en-US"/>
              <a:t>IR</a:t>
            </a:r>
            <a:r>
              <a:rPr altLang="en" b="1" lang="en-US"/>
              <a:t> </a:t>
            </a:r>
            <a:r>
              <a:rPr b="1" lang="en-NG"/>
              <a:t>Systems Can </a:t>
            </a:r>
            <a:r>
              <a:rPr altLang="en" b="1" lang="en-US"/>
              <a:t>Solve</a:t>
            </a:r>
            <a:r>
              <a:rPr altLang="en" b="1" lang="en-US"/>
              <a:t> </a:t>
            </a:r>
            <a:r>
              <a:rPr altLang="en" b="1" lang="en-US"/>
              <a:t>for</a:t>
            </a:r>
            <a:r>
              <a:rPr altLang="en" b="1" lang="en-US"/>
              <a:t> </a:t>
            </a:r>
            <a:r>
              <a:rPr altLang="en" b="1" lang="en-US"/>
              <a:t>Africa</a:t>
            </a:r>
            <a:r>
              <a:rPr altLang="en" b="1" lang="en-US"/>
              <a:t> </a:t>
            </a:r>
            <a:br>
              <a:rPr b="1" lang="en-NG"/>
            </a:br>
            <a:endParaRPr b="1" lang="en-NG"/>
          </a:p>
        </p:txBody>
      </p:sp>
      <p:sp>
        <p:nvSpPr>
          <p:cNvPr id="1048617" name=""/>
          <p:cNvSpPr>
            <a:spLocks noGrp="1"/>
          </p:cNvSpPr>
          <p:nvPr>
            <p:ph type="pic" idx="1"/>
          </p:nvPr>
        </p:nvSpPr>
        <p:spPr/>
        <p:txBody>
          <a:bodyPr/>
          <a:p>
            <a:endParaRPr lang="en-NG"/>
          </a:p>
        </p:txBody>
      </p:sp>
      <p:sp>
        <p:nvSpPr>
          <p:cNvPr id="1048618" name=""/>
          <p:cNvSpPr>
            <a:spLocks noGrp="1"/>
          </p:cNvSpPr>
          <p:nvPr>
            <p:ph type="body" sz="half" idx="2"/>
          </p:nvPr>
        </p:nvSpPr>
        <p:spPr>
          <a:xfrm>
            <a:off x="231596" y="1826480"/>
            <a:ext cx="3657814" cy="4733591"/>
          </a:xfrm>
          <a:prstGeom prst="rect"/>
          <a:solidFill>
            <a:srgbClr val="99CCFF"/>
          </a:solidFill>
        </p:spPr>
        <p:txBody>
          <a:bodyPr anchor="ctr" anchorCtr="1">
            <a:noAutofit/>
          </a:bodyPr>
          <a:p>
            <a:pPr indent="0" marL="0">
              <a:buNone/>
            </a:pPr>
            <a:r>
              <a:rPr altLang="en" b="1" sz="1500" lang="en-US">
                <a:solidFill>
                  <a:srgbClr val="36363D"/>
                </a:solidFill>
              </a:rPr>
              <a:t>AI-powered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IR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systems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can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help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Africa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in</a:t>
            </a:r>
            <a:r>
              <a:rPr altLang="en" b="1" sz="1500" lang="en-US">
                <a:solidFill>
                  <a:srgbClr val="36363D"/>
                </a:solidFill>
              </a:rPr>
              <a:t>:</a:t>
            </a:r>
            <a:endParaRPr b="1" sz="1500" lang="en-NG">
              <a:solidFill>
                <a:srgbClr val="36363D"/>
              </a:solidFill>
            </a:endParaRPr>
          </a:p>
          <a:p>
            <a:r>
              <a:rPr b="1" sz="1500" lang="en-NG">
                <a:solidFill>
                  <a:srgbClr val="36363D"/>
                </a:solidFill>
              </a:rPr>
              <a:t>Bridging the information gap in </a:t>
            </a:r>
            <a:r>
              <a:rPr altLang="en" b="1" sz="1500" lang="en-US">
                <a:solidFill>
                  <a:srgbClr val="36363D"/>
                </a:solidFill>
              </a:rPr>
              <a:t>education</a:t>
            </a:r>
            <a:r>
              <a:rPr altLang="en" b="1" sz="1500" lang="en-US">
                <a:solidFill>
                  <a:srgbClr val="36363D"/>
                </a:solidFill>
              </a:rPr>
              <a:t>.</a:t>
            </a:r>
            <a:endParaRPr b="1" sz="1500" lang="en-NG">
              <a:solidFill>
                <a:srgbClr val="36363D"/>
              </a:solidFill>
            </a:endParaRPr>
          </a:p>
          <a:p>
            <a:r>
              <a:rPr altLang="en" b="1" sz="1500" lang="en-US">
                <a:solidFill>
                  <a:srgbClr val="36363D"/>
                </a:solidFill>
              </a:rPr>
              <a:t>Bridging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the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information gap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in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Healthcare</a:t>
            </a:r>
            <a:r>
              <a:rPr altLang="en" b="1" sz="1500" lang="en-US">
                <a:solidFill>
                  <a:srgbClr val="36363D"/>
                </a:solidFill>
              </a:rPr>
              <a:t>.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endParaRPr b="1" sz="1500" lang="en-NG">
              <a:solidFill>
                <a:srgbClr val="36363D"/>
              </a:solidFill>
            </a:endParaRPr>
          </a:p>
          <a:p>
            <a:r>
              <a:rPr altLang="en" b="1" sz="1500" lang="en-US">
                <a:solidFill>
                  <a:srgbClr val="36363D"/>
                </a:solidFill>
              </a:rPr>
              <a:t>Bridging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the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information gap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in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Aviation</a:t>
            </a:r>
            <a:r>
              <a:rPr altLang="en" b="1" sz="1500" lang="en-US">
                <a:solidFill>
                  <a:srgbClr val="36363D"/>
                </a:solidFill>
              </a:rPr>
              <a:t>.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endParaRPr b="1" sz="1500" lang="en-NG">
              <a:solidFill>
                <a:srgbClr val="36363D"/>
              </a:solidFill>
            </a:endParaRPr>
          </a:p>
          <a:p>
            <a:r>
              <a:rPr altLang="en" b="1" sz="1500" lang="en-US">
                <a:solidFill>
                  <a:srgbClr val="36363D"/>
                </a:solidFill>
              </a:rPr>
              <a:t>Bridging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the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information gap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in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Financial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sector</a:t>
            </a:r>
            <a:r>
              <a:rPr altLang="en" b="1" sz="1500" lang="en-US">
                <a:solidFill>
                  <a:srgbClr val="36363D"/>
                </a:solidFill>
              </a:rPr>
              <a:t>.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endParaRPr b="1" sz="1500" lang="en-NG">
              <a:solidFill>
                <a:srgbClr val="36363D"/>
              </a:solidFill>
            </a:endParaRPr>
          </a:p>
          <a:p>
            <a:r>
              <a:rPr altLang="en" b="1" sz="1500" lang="en-US">
                <a:solidFill>
                  <a:srgbClr val="36363D"/>
                </a:solidFill>
              </a:rPr>
              <a:t>Bridging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the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information gap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in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Agricultural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r>
              <a:rPr altLang="en" b="1" sz="1500" lang="en-US">
                <a:solidFill>
                  <a:srgbClr val="36363D"/>
                </a:solidFill>
              </a:rPr>
              <a:t>sector</a:t>
            </a:r>
            <a:r>
              <a:rPr altLang="en" b="1" sz="1500" lang="en-US">
                <a:solidFill>
                  <a:srgbClr val="36363D"/>
                </a:solidFill>
              </a:rPr>
              <a:t>.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endParaRPr b="1" sz="1500" lang="en-NG">
              <a:solidFill>
                <a:srgbClr val="36363D"/>
              </a:solidFill>
            </a:endParaRPr>
          </a:p>
          <a:p>
            <a:r>
              <a:rPr b="1" sz="1500" lang="en-NG">
                <a:solidFill>
                  <a:srgbClr val="36363D"/>
                </a:solidFill>
              </a:rPr>
              <a:t>Enhancing disaster management and response.</a:t>
            </a:r>
            <a:endParaRPr b="1" sz="1500" lang="en-NG">
              <a:solidFill>
                <a:srgbClr val="36363D"/>
              </a:solidFill>
            </a:endParaRPr>
          </a:p>
          <a:p>
            <a:pPr algn="l"/>
            <a:r>
              <a:rPr b="1" sz="1500" lang="en-NG">
                <a:solidFill>
                  <a:srgbClr val="36363D"/>
                </a:solidFill>
              </a:rPr>
              <a:t>Supporting governance through data-driven </a:t>
            </a:r>
            <a:r>
              <a:rPr altLang="en" b="1" sz="1500" lang="en-US">
                <a:solidFill>
                  <a:srgbClr val="36363D"/>
                </a:solidFill>
              </a:rPr>
              <a:t>decision-making</a:t>
            </a:r>
            <a:r>
              <a:rPr altLang="en" b="1" sz="1500" lang="en-US">
                <a:solidFill>
                  <a:srgbClr val="36363D"/>
                </a:solidFill>
              </a:rPr>
              <a:t>.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endParaRPr b="1" sz="1500" lang="en-NG">
              <a:solidFill>
                <a:srgbClr val="36363D"/>
              </a:solidFill>
            </a:endParaRPr>
          </a:p>
          <a:p>
            <a:pPr algn="l" indent="0" marL="0">
              <a:buNone/>
            </a:pPr>
            <a:r>
              <a:rPr altLang="en" b="1" sz="1500" lang="en-US">
                <a:solidFill>
                  <a:srgbClr val="36363D"/>
                </a:solidFill>
              </a:rPr>
              <a:t>Example</a:t>
            </a:r>
            <a:r>
              <a:rPr altLang="en" b="1" sz="1500" lang="en-US">
                <a:solidFill>
                  <a:srgbClr val="36363D"/>
                </a:solidFill>
              </a:rPr>
              <a:t>:</a:t>
            </a:r>
            <a:r>
              <a:rPr b="1" sz="1500" lang="en-NG">
                <a:solidFill>
                  <a:srgbClr val="36363D"/>
                </a:solidFill>
              </a:rPr>
              <a:t> AI-powered tools for detecting and combating misinformation.</a:t>
            </a:r>
            <a:r>
              <a:rPr altLang="en" b="1" sz="1500" lang="en-US">
                <a:solidFill>
                  <a:srgbClr val="36363D"/>
                </a:solidFill>
              </a:rPr>
              <a:t> </a:t>
            </a:r>
            <a:endParaRPr b="1" sz="1500" lang="en-NG">
              <a:solidFill>
                <a:srgbClr val="36363D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87391" y="457199"/>
            <a:ext cx="5110481" cy="604867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"/>
          <p:cNvSpPr>
            <a:spLocks noGrp="1"/>
          </p:cNvSpPr>
          <p:nvPr>
            <p:ph type="title"/>
          </p:nvPr>
        </p:nvSpPr>
        <p:spPr>
          <a:xfrm>
            <a:off x="629840" y="457200"/>
            <a:ext cx="3251965" cy="1600200"/>
          </a:xfrm>
          <a:solidFill>
            <a:srgbClr val="FFC000"/>
          </a:solidFill>
        </p:spPr>
        <p:txBody>
          <a:bodyPr>
            <a:normAutofit fontScale="90000"/>
          </a:bodyPr>
          <a:p>
            <a:pPr algn="ctr"/>
            <a:r>
              <a:rPr b="1" lang="en-NG"/>
              <a:t>Challenges of Adopting AI-Powered IR Systems in Africa</a:t>
            </a:r>
            <a:endParaRPr b="1" lang="en-NG"/>
          </a:p>
        </p:txBody>
      </p:sp>
      <p:pic>
        <p:nvPicPr>
          <p:cNvPr id="2097168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7287" r="7287"/>
          <a:stretch>
            <a:fillRect/>
          </a:stretch>
        </p:blipFill>
        <p:spPr>
          <a:xfrm>
            <a:off x="3887391" y="442155"/>
            <a:ext cx="4629150" cy="5418896"/>
          </a:xfrm>
        </p:spPr>
      </p:pic>
      <p:sp>
        <p:nvSpPr>
          <p:cNvPr id="1048620" name=""/>
          <p:cNvSpPr>
            <a:spLocks noGrp="1"/>
          </p:cNvSpPr>
          <p:nvPr>
            <p:ph type="body" sz="half" idx="2"/>
          </p:nvPr>
        </p:nvSpPr>
        <p:spPr>
          <a:xfrm>
            <a:off x="629841" y="2066122"/>
            <a:ext cx="3267870" cy="3802865"/>
          </a:xfrm>
          <a:solidFill>
            <a:srgbClr val="36363D"/>
          </a:solidFill>
          <a:ln>
            <a:solidFill>
              <a:srgbClr val="FF6600"/>
            </a:solidFill>
            <a:prstDash val="solid"/>
          </a:ln>
        </p:spPr>
        <p:txBody>
          <a:bodyPr>
            <a:noAutofit/>
          </a:bodyPr>
          <a:p>
            <a:pPr algn="ctr"/>
            <a:endParaRPr b="1" sz="1600" lang="en-NG">
              <a:solidFill>
                <a:srgbClr val="FFFFFF"/>
              </a:solidFill>
            </a:endParaRPr>
          </a:p>
          <a:p>
            <a:pPr algn="ctr"/>
            <a:r>
              <a:rPr b="1" sz="1600" lang="en-NG">
                <a:solidFill>
                  <a:srgbClr val="FFFFFF"/>
                </a:solidFill>
              </a:rPr>
              <a:t>Barriers:</a:t>
            </a:r>
            <a:endParaRPr b="1" sz="1600" lang="en-NG">
              <a:solidFill>
                <a:srgbClr val="FFFFFF"/>
              </a:solidFill>
            </a:endParaRPr>
          </a:p>
          <a:p>
            <a:r>
              <a:rPr b="1" sz="1600" lang="en-NG">
                <a:solidFill>
                  <a:srgbClr val="FFFFFF"/>
                </a:solidFill>
              </a:rPr>
              <a:t>  - Limited digital infrastructure.</a:t>
            </a:r>
            <a:endParaRPr b="1" sz="1600" lang="en-NG">
              <a:solidFill>
                <a:srgbClr val="FFFFFF"/>
              </a:solidFill>
            </a:endParaRPr>
          </a:p>
          <a:p>
            <a:r>
              <a:rPr b="1" sz="1600" lang="en-NG">
                <a:solidFill>
                  <a:srgbClr val="FFFFFF"/>
                </a:solidFill>
              </a:rPr>
              <a:t>  - High cost of technology adoption.</a:t>
            </a:r>
            <a:endParaRPr b="1" sz="1600" lang="en-NG">
              <a:solidFill>
                <a:srgbClr val="FFFFFF"/>
              </a:solidFill>
            </a:endParaRPr>
          </a:p>
          <a:p>
            <a:r>
              <a:rPr b="1" sz="1600" lang="en-NG">
                <a:solidFill>
                  <a:srgbClr val="FFFFFF"/>
                </a:solidFill>
              </a:rPr>
              <a:t>  - Data privacy and ethical concerns.</a:t>
            </a:r>
            <a:endParaRPr b="1" sz="1600" lang="en-NG">
              <a:solidFill>
                <a:srgbClr val="FFFFFF"/>
              </a:solidFill>
            </a:endParaRPr>
          </a:p>
          <a:p>
            <a:r>
              <a:rPr b="1" sz="1600" lang="en-NG">
                <a:solidFill>
                  <a:srgbClr val="FFFFFF"/>
                </a:solidFill>
              </a:rPr>
              <a:t>  - Low AI literacy.</a:t>
            </a:r>
            <a:endParaRPr b="1" sz="1600" lang="en-NG">
              <a:solidFill>
                <a:srgbClr val="FFFFFF"/>
              </a:solidFill>
            </a:endParaRPr>
          </a:p>
          <a:p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-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Weak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Government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policies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endParaRPr b="1" sz="1600" lang="en-NG">
              <a:solidFill>
                <a:srgbClr val="FFFFFF"/>
              </a:solidFill>
            </a:endParaRPr>
          </a:p>
          <a:p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-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Poor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private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sector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involvement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endParaRPr b="1" sz="1600" lang="en-NG">
              <a:solidFill>
                <a:srgbClr val="FFFFFF"/>
              </a:solidFill>
            </a:endParaRPr>
          </a:p>
          <a:p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-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Limited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investment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in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science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and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technology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r>
              <a:rPr altLang="en" b="1" sz="1600" lang="en-US">
                <a:solidFill>
                  <a:srgbClr val="FFFFFF"/>
                </a:solidFill>
              </a:rPr>
              <a:t>etc</a:t>
            </a:r>
            <a:r>
              <a:rPr altLang="en" b="1" sz="1600" lang="en-US">
                <a:solidFill>
                  <a:srgbClr val="FFFFFF"/>
                </a:solidFill>
              </a:rPr>
              <a:t>.</a:t>
            </a:r>
            <a:r>
              <a:rPr altLang="en" b="1" sz="1600" lang="en-US">
                <a:solidFill>
                  <a:srgbClr val="FFFFFF"/>
                </a:solidFill>
              </a:rPr>
              <a:t> </a:t>
            </a:r>
            <a:endParaRPr b="1" sz="1600" lang="en-NG">
              <a:solidFill>
                <a:srgbClr val="FFFFFF"/>
              </a:solidFill>
            </a:endParaRPr>
          </a:p>
          <a:p>
            <a:r>
              <a:rPr altLang="en" b="1" sz="1600" lang="en-US">
                <a:solidFill>
                  <a:srgbClr val="FFFFFF"/>
                </a:solidFill>
              </a:rPr>
              <a:t> </a:t>
            </a:r>
            <a:endParaRPr b="1" sz="1600" lang="en-NG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"/>
          <p:cNvSpPr>
            <a:spLocks noGrp="1"/>
          </p:cNvSpPr>
          <p:nvPr>
            <p:ph type="title"/>
          </p:nvPr>
        </p:nvSpPr>
        <p:spPr>
          <a:xfrm>
            <a:off x="629841" y="357362"/>
            <a:ext cx="2949178" cy="1554107"/>
          </a:xfrm>
          <a:solidFill>
            <a:srgbClr val="FFC000"/>
          </a:solidFill>
        </p:spPr>
        <p:txBody>
          <a:bodyPr>
            <a:normAutofit/>
          </a:bodyPr>
          <a:p>
            <a:pPr algn="ctr"/>
            <a:r>
              <a:rPr b="1" sz="2400" lang="en-NG"/>
              <a:t>Challenges of Developing African-Based AI-Powered IR Systems</a:t>
            </a:r>
            <a:endParaRPr b="1" sz="2400" lang="en-NG"/>
          </a:p>
        </p:txBody>
      </p:sp>
      <p:pic>
        <p:nvPicPr>
          <p:cNvPr id="2097169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576" r="1576"/>
          <a:stretch>
            <a:fillRect/>
          </a:stretch>
        </p:blipFill>
        <p:spPr>
          <a:xfrm>
            <a:off x="3579019" y="357361"/>
            <a:ext cx="5234726" cy="5405061"/>
          </a:xfrm>
        </p:spPr>
      </p:pic>
      <p:sp>
        <p:nvSpPr>
          <p:cNvPr id="1048622" name=""/>
          <p:cNvSpPr>
            <a:spLocks noGrp="1"/>
          </p:cNvSpPr>
          <p:nvPr>
            <p:ph type="body" sz="half" idx="2"/>
          </p:nvPr>
        </p:nvSpPr>
        <p:spPr>
          <a:xfrm>
            <a:off x="629840" y="1911469"/>
            <a:ext cx="2949178" cy="3811588"/>
          </a:xfrm>
          <a:solidFill>
            <a:srgbClr val="36363D"/>
          </a:solidFill>
        </p:spPr>
        <p:txBody>
          <a:bodyPr/>
          <a:p>
            <a:pPr algn="ctr"/>
            <a:r>
              <a:rPr b="1" sz="1900" lang="en-NG">
                <a:solidFill>
                  <a:srgbClr val="FFE5E5"/>
                </a:solidFill>
              </a:rPr>
              <a:t>Issues:</a:t>
            </a:r>
            <a:endParaRPr b="1" sz="1900" lang="en-NG">
              <a:solidFill>
                <a:srgbClr val="FFE5E5"/>
              </a:solidFill>
            </a:endParaRPr>
          </a:p>
          <a:p>
            <a:r>
              <a:rPr b="1" sz="1900" lang="en-NG">
                <a:solidFill>
                  <a:srgbClr val="FFE5E5"/>
                </a:solidFill>
              </a:rPr>
              <a:t>  - Scarcity of local datasets.</a:t>
            </a:r>
            <a:endParaRPr b="1" sz="1900" lang="en-NG">
              <a:solidFill>
                <a:srgbClr val="FFE5E5"/>
              </a:solidFill>
            </a:endParaRPr>
          </a:p>
          <a:p>
            <a:r>
              <a:rPr b="1" sz="1900" lang="en-NG">
                <a:solidFill>
                  <a:srgbClr val="FFE5E5"/>
                </a:solidFill>
              </a:rPr>
              <a:t>  - Dependence on foreign technology.</a:t>
            </a:r>
            <a:endParaRPr b="1" sz="1900" lang="en-NG">
              <a:solidFill>
                <a:srgbClr val="FFE5E5"/>
              </a:solidFill>
            </a:endParaRPr>
          </a:p>
          <a:p>
            <a:r>
              <a:rPr b="1" sz="1900" lang="en-NG">
                <a:solidFill>
                  <a:srgbClr val="FFE5E5"/>
                </a:solidFill>
              </a:rPr>
              <a:t>  - Brain drain of skilled professionals.</a:t>
            </a:r>
            <a:endParaRPr b="1" sz="1900" lang="en-NG">
              <a:solidFill>
                <a:srgbClr val="FFE5E5"/>
              </a:solidFill>
            </a:endParaRPr>
          </a:p>
          <a:p>
            <a:r>
              <a:rPr b="1" sz="1900" lang="en-NG">
                <a:solidFill>
                  <a:srgbClr val="FFE5E5"/>
                </a:solidFill>
              </a:rPr>
              <a:t>  - Lack of investment in </a:t>
            </a:r>
            <a:r>
              <a:rPr altLang="en" b="1" sz="1900" lang="en-US">
                <a:solidFill>
                  <a:srgbClr val="FFE5E5"/>
                </a:solidFill>
              </a:rPr>
              <a:t>research</a:t>
            </a:r>
            <a:r>
              <a:rPr altLang="en" b="1" sz="1900" lang="en-US">
                <a:solidFill>
                  <a:srgbClr val="FFE5E5"/>
                </a:solidFill>
              </a:rPr>
              <a:t> </a:t>
            </a:r>
            <a:r>
              <a:rPr altLang="en" b="1" sz="1900" lang="en-US">
                <a:solidFill>
                  <a:srgbClr val="FFE5E5"/>
                </a:solidFill>
              </a:rPr>
              <a:t>and</a:t>
            </a:r>
            <a:r>
              <a:rPr altLang="en" b="1" sz="1900" lang="en-US">
                <a:solidFill>
                  <a:srgbClr val="FFE5E5"/>
                </a:solidFill>
              </a:rPr>
              <a:t> </a:t>
            </a:r>
            <a:r>
              <a:rPr altLang="en" b="1" sz="1900" lang="en-US">
                <a:solidFill>
                  <a:srgbClr val="FFE5E5"/>
                </a:solidFill>
              </a:rPr>
              <a:t>development</a:t>
            </a:r>
            <a:r>
              <a:rPr altLang="en" b="1" sz="1900" lang="en-US">
                <a:solidFill>
                  <a:srgbClr val="FFE5E5"/>
                </a:solidFill>
              </a:rPr>
              <a:t> </a:t>
            </a:r>
            <a:endParaRPr b="1" sz="1900" lang="en-NG">
              <a:solidFill>
                <a:srgbClr val="FFE5E5"/>
              </a:solidFill>
            </a:endParaRPr>
          </a:p>
          <a:p>
            <a:endParaRPr b="1" sz="1900" lang="en-NG">
              <a:solidFill>
                <a:srgbClr val="FFE5E5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LLD-L21</dc:creator>
  <dcterms:created xsi:type="dcterms:W3CDTF">2015-05-11T17:30:45Z</dcterms:created>
  <dcterms:modified xsi:type="dcterms:W3CDTF">2024-12-05T06:29:38Z</dcterms:modified>
</cp:coreProperties>
</file>