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4" r:id="rId8"/>
    <p:sldId id="265" r:id="rId9"/>
    <p:sldId id="266" r:id="rId10"/>
    <p:sldId id="267" r:id="rId11"/>
    <p:sldId id="262" r:id="rId12"/>
    <p:sldId id="263" r:id="rId13"/>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6" d="100"/>
          <a:sy n="106" d="100"/>
        </p:scale>
        <p:origin x="-88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5B22CCB-679B-AB44-A6B3-EB18B940EDC5}" type="datetimeFigureOut">
              <a:rPr kumimoji="1" lang="zh-CN" altLang="en-US" smtClean="0"/>
              <a:t>19/9/29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6FD4831-5BB5-FC4C-9F89-9D47D71772A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E5B22CCB-679B-AB44-A6B3-EB18B940EDC5}" type="datetimeFigureOut">
              <a:rPr kumimoji="1" lang="zh-CN" altLang="en-US" smtClean="0"/>
              <a:t>19/9/29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6FD4831-5BB5-FC4C-9F89-9D47D71772A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5B22CCB-679B-AB44-A6B3-EB18B940EDC5}" type="datetimeFigureOut">
              <a:rPr kumimoji="1" lang="zh-CN" altLang="en-US" smtClean="0"/>
              <a:t>19/9/29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6FD4831-5BB5-FC4C-9F89-9D47D71772A6}" type="slidenum">
              <a:rPr kumimoji="1" lang="zh-CN" altLang="en-US" smtClean="0"/>
              <a:t>‹#›</a:t>
            </a:fld>
            <a:endParaRPr kumimoji="1"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E5B22CCB-679B-AB44-A6B3-EB18B940EDC5}" type="datetimeFigureOut">
              <a:rPr kumimoji="1" lang="zh-CN" altLang="en-US" smtClean="0"/>
              <a:t>19/9/29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6FD4831-5BB5-FC4C-9F89-9D47D71772A6}" type="slidenum">
              <a:rPr kumimoji="1" lang="zh-CN" altLang="en-US" smtClean="0"/>
              <a:t>‹#›</a:t>
            </a:fld>
            <a:endParaRPr kumimoji="1"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5B22CCB-679B-AB44-A6B3-EB18B940EDC5}" type="datetimeFigureOut">
              <a:rPr kumimoji="1" lang="zh-CN" altLang="en-US" smtClean="0"/>
              <a:t>19/9/29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6FD4831-5BB5-FC4C-9F89-9D47D71772A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E5B22CCB-679B-AB44-A6B3-EB18B940EDC5}" type="datetimeFigureOut">
              <a:rPr kumimoji="1" lang="zh-CN" altLang="en-US" smtClean="0"/>
              <a:t>19/9/29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6FD4831-5BB5-FC4C-9F89-9D47D71772A6}" type="slidenum">
              <a:rPr kumimoji="1" lang="zh-CN" altLang="en-US" smtClean="0"/>
              <a:t>‹#›</a:t>
            </a:fld>
            <a:endParaRPr kumimoji="1"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E5B22CCB-679B-AB44-A6B3-EB18B940EDC5}" type="datetimeFigureOut">
              <a:rPr kumimoji="1" lang="zh-CN" altLang="en-US" smtClean="0"/>
              <a:t>19/9/29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D6FD4831-5BB5-FC4C-9F89-9D47D71772A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E5B22CCB-679B-AB44-A6B3-EB18B940EDC5}" type="datetimeFigureOut">
              <a:rPr kumimoji="1" lang="zh-CN" altLang="en-US" smtClean="0"/>
              <a:t>19/9/29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D6FD4831-5BB5-FC4C-9F89-9D47D71772A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E5B22CCB-679B-AB44-A6B3-EB18B940EDC5}" type="datetimeFigureOut">
              <a:rPr kumimoji="1" lang="zh-CN" altLang="en-US" smtClean="0"/>
              <a:t>19/9/29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D6FD4831-5BB5-FC4C-9F89-9D47D71772A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5B22CCB-679B-AB44-A6B3-EB18B940EDC5}" type="datetimeFigureOut">
              <a:rPr kumimoji="1" lang="zh-CN" altLang="en-US" smtClean="0"/>
              <a:t>19/9/29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6FD4831-5BB5-FC4C-9F89-9D47D71772A6}" type="slidenum">
              <a:rPr kumimoji="1" lang="zh-CN" altLang="en-US" smtClean="0"/>
              <a:t>‹#›</a:t>
            </a:fld>
            <a:endParaRPr kumimoji="1"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5B22CCB-679B-AB44-A6B3-EB18B940EDC5}" type="datetimeFigureOut">
              <a:rPr kumimoji="1" lang="zh-CN" altLang="en-US" smtClean="0"/>
              <a:t>19/9/29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6FD4831-5BB5-FC4C-9F89-9D47D71772A6}" type="slidenum">
              <a:rPr kumimoji="1" lang="zh-CN" altLang="en-US" smtClean="0"/>
              <a:t>‹#›</a:t>
            </a:fld>
            <a:endParaRPr kumimoji="1"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E5B22CCB-679B-AB44-A6B3-EB18B940EDC5}" type="datetimeFigureOut">
              <a:rPr kumimoji="1" lang="zh-CN" altLang="en-US" smtClean="0"/>
              <a:t>19/9/29</a:t>
            </a:fld>
            <a:endParaRPr kumimoji="1"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kumimoji="1"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D6FD4831-5BB5-FC4C-9F89-9D47D71772A6}" type="slidenum">
              <a:rPr kumimoji="1" lang="zh-CN" altLang="en-US" smtClean="0"/>
              <a:t>‹#›</a:t>
            </a:fld>
            <a:endParaRPr kumimoji="1"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Capstone Project</a:t>
            </a:r>
            <a:endParaRPr kumimoji="1" lang="zh-CN" altLang="en-US" dirty="0"/>
          </a:p>
        </p:txBody>
      </p:sp>
      <p:sp>
        <p:nvSpPr>
          <p:cNvPr id="3" name="副标题 2"/>
          <p:cNvSpPr>
            <a:spLocks noGrp="1"/>
          </p:cNvSpPr>
          <p:nvPr>
            <p:ph type="subTitle" idx="1"/>
          </p:nvPr>
        </p:nvSpPr>
        <p:spPr/>
        <p:txBody>
          <a:bodyPr/>
          <a:lstStyle/>
          <a:p>
            <a:r>
              <a:rPr kumimoji="1" lang="en-US" altLang="zh-CN" dirty="0" smtClean="0"/>
              <a:t>Shuai</a:t>
            </a:r>
          </a:p>
          <a:p>
            <a:r>
              <a:rPr kumimoji="1" lang="en-US" altLang="zh-CN" dirty="0" smtClean="0"/>
              <a:t>2019/09/29</a:t>
            </a:r>
            <a:endParaRPr kumimoji="1" lang="zh-CN" altLang="en-US" dirty="0"/>
          </a:p>
        </p:txBody>
      </p:sp>
    </p:spTree>
    <p:extLst>
      <p:ext uri="{BB962C8B-B14F-4D97-AF65-F5344CB8AC3E}">
        <p14:creationId xmlns:p14="http://schemas.microsoft.com/office/powerpoint/2010/main" val="1515639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smtClean="0"/>
              <a:t>Staten Island</a:t>
            </a:r>
            <a:endParaRPr kumimoji="1" lang="zh-CN" altLang="en-US" dirty="0"/>
          </a:p>
        </p:txBody>
      </p:sp>
      <p:sp>
        <p:nvSpPr>
          <p:cNvPr id="4" name="矩形 3"/>
          <p:cNvSpPr/>
          <p:nvPr/>
        </p:nvSpPr>
        <p:spPr>
          <a:xfrm>
            <a:off x="165478" y="1591056"/>
            <a:ext cx="5802655" cy="1200329"/>
          </a:xfrm>
          <a:prstGeom prst="rect">
            <a:avLst/>
          </a:prstGeom>
        </p:spPr>
        <p:txBody>
          <a:bodyPr wrap="square">
            <a:spAutoFit/>
          </a:bodyPr>
          <a:lstStyle/>
          <a:p>
            <a:r>
              <a:rPr lang="en-US" altLang="zh-CN" dirty="0" smtClean="0"/>
              <a:t>cluster 0 and 3 neighborhoods contain more food business, and they are mostly located in the north and south of the island. Cluster 0 has more types of food than cluster 3.</a:t>
            </a:r>
            <a:endParaRPr lang="zh-CN" altLang="en-US" dirty="0"/>
          </a:p>
        </p:txBody>
      </p:sp>
      <p:pic>
        <p:nvPicPr>
          <p:cNvPr id="5" name="图片 4"/>
          <p:cNvPicPr>
            <a:picLocks noChangeAspect="1"/>
          </p:cNvPicPr>
          <p:nvPr/>
        </p:nvPicPr>
        <p:blipFill>
          <a:blip r:embed="rId2"/>
          <a:stretch>
            <a:fillRect/>
          </a:stretch>
        </p:blipFill>
        <p:spPr>
          <a:xfrm>
            <a:off x="6075956" y="4263436"/>
            <a:ext cx="2649406" cy="2405783"/>
          </a:xfrm>
          <a:prstGeom prst="rect">
            <a:avLst/>
          </a:prstGeom>
        </p:spPr>
      </p:pic>
      <p:pic>
        <p:nvPicPr>
          <p:cNvPr id="6" name="图片 5"/>
          <p:cNvPicPr>
            <a:picLocks noChangeAspect="1"/>
          </p:cNvPicPr>
          <p:nvPr/>
        </p:nvPicPr>
        <p:blipFill>
          <a:blip r:embed="rId3"/>
          <a:stretch>
            <a:fillRect/>
          </a:stretch>
        </p:blipFill>
        <p:spPr>
          <a:xfrm>
            <a:off x="6075956" y="1674930"/>
            <a:ext cx="2649406" cy="2480893"/>
          </a:xfrm>
          <a:prstGeom prst="rect">
            <a:avLst/>
          </a:prstGeom>
        </p:spPr>
      </p:pic>
      <p:pic>
        <p:nvPicPr>
          <p:cNvPr id="7" name="图片 6"/>
          <p:cNvPicPr>
            <a:picLocks noChangeAspect="1"/>
          </p:cNvPicPr>
          <p:nvPr/>
        </p:nvPicPr>
        <p:blipFill>
          <a:blip r:embed="rId4"/>
          <a:stretch>
            <a:fillRect/>
          </a:stretch>
        </p:blipFill>
        <p:spPr>
          <a:xfrm>
            <a:off x="457200" y="2851295"/>
            <a:ext cx="4646428" cy="1742410"/>
          </a:xfrm>
          <a:prstGeom prst="rect">
            <a:avLst/>
          </a:prstGeom>
        </p:spPr>
      </p:pic>
      <p:pic>
        <p:nvPicPr>
          <p:cNvPr id="8" name="图片 7"/>
          <p:cNvPicPr>
            <a:picLocks noChangeAspect="1"/>
          </p:cNvPicPr>
          <p:nvPr/>
        </p:nvPicPr>
        <p:blipFill>
          <a:blip r:embed="rId5"/>
          <a:stretch>
            <a:fillRect/>
          </a:stretch>
        </p:blipFill>
        <p:spPr>
          <a:xfrm>
            <a:off x="457200" y="4791545"/>
            <a:ext cx="4649328" cy="1558734"/>
          </a:xfrm>
          <a:prstGeom prst="rect">
            <a:avLst/>
          </a:prstGeom>
        </p:spPr>
      </p:pic>
    </p:spTree>
    <p:extLst>
      <p:ext uri="{BB962C8B-B14F-4D97-AF65-F5344CB8AC3E}">
        <p14:creationId xmlns:p14="http://schemas.microsoft.com/office/powerpoint/2010/main" val="2170483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a:buFont typeface="Wingdings" charset="2"/>
              <a:buChar char="l"/>
            </a:pPr>
            <a:r>
              <a:rPr kumimoji="1" lang="en-US" altLang="zh-CN" dirty="0"/>
              <a:t>From the above analysis of the 5 boroughs in New York City, we identified some common and specific patterns in the boroughs. Manhattan, Brooklyn, Bronx, </a:t>
            </a:r>
            <a:r>
              <a:rPr kumimoji="1" lang="en-US" altLang="zh-CN" dirty="0" smtClean="0"/>
              <a:t>and </a:t>
            </a:r>
            <a:r>
              <a:rPr kumimoji="1" lang="en-US" altLang="zh-CN" dirty="0"/>
              <a:t>Staten Island all have a big cluster of venues within the restaurant types, and these venues are generally located in most area of the borough. These suggest that in the entire New York city, food business is really popular and </a:t>
            </a:r>
            <a:r>
              <a:rPr kumimoji="1" lang="en-US" altLang="zh-CN" dirty="0" smtClean="0"/>
              <a:t>w</a:t>
            </a:r>
            <a:r>
              <a:rPr kumimoji="1" lang="en-US" altLang="zh-CN" dirty="0" smtClean="0"/>
              <a:t>i</a:t>
            </a:r>
            <a:r>
              <a:rPr kumimoji="1" lang="en-US" altLang="zh-CN" dirty="0" smtClean="0"/>
              <a:t>d</a:t>
            </a:r>
            <a:r>
              <a:rPr kumimoji="1" lang="en-US" altLang="zh-CN" dirty="0" smtClean="0"/>
              <a:t>e</a:t>
            </a:r>
            <a:r>
              <a:rPr kumimoji="1" lang="en-US" altLang="zh-CN" dirty="0" smtClean="0"/>
              <a:t>ly </a:t>
            </a:r>
            <a:r>
              <a:rPr kumimoji="1" lang="en-US" altLang="zh-CN" dirty="0"/>
              <a:t>distributed in each area. The people who want to open a new restaurant should also consider the demand and competition here. </a:t>
            </a:r>
            <a:endParaRPr kumimoji="1" lang="zh-CN" altLang="en-US" dirty="0"/>
          </a:p>
        </p:txBody>
      </p:sp>
      <p:sp>
        <p:nvSpPr>
          <p:cNvPr id="3" name="标题 2"/>
          <p:cNvSpPr>
            <a:spLocks noGrp="1"/>
          </p:cNvSpPr>
          <p:nvPr>
            <p:ph type="title"/>
          </p:nvPr>
        </p:nvSpPr>
        <p:spPr/>
        <p:txBody>
          <a:bodyPr/>
          <a:lstStyle/>
          <a:p>
            <a:r>
              <a:rPr kumimoji="1" lang="zh-CN" altLang="zh-CN" dirty="0" smtClean="0"/>
              <a:t>D</a:t>
            </a:r>
            <a:r>
              <a:rPr kumimoji="1" lang="en-US" altLang="zh-CN" dirty="0" err="1" smtClean="0"/>
              <a:t>iscussion</a:t>
            </a:r>
            <a:r>
              <a:rPr kumimoji="1" lang="en-US" altLang="zh-CN" dirty="0" smtClean="0"/>
              <a:t> and conclusion</a:t>
            </a:r>
            <a:endParaRPr kumimoji="1" lang="zh-CN" altLang="en-US" dirty="0"/>
          </a:p>
        </p:txBody>
      </p:sp>
    </p:spTree>
    <p:extLst>
      <p:ext uri="{BB962C8B-B14F-4D97-AF65-F5344CB8AC3E}">
        <p14:creationId xmlns:p14="http://schemas.microsoft.com/office/powerpoint/2010/main" val="2085422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360386"/>
            <a:ext cx="7408333" cy="3765777"/>
          </a:xfrm>
        </p:spPr>
        <p:txBody>
          <a:bodyPr>
            <a:normAutofit fontScale="92500" lnSpcReduction="20000"/>
          </a:bodyPr>
          <a:lstStyle/>
          <a:p>
            <a:pPr>
              <a:buFont typeface="Wingdings" charset="2"/>
              <a:buChar char="l"/>
            </a:pPr>
            <a:r>
              <a:rPr kumimoji="1" lang="zh-CN" altLang="zh-CN" dirty="0"/>
              <a:t>T</a:t>
            </a:r>
            <a:r>
              <a:rPr kumimoji="1" lang="en-US" altLang="zh-CN" dirty="0" smtClean="0"/>
              <a:t>here </a:t>
            </a:r>
            <a:r>
              <a:rPr kumimoji="1" lang="en-US" altLang="zh-CN" dirty="0"/>
              <a:t>are lots of food </a:t>
            </a:r>
            <a:r>
              <a:rPr kumimoji="1" lang="en-US" altLang="zh-CN" dirty="0" smtClean="0"/>
              <a:t>business </a:t>
            </a:r>
            <a:r>
              <a:rPr kumimoji="1" lang="en-US" altLang="zh-CN" dirty="0"/>
              <a:t>in Manhattan, Brooklyn, Bronx, and Staten Island, and some of them are located in a centered area, while some are distributed widely in the borough. This study helps the people who want </a:t>
            </a:r>
            <a:r>
              <a:rPr kumimoji="1" lang="en-US" altLang="zh-CN" dirty="0" smtClean="0"/>
              <a:t>t</a:t>
            </a:r>
            <a:r>
              <a:rPr kumimoji="1" lang="en-US" altLang="zh-CN" dirty="0" smtClean="0"/>
              <a:t>o</a:t>
            </a:r>
            <a:r>
              <a:rPr kumimoji="1" lang="en-US" altLang="zh-CN" dirty="0" smtClean="0"/>
              <a:t> </a:t>
            </a:r>
            <a:r>
              <a:rPr kumimoji="1" lang="en-US" altLang="zh-CN" dirty="0"/>
              <a:t>open a restaurant to understand how the other restaurants, or food </a:t>
            </a:r>
            <a:r>
              <a:rPr kumimoji="1" lang="en-US" altLang="zh-CN" dirty="0" smtClean="0"/>
              <a:t>business </a:t>
            </a:r>
            <a:r>
              <a:rPr kumimoji="1" lang="en-US" altLang="zh-CN" dirty="0"/>
              <a:t>are distributed in each area, and what else venues are around them. This will give their ideas and suggestions to select the right place. </a:t>
            </a:r>
            <a:endParaRPr kumimoji="1" lang="en-US" altLang="zh-CN" dirty="0" smtClean="0"/>
          </a:p>
          <a:p>
            <a:pPr>
              <a:buFont typeface="Wingdings" charset="2"/>
              <a:buChar char="l"/>
            </a:pPr>
            <a:r>
              <a:rPr kumimoji="1" lang="en-US" altLang="zh-CN" dirty="0" smtClean="0"/>
              <a:t>In </a:t>
            </a:r>
            <a:r>
              <a:rPr kumimoji="1" lang="en-US" altLang="zh-CN" dirty="0"/>
              <a:t>the future, we can improve the analysis by including more population data, and their demographical data, economic data, and so on. This may provide a better suggestion.</a:t>
            </a:r>
            <a:endParaRPr kumimoji="1" lang="zh-CN" altLang="en-US" dirty="0"/>
          </a:p>
        </p:txBody>
      </p:sp>
      <p:sp>
        <p:nvSpPr>
          <p:cNvPr id="3" name="标题 2"/>
          <p:cNvSpPr>
            <a:spLocks noGrp="1"/>
          </p:cNvSpPr>
          <p:nvPr>
            <p:ph type="title"/>
          </p:nvPr>
        </p:nvSpPr>
        <p:spPr/>
        <p:txBody>
          <a:bodyPr/>
          <a:lstStyle/>
          <a:p>
            <a:r>
              <a:rPr kumimoji="1" lang="zh-CN" altLang="zh-CN" dirty="0"/>
              <a:t>D</a:t>
            </a:r>
            <a:r>
              <a:rPr kumimoji="1" lang="en-US" altLang="zh-CN" dirty="0" err="1"/>
              <a:t>iscussion</a:t>
            </a:r>
            <a:r>
              <a:rPr kumimoji="1" lang="en-US" altLang="zh-CN" dirty="0"/>
              <a:t> and conclusion</a:t>
            </a:r>
            <a:endParaRPr kumimoji="1" lang="zh-CN" altLang="en-US" dirty="0"/>
          </a:p>
        </p:txBody>
      </p:sp>
    </p:spTree>
    <p:extLst>
      <p:ext uri="{BB962C8B-B14F-4D97-AF65-F5344CB8AC3E}">
        <p14:creationId xmlns:p14="http://schemas.microsoft.com/office/powerpoint/2010/main" val="2081992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Font typeface="Wingdings" charset="2"/>
              <a:buChar char="l"/>
            </a:pPr>
            <a:r>
              <a:rPr kumimoji="1" lang="en-US" altLang="zh-CN" dirty="0" smtClean="0"/>
              <a:t>In </a:t>
            </a:r>
            <a:r>
              <a:rPr kumimoji="1" lang="en-US" altLang="zh-CN" dirty="0"/>
              <a:t>this project, I aim to provide suggestions to the contractor about where to open a new restaurant in New York City. It is essential for people to select a good place for food business to avoid losing money. We will use the New York City Foursquare location data to help the decision-making. We will take several factors into account, such as common venues and venue types.</a:t>
            </a:r>
            <a:endParaRPr kumimoji="1" lang="zh-CN" altLang="en-US" dirty="0"/>
          </a:p>
        </p:txBody>
      </p:sp>
      <p:sp>
        <p:nvSpPr>
          <p:cNvPr id="2" name="标题 1"/>
          <p:cNvSpPr>
            <a:spLocks noGrp="1"/>
          </p:cNvSpPr>
          <p:nvPr>
            <p:ph type="title"/>
          </p:nvPr>
        </p:nvSpPr>
        <p:spPr/>
        <p:txBody>
          <a:bodyPr>
            <a:normAutofit fontScale="90000"/>
          </a:bodyPr>
          <a:lstStyle/>
          <a:p>
            <a:r>
              <a:rPr kumimoji="1" lang="en-US" altLang="zh-CN" dirty="0" smtClean="0"/>
              <a:t>Introduction and Business problem</a:t>
            </a:r>
            <a:endParaRPr kumimoji="1" lang="zh-CN" altLang="en-US" dirty="0"/>
          </a:p>
        </p:txBody>
      </p:sp>
    </p:spTree>
    <p:extLst>
      <p:ext uri="{BB962C8B-B14F-4D97-AF65-F5344CB8AC3E}">
        <p14:creationId xmlns:p14="http://schemas.microsoft.com/office/powerpoint/2010/main" val="119581637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Wingdings" charset="2"/>
              <a:buChar char="l"/>
            </a:pPr>
            <a:r>
              <a:rPr kumimoji="1" lang="en-US" altLang="zh-CN" dirty="0"/>
              <a:t>We will download the New York City Foursquare location data, same as the dataset we used in our lab session. We will get the venue names, venue types, neighborhood, Borough, and other related information in the dataset. </a:t>
            </a:r>
            <a:endParaRPr kumimoji="1" lang="zh-CN" altLang="en-US" dirty="0"/>
          </a:p>
        </p:txBody>
      </p:sp>
      <p:sp>
        <p:nvSpPr>
          <p:cNvPr id="3" name="标题 2"/>
          <p:cNvSpPr>
            <a:spLocks noGrp="1"/>
          </p:cNvSpPr>
          <p:nvPr>
            <p:ph type="title"/>
          </p:nvPr>
        </p:nvSpPr>
        <p:spPr/>
        <p:txBody>
          <a:bodyPr/>
          <a:lstStyle/>
          <a:p>
            <a:r>
              <a:rPr kumimoji="1" lang="en-US" altLang="zh-CN" dirty="0" smtClean="0"/>
              <a:t>Data</a:t>
            </a:r>
            <a:endParaRPr kumimoji="1" lang="zh-CN" altLang="en-US" dirty="0"/>
          </a:p>
        </p:txBody>
      </p:sp>
    </p:spTree>
    <p:extLst>
      <p:ext uri="{BB962C8B-B14F-4D97-AF65-F5344CB8AC3E}">
        <p14:creationId xmlns:p14="http://schemas.microsoft.com/office/powerpoint/2010/main" val="365832484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348404"/>
            <a:ext cx="7408333" cy="3777759"/>
          </a:xfrm>
        </p:spPr>
        <p:txBody>
          <a:bodyPr>
            <a:normAutofit/>
          </a:bodyPr>
          <a:lstStyle/>
          <a:p>
            <a:pPr>
              <a:buFont typeface="Wingdings" charset="2"/>
              <a:buChar char="l"/>
            </a:pPr>
            <a:r>
              <a:rPr kumimoji="1" lang="en-US" altLang="zh-CN" dirty="0" err="1" smtClean="0"/>
              <a:t>geopy.geocoders</a:t>
            </a:r>
            <a:r>
              <a:rPr kumimoji="1" lang="en-US" altLang="zh-CN" dirty="0" smtClean="0"/>
              <a:t> </a:t>
            </a:r>
          </a:p>
          <a:p>
            <a:pPr>
              <a:buFont typeface="Wingdings" charset="2"/>
              <a:buChar char="l"/>
            </a:pPr>
            <a:r>
              <a:rPr kumimoji="1" lang="en-US" altLang="zh-CN" dirty="0" smtClean="0"/>
              <a:t>Folium </a:t>
            </a:r>
          </a:p>
          <a:p>
            <a:pPr>
              <a:buFont typeface="Wingdings" charset="2"/>
              <a:buChar char="l"/>
            </a:pPr>
            <a:r>
              <a:rPr kumimoji="1" lang="zh-CN" altLang="zh-CN" dirty="0" smtClean="0"/>
              <a:t>C</a:t>
            </a:r>
            <a:r>
              <a:rPr kumimoji="1" lang="en-US" altLang="zh-CN" dirty="0" smtClean="0"/>
              <a:t>lustering: </a:t>
            </a:r>
            <a:r>
              <a:rPr kumimoji="1" lang="zh-CN" altLang="zh-CN" dirty="0" smtClean="0"/>
              <a:t>k</a:t>
            </a:r>
            <a:r>
              <a:rPr kumimoji="1" lang="en-US" altLang="zh-CN" dirty="0" smtClean="0"/>
              <a:t>means</a:t>
            </a:r>
            <a:endParaRPr kumimoji="1" lang="en-US" altLang="zh-CN" dirty="0"/>
          </a:p>
          <a:p>
            <a:pPr>
              <a:buFont typeface="Wingdings" charset="2"/>
              <a:buChar char="l"/>
            </a:pPr>
            <a:r>
              <a:rPr kumimoji="1" lang="en-US" altLang="zh-CN" dirty="0" smtClean="0"/>
              <a:t>The </a:t>
            </a:r>
            <a:r>
              <a:rPr kumimoji="1" lang="en-US" altLang="zh-CN" dirty="0"/>
              <a:t>clustering can tell us the distribution of each type of venues and imply the popular places for stating a new food </a:t>
            </a:r>
            <a:r>
              <a:rPr kumimoji="1" lang="en-US" altLang="zh-CN" dirty="0" smtClean="0"/>
              <a:t>business</a:t>
            </a:r>
          </a:p>
          <a:p>
            <a:pPr>
              <a:buFont typeface="Wingdings" charset="2"/>
              <a:buChar char="l"/>
            </a:pPr>
            <a:r>
              <a:rPr kumimoji="1" lang="en-US" altLang="zh-CN" dirty="0" smtClean="0"/>
              <a:t>I </a:t>
            </a:r>
            <a:r>
              <a:rPr kumimoji="1" lang="en-US" altLang="zh-CN" dirty="0"/>
              <a:t>will focus on the restaurant-related venues and then give suggestions for the people who want </a:t>
            </a:r>
            <a:r>
              <a:rPr kumimoji="1" lang="en-US" altLang="zh-CN" dirty="0" smtClean="0"/>
              <a:t>t</a:t>
            </a:r>
            <a:r>
              <a:rPr kumimoji="1" lang="en-US" altLang="zh-CN" dirty="0" smtClean="0"/>
              <a:t>o</a:t>
            </a:r>
            <a:r>
              <a:rPr kumimoji="1" lang="en-US" altLang="zh-CN" dirty="0" smtClean="0"/>
              <a:t> </a:t>
            </a:r>
            <a:r>
              <a:rPr kumimoji="1" lang="en-US" altLang="zh-CN" dirty="0"/>
              <a:t>open a new restaurant </a:t>
            </a:r>
            <a:r>
              <a:rPr kumimoji="1" lang="en-US" altLang="zh-CN" dirty="0" smtClean="0"/>
              <a:t>nearby</a:t>
            </a:r>
            <a:endParaRPr kumimoji="1" lang="zh-CN" altLang="en-US" dirty="0"/>
          </a:p>
        </p:txBody>
      </p:sp>
      <p:sp>
        <p:nvSpPr>
          <p:cNvPr id="3" name="标题 2"/>
          <p:cNvSpPr>
            <a:spLocks noGrp="1"/>
          </p:cNvSpPr>
          <p:nvPr>
            <p:ph type="title"/>
          </p:nvPr>
        </p:nvSpPr>
        <p:spPr/>
        <p:txBody>
          <a:bodyPr/>
          <a:lstStyle/>
          <a:p>
            <a:r>
              <a:rPr kumimoji="1" lang="en-US" altLang="zh-CN" dirty="0"/>
              <a:t>Methodology</a:t>
            </a:r>
            <a:endParaRPr kumimoji="1" lang="zh-CN" altLang="en-US" dirty="0"/>
          </a:p>
        </p:txBody>
      </p:sp>
    </p:spTree>
    <p:extLst>
      <p:ext uri="{BB962C8B-B14F-4D97-AF65-F5344CB8AC3E}">
        <p14:creationId xmlns:p14="http://schemas.microsoft.com/office/powerpoint/2010/main" val="436602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smtClean="0"/>
              <a:t>Results</a:t>
            </a:r>
            <a:endParaRPr kumimoji="1" lang="zh-CN" altLang="en-US" dirty="0"/>
          </a:p>
        </p:txBody>
      </p:sp>
      <p:pic>
        <p:nvPicPr>
          <p:cNvPr id="5" name="图片 4"/>
          <p:cNvPicPr>
            <a:picLocks noChangeAspect="1"/>
          </p:cNvPicPr>
          <p:nvPr/>
        </p:nvPicPr>
        <p:blipFill>
          <a:blip r:embed="rId2"/>
          <a:stretch>
            <a:fillRect/>
          </a:stretch>
        </p:blipFill>
        <p:spPr>
          <a:xfrm>
            <a:off x="457200" y="2875596"/>
            <a:ext cx="4397409" cy="3068951"/>
          </a:xfrm>
          <a:prstGeom prst="rect">
            <a:avLst/>
          </a:prstGeom>
        </p:spPr>
      </p:pic>
      <p:sp>
        <p:nvSpPr>
          <p:cNvPr id="6" name="文本框 5"/>
          <p:cNvSpPr txBox="1"/>
          <p:nvPr/>
        </p:nvSpPr>
        <p:spPr>
          <a:xfrm>
            <a:off x="457200" y="2437217"/>
            <a:ext cx="1557826" cy="369332"/>
          </a:xfrm>
          <a:prstGeom prst="rect">
            <a:avLst/>
          </a:prstGeom>
          <a:noFill/>
        </p:spPr>
        <p:txBody>
          <a:bodyPr wrap="none" rtlCol="0">
            <a:spAutoFit/>
          </a:bodyPr>
          <a:lstStyle/>
          <a:p>
            <a:r>
              <a:rPr kumimoji="1" lang="zh-CN" altLang="zh-CN" dirty="0" smtClean="0"/>
              <a:t>N</a:t>
            </a:r>
            <a:r>
              <a:rPr kumimoji="1" lang="en-US" altLang="zh-CN" dirty="0" err="1" smtClean="0"/>
              <a:t>ew</a:t>
            </a:r>
            <a:r>
              <a:rPr kumimoji="1" lang="en-US" altLang="zh-CN" dirty="0" smtClean="0"/>
              <a:t> York City</a:t>
            </a:r>
            <a:endParaRPr kumimoji="1" lang="zh-CN" altLang="en-US" dirty="0"/>
          </a:p>
        </p:txBody>
      </p:sp>
      <p:sp>
        <p:nvSpPr>
          <p:cNvPr id="7" name="文本框 6"/>
          <p:cNvSpPr txBox="1"/>
          <p:nvPr/>
        </p:nvSpPr>
        <p:spPr>
          <a:xfrm>
            <a:off x="5007786" y="3163158"/>
            <a:ext cx="3941534" cy="2308324"/>
          </a:xfrm>
          <a:prstGeom prst="rect">
            <a:avLst/>
          </a:prstGeom>
          <a:noFill/>
        </p:spPr>
        <p:txBody>
          <a:bodyPr wrap="square" rtlCol="0">
            <a:spAutoFit/>
          </a:bodyPr>
          <a:lstStyle/>
          <a:p>
            <a:r>
              <a:rPr kumimoji="1" lang="en-US" altLang="zh-CN" dirty="0" smtClean="0"/>
              <a:t>Each blue dot represents one neighborhood</a:t>
            </a:r>
          </a:p>
          <a:p>
            <a:endParaRPr kumimoji="1" lang="en-US" altLang="zh-CN" dirty="0"/>
          </a:p>
          <a:p>
            <a:r>
              <a:rPr kumimoji="1" lang="en-US" altLang="zh-CN" dirty="0" smtClean="0"/>
              <a:t>In total: </a:t>
            </a:r>
          </a:p>
          <a:p>
            <a:pPr marL="285750" indent="-285750">
              <a:buFont typeface="Symbol" charset="2"/>
              <a:buChar char="-"/>
            </a:pPr>
            <a:r>
              <a:rPr kumimoji="1" lang="en-US" altLang="zh-CN" dirty="0" smtClean="0"/>
              <a:t>5 boroughs (Bronx, Manhattan, Brooklyn, Queens, and Staten Island)</a:t>
            </a:r>
          </a:p>
          <a:p>
            <a:pPr marL="285750" indent="-285750">
              <a:buFont typeface="Symbol" charset="2"/>
              <a:buChar char="-"/>
            </a:pPr>
            <a:r>
              <a:rPr kumimoji="1" lang="en-US" altLang="zh-CN" dirty="0" smtClean="0"/>
              <a:t>306 neighborhoods</a:t>
            </a:r>
            <a:endParaRPr kumimoji="1" lang="zh-CN" altLang="en-US" dirty="0"/>
          </a:p>
        </p:txBody>
      </p:sp>
    </p:spTree>
    <p:extLst>
      <p:ext uri="{BB962C8B-B14F-4D97-AF65-F5344CB8AC3E}">
        <p14:creationId xmlns:p14="http://schemas.microsoft.com/office/powerpoint/2010/main" val="1804104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smtClean="0"/>
              <a:t>Manhattan</a:t>
            </a:r>
            <a:endParaRPr kumimoji="1" lang="zh-CN" altLang="en-US" dirty="0"/>
          </a:p>
        </p:txBody>
      </p:sp>
      <p:sp>
        <p:nvSpPr>
          <p:cNvPr id="4" name="矩形 3"/>
          <p:cNvSpPr/>
          <p:nvPr/>
        </p:nvSpPr>
        <p:spPr>
          <a:xfrm>
            <a:off x="213399" y="2202120"/>
            <a:ext cx="5692911" cy="923330"/>
          </a:xfrm>
          <a:prstGeom prst="rect">
            <a:avLst/>
          </a:prstGeom>
        </p:spPr>
        <p:txBody>
          <a:bodyPr wrap="square">
            <a:spAutoFit/>
          </a:bodyPr>
          <a:lstStyle/>
          <a:p>
            <a:r>
              <a:rPr lang="en-US" altLang="zh-CN" dirty="0" smtClean="0"/>
              <a:t>cluster 0 and 1 neighborhoods have most common venues related to restaurant, and they are located in the north and east part of the borough. </a:t>
            </a:r>
            <a:endParaRPr lang="zh-CN" altLang="en-US" dirty="0"/>
          </a:p>
        </p:txBody>
      </p:sp>
      <p:pic>
        <p:nvPicPr>
          <p:cNvPr id="5" name="图片 4"/>
          <p:cNvPicPr>
            <a:picLocks noChangeAspect="1"/>
          </p:cNvPicPr>
          <p:nvPr/>
        </p:nvPicPr>
        <p:blipFill>
          <a:blip r:embed="rId2"/>
          <a:stretch>
            <a:fillRect/>
          </a:stretch>
        </p:blipFill>
        <p:spPr>
          <a:xfrm>
            <a:off x="6382134" y="3533556"/>
            <a:ext cx="2437130" cy="2924556"/>
          </a:xfrm>
          <a:prstGeom prst="rect">
            <a:avLst/>
          </a:prstGeom>
        </p:spPr>
      </p:pic>
      <p:pic>
        <p:nvPicPr>
          <p:cNvPr id="6" name="图片 5"/>
          <p:cNvPicPr>
            <a:picLocks noChangeAspect="1"/>
          </p:cNvPicPr>
          <p:nvPr/>
        </p:nvPicPr>
        <p:blipFill>
          <a:blip r:embed="rId3"/>
          <a:stretch>
            <a:fillRect/>
          </a:stretch>
        </p:blipFill>
        <p:spPr>
          <a:xfrm>
            <a:off x="6472190" y="575769"/>
            <a:ext cx="2214610" cy="2924556"/>
          </a:xfrm>
          <a:prstGeom prst="rect">
            <a:avLst/>
          </a:prstGeom>
        </p:spPr>
      </p:pic>
      <p:pic>
        <p:nvPicPr>
          <p:cNvPr id="7" name="图片 6"/>
          <p:cNvPicPr>
            <a:picLocks noChangeAspect="1"/>
          </p:cNvPicPr>
          <p:nvPr/>
        </p:nvPicPr>
        <p:blipFill>
          <a:blip r:embed="rId4"/>
          <a:stretch>
            <a:fillRect/>
          </a:stretch>
        </p:blipFill>
        <p:spPr>
          <a:xfrm>
            <a:off x="213400" y="5029796"/>
            <a:ext cx="5367196" cy="1428316"/>
          </a:xfrm>
          <a:prstGeom prst="rect">
            <a:avLst/>
          </a:prstGeom>
        </p:spPr>
      </p:pic>
      <p:pic>
        <p:nvPicPr>
          <p:cNvPr id="8" name="图片 7"/>
          <p:cNvPicPr>
            <a:picLocks noChangeAspect="1"/>
          </p:cNvPicPr>
          <p:nvPr/>
        </p:nvPicPr>
        <p:blipFill>
          <a:blip r:embed="rId5"/>
          <a:stretch>
            <a:fillRect/>
          </a:stretch>
        </p:blipFill>
        <p:spPr>
          <a:xfrm>
            <a:off x="213400" y="3295102"/>
            <a:ext cx="5367196" cy="1528116"/>
          </a:xfrm>
          <a:prstGeom prst="rect">
            <a:avLst/>
          </a:prstGeom>
        </p:spPr>
      </p:pic>
    </p:spTree>
    <p:extLst>
      <p:ext uri="{BB962C8B-B14F-4D97-AF65-F5344CB8AC3E}">
        <p14:creationId xmlns:p14="http://schemas.microsoft.com/office/powerpoint/2010/main" val="1851906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smtClean="0"/>
              <a:t>B</a:t>
            </a:r>
            <a:r>
              <a:rPr kumimoji="1" lang="en-US" altLang="zh-CN" dirty="0" err="1" smtClean="0"/>
              <a:t>rooklyn</a:t>
            </a:r>
            <a:endParaRPr kumimoji="1" lang="zh-CN" altLang="en-US" dirty="0"/>
          </a:p>
        </p:txBody>
      </p:sp>
      <p:sp>
        <p:nvSpPr>
          <p:cNvPr id="4" name="矩形 3"/>
          <p:cNvSpPr/>
          <p:nvPr/>
        </p:nvSpPr>
        <p:spPr>
          <a:xfrm>
            <a:off x="347431" y="1591056"/>
            <a:ext cx="5786507" cy="2031325"/>
          </a:xfrm>
          <a:prstGeom prst="rect">
            <a:avLst/>
          </a:prstGeom>
        </p:spPr>
        <p:txBody>
          <a:bodyPr wrap="square">
            <a:spAutoFit/>
          </a:bodyPr>
          <a:lstStyle/>
          <a:p>
            <a:r>
              <a:rPr lang="en-US" altLang="zh-CN" dirty="0" smtClean="0"/>
              <a:t>cluster 1 and 3 neighborhoods have the most of the venues and most of them relate to food business. They are covering the entire of Brooklyn. Those restaurants are also in the neighborhood with most coffee shops, supermarkets, parks, plazas, etc. People who want to start a restaurant nearby may consider to take advantage of these environment to appeal more customers.</a:t>
            </a:r>
            <a:endParaRPr lang="zh-CN" altLang="en-US" dirty="0"/>
          </a:p>
        </p:txBody>
      </p:sp>
      <p:pic>
        <p:nvPicPr>
          <p:cNvPr id="5" name="图片 4"/>
          <p:cNvPicPr>
            <a:picLocks noChangeAspect="1"/>
          </p:cNvPicPr>
          <p:nvPr/>
        </p:nvPicPr>
        <p:blipFill>
          <a:blip r:embed="rId2"/>
          <a:stretch>
            <a:fillRect/>
          </a:stretch>
        </p:blipFill>
        <p:spPr>
          <a:xfrm>
            <a:off x="6273551" y="465074"/>
            <a:ext cx="2508127" cy="2614211"/>
          </a:xfrm>
          <a:prstGeom prst="rect">
            <a:avLst/>
          </a:prstGeom>
        </p:spPr>
      </p:pic>
      <p:pic>
        <p:nvPicPr>
          <p:cNvPr id="6" name="图片 5"/>
          <p:cNvPicPr>
            <a:picLocks noChangeAspect="1"/>
          </p:cNvPicPr>
          <p:nvPr/>
        </p:nvPicPr>
        <p:blipFill>
          <a:blip r:embed="rId3"/>
          <a:stretch>
            <a:fillRect/>
          </a:stretch>
        </p:blipFill>
        <p:spPr>
          <a:xfrm>
            <a:off x="6273551" y="3635732"/>
            <a:ext cx="2508127" cy="2630673"/>
          </a:xfrm>
          <a:prstGeom prst="rect">
            <a:avLst/>
          </a:prstGeom>
        </p:spPr>
      </p:pic>
      <p:pic>
        <p:nvPicPr>
          <p:cNvPr id="7" name="图片 6"/>
          <p:cNvPicPr>
            <a:picLocks noChangeAspect="1"/>
          </p:cNvPicPr>
          <p:nvPr/>
        </p:nvPicPr>
        <p:blipFill>
          <a:blip r:embed="rId4"/>
          <a:stretch>
            <a:fillRect/>
          </a:stretch>
        </p:blipFill>
        <p:spPr>
          <a:xfrm>
            <a:off x="457200" y="3696709"/>
            <a:ext cx="5137622" cy="1432089"/>
          </a:xfrm>
          <a:prstGeom prst="rect">
            <a:avLst/>
          </a:prstGeom>
        </p:spPr>
      </p:pic>
      <p:pic>
        <p:nvPicPr>
          <p:cNvPr id="8" name="图片 7"/>
          <p:cNvPicPr>
            <a:picLocks noChangeAspect="1"/>
          </p:cNvPicPr>
          <p:nvPr/>
        </p:nvPicPr>
        <p:blipFill>
          <a:blip r:embed="rId5"/>
          <a:stretch>
            <a:fillRect/>
          </a:stretch>
        </p:blipFill>
        <p:spPr>
          <a:xfrm>
            <a:off x="457199" y="5244359"/>
            <a:ext cx="5171169" cy="1465367"/>
          </a:xfrm>
          <a:prstGeom prst="rect">
            <a:avLst/>
          </a:prstGeom>
        </p:spPr>
      </p:pic>
    </p:spTree>
    <p:extLst>
      <p:ext uri="{BB962C8B-B14F-4D97-AF65-F5344CB8AC3E}">
        <p14:creationId xmlns:p14="http://schemas.microsoft.com/office/powerpoint/2010/main" val="1280556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smtClean="0"/>
              <a:t>Bronx</a:t>
            </a:r>
            <a:endParaRPr kumimoji="1" lang="zh-CN" altLang="en-US" dirty="0"/>
          </a:p>
        </p:txBody>
      </p:sp>
      <p:sp>
        <p:nvSpPr>
          <p:cNvPr id="4" name="矩形 3"/>
          <p:cNvSpPr/>
          <p:nvPr/>
        </p:nvSpPr>
        <p:spPr>
          <a:xfrm>
            <a:off x="285281" y="1446684"/>
            <a:ext cx="5956479" cy="2031325"/>
          </a:xfrm>
          <a:prstGeom prst="rect">
            <a:avLst/>
          </a:prstGeom>
        </p:spPr>
        <p:txBody>
          <a:bodyPr wrap="square">
            <a:spAutoFit/>
          </a:bodyPr>
          <a:lstStyle/>
          <a:p>
            <a:r>
              <a:rPr lang="en-US" altLang="zh-CN" dirty="0" smtClean="0"/>
              <a:t>cluster 1 and 2 neighborhoods have the most venues related to food. Cluster 1 neighborhoods have more pizza and Italian food, while cluster 2 neighborhoods include more diverse restaurant and have nearby entertainment places. These two clusters are distributed around the Bronx, and people may consider to open different types of restaurants in different places based on this discovery.</a:t>
            </a:r>
            <a:endParaRPr lang="zh-CN" altLang="en-US" dirty="0"/>
          </a:p>
        </p:txBody>
      </p:sp>
      <p:pic>
        <p:nvPicPr>
          <p:cNvPr id="5" name="图片 4"/>
          <p:cNvPicPr>
            <a:picLocks noChangeAspect="1"/>
          </p:cNvPicPr>
          <p:nvPr/>
        </p:nvPicPr>
        <p:blipFill>
          <a:blip r:embed="rId2"/>
          <a:stretch>
            <a:fillRect/>
          </a:stretch>
        </p:blipFill>
        <p:spPr>
          <a:xfrm>
            <a:off x="6548886" y="4112986"/>
            <a:ext cx="2278451" cy="2261255"/>
          </a:xfrm>
          <a:prstGeom prst="rect">
            <a:avLst/>
          </a:prstGeom>
        </p:spPr>
      </p:pic>
      <p:pic>
        <p:nvPicPr>
          <p:cNvPr id="6" name="图片 5"/>
          <p:cNvPicPr>
            <a:picLocks noChangeAspect="1"/>
          </p:cNvPicPr>
          <p:nvPr/>
        </p:nvPicPr>
        <p:blipFill>
          <a:blip r:embed="rId3"/>
          <a:stretch>
            <a:fillRect/>
          </a:stretch>
        </p:blipFill>
        <p:spPr>
          <a:xfrm>
            <a:off x="6373544" y="1746225"/>
            <a:ext cx="2585577" cy="2057341"/>
          </a:xfrm>
          <a:prstGeom prst="rect">
            <a:avLst/>
          </a:prstGeom>
        </p:spPr>
      </p:pic>
      <p:pic>
        <p:nvPicPr>
          <p:cNvPr id="7" name="图片 6"/>
          <p:cNvPicPr>
            <a:picLocks noChangeAspect="1"/>
          </p:cNvPicPr>
          <p:nvPr/>
        </p:nvPicPr>
        <p:blipFill>
          <a:blip r:embed="rId4"/>
          <a:stretch>
            <a:fillRect/>
          </a:stretch>
        </p:blipFill>
        <p:spPr>
          <a:xfrm>
            <a:off x="563076" y="3549901"/>
            <a:ext cx="4444709" cy="1342672"/>
          </a:xfrm>
          <a:prstGeom prst="rect">
            <a:avLst/>
          </a:prstGeom>
        </p:spPr>
      </p:pic>
      <p:pic>
        <p:nvPicPr>
          <p:cNvPr id="8" name="图片 7"/>
          <p:cNvPicPr>
            <a:picLocks noChangeAspect="1"/>
          </p:cNvPicPr>
          <p:nvPr/>
        </p:nvPicPr>
        <p:blipFill>
          <a:blip r:embed="rId5"/>
          <a:stretch>
            <a:fillRect/>
          </a:stretch>
        </p:blipFill>
        <p:spPr>
          <a:xfrm>
            <a:off x="563076" y="5057656"/>
            <a:ext cx="4360846" cy="1620619"/>
          </a:xfrm>
          <a:prstGeom prst="rect">
            <a:avLst/>
          </a:prstGeom>
        </p:spPr>
      </p:pic>
    </p:spTree>
    <p:extLst>
      <p:ext uri="{BB962C8B-B14F-4D97-AF65-F5344CB8AC3E}">
        <p14:creationId xmlns:p14="http://schemas.microsoft.com/office/powerpoint/2010/main" val="2084954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smtClean="0"/>
              <a:t>Queens</a:t>
            </a:r>
            <a:endParaRPr kumimoji="1" lang="zh-CN" altLang="en-US" dirty="0"/>
          </a:p>
        </p:txBody>
      </p:sp>
      <p:sp>
        <p:nvSpPr>
          <p:cNvPr id="4" name="矩形 3"/>
          <p:cNvSpPr/>
          <p:nvPr/>
        </p:nvSpPr>
        <p:spPr>
          <a:xfrm>
            <a:off x="287528" y="2143977"/>
            <a:ext cx="8577929" cy="1477328"/>
          </a:xfrm>
          <a:prstGeom prst="rect">
            <a:avLst/>
          </a:prstGeom>
        </p:spPr>
        <p:txBody>
          <a:bodyPr wrap="square">
            <a:spAutoFit/>
          </a:bodyPr>
          <a:lstStyle/>
          <a:p>
            <a:r>
              <a:rPr lang="en-US" altLang="zh-CN" dirty="0" smtClean="0"/>
              <a:t>cluster 1 have most number of neighborhoods, however, not many top venues are food-related. Cluster 1 has more restaurant venues than the other clusters though. Most of them are entertainment places. It is striking to see that Queens borough does not have a major area for food business yet. This may be related to life environment, population and safety around.</a:t>
            </a:r>
            <a:endParaRPr lang="zh-CN" altLang="en-US" dirty="0"/>
          </a:p>
        </p:txBody>
      </p:sp>
      <p:pic>
        <p:nvPicPr>
          <p:cNvPr id="5" name="图片 4"/>
          <p:cNvPicPr>
            <a:picLocks noChangeAspect="1"/>
          </p:cNvPicPr>
          <p:nvPr/>
        </p:nvPicPr>
        <p:blipFill>
          <a:blip r:embed="rId2"/>
          <a:stretch>
            <a:fillRect/>
          </a:stretch>
        </p:blipFill>
        <p:spPr>
          <a:xfrm>
            <a:off x="6265722" y="3621305"/>
            <a:ext cx="2599735" cy="2587754"/>
          </a:xfrm>
          <a:prstGeom prst="rect">
            <a:avLst/>
          </a:prstGeom>
        </p:spPr>
      </p:pic>
      <p:pic>
        <p:nvPicPr>
          <p:cNvPr id="6" name="图片 5"/>
          <p:cNvPicPr>
            <a:picLocks noChangeAspect="1"/>
          </p:cNvPicPr>
          <p:nvPr/>
        </p:nvPicPr>
        <p:blipFill>
          <a:blip r:embed="rId3"/>
          <a:stretch>
            <a:fillRect/>
          </a:stretch>
        </p:blipFill>
        <p:spPr>
          <a:xfrm>
            <a:off x="287528" y="3961150"/>
            <a:ext cx="5764493" cy="2091843"/>
          </a:xfrm>
          <a:prstGeom prst="rect">
            <a:avLst/>
          </a:prstGeom>
        </p:spPr>
      </p:pic>
    </p:spTree>
    <p:extLst>
      <p:ext uri="{BB962C8B-B14F-4D97-AF65-F5344CB8AC3E}">
        <p14:creationId xmlns:p14="http://schemas.microsoft.com/office/powerpoint/2010/main" val="21971346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波形.thmx</Template>
  <TotalTime>36</TotalTime>
  <Words>709</Words>
  <Application>Microsoft Macintosh PowerPoint</Application>
  <PresentationFormat>全屏显示(4:3)</PresentationFormat>
  <Paragraphs>35</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波形</vt:lpstr>
      <vt:lpstr>Capstone Project</vt:lpstr>
      <vt:lpstr>Introduction and Business problem</vt:lpstr>
      <vt:lpstr>Data</vt:lpstr>
      <vt:lpstr>Methodology</vt:lpstr>
      <vt:lpstr>Results</vt:lpstr>
      <vt:lpstr>Manhattan</vt:lpstr>
      <vt:lpstr>Brooklyn</vt:lpstr>
      <vt:lpstr>Bronx</vt:lpstr>
      <vt:lpstr>Queens</vt:lpstr>
      <vt:lpstr>Staten Island</vt:lpstr>
      <vt:lpstr>Discussion and conclusion</vt:lpstr>
      <vt:lpstr>Discussion and conclusion</vt:lpstr>
    </vt:vector>
  </TitlesOfParts>
  <Company>UMcop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Shuai HU</dc:creator>
  <cp:lastModifiedBy>Shuai HU</cp:lastModifiedBy>
  <cp:revision>10</cp:revision>
  <dcterms:created xsi:type="dcterms:W3CDTF">2019-09-30T01:54:01Z</dcterms:created>
  <dcterms:modified xsi:type="dcterms:W3CDTF">2019-09-30T02:30:36Z</dcterms:modified>
</cp:coreProperties>
</file>