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386" r:id="rId2"/>
    <p:sldId id="487" r:id="rId3"/>
    <p:sldId id="485" r:id="rId4"/>
    <p:sldId id="486" r:id="rId5"/>
    <p:sldId id="489" r:id="rId6"/>
    <p:sldId id="488" r:id="rId7"/>
    <p:sldId id="458" r:id="rId8"/>
    <p:sldId id="494" r:id="rId9"/>
    <p:sldId id="492" r:id="rId10"/>
    <p:sldId id="496" r:id="rId11"/>
    <p:sldId id="490" r:id="rId12"/>
    <p:sldId id="495" r:id="rId13"/>
    <p:sldId id="497" r:id="rId14"/>
  </p:sldIdLst>
  <p:sldSz cx="9144000" cy="6858000" type="screen4x3"/>
  <p:notesSz cx="6881813" cy="9661525"/>
  <p:defaultTextStyle>
    <a:defPPr>
      <a:defRPr lang="zh-HK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1BFD56-7F8A-45D1-B909-655767B316E2}">
          <p14:sldIdLst>
            <p14:sldId id="386"/>
            <p14:sldId id="487"/>
            <p14:sldId id="485"/>
            <p14:sldId id="486"/>
            <p14:sldId id="489"/>
            <p14:sldId id="488"/>
            <p14:sldId id="458"/>
            <p14:sldId id="494"/>
            <p14:sldId id="492"/>
            <p14:sldId id="496"/>
            <p14:sldId id="490"/>
            <p14:sldId id="495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5BB"/>
    <a:srgbClr val="61FFA8"/>
    <a:srgbClr val="7DFFB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6353" autoAdjust="0"/>
  </p:normalViewPr>
  <p:slideViewPr>
    <p:cSldViewPr snapToObjects="1">
      <p:cViewPr varScale="1">
        <p:scale>
          <a:sx n="85" d="100"/>
          <a:sy n="85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80C080B-7EB8-4E9A-80EC-2B36AA3FE5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4188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8E5BB-73B4-48B0-A699-DA31C0D8A5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4188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4E291B0-5B3A-42B9-AD6C-70019CB4C684}" type="datetimeFigureOut">
              <a:rPr lang="zh-CN" altLang="en-US"/>
              <a:pPr>
                <a:defRPr/>
              </a:pPr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8F53F-C51B-4020-8393-E0BEF1BFE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77338"/>
            <a:ext cx="2982913" cy="484187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39262-6F33-4965-86A0-8D5722715E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9177338"/>
            <a:ext cx="2982912" cy="484187"/>
          </a:xfrm>
          <a:prstGeom prst="rect">
            <a:avLst/>
          </a:prstGeom>
        </p:spPr>
        <p:txBody>
          <a:bodyPr vert="horz" wrap="square" lIns="94531" tIns="47265" rIns="94531" bIns="4726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B27EB78-A2A8-45A9-B029-BF68DA939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E4ADC0-031A-43B7-9198-AFFB20C6E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2600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33D65-497D-4FCC-B752-7067EF776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2600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73602B9-99BC-445A-831E-65E2099EACEF}" type="datetimeFigureOut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A7AA668-974B-4FD4-AE77-684A7FD71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1271F12-551E-44A7-84E1-1E0257376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589463"/>
            <a:ext cx="5505450" cy="4348162"/>
          </a:xfrm>
          <a:prstGeom prst="rect">
            <a:avLst/>
          </a:prstGeom>
        </p:spPr>
        <p:txBody>
          <a:bodyPr vert="horz" wrap="square" lIns="94531" tIns="47265" rIns="94531" bIns="47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zh-HK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0789F-0814-4C2B-814F-C141D7793C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2913" cy="482600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307BE-5A70-4E36-85F1-8EF3232BB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2912" cy="482600"/>
          </a:xfrm>
          <a:prstGeom prst="rect">
            <a:avLst/>
          </a:prstGeom>
        </p:spPr>
        <p:txBody>
          <a:bodyPr vert="horz" wrap="square" lIns="94531" tIns="47265" rIns="94531" bIns="472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689D7AF8-01B2-49D3-8994-733ACDEE2CA1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CDD04B6-DA48-4644-BC4F-8198500DE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7C37967-134C-43C4-854F-BBEB858FC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EB653275-DA9E-458D-BF3F-86D2BF9A5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64542C37-ACF2-44C9-A28F-5E0DD136087E}" type="slidenum">
              <a:rPr kumimoji="0" lang="zh-HK" altLang="en-US"/>
              <a:pPr/>
              <a:t>1</a:t>
            </a:fld>
            <a:endParaRPr kumimoji="0" lang="zh-HK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10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93461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CDD04B6-DA48-4644-BC4F-8198500DE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7C37967-134C-43C4-854F-BBEB858FC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EB653275-DA9E-458D-BF3F-86D2BF9A5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64542C37-ACF2-44C9-A28F-5E0DD136087E}" type="slidenum">
              <a:rPr kumimoji="0" lang="zh-HK" altLang="en-US"/>
              <a:pPr/>
              <a:t>11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316953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12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329562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13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363407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CDD04B6-DA48-4644-BC4F-8198500DE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7C37967-134C-43C4-854F-BBEB858FC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EB653275-DA9E-458D-BF3F-86D2BF9A5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64542C37-ACF2-44C9-A28F-5E0DD136087E}" type="slidenum">
              <a:rPr kumimoji="0" lang="zh-HK" altLang="en-US"/>
              <a:pPr/>
              <a:t>2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294987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3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21547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4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400384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5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9575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CDD04B6-DA48-4644-BC4F-8198500DE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7C37967-134C-43C4-854F-BBEB858FC0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EB653275-DA9E-458D-BF3F-86D2BF9A5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64542C37-ACF2-44C9-A28F-5E0DD136087E}" type="slidenum">
              <a:rPr kumimoji="0" lang="zh-HK" altLang="en-US"/>
              <a:pPr/>
              <a:t>6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136713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7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231044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8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330086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316693DA-AABC-46B2-8767-C15246B1C3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11D2B0B-C511-4974-8FF1-AF9DB89E3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2B363F3-CA31-4670-8DD1-F9B5110E7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66763" indent="-2952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81100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54175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25663" indent="-2349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28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00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72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54463" indent="-2349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BC5989E-30A5-4301-8737-D519FB80C685}" type="slidenum">
              <a:rPr kumimoji="0" lang="zh-HK" altLang="en-US"/>
              <a:pPr/>
              <a:t>9</a:t>
            </a:fld>
            <a:endParaRPr kumimoji="0" lang="zh-HK" altLang="en-US"/>
          </a:p>
        </p:txBody>
      </p:sp>
    </p:spTree>
    <p:extLst>
      <p:ext uri="{BB962C8B-B14F-4D97-AF65-F5344CB8AC3E}">
        <p14:creationId xmlns:p14="http://schemas.microsoft.com/office/powerpoint/2010/main" val="28138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1B310-7082-4A26-9F03-D5EDB6D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D132-6988-4F4A-86C4-EA14333519AE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069C6-138B-4BBE-ABCA-1530993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07C15-1151-4C4E-8827-41B2EC06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8891-1946-42BE-8F50-DD658A16E289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564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7B16F-2E26-4DAD-9CC3-AB6E684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76C9-086D-4F72-9E40-571AB170340B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7EB0A-D515-48AE-A6DA-BC78D3E7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C6C19-97FA-49DD-9900-88499D7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4A4F-88FE-44A3-AB76-8D259638D919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921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1D537-42DB-4F20-B79F-428B5E42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DFE0C-97B8-468B-AF40-6E8D9334EE26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4FD80-C61F-426F-BB4F-3E70D37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9E961-05FD-4CB4-90BE-405EFC6E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27F83-D77B-463C-B6E3-49188AED440F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840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E4E47-981C-4FD2-B886-E5F8C3A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84F2A-F17D-4DD4-8254-2FF8BF200037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8CF55-C909-4297-BB0E-2F708A5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BACD4-37BE-47DC-ACEC-F6881BF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61DA-FFC9-46C5-B783-09988BA1F004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584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66D25-8C89-4AF9-BB26-59F8173D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B86EE-C6B6-4DB2-82BF-EF2AAF302253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0660E-43CF-4620-84ED-F34D883D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82E9B-AE16-407F-9368-3FC2E538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DBC38-4FE2-425E-9ADE-1846575B4E13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683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3136C4-5A8E-4429-B7E3-1A7047D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DEA94-4EA0-4812-8489-55A94C15CEED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CA08F6C-CE0C-4023-AD20-C3BD49E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54B6E5-9D63-47A5-ADB3-2046C0B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B9123-48B5-4B01-AD2D-78B16E5211B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0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EB4EF28-28B0-48E4-8593-3508BE6B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9243C-E85A-4A59-82DD-A33CF833FB54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32112B7-0A32-4A02-B280-4B6CC4A4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6A307C3-E269-462F-9148-0B0AAB1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01B9-CDB9-48E4-84C8-7AF47DE4AEA4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27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4354DD8-9410-4555-94DD-7DD5CBB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72D17-9A42-4686-BC21-B86116C45FFF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BE7DF22-343C-42B5-B8EC-DEA4B286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0D4D2B2-6BEE-4B7D-9DA1-A9E6FEF1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52290-DADD-4AF8-A302-7EB3FFA3017C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835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4531B72-A9C1-4EA7-9EAF-80ED314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9B0E0-7D70-416F-92D8-EE80B0BAA04A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46B1F6E-C20F-46BE-B993-FA6A1DD5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BFDD14E-3A40-4DA5-8AF3-2D7D0A5C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88954-3B8E-4ED1-9E08-A0868656A8AC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56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44D9CE-7F2B-4379-8693-B9B1022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38166-A972-4E88-B0B5-169F04D5577F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055A86-2200-4F73-A273-C4C5A30A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551B0D9-7EAB-4201-9529-B9215B19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C1B9-C420-4816-AF99-C0E01EF35763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676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9BB451-EC7C-4957-B6FB-4D9F3D89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DBF6B-0739-43EB-BB09-02F227476BBE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883A61B-1332-4749-93DB-14F448D4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DBE6FE1-1614-4C1F-B5F9-9293B359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B087C-A064-4994-AF24-5DE7026F500C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895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A8820CE-5BCE-4CEC-9CCA-3860307067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710C4D1-DDAE-4770-BDA4-E1BC8AB742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486E2-B0E7-42E1-9952-050AECB7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01AA5B-8E04-4A6A-803F-CAD3E5A8D91D}" type="datetime1">
              <a:rPr lang="zh-HK" altLang="en-US"/>
              <a:pPr>
                <a:defRPr/>
              </a:pPr>
              <a:t>20/6/2021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27FD8-53DE-49AF-A0D2-3187A00A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2228C-7D30-4731-A405-FBFB6284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E8C453-CAFA-42CA-8E97-B3BAE8794B06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C35383A-0D52-4A4B-A890-011239AEBDA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-828600" y="184150"/>
            <a:ext cx="1008112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HK" sz="4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kumimoji="0" lang="zh-CN" altLang="en-US" sz="4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微积分基本定理</a:t>
            </a:r>
            <a:endParaRPr kumimoji="0" lang="en-US" altLang="zh-HK" sz="4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099" name="Line 7">
            <a:extLst>
              <a:ext uri="{FF2B5EF4-FFF2-40B4-BE49-F238E27FC236}">
                <a16:creationId xmlns:a16="http://schemas.microsoft.com/office/drawing/2014/main" id="{2E821254-B301-4A35-870F-21289282A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0" name="组合 1">
            <a:extLst>
              <a:ext uri="{FF2B5EF4-FFF2-40B4-BE49-F238E27FC236}">
                <a16:creationId xmlns:a16="http://schemas.microsoft.com/office/drawing/2014/main" id="{8918E347-A2DE-4949-8444-185423F8F42B}"/>
              </a:ext>
            </a:extLst>
          </p:cNvPr>
          <p:cNvGrpSpPr>
            <a:grpSpLocks/>
          </p:cNvGrpSpPr>
          <p:nvPr/>
        </p:nvGrpSpPr>
        <p:grpSpPr bwMode="auto">
          <a:xfrm>
            <a:off x="2754742" y="2302148"/>
            <a:ext cx="4968875" cy="2228850"/>
            <a:chOff x="1138238" y="1501774"/>
            <a:chExt cx="4568823" cy="2228851"/>
          </a:xfrm>
        </p:grpSpPr>
        <p:grpSp>
          <p:nvGrpSpPr>
            <p:cNvPr id="4102" name="Group 48">
              <a:extLst>
                <a:ext uri="{FF2B5EF4-FFF2-40B4-BE49-F238E27FC236}">
                  <a16:creationId xmlns:a16="http://schemas.microsoft.com/office/drawing/2014/main" id="{A2E7454C-6049-4BC7-A54F-0F2CA2223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31" y="1501774"/>
              <a:ext cx="4568030" cy="593725"/>
              <a:chOff x="1054" y="946"/>
              <a:chExt cx="2302" cy="374"/>
            </a:xfrm>
          </p:grpSpPr>
          <p:sp>
            <p:nvSpPr>
              <p:cNvPr id="4123" name="Rectangle 22">
                <a:extLst>
                  <a:ext uri="{FF2B5EF4-FFF2-40B4-BE49-F238E27FC236}">
                    <a16:creationId xmlns:a16="http://schemas.microsoft.com/office/drawing/2014/main" id="{1C526F41-139F-49CA-A582-9A19605B1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964"/>
                <a:ext cx="18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不定积分和定积分</a:t>
                </a:r>
              </a:p>
            </p:txBody>
          </p:sp>
          <p:sp>
            <p:nvSpPr>
              <p:cNvPr id="10" name="AutoShape 3">
                <a:extLst>
                  <a:ext uri="{FF2B5EF4-FFF2-40B4-BE49-F238E27FC236}">
                    <a16:creationId xmlns:a16="http://schemas.microsoft.com/office/drawing/2014/main" id="{44C821D9-6AF0-4886-ABC5-692A4B38F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946"/>
                <a:ext cx="322" cy="374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 algn="ctr">
                <a:noFill/>
                <a:round/>
                <a:headEnd/>
                <a:tailEnd/>
              </a:ln>
              <a:effectLst>
                <a:outerShdw blurRad="152400" dist="152400" dir="84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zh-CN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03" name="Group 49">
              <a:extLst>
                <a:ext uri="{FF2B5EF4-FFF2-40B4-BE49-F238E27FC236}">
                  <a16:creationId xmlns:a16="http://schemas.microsoft.com/office/drawing/2014/main" id="{840B4E47-2168-428C-96EF-F9372B89F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31" y="2298699"/>
              <a:ext cx="3238501" cy="593725"/>
              <a:chOff x="1054" y="1448"/>
              <a:chExt cx="1632" cy="374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3EB37412-377E-44DE-8150-0DB0D3CA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1448"/>
                <a:ext cx="322" cy="374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 algn="ctr">
                <a:noFill/>
                <a:round/>
                <a:headEnd/>
                <a:tailEnd/>
              </a:ln>
              <a:effectLst>
                <a:outerShdw blurRad="152400" dist="152400" dir="84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zh-CN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2" name="Rectangle 22">
                <a:extLst>
                  <a:ext uri="{FF2B5EF4-FFF2-40B4-BE49-F238E27FC236}">
                    <a16:creationId xmlns:a16="http://schemas.microsoft.com/office/drawing/2014/main" id="{56E12186-3D31-4E9E-B472-D5C590E7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470"/>
                <a:ext cx="120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积分上限函数</a:t>
                </a:r>
              </a:p>
            </p:txBody>
          </p:sp>
        </p:grpSp>
        <p:grpSp>
          <p:nvGrpSpPr>
            <p:cNvPr id="4104" name="Group 50">
              <a:extLst>
                <a:ext uri="{FF2B5EF4-FFF2-40B4-BE49-F238E27FC236}">
                  <a16:creationId xmlns:a16="http://schemas.microsoft.com/office/drawing/2014/main" id="{D4C3DBA2-83EC-40D9-A483-3CFBC70C9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238" y="3136900"/>
              <a:ext cx="4238305" cy="593725"/>
              <a:chOff x="1054" y="1976"/>
              <a:chExt cx="2187" cy="374"/>
            </a:xfrm>
          </p:grpSpPr>
          <p:sp>
            <p:nvSpPr>
              <p:cNvPr id="15" name="AutoShape 3">
                <a:extLst>
                  <a:ext uri="{FF2B5EF4-FFF2-40B4-BE49-F238E27FC236}">
                    <a16:creationId xmlns:a16="http://schemas.microsoft.com/office/drawing/2014/main" id="{5F50A306-2AC7-4AA9-97D4-456A89C3B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1976"/>
                <a:ext cx="322" cy="374"/>
              </a:xfrm>
              <a:prstGeom prst="roundRect">
                <a:avLst>
                  <a:gd name="adj" fmla="val 6667"/>
                </a:avLst>
              </a:prstGeom>
              <a:solidFill>
                <a:srgbClr val="C00000"/>
              </a:solidFill>
              <a:ln w="9525" algn="ctr">
                <a:noFill/>
                <a:round/>
                <a:headEnd/>
                <a:tailEnd/>
              </a:ln>
              <a:effectLst>
                <a:outerShdw blurRad="152400" dist="152400" dir="84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endParaRPr lang="zh-CN" altLang="zh-CN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8" name="Rectangle 22">
                <a:extLst>
                  <a:ext uri="{FF2B5EF4-FFF2-40B4-BE49-F238E27FC236}">
                    <a16:creationId xmlns:a16="http://schemas.microsoft.com/office/drawing/2014/main" id="{44EDF9A4-6598-457E-B4DA-903E1794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999"/>
                <a:ext cx="175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牛顿</a:t>
                </a:r>
                <a:r>
                  <a:rPr lang="en-US" altLang="zh-CN" sz="2800" b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800" b="1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莱布尼茨公式</a:t>
                </a:r>
              </a:p>
            </p:txBody>
          </p:sp>
        </p:grpSp>
      </p:grpSp>
      <p:pic>
        <p:nvPicPr>
          <p:cNvPr id="4101" name="图片 26" descr="标志上写着字&#10;&#10;描述已自动生成">
            <a:extLst>
              <a:ext uri="{FF2B5EF4-FFF2-40B4-BE49-F238E27FC236}">
                <a16:creationId xmlns:a16="http://schemas.microsoft.com/office/drawing/2014/main" id="{A908F056-771C-442E-AC44-BEFDDF54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二、积分上限函数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3">
                <a:extLst>
                  <a:ext uri="{FF2B5EF4-FFF2-40B4-BE49-F238E27FC236}">
                    <a16:creationId xmlns:a16="http://schemas.microsoft.com/office/drawing/2014/main" id="{BFD0B1E3-2F99-4337-A351-EED2EF522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1" y="1412776"/>
                <a:ext cx="8139112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1</a:t>
                </a: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：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上连续，那么积分上限的函数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上可导，并且它的导数：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3">
                <a:extLst>
                  <a:ext uri="{FF2B5EF4-FFF2-40B4-BE49-F238E27FC236}">
                    <a16:creationId xmlns:a16="http://schemas.microsoft.com/office/drawing/2014/main" id="{BFD0B1E3-2F99-4337-A351-EED2EF522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1412776"/>
                <a:ext cx="8139112" cy="1754326"/>
              </a:xfrm>
              <a:prstGeom prst="rect">
                <a:avLst/>
              </a:prstGeom>
              <a:blipFill>
                <a:blip r:embed="rId4"/>
                <a:stretch>
                  <a:fillRect l="-1124" r="-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AA887728-E30D-4C9A-A08C-5F38D1E69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1" y="3604973"/>
                <a:ext cx="8139112" cy="112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2</a:t>
                </a: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：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上连续，那么积分上限的函数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上的一个原函数。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AA887728-E30D-4C9A-A08C-5F38D1E6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3604973"/>
                <a:ext cx="8139112" cy="1128514"/>
              </a:xfrm>
              <a:prstGeom prst="rect">
                <a:avLst/>
              </a:prstGeom>
              <a:blipFill>
                <a:blip r:embed="rId5"/>
                <a:stretch>
                  <a:fillRect l="-1124" r="-75" b="-102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4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7">
            <a:extLst>
              <a:ext uri="{FF2B5EF4-FFF2-40B4-BE49-F238E27FC236}">
                <a16:creationId xmlns:a16="http://schemas.microsoft.com/office/drawing/2014/main" id="{2E821254-B301-4A35-870F-21289282A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4" name="Group 50">
            <a:extLst>
              <a:ext uri="{FF2B5EF4-FFF2-40B4-BE49-F238E27FC236}">
                <a16:creationId xmlns:a16="http://schemas.microsoft.com/office/drawing/2014/main" id="{D4C3DBA2-83EC-40D9-A483-3CFBC70C987A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3212976"/>
            <a:ext cx="4609416" cy="593725"/>
            <a:chOff x="1054" y="1976"/>
            <a:chExt cx="2187" cy="374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5F50A306-2AC7-4AA9-97D4-456A89C3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976"/>
              <a:ext cx="322" cy="374"/>
            </a:xfrm>
            <a:prstGeom prst="roundRect">
              <a:avLst>
                <a:gd name="adj" fmla="val 6667"/>
              </a:avLst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  <a:effectLst>
              <a:outerShdw blurRad="152400" dist="152400" dir="84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Rectangle 22">
              <a:extLst>
                <a:ext uri="{FF2B5EF4-FFF2-40B4-BE49-F238E27FC236}">
                  <a16:creationId xmlns:a16="http://schemas.microsoft.com/office/drawing/2014/main" id="{44EDF9A4-6598-457E-B4DA-903E179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1999"/>
              <a:ext cx="17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牛顿</a:t>
              </a:r>
              <a:r>
                <a:rPr lang="en-US" altLang="zh-CN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</a:t>
              </a:r>
              <a:r>
                <a:rPr lang="zh-CN" altLang="en-US" sz="2800" b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莱布尼茨公式</a:t>
              </a:r>
            </a:p>
          </p:txBody>
        </p:sp>
      </p:grpSp>
      <p:pic>
        <p:nvPicPr>
          <p:cNvPr id="4101" name="图片 26" descr="标志上写着字&#10;&#10;描述已自动生成">
            <a:extLst>
              <a:ext uri="{FF2B5EF4-FFF2-40B4-BE49-F238E27FC236}">
                <a16:creationId xmlns:a16="http://schemas.microsoft.com/office/drawing/2014/main" id="{A908F056-771C-442E-AC44-BEFDDF54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0627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三、牛顿</a:t>
            </a:r>
            <a:r>
              <a:rPr kumimoji="0" lang="en-US" altLang="zh-CN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</a:t>
            </a: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莱布尼茨公式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95" y="1166978"/>
                <a:ext cx="8246020" cy="3021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定理</a:t>
                </a:r>
                <a:r>
                  <a:rPr lang="en-US" altLang="zh-CN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3</a:t>
                </a: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（微积分基本定理）：</a:t>
                </a:r>
                <a:endParaRPr lang="en-US" altLang="zh-CN" sz="2400" b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𝑭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是连续函数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上的一个原函数，那么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</m:oMath>
                </a14:m>
                <a:endParaRPr lang="en-US" altLang="zh-CN" sz="2400" b="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𝒅𝒙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95" y="1166978"/>
                <a:ext cx="8246020" cy="3021596"/>
              </a:xfrm>
              <a:prstGeom prst="rect">
                <a:avLst/>
              </a:prstGeom>
              <a:blipFill>
                <a:blip r:embed="rId4"/>
                <a:stretch>
                  <a:fillRect l="-1183" r="-2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3">
            <a:extLst>
              <a:ext uri="{FF2B5EF4-FFF2-40B4-BE49-F238E27FC236}">
                <a16:creationId xmlns:a16="http://schemas.microsoft.com/office/drawing/2014/main" id="{0DB53FC1-98F3-4E09-B96C-017840D0F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139" y="4323491"/>
            <a:ext cx="2859531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400" b="1">
                <a:latin typeface="Cambria Math" panose="02040503050406030204" pitchFamily="18" charset="0"/>
                <a:ea typeface="楷体" panose="02010609060101010101" pitchFamily="49" charset="-122"/>
              </a:rPr>
              <a:t>牛顿</a:t>
            </a:r>
            <a:r>
              <a:rPr lang="en-US" altLang="zh-CN" sz="2400" b="1">
                <a:latin typeface="Cambria Math" panose="02040503050406030204" pitchFamily="18" charset="0"/>
                <a:ea typeface="楷体" panose="02010609060101010101" pitchFamily="49" charset="-122"/>
              </a:rPr>
              <a:t>-</a:t>
            </a:r>
            <a:r>
              <a:rPr lang="zh-CN" altLang="en-US" sz="2400" b="1">
                <a:latin typeface="Cambria Math" panose="02040503050406030204" pitchFamily="18" charset="0"/>
                <a:ea typeface="楷体" panose="02010609060101010101" pitchFamily="49" charset="-122"/>
              </a:rPr>
              <a:t>莱布尼茨公式</a:t>
            </a:r>
            <a:endParaRPr lang="en-US" altLang="zh-CN" sz="240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1A59F4-DBBC-4B62-8162-A03E454B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351" y="5032925"/>
            <a:ext cx="2859531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400" b="1">
                <a:latin typeface="Cambria Math" panose="02040503050406030204" pitchFamily="18" charset="0"/>
                <a:ea typeface="楷体" panose="02010609060101010101" pitchFamily="49" charset="-122"/>
              </a:rPr>
              <a:t>微积分基本公式</a:t>
            </a:r>
            <a:endParaRPr lang="en-US" altLang="zh-CN" sz="240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D5ED9-7313-4C9D-B978-F1E8D75EC756}"/>
              </a:ext>
            </a:extLst>
          </p:cNvPr>
          <p:cNvSpPr txBox="1"/>
          <p:nvPr/>
        </p:nvSpPr>
        <p:spPr>
          <a:xfrm>
            <a:off x="1248446" y="5772416"/>
            <a:ext cx="690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揭示了定积分与不定积分之间的联系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0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三、牛顿</a:t>
            </a:r>
            <a:r>
              <a:rPr kumimoji="0" lang="en-US" altLang="zh-CN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</a:t>
            </a: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莱布尼茨公式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95" y="1052736"/>
                <a:ext cx="8246020" cy="1907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pitchFamily="18" charset="0"/>
                    <a:ea typeface="楷体" panose="02010609060101010101" pitchFamily="49" charset="-122"/>
                  </a:rPr>
                  <a:t>证：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𝑭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连续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函数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的一个原函数，又已知积分上限函数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的一个原函数 ，那么：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95" y="1052736"/>
                <a:ext cx="8246020" cy="1907189"/>
              </a:xfrm>
              <a:prstGeom prst="rect">
                <a:avLst/>
              </a:prstGeom>
              <a:blipFill>
                <a:blip r:embed="rId4"/>
                <a:stretch>
                  <a:fillRect l="-1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3">
                <a:extLst>
                  <a:ext uri="{FF2B5EF4-FFF2-40B4-BE49-F238E27FC236}">
                    <a16:creationId xmlns:a16="http://schemas.microsoft.com/office/drawing/2014/main" id="{F81E8619-8C41-4186-A563-7C83E02EE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95" y="2959925"/>
                <a:ext cx="824602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en-US" altLang="zh-CN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𝑭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l-GR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altLang="zh-CN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,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的定义可知：</a:t>
                </a:r>
                <a:r>
                  <a:rPr lang="el-GR" altLang="zh-CN" sz="2400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=0,</a:t>
                </a: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𝑭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4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3">
                <a:extLst>
                  <a:ext uri="{FF2B5EF4-FFF2-40B4-BE49-F238E27FC236}">
                    <a16:creationId xmlns:a16="http://schemas.microsoft.com/office/drawing/2014/main" id="{F81E8619-8C41-4186-A563-7C83E02EE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95" y="2959925"/>
                <a:ext cx="8246020" cy="1200329"/>
              </a:xfrm>
              <a:prstGeom prst="rect">
                <a:avLst/>
              </a:prstGeom>
              <a:blipFill>
                <a:blip r:embed="rId5"/>
                <a:stretch>
                  <a:fillRect l="-1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3">
                <a:extLst>
                  <a:ext uri="{FF2B5EF4-FFF2-40B4-BE49-F238E27FC236}">
                    <a16:creationId xmlns:a16="http://schemas.microsoft.com/office/drawing/2014/main" id="{04CCB2D0-8385-4FAF-AC05-A07960C94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95" y="4146190"/>
                <a:ext cx="824602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𝑭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l-GR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𝑭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,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因此：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3">
                <a:extLst>
                  <a:ext uri="{FF2B5EF4-FFF2-40B4-BE49-F238E27FC236}">
                    <a16:creationId xmlns:a16="http://schemas.microsoft.com/office/drawing/2014/main" id="{04CCB2D0-8385-4FAF-AC05-A07960C9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95" y="4146190"/>
                <a:ext cx="8246020" cy="1200329"/>
              </a:xfrm>
              <a:prstGeom prst="rect">
                <a:avLst/>
              </a:prstGeom>
              <a:blipFill>
                <a:blip r:embed="rId6"/>
                <a:stretch>
                  <a:fillRect l="-1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3">
                <a:extLst>
                  <a:ext uri="{FF2B5EF4-FFF2-40B4-BE49-F238E27FC236}">
                    <a16:creationId xmlns:a16="http://schemas.microsoft.com/office/drawing/2014/main" id="{1FE49918-750E-4537-BA5D-6A90E9B88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5237749"/>
                <a:ext cx="3528392" cy="1359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𝒅𝒕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3">
                <a:extLst>
                  <a:ext uri="{FF2B5EF4-FFF2-40B4-BE49-F238E27FC236}">
                    <a16:creationId xmlns:a16="http://schemas.microsoft.com/office/drawing/2014/main" id="{1FE49918-750E-4537-BA5D-6A90E9B88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237749"/>
                <a:ext cx="3528392" cy="1359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3">
                <a:extLst>
                  <a:ext uri="{FF2B5EF4-FFF2-40B4-BE49-F238E27FC236}">
                    <a16:creationId xmlns:a16="http://schemas.microsoft.com/office/drawing/2014/main" id="{F83B8CA3-DB94-4233-AB4B-752505153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8024" y="5237748"/>
                <a:ext cx="3600400" cy="1359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  </m:t>
                      </m:r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𝒅𝒙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文本框 13">
                <a:extLst>
                  <a:ext uri="{FF2B5EF4-FFF2-40B4-BE49-F238E27FC236}">
                    <a16:creationId xmlns:a16="http://schemas.microsoft.com/office/drawing/2014/main" id="{F83B8CA3-DB94-4233-AB4B-75250515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5237748"/>
                <a:ext cx="3600400" cy="1359603"/>
              </a:xfrm>
              <a:prstGeom prst="rect">
                <a:avLst/>
              </a:prstGeom>
              <a:blipFill>
                <a:blip r:embed="rId8"/>
                <a:stretch>
                  <a:fillRect l="-5922" r="-40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7">
            <a:extLst>
              <a:ext uri="{FF2B5EF4-FFF2-40B4-BE49-F238E27FC236}">
                <a16:creationId xmlns:a16="http://schemas.microsoft.com/office/drawing/2014/main" id="{2E821254-B301-4A35-870F-21289282A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A2E7454C-6049-4BC7-A54F-0F2CA2223FC3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3284984"/>
            <a:ext cx="4968013" cy="593725"/>
            <a:chOff x="1054" y="946"/>
            <a:chExt cx="2302" cy="374"/>
          </a:xfrm>
        </p:grpSpPr>
        <p:sp>
          <p:nvSpPr>
            <p:cNvPr id="4123" name="Rectangle 22">
              <a:extLst>
                <a:ext uri="{FF2B5EF4-FFF2-40B4-BE49-F238E27FC236}">
                  <a16:creationId xmlns:a16="http://schemas.microsoft.com/office/drawing/2014/main" id="{1C526F41-139F-49CA-A582-9A19605B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964"/>
              <a:ext cx="18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不定积分和定积分</a:t>
              </a:r>
            </a:p>
          </p:txBody>
        </p:sp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4C821D9-6AF0-4886-ABC5-692A4B38F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946"/>
              <a:ext cx="322" cy="374"/>
            </a:xfrm>
            <a:prstGeom prst="roundRect">
              <a:avLst>
                <a:gd name="adj" fmla="val 6667"/>
              </a:avLst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  <a:effectLst>
              <a:outerShdw blurRad="152400" dist="152400" dir="84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101" name="图片 26" descr="标志上写着字&#10;&#10;描述已自动生成">
            <a:extLst>
              <a:ext uri="{FF2B5EF4-FFF2-40B4-BE49-F238E27FC236}">
                <a16:creationId xmlns:a16="http://schemas.microsoft.com/office/drawing/2014/main" id="{A908F056-771C-442E-AC44-BEFDDF54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103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13">
                <a:extLst>
                  <a:ext uri="{FF2B5EF4-FFF2-40B4-BE49-F238E27FC236}">
                    <a16:creationId xmlns:a16="http://schemas.microsoft.com/office/drawing/2014/main" id="{AAFAE686-5D61-4D8B-A30B-0A5B6CE95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465" y="1744617"/>
                <a:ext cx="8139112" cy="21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上连续，那么函数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的带有任意常数项的</a:t>
                </a:r>
                <a:r>
                  <a:rPr lang="zh-CN" altLang="en-US" sz="2400" u="wavyHeavy">
                    <a:uFill>
                      <a:solidFill>
                        <a:srgbClr val="FF0000"/>
                      </a:solidFill>
                    </a:uFill>
                    <a:latin typeface="Cambria Math" panose="02040503050406030204" pitchFamily="18" charset="0"/>
                    <a:ea typeface="楷体" panose="02010609060101010101" pitchFamily="49" charset="-122"/>
                  </a:rPr>
                  <a:t>原函数</a:t>
                </a: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的不定积分，记作</a:t>
                </a:r>
                <a:r>
                  <a:rPr lang="en-US" altLang="zh-CN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en-US" altLang="zh-CN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altLang="zh-CN" sz="2400" b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8" name="文本框 13">
                <a:extLst>
                  <a:ext uri="{FF2B5EF4-FFF2-40B4-BE49-F238E27FC236}">
                    <a16:creationId xmlns:a16="http://schemas.microsoft.com/office/drawing/2014/main" id="{AAFAE686-5D61-4D8B-A30B-0A5B6CE95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65" y="1744617"/>
                <a:ext cx="8139112" cy="2169055"/>
              </a:xfrm>
              <a:prstGeom prst="rect">
                <a:avLst/>
              </a:prstGeom>
              <a:blipFill>
                <a:blip r:embed="rId4"/>
                <a:stretch>
                  <a:fillRect l="-1199" r="-1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3">
            <a:extLst>
              <a:ext uri="{FF2B5EF4-FFF2-40B4-BE49-F238E27FC236}">
                <a16:creationId xmlns:a16="http://schemas.microsoft.com/office/drawing/2014/main" id="{2969A5FF-75F3-421E-8D71-1B94DD9E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99" y="975692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不定积分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424C566-B293-4CFC-B4B4-6136A01FEB36}"/>
              </a:ext>
            </a:extLst>
          </p:cNvPr>
          <p:cNvSpPr txBox="1"/>
          <p:nvPr/>
        </p:nvSpPr>
        <p:spPr>
          <a:xfrm>
            <a:off x="1118542" y="5555587"/>
            <a:ext cx="69069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积分运算是微分运算的逆运算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CAAE5688-A179-48EB-B9EF-A7303CCBD8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5908526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一、不定积分和定积分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C54E7A7F-B820-444D-AEBA-9EB2BDDC2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50" y="3378383"/>
                <a:ext cx="8139112" cy="1882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endParaRPr lang="en-US" altLang="zh-CN" sz="2400" b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C54E7A7F-B820-444D-AEBA-9EB2BDDC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050" y="3378383"/>
                <a:ext cx="8139112" cy="1882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48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文本框 3">
            <a:extLst>
              <a:ext uri="{FF2B5EF4-FFF2-40B4-BE49-F238E27FC236}">
                <a16:creationId xmlns:a16="http://schemas.microsoft.com/office/drawing/2014/main" id="{2969A5FF-75F3-421E-8D71-1B94DD9E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99" y="975692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定积分</a:t>
            </a: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CAAE5688-A179-48EB-B9EF-A7303CCBD8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5908526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一、不定积分和定积分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4A280E5-28C0-4FCA-A716-63FB84BAAEF1}"/>
              </a:ext>
            </a:extLst>
          </p:cNvPr>
          <p:cNvGrpSpPr>
            <a:grpSpLocks/>
          </p:cNvGrpSpPr>
          <p:nvPr/>
        </p:nvGrpSpPr>
        <p:grpSpPr bwMode="auto">
          <a:xfrm>
            <a:off x="982955" y="1978025"/>
            <a:ext cx="3195638" cy="2305050"/>
            <a:chOff x="3218" y="1634"/>
            <a:chExt cx="2013" cy="1452"/>
          </a:xfrm>
        </p:grpSpPr>
        <p:graphicFrame>
          <p:nvGraphicFramePr>
            <p:cNvPr id="10" name="Object 3">
              <a:extLst>
                <a:ext uri="{FF2B5EF4-FFF2-40B4-BE49-F238E27FC236}">
                  <a16:creationId xmlns:a16="http://schemas.microsoft.com/office/drawing/2014/main" id="{58F080BD-2568-4391-9D2E-D369D9D29B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4" imgW="1828571" imgH="1857143" progId="Paint.Picture">
                    <p:embed/>
                  </p:oleObj>
                </mc:Choice>
                <mc:Fallback>
                  <p:oleObj name="BMP 图象" r:id="rId4" imgW="1828571" imgH="1857143" progId="Paint.Picture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DAB43664-8782-4776-BC5E-398FC7C0F8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550297B-B42B-4BC2-9267-3EAE4121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9DCC13E-BE6C-4D4D-82DF-7AFD98E61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76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441F9E2-4E09-498E-BDC4-FCFAB4623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7D27C9B1-4CE0-49AE-B88F-E11323C97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9" y="279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F22D7FA1-97A4-411A-A445-BBF32B51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1634"/>
              <a:ext cx="2013" cy="1452"/>
              <a:chOff x="3218" y="1634"/>
              <a:chExt cx="2013" cy="1452"/>
            </a:xfrm>
          </p:grpSpPr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2453C459-A7E6-416A-8DD2-49FDFBCDE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26" name="Rectangle 10">
                  <a:extLst>
                    <a:ext uri="{FF2B5EF4-FFF2-40B4-BE49-F238E27FC236}">
                      <a16:creationId xmlns:a16="http://schemas.microsoft.com/office/drawing/2014/main" id="{6255C800-E4FB-491B-83AC-895A6EFAA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1">
                  <a:extLst>
                    <a:ext uri="{FF2B5EF4-FFF2-40B4-BE49-F238E27FC236}">
                      <a16:creationId xmlns:a16="http://schemas.microsoft.com/office/drawing/2014/main" id="{108F8BFD-635F-4381-B464-5FC841174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159 h 159"/>
                    <a:gd name="T2" fmla="*/ 158 w 158"/>
                    <a:gd name="T3" fmla="*/ 79 h 159"/>
                    <a:gd name="T4" fmla="*/ 0 w 158"/>
                    <a:gd name="T5" fmla="*/ 0 h 159"/>
                    <a:gd name="T6" fmla="*/ 0 w 158"/>
                    <a:gd name="T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3B5D34A7-35E0-4D55-932D-37F3023F7C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9BB3336D-5EDD-451D-8B4A-D2FDD4339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4">
                  <a:extLst>
                    <a:ext uri="{FF2B5EF4-FFF2-40B4-BE49-F238E27FC236}">
                      <a16:creationId xmlns:a16="http://schemas.microsoft.com/office/drawing/2014/main" id="{11E81DE4-200E-4D61-B682-8D17EE09A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160 w 160"/>
                    <a:gd name="T1" fmla="*/ 157 h 157"/>
                    <a:gd name="T2" fmla="*/ 79 w 160"/>
                    <a:gd name="T3" fmla="*/ 0 h 157"/>
                    <a:gd name="T4" fmla="*/ 0 w 160"/>
                    <a:gd name="T5" fmla="*/ 157 h 157"/>
                    <a:gd name="T6" fmla="*/ 160 w 160"/>
                    <a:gd name="T7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3AA1B9BC-E937-4C45-BEA3-DB23F0C9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AC834237-42DE-4B2D-B1D4-75E3E4343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799"/>
                <a:ext cx="19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C7014B6D-D16C-4906-A4CA-FFE04D82B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8B060D84-1E62-46C7-8A5C-9D8665CC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178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2C14514E-A936-4769-8681-9966252B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D46447A8-919B-491D-984B-1D515E7F9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21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8" name="Object 21">
            <a:extLst>
              <a:ext uri="{FF2B5EF4-FFF2-40B4-BE49-F238E27FC236}">
                <a16:creationId xmlns:a16="http://schemas.microsoft.com/office/drawing/2014/main" id="{6ECC05FE-2645-4274-80E2-78D1D11A3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9236"/>
              </p:ext>
            </p:extLst>
          </p:nvPr>
        </p:nvGraphicFramePr>
        <p:xfrm>
          <a:off x="2072833" y="3246112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330120" progId="Equation.DSMT4">
                  <p:embed/>
                </p:oleObj>
              </mc:Choice>
              <mc:Fallback>
                <p:oleObj name="Equation" r:id="rId6" imgW="876240" imgH="330120" progId="Equation.DSMT4">
                  <p:embed/>
                  <p:pic>
                    <p:nvPicPr>
                      <p:cNvPr id="3093" name="Object 21">
                        <a:extLst>
                          <a:ext uri="{FF2B5EF4-FFF2-40B4-BE49-F238E27FC236}">
                            <a16:creationId xmlns:a16="http://schemas.microsoft.com/office/drawing/2014/main" id="{55BDABF2-5DC4-4CD4-B949-C02EA60CA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833" y="3246112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>
            <a:extLst>
              <a:ext uri="{FF2B5EF4-FFF2-40B4-BE49-F238E27FC236}">
                <a16:creationId xmlns:a16="http://schemas.microsoft.com/office/drawing/2014/main" id="{586CF5E2-1E66-449C-BB0A-F3E1DAAD1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84810"/>
              </p:ext>
            </p:extLst>
          </p:nvPr>
        </p:nvGraphicFramePr>
        <p:xfrm>
          <a:off x="1920433" y="2185662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406080" progId="Equation.DSMT4">
                  <p:embed/>
                </p:oleObj>
              </mc:Choice>
              <mc:Fallback>
                <p:oleObj name="Equation" r:id="rId8" imgW="1447560" imgH="406080" progId="Equation.DSMT4">
                  <p:embed/>
                  <p:pic>
                    <p:nvPicPr>
                      <p:cNvPr id="3099" name="Object 27">
                        <a:extLst>
                          <a:ext uri="{FF2B5EF4-FFF2-40B4-BE49-F238E27FC236}">
                            <a16:creationId xmlns:a16="http://schemas.microsoft.com/office/drawing/2014/main" id="{85495BB1-8D5C-49CB-A0A8-41DEFF005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433" y="2185662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>
            <a:extLst>
              <a:ext uri="{FF2B5EF4-FFF2-40B4-BE49-F238E27FC236}">
                <a16:creationId xmlns:a16="http://schemas.microsoft.com/office/drawing/2014/main" id="{69E96A4A-071F-469C-9496-505F0BB20FFC}"/>
              </a:ext>
            </a:extLst>
          </p:cNvPr>
          <p:cNvGrpSpPr/>
          <p:nvPr/>
        </p:nvGrpSpPr>
        <p:grpSpPr>
          <a:xfrm>
            <a:off x="5044282" y="1809524"/>
            <a:ext cx="3962400" cy="2476500"/>
            <a:chOff x="5100638" y="2281238"/>
            <a:chExt cx="3962400" cy="2476500"/>
          </a:xfrm>
        </p:grpSpPr>
        <p:grpSp>
          <p:nvGrpSpPr>
            <p:cNvPr id="50" name="Group 2">
              <a:extLst>
                <a:ext uri="{FF2B5EF4-FFF2-40B4-BE49-F238E27FC236}">
                  <a16:creationId xmlns:a16="http://schemas.microsoft.com/office/drawing/2014/main" id="{9BB2E012-E546-4B6C-A12C-D677FF682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638" y="2281238"/>
              <a:ext cx="3962400" cy="2476500"/>
              <a:chOff x="3218" y="1634"/>
              <a:chExt cx="2013" cy="1428"/>
            </a:xfrm>
          </p:grpSpPr>
          <p:graphicFrame>
            <p:nvGraphicFramePr>
              <p:cNvPr id="64" name="Object 3">
                <a:extLst>
                  <a:ext uri="{FF2B5EF4-FFF2-40B4-BE49-F238E27FC236}">
                    <a16:creationId xmlns:a16="http://schemas.microsoft.com/office/drawing/2014/main" id="{907270F3-81F8-4E37-982F-25BE1E99FA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96" y="1946"/>
              <a:ext cx="1200" cy="8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10" imgW="1828571" imgH="1857143" progId="Paint.Picture">
                      <p:embed/>
                    </p:oleObj>
                  </mc:Choice>
                  <mc:Fallback>
                    <p:oleObj name="BMP 图象" r:id="rId10" imgW="1828571" imgH="1857143" progId="Paint.Picture">
                      <p:embed/>
                      <p:pic>
                        <p:nvPicPr>
                          <p:cNvPr id="6147" name="Object 3">
                            <a:extLst>
                              <a:ext uri="{FF2B5EF4-FFF2-40B4-BE49-F238E27FC236}">
                                <a16:creationId xmlns:a16="http://schemas.microsoft.com/office/drawing/2014/main" id="{4F397400-E713-400F-A680-DA3F78A05B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6" y="1946"/>
                            <a:ext cx="1200" cy="8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A254AE35-68FF-4C52-9E7E-668A452FA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49"/>
                <a:ext cx="18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C3049A70-8163-4EFD-9593-65AF1C11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62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583C7B24-E04F-4781-ADAD-7F2B506E3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789"/>
                <a:ext cx="18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89EF80D1-C5D0-4ADC-9B6C-326A9C495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9" y="2790"/>
                <a:ext cx="8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9" name="Group 8">
                <a:extLst>
                  <a:ext uri="{FF2B5EF4-FFF2-40B4-BE49-F238E27FC236}">
                    <a16:creationId xmlns:a16="http://schemas.microsoft.com/office/drawing/2014/main" id="{51F8D234-CE61-44BA-BA5E-2C7BFB629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1634"/>
                <a:ext cx="2013" cy="1427"/>
                <a:chOff x="3218" y="1634"/>
                <a:chExt cx="2013" cy="1427"/>
              </a:xfrm>
            </p:grpSpPr>
            <p:grpSp>
              <p:nvGrpSpPr>
                <p:cNvPr id="70" name="Group 9">
                  <a:extLst>
                    <a:ext uri="{FF2B5EF4-FFF2-40B4-BE49-F238E27FC236}">
                      <a16:creationId xmlns:a16="http://schemas.microsoft.com/office/drawing/2014/main" id="{F309E60C-3AF2-49E5-9CFA-3DF9C37F00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8" y="2771"/>
                  <a:ext cx="1866" cy="80"/>
                  <a:chOff x="3218" y="2771"/>
                  <a:chExt cx="1866" cy="80"/>
                </a:xfrm>
              </p:grpSpPr>
              <p:sp>
                <p:nvSpPr>
                  <p:cNvPr id="80" name="Rectangle 10">
                    <a:extLst>
                      <a:ext uri="{FF2B5EF4-FFF2-40B4-BE49-F238E27FC236}">
                        <a16:creationId xmlns:a16="http://schemas.microsoft.com/office/drawing/2014/main" id="{9A6B4277-EA8E-4616-BF16-35F75AE72F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8" y="2803"/>
                    <a:ext cx="1789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11">
                    <a:extLst>
                      <a:ext uri="{FF2B5EF4-FFF2-40B4-BE49-F238E27FC236}">
                        <a16:creationId xmlns:a16="http://schemas.microsoft.com/office/drawing/2014/main" id="{1E1A7547-666C-430B-9ADB-676BF2BE0D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5" y="2771"/>
                    <a:ext cx="79" cy="80"/>
                  </a:xfrm>
                  <a:custGeom>
                    <a:avLst/>
                    <a:gdLst>
                      <a:gd name="T0" fmla="*/ 0 w 158"/>
                      <a:gd name="T1" fmla="*/ 159 h 159"/>
                      <a:gd name="T2" fmla="*/ 158 w 158"/>
                      <a:gd name="T3" fmla="*/ 79 h 159"/>
                      <a:gd name="T4" fmla="*/ 0 w 158"/>
                      <a:gd name="T5" fmla="*/ 0 h 159"/>
                      <a:gd name="T6" fmla="*/ 0 w 158"/>
                      <a:gd name="T7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159">
                        <a:moveTo>
                          <a:pt x="0" y="159"/>
                        </a:moveTo>
                        <a:lnTo>
                          <a:pt x="158" y="79"/>
                        </a:lnTo>
                        <a:lnTo>
                          <a:pt x="0" y="0"/>
                        </a:lnTo>
                        <a:lnTo>
                          <a:pt x="0" y="1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" name="Group 12">
                  <a:extLst>
                    <a:ext uri="{FF2B5EF4-FFF2-40B4-BE49-F238E27FC236}">
                      <a16:creationId xmlns:a16="http://schemas.microsoft.com/office/drawing/2014/main" id="{3F736101-358A-4AD3-A5FC-964726F6D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1" y="1700"/>
                  <a:ext cx="79" cy="1275"/>
                  <a:chOff x="3361" y="1700"/>
                  <a:chExt cx="79" cy="1275"/>
                </a:xfrm>
              </p:grpSpPr>
              <p:sp>
                <p:nvSpPr>
                  <p:cNvPr id="78" name="Rectangle 13">
                    <a:extLst>
                      <a:ext uri="{FF2B5EF4-FFF2-40B4-BE49-F238E27FC236}">
                        <a16:creationId xmlns:a16="http://schemas.microsoft.com/office/drawing/2014/main" id="{823C2349-D4C8-49F1-9A14-C698AAA1B1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92" y="1777"/>
                    <a:ext cx="16" cy="119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14">
                    <a:extLst>
                      <a:ext uri="{FF2B5EF4-FFF2-40B4-BE49-F238E27FC236}">
                        <a16:creationId xmlns:a16="http://schemas.microsoft.com/office/drawing/2014/main" id="{7ED9FA16-018E-4AD7-9690-E3AB49DC05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1" y="1700"/>
                    <a:ext cx="79" cy="79"/>
                  </a:xfrm>
                  <a:custGeom>
                    <a:avLst/>
                    <a:gdLst>
                      <a:gd name="T0" fmla="*/ 160 w 160"/>
                      <a:gd name="T1" fmla="*/ 157 h 157"/>
                      <a:gd name="T2" fmla="*/ 79 w 160"/>
                      <a:gd name="T3" fmla="*/ 0 h 157"/>
                      <a:gd name="T4" fmla="*/ 0 w 160"/>
                      <a:gd name="T5" fmla="*/ 157 h 157"/>
                      <a:gd name="T6" fmla="*/ 160 w 160"/>
                      <a:gd name="T7" fmla="*/ 157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0" h="157">
                        <a:moveTo>
                          <a:pt x="160" y="157"/>
                        </a:moveTo>
                        <a:lnTo>
                          <a:pt x="79" y="0"/>
                        </a:lnTo>
                        <a:lnTo>
                          <a:pt x="0" y="157"/>
                        </a:lnTo>
                        <a:lnTo>
                          <a:pt x="160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Rectangle 15">
                  <a:extLst>
                    <a:ext uri="{FF2B5EF4-FFF2-40B4-BE49-F238E27FC236}">
                      <a16:creationId xmlns:a16="http://schemas.microsoft.com/office/drawing/2014/main" id="{0299C78A-D139-4541-9E65-AF74F819B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786"/>
                  <a:ext cx="20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Rectangle 16">
                  <a:extLst>
                    <a:ext uri="{FF2B5EF4-FFF2-40B4-BE49-F238E27FC236}">
                      <a16:creationId xmlns:a16="http://schemas.microsoft.com/office/drawing/2014/main" id="{8F161E9C-3641-47E8-AF00-B57CF5CB7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800"/>
                  <a:ext cx="8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17">
                  <a:extLst>
                    <a:ext uri="{FF2B5EF4-FFF2-40B4-BE49-F238E27FC236}">
                      <a16:creationId xmlns:a16="http://schemas.microsoft.com/office/drawing/2014/main" id="{EFC72D9A-5B21-4057-9799-AEFE66523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34"/>
                  <a:ext cx="19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Rectangle 18">
                  <a:extLst>
                    <a:ext uri="{FF2B5EF4-FFF2-40B4-BE49-F238E27FC236}">
                      <a16:creationId xmlns:a16="http://schemas.microsoft.com/office/drawing/2014/main" id="{A26E3318-370C-4AF2-8BAC-33FE19DED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47"/>
                  <a:ext cx="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19">
                  <a:extLst>
                    <a:ext uri="{FF2B5EF4-FFF2-40B4-BE49-F238E27FC236}">
                      <a16:creationId xmlns:a16="http://schemas.microsoft.com/office/drawing/2014/main" id="{C654A9C4-A14F-429B-BA36-1FC4BC972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62"/>
                  <a:ext cx="230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Rectangle 20">
                  <a:extLst>
                    <a:ext uri="{FF2B5EF4-FFF2-40B4-BE49-F238E27FC236}">
                      <a16:creationId xmlns:a16="http://schemas.microsoft.com/office/drawing/2014/main" id="{2ACA184F-74CE-4F4A-941D-7D5086E8E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79"/>
                  <a:ext cx="91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65B7302-9CDE-4E3A-B242-F67D48CC8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638" y="3563938"/>
              <a:ext cx="360362" cy="754062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21F3AAC1-3D67-472E-8D7E-BB79FAC6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413" y="3605213"/>
              <a:ext cx="195262" cy="712787"/>
            </a:xfrm>
            <a:prstGeom prst="rect">
              <a:avLst/>
            </a:prstGeom>
            <a:solidFill>
              <a:srgbClr val="FF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0E95645A-B00E-4BFD-976F-9365D216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025" y="3525838"/>
              <a:ext cx="207963" cy="792162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6165A484-6E87-4B42-A62C-F31AB277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0988" y="3402013"/>
              <a:ext cx="222250" cy="91598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6050DD2B-BB69-406E-AE1A-8924EC87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0" y="3251200"/>
              <a:ext cx="290513" cy="1066800"/>
            </a:xfrm>
            <a:prstGeom prst="rect">
              <a:avLst/>
            </a:prstGeom>
            <a:solidFill>
              <a:srgbClr val="99FF33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343D1D4B-7938-47F2-9BA8-8EA6DF0A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3065463"/>
              <a:ext cx="304800" cy="1252537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AA7BF43E-F5C4-4DD8-92CD-D3D01B00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200" y="2940050"/>
              <a:ext cx="304800" cy="1377950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52">
              <a:extLst>
                <a:ext uri="{FF2B5EF4-FFF2-40B4-BE49-F238E27FC236}">
                  <a16:creationId xmlns:a16="http://schemas.microsoft.com/office/drawing/2014/main" id="{42ED23DC-AE9D-4E50-985D-9D7773C0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0" y="2870200"/>
              <a:ext cx="228600" cy="1447800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53">
              <a:extLst>
                <a:ext uri="{FF2B5EF4-FFF2-40B4-BE49-F238E27FC236}">
                  <a16:creationId xmlns:a16="http://schemas.microsoft.com/office/drawing/2014/main" id="{37DA540A-D5D9-4425-9511-E39CAF21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2903538"/>
              <a:ext cx="196850" cy="1414462"/>
            </a:xfrm>
            <a:prstGeom prst="rect">
              <a:avLst/>
            </a:prstGeom>
            <a:solidFill>
              <a:srgbClr val="99FF33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" name="Object 27">
            <a:extLst>
              <a:ext uri="{FF2B5EF4-FFF2-40B4-BE49-F238E27FC236}">
                <a16:creationId xmlns:a16="http://schemas.microsoft.com/office/drawing/2014/main" id="{DE77803B-01A7-4BDC-8B38-F5693A105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55453"/>
              </p:ext>
            </p:extLst>
          </p:nvPr>
        </p:nvGraphicFramePr>
        <p:xfrm>
          <a:off x="6277140" y="2089044"/>
          <a:ext cx="1295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406080" progId="Equation.DSMT4">
                  <p:embed/>
                </p:oleObj>
              </mc:Choice>
              <mc:Fallback>
                <p:oleObj name="Equation" r:id="rId8" imgW="1447560" imgH="406080" progId="Equation.DSMT4">
                  <p:embed/>
                  <p:pic>
                    <p:nvPicPr>
                      <p:cNvPr id="29" name="Object 27">
                        <a:extLst>
                          <a:ext uri="{FF2B5EF4-FFF2-40B4-BE49-F238E27FC236}">
                            <a16:creationId xmlns:a16="http://schemas.microsoft.com/office/drawing/2014/main" id="{586CF5E2-1E66-449C-BB0A-F3E1DAAD1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140" y="2089044"/>
                        <a:ext cx="1295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F9FDF4-9E5D-4457-B73A-D175C244E010}"/>
                  </a:ext>
                </a:extLst>
              </p:cNvPr>
              <p:cNvSpPr txBox="1"/>
              <p:nvPr/>
            </p:nvSpPr>
            <p:spPr>
              <a:xfrm>
                <a:off x="1595730" y="5187292"/>
                <a:ext cx="6136936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l-GR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F9FDF4-9E5D-4457-B73A-D175C244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30" y="5187292"/>
                <a:ext cx="6136936" cy="13443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13">
            <a:extLst>
              <a:ext uri="{FF2B5EF4-FFF2-40B4-BE49-F238E27FC236}">
                <a16:creationId xmlns:a16="http://schemas.microsoft.com/office/drawing/2014/main" id="{27831505-4E18-4B4F-9F31-ED4F64AA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919" y="4363811"/>
            <a:ext cx="5501621" cy="73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3200">
                <a:latin typeface="Cambria Math" panose="02040503050406030204" pitchFamily="18" charset="0"/>
                <a:ea typeface="楷体" panose="02010609060101010101" pitchFamily="49" charset="-122"/>
              </a:rPr>
              <a:t>分割 → 近似 → 求和 → 取极限</a:t>
            </a:r>
            <a:endParaRPr lang="en-US" altLang="zh-CN" sz="32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937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文本框 3">
            <a:extLst>
              <a:ext uri="{FF2B5EF4-FFF2-40B4-BE49-F238E27FC236}">
                <a16:creationId xmlns:a16="http://schemas.microsoft.com/office/drawing/2014/main" id="{2969A5FF-75F3-421E-8D71-1B94DD9E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98" y="975692"/>
            <a:ext cx="33235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定积分的应用</a:t>
            </a: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CAAE5688-A179-48EB-B9EF-A7303CCBD8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5908526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一、不定积分和定积分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13">
                <a:extLst>
                  <a:ext uri="{FF2B5EF4-FFF2-40B4-BE49-F238E27FC236}">
                    <a16:creationId xmlns:a16="http://schemas.microsoft.com/office/drawing/2014/main" id="{256B33D8-D617-4367-8BDD-D3BBE7EA8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688" y="1628108"/>
                <a:ext cx="8139112" cy="2074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变速直线运动中，物体在时间间隔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内经过的路程可以用速度函数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上的定积分表示：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0" name="文本框 13">
                <a:extLst>
                  <a:ext uri="{FF2B5EF4-FFF2-40B4-BE49-F238E27FC236}">
                    <a16:creationId xmlns:a16="http://schemas.microsoft.com/office/drawing/2014/main" id="{256B33D8-D617-4367-8BDD-D3BBE7EA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688" y="1628108"/>
                <a:ext cx="8139112" cy="2074414"/>
              </a:xfrm>
              <a:prstGeom prst="rect">
                <a:avLst/>
              </a:prstGeom>
              <a:blipFill>
                <a:blip r:embed="rId4"/>
                <a:stretch>
                  <a:fillRect l="-1199" r="-5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38F040D-4901-4973-A766-704B852600C8}"/>
                  </a:ext>
                </a:extLst>
              </p:cNvPr>
              <p:cNvSpPr txBox="1"/>
              <p:nvPr/>
            </p:nvSpPr>
            <p:spPr>
              <a:xfrm>
                <a:off x="35496" y="5547788"/>
                <a:ext cx="6768752" cy="124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𝒅𝒕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𝒔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𝒔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>
                  <a:solidFill>
                    <a:srgbClr val="FF000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38F040D-4901-4973-A766-704B85260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7788"/>
                <a:ext cx="6768752" cy="124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257A5FC9-65DC-43E8-8B18-FC659591A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688" y="3702522"/>
                <a:ext cx="8139112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另一方面，这段路程又可以通过位置函数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上的增量来表达：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257A5FC9-65DC-43E8-8B18-FC659591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688" y="3702522"/>
                <a:ext cx="8139112" cy="1569660"/>
              </a:xfrm>
              <a:prstGeom prst="rect">
                <a:avLst/>
              </a:prstGeom>
              <a:blipFill>
                <a:blip r:embed="rId6"/>
                <a:stretch>
                  <a:fillRect l="-1199" b="-50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A2E3FD-8986-4F6B-834C-C14EF6D721F2}"/>
                  </a:ext>
                </a:extLst>
              </p:cNvPr>
              <p:cNvSpPr txBox="1"/>
              <p:nvPr/>
            </p:nvSpPr>
            <p:spPr>
              <a:xfrm>
                <a:off x="5652120" y="5789771"/>
                <a:ext cx="2386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>
                  <a:effectLst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A2E3FD-8986-4F6B-834C-C14EF6D7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789771"/>
                <a:ext cx="238660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643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7">
            <a:extLst>
              <a:ext uri="{FF2B5EF4-FFF2-40B4-BE49-F238E27FC236}">
                <a16:creationId xmlns:a16="http://schemas.microsoft.com/office/drawing/2014/main" id="{2E821254-B301-4A35-870F-21289282A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03" name="Group 49">
            <a:extLst>
              <a:ext uri="{FF2B5EF4-FFF2-40B4-BE49-F238E27FC236}">
                <a16:creationId xmlns:a16="http://schemas.microsoft.com/office/drawing/2014/main" id="{840B4E47-2168-428C-96EF-F9372B89FB8A}"/>
              </a:ext>
            </a:extLst>
          </p:cNvPr>
          <p:cNvGrpSpPr>
            <a:grpSpLocks/>
          </p:cNvGrpSpPr>
          <p:nvPr/>
        </p:nvGrpSpPr>
        <p:grpSpPr bwMode="auto">
          <a:xfrm>
            <a:off x="2810966" y="3284984"/>
            <a:ext cx="3522068" cy="593725"/>
            <a:chOff x="1054" y="1448"/>
            <a:chExt cx="1632" cy="374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3EB37412-377E-44DE-8150-0DB0D3CA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1448"/>
              <a:ext cx="322" cy="374"/>
            </a:xfrm>
            <a:prstGeom prst="roundRect">
              <a:avLst>
                <a:gd name="adj" fmla="val 6667"/>
              </a:avLst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  <a:effectLst>
              <a:outerShdw blurRad="152400" dist="152400" dir="84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Rectangle 22">
              <a:extLst>
                <a:ext uri="{FF2B5EF4-FFF2-40B4-BE49-F238E27FC236}">
                  <a16:creationId xmlns:a16="http://schemas.microsoft.com/office/drawing/2014/main" id="{56E12186-3D31-4E9E-B472-D5C590E7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147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积分上限函数</a:t>
              </a:r>
            </a:p>
          </p:txBody>
        </p:sp>
      </p:grpSp>
      <p:pic>
        <p:nvPicPr>
          <p:cNvPr id="4101" name="图片 26" descr="标志上写着字&#10;&#10;描述已自动生成">
            <a:extLst>
              <a:ext uri="{FF2B5EF4-FFF2-40B4-BE49-F238E27FC236}">
                <a16:creationId xmlns:a16="http://schemas.microsoft.com/office/drawing/2014/main" id="{A908F056-771C-442E-AC44-BEFDDF54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387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二、积分上限函数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468" y="1844824"/>
                <a:ext cx="8139112" cy="2400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上连续，并且设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上的一点，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上的定积分可以写成：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b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468" y="1844824"/>
                <a:ext cx="8139112" cy="2400401"/>
              </a:xfrm>
              <a:prstGeom prst="rect">
                <a:avLst/>
              </a:prstGeom>
              <a:blipFill>
                <a:blip r:embed="rId4"/>
                <a:stretch>
                  <a:fillRect l="-1199" r="-6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3">
            <a:extLst>
              <a:ext uri="{FF2B5EF4-FFF2-40B4-BE49-F238E27FC236}">
                <a16:creationId xmlns:a16="http://schemas.microsoft.com/office/drawing/2014/main" id="{71E1C342-764A-4D91-A6F8-EDE295AB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98" y="975692"/>
            <a:ext cx="5915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积分上限函数的定义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86D14E33-F06D-4AA7-8872-439AA7EA4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468" y="4395686"/>
                <a:ext cx="8139112" cy="2400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 b="0">
                    <a:latin typeface="Cambria Math" panose="02040503050406030204" pitchFamily="18" charset="0"/>
                    <a:ea typeface="楷体" panose="02010609060101010101" pitchFamily="49" charset="-122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b="0">
                    <a:latin typeface="Cambria Math" panose="02040503050406030204" pitchFamily="18" charset="0"/>
                    <a:ea typeface="楷体" panose="02010609060101010101" pitchFamily="49" charset="-122"/>
                  </a:rPr>
                  <a:t>既表示定积分的上限，又表示积分变量，为了明确起见，我们用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b="0">
                    <a:latin typeface="Cambria Math" panose="02040503050406030204" pitchFamily="18" charset="0"/>
                    <a:ea typeface="楷体" panose="02010609060101010101" pitchFamily="49" charset="-122"/>
                  </a:rPr>
                  <a:t>来表示积分变量，上面的式子可以写成：</a:t>
                </a:r>
                <a:endParaRPr lang="en-US" altLang="zh-CN" sz="2400" b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86D14E33-F06D-4AA7-8872-439AA7EA4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468" y="4395686"/>
                <a:ext cx="8139112" cy="2400401"/>
              </a:xfrm>
              <a:prstGeom prst="rect">
                <a:avLst/>
              </a:prstGeom>
              <a:blipFill>
                <a:blip r:embed="rId5"/>
                <a:stretch>
                  <a:fillRect l="-11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05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0AE98DC-3FF9-46A6-8854-8FE0B25424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16013" y="329406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HK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HK" sz="2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zh-HK" altLang="en-US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二、积分上限函数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E781D87-858D-456F-858C-C780496293B6}"/>
              </a:ext>
            </a:extLst>
          </p:cNvPr>
          <p:cNvGrpSpPr/>
          <p:nvPr/>
        </p:nvGrpSpPr>
        <p:grpSpPr>
          <a:xfrm>
            <a:off x="1366826" y="3874329"/>
            <a:ext cx="6842396" cy="2336746"/>
            <a:chOff x="1395337" y="3903956"/>
            <a:chExt cx="6842396" cy="2336746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A9E8C1F7-6434-4185-A6C1-E17EA0100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181" y="3935652"/>
              <a:ext cx="3195638" cy="2305050"/>
              <a:chOff x="3218" y="1634"/>
              <a:chExt cx="2013" cy="1452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1" name="Object 3">
                    <a:extLst>
                      <a:ext uri="{FF2B5EF4-FFF2-40B4-BE49-F238E27FC236}">
                        <a16:creationId xmlns:a16="http://schemas.microsoft.com/office/drawing/2014/main" id="{809040A9-1B13-4886-84B9-8BFE0E75387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6" y="1946"/>
                  <a:ext cx="1200" cy="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MP 图象" r:id="rId4" imgW="1828571" imgH="1857143" progId="Paint.Picture">
                          <p:embed/>
                        </p:oleObj>
                      </mc:Choice>
                      <mc:Fallback>
                        <p:oleObj name="BMP 图象" r:id="rId4" imgW="1828571" imgH="1857143" progId="Paint.Picture">
                          <p:embed/>
                          <p:pic>
                            <p:nvPicPr>
                              <p:cNvPr id="10" name="Object 3">
                                <a:extLst>
                                  <a:ext uri="{FF2B5EF4-FFF2-40B4-BE49-F238E27FC236}">
                                    <a16:creationId xmlns:a16="http://schemas.microsoft.com/office/drawing/2014/main" id="{58F080BD-2568-4391-9D2E-D369D9D29B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6" y="1946"/>
                                <a:ext cx="1200" cy="8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57150">
                                    <a:solidFill>
                                      <a:srgbClr val="FF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11" name="Object 3">
                    <a:extLst>
                      <a:ext uri="{FF2B5EF4-FFF2-40B4-BE49-F238E27FC236}">
                        <a16:creationId xmlns:a16="http://schemas.microsoft.com/office/drawing/2014/main" id="{809040A9-1B13-4886-84B9-8BFE0E75387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6" y="1946"/>
                  <a:ext cx="1200" cy="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MP 图象" r:id="rId4" imgW="1828571" imgH="1857143" progId="Paint.Picture">
                          <p:embed/>
                        </p:oleObj>
                      </mc:Choice>
                      <mc:Fallback>
                        <p:oleObj name="BMP 图象" r:id="rId4" imgW="1828571" imgH="1857143" progId="Paint.Picture">
                          <p:embed/>
                          <p:pic>
                            <p:nvPicPr>
                              <p:cNvPr id="10" name="Object 3">
                                <a:extLst>
                                  <a:ext uri="{FF2B5EF4-FFF2-40B4-BE49-F238E27FC236}">
                                    <a16:creationId xmlns:a16="http://schemas.microsoft.com/office/drawing/2014/main" id="{58F080BD-2568-4391-9D2E-D369D9D29B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6" y="1946"/>
                                <a:ext cx="1200" cy="8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57150">
                                    <a:solidFill>
                                      <a:srgbClr val="FF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1E48102C-4442-4B28-B7FB-E1E249917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49"/>
                <a:ext cx="18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18A907E1-2DAE-4E85-918C-6DCFB7F3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62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10BEE959-FF91-45C3-9D19-7C04D34B2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789"/>
                <a:ext cx="18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65659A7E-1099-4271-B362-B866A1F50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9" y="2790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" name="Group 8">
                <a:extLst>
                  <a:ext uri="{FF2B5EF4-FFF2-40B4-BE49-F238E27FC236}">
                    <a16:creationId xmlns:a16="http://schemas.microsoft.com/office/drawing/2014/main" id="{4DE7FDEE-4088-4B79-86BC-9B60E08109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1634"/>
                <a:ext cx="2013" cy="1452"/>
                <a:chOff x="3218" y="1634"/>
                <a:chExt cx="2013" cy="1452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4341AC1F-BBC4-42AC-934E-F236A3D915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8" y="2771"/>
                  <a:ext cx="1866" cy="80"/>
                  <a:chOff x="3218" y="2771"/>
                  <a:chExt cx="1866" cy="80"/>
                </a:xfrm>
              </p:grpSpPr>
              <p:sp>
                <p:nvSpPr>
                  <p:cNvPr id="28" name="Rectangle 10">
                    <a:extLst>
                      <a:ext uri="{FF2B5EF4-FFF2-40B4-BE49-F238E27FC236}">
                        <a16:creationId xmlns:a16="http://schemas.microsoft.com/office/drawing/2014/main" id="{CDF2A116-0762-415C-B0C0-9B8784967E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8" y="2803"/>
                    <a:ext cx="1789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11">
                    <a:extLst>
                      <a:ext uri="{FF2B5EF4-FFF2-40B4-BE49-F238E27FC236}">
                        <a16:creationId xmlns:a16="http://schemas.microsoft.com/office/drawing/2014/main" id="{8642500A-4791-4EE7-A794-1D6D999014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5" y="2771"/>
                    <a:ext cx="79" cy="80"/>
                  </a:xfrm>
                  <a:custGeom>
                    <a:avLst/>
                    <a:gdLst>
                      <a:gd name="T0" fmla="*/ 0 w 158"/>
                      <a:gd name="T1" fmla="*/ 159 h 159"/>
                      <a:gd name="T2" fmla="*/ 158 w 158"/>
                      <a:gd name="T3" fmla="*/ 79 h 159"/>
                      <a:gd name="T4" fmla="*/ 0 w 158"/>
                      <a:gd name="T5" fmla="*/ 0 h 159"/>
                      <a:gd name="T6" fmla="*/ 0 w 158"/>
                      <a:gd name="T7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159">
                        <a:moveTo>
                          <a:pt x="0" y="159"/>
                        </a:moveTo>
                        <a:lnTo>
                          <a:pt x="158" y="79"/>
                        </a:lnTo>
                        <a:lnTo>
                          <a:pt x="0" y="0"/>
                        </a:lnTo>
                        <a:lnTo>
                          <a:pt x="0" y="1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12">
                  <a:extLst>
                    <a:ext uri="{FF2B5EF4-FFF2-40B4-BE49-F238E27FC236}">
                      <a16:creationId xmlns:a16="http://schemas.microsoft.com/office/drawing/2014/main" id="{2E32DB59-A517-4339-8303-6DD758C7D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1" y="1700"/>
                  <a:ext cx="79" cy="1275"/>
                  <a:chOff x="3361" y="1700"/>
                  <a:chExt cx="79" cy="1275"/>
                </a:xfrm>
              </p:grpSpPr>
              <p:sp>
                <p:nvSpPr>
                  <p:cNvPr id="26" name="Rectangle 13">
                    <a:extLst>
                      <a:ext uri="{FF2B5EF4-FFF2-40B4-BE49-F238E27FC236}">
                        <a16:creationId xmlns:a16="http://schemas.microsoft.com/office/drawing/2014/main" id="{AB441D61-D254-4483-B6EC-714EDCCB0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92" y="1777"/>
                    <a:ext cx="16" cy="119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14">
                    <a:extLst>
                      <a:ext uri="{FF2B5EF4-FFF2-40B4-BE49-F238E27FC236}">
                        <a16:creationId xmlns:a16="http://schemas.microsoft.com/office/drawing/2014/main" id="{04C7BD25-A94E-41E3-AF2D-7BF86669F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1" y="1700"/>
                    <a:ext cx="79" cy="79"/>
                  </a:xfrm>
                  <a:custGeom>
                    <a:avLst/>
                    <a:gdLst>
                      <a:gd name="T0" fmla="*/ 160 w 160"/>
                      <a:gd name="T1" fmla="*/ 157 h 157"/>
                      <a:gd name="T2" fmla="*/ 79 w 160"/>
                      <a:gd name="T3" fmla="*/ 0 h 157"/>
                      <a:gd name="T4" fmla="*/ 0 w 160"/>
                      <a:gd name="T5" fmla="*/ 157 h 157"/>
                      <a:gd name="T6" fmla="*/ 160 w 160"/>
                      <a:gd name="T7" fmla="*/ 157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0" h="157">
                        <a:moveTo>
                          <a:pt x="160" y="157"/>
                        </a:moveTo>
                        <a:lnTo>
                          <a:pt x="79" y="0"/>
                        </a:lnTo>
                        <a:lnTo>
                          <a:pt x="0" y="157"/>
                        </a:lnTo>
                        <a:lnTo>
                          <a:pt x="160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" name="Rectangle 15">
                  <a:extLst>
                    <a:ext uri="{FF2B5EF4-FFF2-40B4-BE49-F238E27FC236}">
                      <a16:creationId xmlns:a16="http://schemas.microsoft.com/office/drawing/2014/main" id="{094CF8BE-B98B-4073-944D-3EE1647B0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786"/>
                  <a:ext cx="20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16">
                  <a:extLst>
                    <a:ext uri="{FF2B5EF4-FFF2-40B4-BE49-F238E27FC236}">
                      <a16:creationId xmlns:a16="http://schemas.microsoft.com/office/drawing/2014/main" id="{D97830AC-CF1B-4554-865B-8779E009F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799"/>
                  <a:ext cx="5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7">
                  <a:extLst>
                    <a:ext uri="{FF2B5EF4-FFF2-40B4-BE49-F238E27FC236}">
                      <a16:creationId xmlns:a16="http://schemas.microsoft.com/office/drawing/2014/main" id="{345E86BD-6EC8-4E9B-89E2-72920E9B5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34"/>
                  <a:ext cx="19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8">
                  <a:extLst>
                    <a:ext uri="{FF2B5EF4-FFF2-40B4-BE49-F238E27FC236}">
                      <a16:creationId xmlns:a16="http://schemas.microsoft.com/office/drawing/2014/main" id="{B564861D-E9FA-4A61-A99B-4379E5DFD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47"/>
                  <a:ext cx="178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8FCBFDBD-C3A2-487B-A609-F9961FE03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62"/>
                  <a:ext cx="230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20">
                  <a:extLst>
                    <a:ext uri="{FF2B5EF4-FFF2-40B4-BE49-F238E27FC236}">
                      <a16:creationId xmlns:a16="http://schemas.microsoft.com/office/drawing/2014/main" id="{BC3BF756-58A8-4FF2-AB53-6E34F9766B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79"/>
                  <a:ext cx="212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8B771DF-8ED2-4F3D-A8EE-771CA6353000}"/>
                </a:ext>
              </a:extLst>
            </p:cNvPr>
            <p:cNvCxnSpPr>
              <a:stCxn id="28" idx="0"/>
            </p:cNvCxnSpPr>
            <p:nvPr/>
          </p:nvCxnSpPr>
          <p:spPr>
            <a:xfrm flipV="1">
              <a:off x="2819200" y="4841312"/>
              <a:ext cx="0" cy="9501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8FD790B5-A5EB-48D9-B628-08838B9A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395" y="5731535"/>
              <a:ext cx="147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0896AC3-441A-41F0-8E13-C210788018FF}"/>
                    </a:ext>
                  </a:extLst>
                </p:cNvPr>
                <p:cNvSpPr txBox="1"/>
                <p:nvPr/>
              </p:nvSpPr>
              <p:spPr>
                <a:xfrm>
                  <a:off x="1395337" y="5271797"/>
                  <a:ext cx="21658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0896AC3-441A-41F0-8E13-C21078801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37" y="5271797"/>
                  <a:ext cx="216585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2">
              <a:extLst>
                <a:ext uri="{FF2B5EF4-FFF2-40B4-BE49-F238E27FC236}">
                  <a16:creationId xmlns:a16="http://schemas.microsoft.com/office/drawing/2014/main" id="{6785811A-9A4E-4A14-8727-1F7B07010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2095" y="3903956"/>
              <a:ext cx="3195638" cy="2305050"/>
              <a:chOff x="3218" y="1634"/>
              <a:chExt cx="2013" cy="1452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3" name="Object 3">
                    <a:extLst>
                      <a:ext uri="{FF2B5EF4-FFF2-40B4-BE49-F238E27FC236}">
                        <a16:creationId xmlns:a16="http://schemas.microsoft.com/office/drawing/2014/main" id="{B4C1929E-CE9C-4BE3-B710-2FDDC82C482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6" y="1946"/>
                  <a:ext cx="1200" cy="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MP 图象" r:id="rId4" imgW="1828571" imgH="1857143" progId="Paint.Picture">
                          <p:embed/>
                        </p:oleObj>
                      </mc:Choice>
                      <mc:Fallback>
                        <p:oleObj name="BMP 图象" r:id="rId4" imgW="1828571" imgH="1857143" progId="Paint.Picture">
                          <p:embed/>
                          <p:pic>
                            <p:nvPicPr>
                              <p:cNvPr id="11" name="Object 3">
                                <a:extLst>
                                  <a:ext uri="{FF2B5EF4-FFF2-40B4-BE49-F238E27FC236}">
                                    <a16:creationId xmlns:a16="http://schemas.microsoft.com/office/drawing/2014/main" id="{809040A9-1B13-4886-84B9-8BFE0E75387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6" y="1946"/>
                                <a:ext cx="1200" cy="8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57150">
                                    <a:solidFill>
                                      <a:srgbClr val="FF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33" name="Object 3">
                    <a:extLst>
                      <a:ext uri="{FF2B5EF4-FFF2-40B4-BE49-F238E27FC236}">
                        <a16:creationId xmlns:a16="http://schemas.microsoft.com/office/drawing/2014/main" id="{B4C1929E-CE9C-4BE3-B710-2FDDC82C482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6" y="1946"/>
                  <a:ext cx="1200" cy="88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BMP 图象" r:id="rId4" imgW="1828571" imgH="1857143" progId="Paint.Picture">
                          <p:embed/>
                        </p:oleObj>
                      </mc:Choice>
                      <mc:Fallback>
                        <p:oleObj name="BMP 图象" r:id="rId4" imgW="1828571" imgH="1857143" progId="Paint.Picture">
                          <p:embed/>
                          <p:pic>
                            <p:nvPicPr>
                              <p:cNvPr id="11" name="Object 3">
                                <a:extLst>
                                  <a:ext uri="{FF2B5EF4-FFF2-40B4-BE49-F238E27FC236}">
                                    <a16:creationId xmlns:a16="http://schemas.microsoft.com/office/drawing/2014/main" id="{809040A9-1B13-4886-84B9-8BFE0E75387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6" y="1946"/>
                                <a:ext cx="1200" cy="8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57150">
                                    <a:solidFill>
                                      <a:srgbClr val="FF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A8D74D7E-135F-42CA-AC6C-49365BF2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49"/>
                <a:ext cx="18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A1CCC98B-069E-4FB8-BFA3-B99652BF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762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7A18C2DF-4826-4657-84CE-645208BE1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789"/>
                <a:ext cx="18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B24461C6-DDB0-4281-A3E3-9E3FE5D6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9" y="2790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32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8" name="Group 8">
                <a:extLst>
                  <a:ext uri="{FF2B5EF4-FFF2-40B4-BE49-F238E27FC236}">
                    <a16:creationId xmlns:a16="http://schemas.microsoft.com/office/drawing/2014/main" id="{A7A456BC-D62A-4FB8-B09D-B5CD6056F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8" y="1634"/>
                <a:ext cx="2013" cy="1452"/>
                <a:chOff x="3218" y="1634"/>
                <a:chExt cx="2013" cy="1452"/>
              </a:xfrm>
            </p:grpSpPr>
            <p:grpSp>
              <p:nvGrpSpPr>
                <p:cNvPr id="39" name="Group 9">
                  <a:extLst>
                    <a:ext uri="{FF2B5EF4-FFF2-40B4-BE49-F238E27FC236}">
                      <a16:creationId xmlns:a16="http://schemas.microsoft.com/office/drawing/2014/main" id="{F493A4CD-88B7-41C6-B974-11230FD49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8" y="2771"/>
                  <a:ext cx="1866" cy="80"/>
                  <a:chOff x="3218" y="2771"/>
                  <a:chExt cx="1866" cy="80"/>
                </a:xfrm>
              </p:grpSpPr>
              <p:sp>
                <p:nvSpPr>
                  <p:cNvPr id="49" name="Rectangle 10">
                    <a:extLst>
                      <a:ext uri="{FF2B5EF4-FFF2-40B4-BE49-F238E27FC236}">
                        <a16:creationId xmlns:a16="http://schemas.microsoft.com/office/drawing/2014/main" id="{CB095852-00E2-4316-B0D7-E12E26CCCA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8" y="2803"/>
                    <a:ext cx="1789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1">
                    <a:extLst>
                      <a:ext uri="{FF2B5EF4-FFF2-40B4-BE49-F238E27FC236}">
                        <a16:creationId xmlns:a16="http://schemas.microsoft.com/office/drawing/2014/main" id="{DBB58EB9-533A-4121-968B-0DF1844AE9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5" y="2771"/>
                    <a:ext cx="79" cy="80"/>
                  </a:xfrm>
                  <a:custGeom>
                    <a:avLst/>
                    <a:gdLst>
                      <a:gd name="T0" fmla="*/ 0 w 158"/>
                      <a:gd name="T1" fmla="*/ 159 h 159"/>
                      <a:gd name="T2" fmla="*/ 158 w 158"/>
                      <a:gd name="T3" fmla="*/ 79 h 159"/>
                      <a:gd name="T4" fmla="*/ 0 w 158"/>
                      <a:gd name="T5" fmla="*/ 0 h 159"/>
                      <a:gd name="T6" fmla="*/ 0 w 158"/>
                      <a:gd name="T7" fmla="*/ 159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8" h="159">
                        <a:moveTo>
                          <a:pt x="0" y="159"/>
                        </a:moveTo>
                        <a:lnTo>
                          <a:pt x="158" y="79"/>
                        </a:lnTo>
                        <a:lnTo>
                          <a:pt x="0" y="0"/>
                        </a:lnTo>
                        <a:lnTo>
                          <a:pt x="0" y="15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" name="Group 12">
                  <a:extLst>
                    <a:ext uri="{FF2B5EF4-FFF2-40B4-BE49-F238E27FC236}">
                      <a16:creationId xmlns:a16="http://schemas.microsoft.com/office/drawing/2014/main" id="{44DB75FB-193A-4B49-97B5-BE3C72191D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1" y="1700"/>
                  <a:ext cx="79" cy="1275"/>
                  <a:chOff x="3361" y="1700"/>
                  <a:chExt cx="79" cy="1275"/>
                </a:xfrm>
              </p:grpSpPr>
              <p:sp>
                <p:nvSpPr>
                  <p:cNvPr id="47" name="Rectangle 13">
                    <a:extLst>
                      <a:ext uri="{FF2B5EF4-FFF2-40B4-BE49-F238E27FC236}">
                        <a16:creationId xmlns:a16="http://schemas.microsoft.com/office/drawing/2014/main" id="{AC4311D6-CD06-4292-9CF3-3E384C05ED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92" y="1777"/>
                    <a:ext cx="16" cy="1198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4">
                    <a:extLst>
                      <a:ext uri="{FF2B5EF4-FFF2-40B4-BE49-F238E27FC236}">
                        <a16:creationId xmlns:a16="http://schemas.microsoft.com/office/drawing/2014/main" id="{D9DFB26A-2A07-4CA3-8D00-7B3F10BEA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1" y="1700"/>
                    <a:ext cx="79" cy="79"/>
                  </a:xfrm>
                  <a:custGeom>
                    <a:avLst/>
                    <a:gdLst>
                      <a:gd name="T0" fmla="*/ 160 w 160"/>
                      <a:gd name="T1" fmla="*/ 157 h 157"/>
                      <a:gd name="T2" fmla="*/ 79 w 160"/>
                      <a:gd name="T3" fmla="*/ 0 h 157"/>
                      <a:gd name="T4" fmla="*/ 0 w 160"/>
                      <a:gd name="T5" fmla="*/ 157 h 157"/>
                      <a:gd name="T6" fmla="*/ 160 w 160"/>
                      <a:gd name="T7" fmla="*/ 157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0" h="157">
                        <a:moveTo>
                          <a:pt x="160" y="157"/>
                        </a:moveTo>
                        <a:lnTo>
                          <a:pt x="79" y="0"/>
                        </a:lnTo>
                        <a:lnTo>
                          <a:pt x="0" y="157"/>
                        </a:lnTo>
                        <a:lnTo>
                          <a:pt x="160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Rectangle 15">
                  <a:extLst>
                    <a:ext uri="{FF2B5EF4-FFF2-40B4-BE49-F238E27FC236}">
                      <a16:creationId xmlns:a16="http://schemas.microsoft.com/office/drawing/2014/main" id="{5E76363D-B4A0-4C45-A559-850F19558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786"/>
                  <a:ext cx="20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37C295C6-0AF4-48B4-91F2-CA255FE59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" y="2799"/>
                  <a:ext cx="5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17">
                  <a:extLst>
                    <a:ext uri="{FF2B5EF4-FFF2-40B4-BE49-F238E27FC236}">
                      <a16:creationId xmlns:a16="http://schemas.microsoft.com/office/drawing/2014/main" id="{5DA57FDF-02E7-469F-B82E-BC184DF89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34"/>
                  <a:ext cx="19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18">
                  <a:extLst>
                    <a:ext uri="{FF2B5EF4-FFF2-40B4-BE49-F238E27FC236}">
                      <a16:creationId xmlns:a16="http://schemas.microsoft.com/office/drawing/2014/main" id="{2A014881-A486-4AF4-B026-A4CFD8798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1647"/>
                  <a:ext cx="178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D0ADB941-705B-489C-8174-205E37052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62"/>
                  <a:ext cx="230" cy="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20">
                  <a:extLst>
                    <a:ext uri="{FF2B5EF4-FFF2-40B4-BE49-F238E27FC236}">
                      <a16:creationId xmlns:a16="http://schemas.microsoft.com/office/drawing/2014/main" id="{9F6B03EE-2D61-4813-BC47-7D7108D8E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2779"/>
                  <a:ext cx="212" cy="3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3200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DC4FA97-DE02-4D24-9536-8FA3FAFE3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3596" y="4529753"/>
              <a:ext cx="0" cy="12299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8DC67F6D-29A5-4647-90E5-F5EEE506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5791" y="5699839"/>
              <a:ext cx="147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320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29B9A-EA31-4A60-A015-ED6D25E68A26}"/>
                    </a:ext>
                  </a:extLst>
                </p:cNvPr>
                <p:cNvSpPr txBox="1"/>
                <p:nvPr/>
              </p:nvSpPr>
              <p:spPr>
                <a:xfrm>
                  <a:off x="5254820" y="5302976"/>
                  <a:ext cx="21658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8529B9A-EA31-4A60-A015-ED6D25E68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820" y="5302976"/>
                  <a:ext cx="216585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A1E79D5-2783-4B69-9B04-CEFA17CA9BCD}"/>
                    </a:ext>
                  </a:extLst>
                </p:cNvPr>
                <p:cNvSpPr txBox="1"/>
                <p:nvPr/>
              </p:nvSpPr>
              <p:spPr>
                <a:xfrm>
                  <a:off x="3199873" y="4142794"/>
                  <a:ext cx="6603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A1E79D5-2783-4B69-9B04-CEFA17CA9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873" y="4142794"/>
                  <a:ext cx="66030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8919FB4-D250-40C4-84E4-B22F11881210}"/>
                    </a:ext>
                  </a:extLst>
                </p:cNvPr>
                <p:cNvSpPr txBox="1"/>
                <p:nvPr/>
              </p:nvSpPr>
              <p:spPr>
                <a:xfrm>
                  <a:off x="6827658" y="4108034"/>
                  <a:ext cx="6603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8919FB4-D250-40C4-84E4-B22F11881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658" y="4108034"/>
                  <a:ext cx="66030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13">
                <a:extLst>
                  <a:ext uri="{FF2B5EF4-FFF2-40B4-BE49-F238E27FC236}">
                    <a16:creationId xmlns:a16="http://schemas.microsoft.com/office/drawing/2014/main" id="{A4C21342-5BCB-43B6-ABDF-66CEA5676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08" y="1478090"/>
                <a:ext cx="8139112" cy="2000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如果上限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上任意变动，就可以在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楷体" panose="02010609060101010101" pitchFamily="49" charset="-122"/>
                  </a:rPr>
                  <a:t>上定义一个函数：</a:t>
                </a:r>
                <a:endParaRPr lang="en-US" altLang="zh-CN" sz="240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57" name="文本框 13">
                <a:extLst>
                  <a:ext uri="{FF2B5EF4-FFF2-40B4-BE49-F238E27FC236}">
                    <a16:creationId xmlns:a16="http://schemas.microsoft.com/office/drawing/2014/main" id="{A4C21342-5BCB-43B6-ABDF-66CEA567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108" y="1478090"/>
                <a:ext cx="8139112" cy="2000356"/>
              </a:xfrm>
              <a:prstGeom prst="rect">
                <a:avLst/>
              </a:prstGeom>
              <a:blipFill>
                <a:blip r:embed="rId10"/>
                <a:stretch>
                  <a:fillRect l="-1199" r="-7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816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7">
            <a:extLst>
              <a:ext uri="{FF2B5EF4-FFF2-40B4-BE49-F238E27FC236}">
                <a16:creationId xmlns:a16="http://schemas.microsoft.com/office/drawing/2014/main" id="{7F63B3C4-91DC-4080-85F6-512013A4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" y="908050"/>
            <a:ext cx="8501063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B13A2FD-9265-4B54-B1B3-E38D5843EA2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7650" y="184150"/>
            <a:ext cx="454037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二、积分上限函数</a:t>
            </a:r>
            <a:endParaRPr kumimoji="0" lang="en-US" altLang="zh-HK" sz="30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8197" name="图片 2" descr="标志上写着字&#10;&#10;描述已自动生成">
            <a:extLst>
              <a:ext uri="{FF2B5EF4-FFF2-40B4-BE49-F238E27FC236}">
                <a16:creationId xmlns:a16="http://schemas.microsoft.com/office/drawing/2014/main" id="{5E170369-5D69-4A0E-A8B2-5CA6F051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61913"/>
            <a:ext cx="752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131" y="1751210"/>
                <a:ext cx="8139112" cy="809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l-GR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13">
                <a:extLst>
                  <a:ext uri="{FF2B5EF4-FFF2-40B4-BE49-F238E27FC236}">
                    <a16:creationId xmlns:a16="http://schemas.microsoft.com/office/drawing/2014/main" id="{35BE5A36-B5BA-40C5-A9AA-55284489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31" y="1751210"/>
                <a:ext cx="8139112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3">
            <a:extLst>
              <a:ext uri="{FF2B5EF4-FFF2-40B4-BE49-F238E27FC236}">
                <a16:creationId xmlns:a16="http://schemas.microsoft.com/office/drawing/2014/main" id="{71E1C342-764A-4D91-A6F8-EDE295AB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398" y="975692"/>
            <a:ext cx="5915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积分上限函数的导数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13">
                <a:extLst>
                  <a:ext uri="{FF2B5EF4-FFF2-40B4-BE49-F238E27FC236}">
                    <a16:creationId xmlns:a16="http://schemas.microsoft.com/office/drawing/2014/main" id="{855D2D6B-FC49-4399-81F4-484ABC55F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573" y="2527676"/>
                <a:ext cx="6381659" cy="1722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/>
                <a:r>
                  <a:rPr lang="en-US" altLang="zh-CN" sz="2400" i="1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endParaRPr lang="en-US" altLang="zh-CN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13">
                <a:extLst>
                  <a:ext uri="{FF2B5EF4-FFF2-40B4-BE49-F238E27FC236}">
                    <a16:creationId xmlns:a16="http://schemas.microsoft.com/office/drawing/2014/main" id="{855D2D6B-FC49-4399-81F4-484ABC55F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573" y="2527676"/>
                <a:ext cx="6381659" cy="1722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id="{A029EB8C-7E21-4811-9C74-21BFE8D11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5" y="5847482"/>
                <a:ext cx="813911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3">
                <a:extLst>
                  <a:ext uri="{FF2B5EF4-FFF2-40B4-BE49-F238E27FC236}">
                    <a16:creationId xmlns:a16="http://schemas.microsoft.com/office/drawing/2014/main" id="{A029EB8C-7E21-4811-9C74-21BFE8D1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5847482"/>
                <a:ext cx="8139112" cy="573427"/>
              </a:xfrm>
              <a:prstGeom prst="rect">
                <a:avLst/>
              </a:prstGeom>
              <a:blipFill>
                <a:blip r:embed="rId6"/>
                <a:stretch>
                  <a:fillRect b="-53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13">
                <a:extLst>
                  <a:ext uri="{FF2B5EF4-FFF2-40B4-BE49-F238E27FC236}">
                    <a16:creationId xmlns:a16="http://schemas.microsoft.com/office/drawing/2014/main" id="{1AC8979E-4A2A-4668-B4CC-AD0E57441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1503" y="3578429"/>
                <a:ext cx="2254726" cy="1722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b="0" i="1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/>
                <a:r>
                  <a:rPr lang="en-US" altLang="zh-CN" sz="2400" i="1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endParaRPr lang="en-US" altLang="zh-CN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本框 13">
                <a:extLst>
                  <a:ext uri="{FF2B5EF4-FFF2-40B4-BE49-F238E27FC236}">
                    <a16:creationId xmlns:a16="http://schemas.microsoft.com/office/drawing/2014/main" id="{1AC8979E-4A2A-4668-B4CC-AD0E57441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1503" y="3578429"/>
                <a:ext cx="2254726" cy="17227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13">
                <a:extLst>
                  <a:ext uri="{FF2B5EF4-FFF2-40B4-BE49-F238E27FC236}">
                    <a16:creationId xmlns:a16="http://schemas.microsoft.com/office/drawing/2014/main" id="{2536C1C3-B54A-410C-AA9B-DF9AC452A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5597" y="4869160"/>
                <a:ext cx="518457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i="1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4" name="文本框 13">
                <a:extLst>
                  <a:ext uri="{FF2B5EF4-FFF2-40B4-BE49-F238E27FC236}">
                    <a16:creationId xmlns:a16="http://schemas.microsoft.com/office/drawing/2014/main" id="{2536C1C3-B54A-410C-AA9B-DF9AC452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597" y="4869160"/>
                <a:ext cx="518457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1FD39AE-1089-49B0-92D0-D175E9568F4C}"/>
              </a:ext>
            </a:extLst>
          </p:cNvPr>
          <p:cNvGrpSpPr/>
          <p:nvPr/>
        </p:nvGrpSpPr>
        <p:grpSpPr>
          <a:xfrm>
            <a:off x="6588223" y="3388998"/>
            <a:ext cx="2474815" cy="976814"/>
            <a:chOff x="6588223" y="3388998"/>
            <a:chExt cx="2474815" cy="976814"/>
          </a:xfrm>
        </p:grpSpPr>
        <p:sp>
          <p:nvSpPr>
            <p:cNvPr id="4" name="箭头: 右弧形 3">
              <a:extLst>
                <a:ext uri="{FF2B5EF4-FFF2-40B4-BE49-F238E27FC236}">
                  <a16:creationId xmlns:a16="http://schemas.microsoft.com/office/drawing/2014/main" id="{7F529C39-9973-4AC9-90B5-AED8CA6BC8DA}"/>
                </a:ext>
              </a:extLst>
            </p:cNvPr>
            <p:cNvSpPr/>
            <p:nvPr/>
          </p:nvSpPr>
          <p:spPr>
            <a:xfrm>
              <a:off x="6588223" y="3388998"/>
              <a:ext cx="432048" cy="97681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7AEC70D-8457-4766-B5C8-6222BB661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1" y="3674147"/>
              <a:ext cx="2042767" cy="45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zh-CN" altLang="en-US">
                  <a:solidFill>
                    <a:srgbClr val="FF0000"/>
                  </a:solidFill>
                  <a:latin typeface="Cambria Math" panose="02040503050406030204" pitchFamily="18" charset="0"/>
                  <a:ea typeface="楷体" panose="02010609060101010101" pitchFamily="49" charset="-122"/>
                </a:rPr>
                <a:t>定积分区间可加性</a:t>
              </a:r>
              <a:endParaRPr lang="en-US" altLang="zh-CN">
                <a:solidFill>
                  <a:srgbClr val="FF0000"/>
                </a:solidFill>
                <a:latin typeface="Cambria Math" panose="020405030504060302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A92F08-7B39-4D78-BBFB-3A8F29E5839B}"/>
              </a:ext>
            </a:extLst>
          </p:cNvPr>
          <p:cNvGrpSpPr/>
          <p:nvPr/>
        </p:nvGrpSpPr>
        <p:grpSpPr>
          <a:xfrm>
            <a:off x="6588224" y="4356847"/>
            <a:ext cx="2474813" cy="1016369"/>
            <a:chOff x="6588224" y="4356847"/>
            <a:chExt cx="2474813" cy="1016369"/>
          </a:xfrm>
        </p:grpSpPr>
        <p:sp>
          <p:nvSpPr>
            <p:cNvPr id="22" name="箭头: 右弧形 21">
              <a:extLst>
                <a:ext uri="{FF2B5EF4-FFF2-40B4-BE49-F238E27FC236}">
                  <a16:creationId xmlns:a16="http://schemas.microsoft.com/office/drawing/2014/main" id="{2932F85C-E1BE-4FC0-AAA1-EF44C8ADBB0B}"/>
                </a:ext>
              </a:extLst>
            </p:cNvPr>
            <p:cNvSpPr/>
            <p:nvPr/>
          </p:nvSpPr>
          <p:spPr>
            <a:xfrm>
              <a:off x="6588224" y="4356847"/>
              <a:ext cx="432048" cy="101636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41ADB5-DB8E-40EB-851C-32FF5E10D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0" y="4593095"/>
              <a:ext cx="2042767" cy="45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zh-CN" altLang="en-US">
                  <a:solidFill>
                    <a:srgbClr val="FF0000"/>
                  </a:solidFill>
                  <a:latin typeface="Cambria Math" panose="02040503050406030204" pitchFamily="18" charset="0"/>
                  <a:ea typeface="楷体" panose="02010609060101010101" pitchFamily="49" charset="-122"/>
                </a:rPr>
                <a:t>定积分中值定理</a:t>
              </a:r>
              <a:endParaRPr lang="en-US" altLang="zh-CN">
                <a:solidFill>
                  <a:srgbClr val="FF0000"/>
                </a:solidFill>
                <a:latin typeface="Cambria Math" panose="02040503050406030204" pitchFamily="18" charset="0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295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23811</TotalTime>
  <Words>729</Words>
  <Application>Microsoft Office PowerPoint</Application>
  <PresentationFormat>全屏显示(4:3)</PresentationFormat>
  <Paragraphs>119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楷体</vt:lpstr>
      <vt:lpstr>Arial</vt:lpstr>
      <vt:lpstr>Calibri</vt:lpstr>
      <vt:lpstr>Cambria Math</vt:lpstr>
      <vt:lpstr>Times New Roman</vt:lpstr>
      <vt:lpstr>Office 主题​​</vt:lpstr>
      <vt:lpstr>BMP 图象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lssjyzy</dc:creator>
  <cp:lastModifiedBy>14446</cp:lastModifiedBy>
  <cp:revision>1536</cp:revision>
  <cp:lastPrinted>2016-05-18T16:56:01Z</cp:lastPrinted>
  <dcterms:created xsi:type="dcterms:W3CDTF">2014-11-26T08:44:42Z</dcterms:created>
  <dcterms:modified xsi:type="dcterms:W3CDTF">2021-06-20T18:11:33Z</dcterms:modified>
</cp:coreProperties>
</file>