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1576" r:id="rId3"/>
    <p:sldId id="1566" r:id="rId4"/>
    <p:sldId id="1567" r:id="rId5"/>
    <p:sldId id="1577" r:id="rId7"/>
    <p:sldId id="1568" r:id="rId8"/>
    <p:sldId id="1569" r:id="rId9"/>
    <p:sldId id="1570" r:id="rId10"/>
    <p:sldId id="1571" r:id="rId11"/>
    <p:sldId id="1572" r:id="rId12"/>
    <p:sldId id="1573" r:id="rId13"/>
    <p:sldId id="1574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42" autoAdjust="0"/>
    <p:restoredTop sz="78723" autoAdjust="0"/>
  </p:normalViewPr>
  <p:slideViewPr>
    <p:cSldViewPr>
      <p:cViewPr varScale="1">
        <p:scale>
          <a:sx n="64" d="100"/>
          <a:sy n="64" d="100"/>
        </p:scale>
        <p:origin x="-882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5BAE581-92AF-4B86-AC85-679462E8F7DB}" type="slidenum">
              <a:rPr lang="en-US" altLang="zh-CN"/>
            </a:fld>
            <a:endParaRPr lang="en-US" altLang="zh-CN"/>
          </a:p>
        </p:txBody>
      </p:sp>
      <p:sp>
        <p:nvSpPr>
          <p:cNvPr id="172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 OS</a:t>
            </a:r>
            <a:r>
              <a:rPr lang="zh-CN" altLang="en-US" dirty="0"/>
              <a:t>是基于文件概念的，文件是字符序而构成的信息载体。</a:t>
            </a:r>
            <a:endParaRPr lang="zh-CN" altLang="en-US" dirty="0"/>
          </a:p>
          <a:p>
            <a:r>
              <a:rPr lang="en-US" altLang="zh-CN" dirty="0"/>
              <a:t>API</a:t>
            </a:r>
            <a:r>
              <a:rPr lang="zh-CN" altLang="en-US" dirty="0"/>
              <a:t>和系统调用的区别</a:t>
            </a:r>
            <a:endParaRPr lang="zh-CN" altLang="en-US" dirty="0"/>
          </a:p>
          <a:p>
            <a:r>
              <a:rPr lang="en-US" altLang="zh-CN" dirty="0"/>
              <a:t>Unix</a:t>
            </a:r>
            <a:r>
              <a:rPr lang="zh-CN" altLang="en-US" dirty="0"/>
              <a:t>文件系统是目录和文件组成的一种层次结构。</a:t>
            </a:r>
            <a:endParaRPr lang="zh-CN" altLang="en-US" dirty="0"/>
          </a:p>
          <a:p>
            <a:r>
              <a:rPr lang="zh-CN" altLang="en-US" dirty="0"/>
              <a:t>文件名不能出现在文件名中的字符只有</a:t>
            </a:r>
            <a:r>
              <a:rPr lang="en-US" altLang="zh-CN" dirty="0"/>
              <a:t>NULL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两个。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文件类型：</a:t>
            </a:r>
            <a:endParaRPr lang="zh-CN" altLang="en-US" dirty="0"/>
          </a:p>
          <a:p>
            <a:r>
              <a:rPr lang="zh-CN" altLang="en-US" dirty="0"/>
              <a:t>常规文件：这种文件包含了某种形式的数据</a:t>
            </a:r>
            <a:endParaRPr lang="zh-CN" altLang="en-US" dirty="0"/>
          </a:p>
          <a:p>
            <a:r>
              <a:rPr lang="zh-CN" altLang="en-US" dirty="0"/>
              <a:t>目录文件：包含其他文件的名字以及指向与这些文件有关的信息指针。</a:t>
            </a:r>
            <a:endParaRPr lang="zh-CN" altLang="en-US" dirty="0"/>
          </a:p>
          <a:p>
            <a:r>
              <a:rPr lang="zh-CN" altLang="en-US" dirty="0"/>
              <a:t>字符设备：这种类型提供对设备不带缓冲的访问，每次访问长度可变。</a:t>
            </a:r>
            <a:endParaRPr lang="zh-CN" altLang="en-US" dirty="0"/>
          </a:p>
          <a:p>
            <a:r>
              <a:rPr lang="zh-CN" altLang="en-US" dirty="0"/>
              <a:t>块设备：这种文件类型提供对设备带缓冲的访问，每次访问以固定长度为单位经行。</a:t>
            </a:r>
            <a:endParaRPr lang="zh-CN" altLang="en-US" dirty="0"/>
          </a:p>
          <a:p>
            <a:r>
              <a:rPr lang="en-US" altLang="zh-CN" dirty="0"/>
              <a:t>FIFO</a:t>
            </a:r>
            <a:r>
              <a:rPr lang="zh-CN" altLang="en-US" dirty="0"/>
              <a:t>：用于进程间通信</a:t>
            </a:r>
            <a:endParaRPr lang="zh-CN" altLang="en-US" dirty="0"/>
          </a:p>
          <a:p>
            <a:r>
              <a:rPr lang="zh-CN" altLang="en-US" dirty="0"/>
              <a:t>套接字：用于进程间的网络通信</a:t>
            </a:r>
            <a:endParaRPr lang="zh-CN" altLang="en-US" dirty="0"/>
          </a:p>
          <a:p>
            <a:r>
              <a:rPr lang="zh-CN" altLang="en-US" dirty="0"/>
              <a:t>符号链接：这种文件类型指向另一个文件。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DC0158-5A0C-43CF-AC20-56FA6975C4B7}" type="slidenum">
              <a:rPr lang="en-US" altLang="zh-CN"/>
            </a:fld>
            <a:endParaRPr lang="en-US" altLang="zh-CN"/>
          </a:p>
        </p:txBody>
      </p:sp>
      <p:sp>
        <p:nvSpPr>
          <p:cNvPr id="172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标准</a:t>
            </a:r>
            <a:r>
              <a:rPr lang="en-US" altLang="zh-CN" dirty="0"/>
              <a:t>IO</a:t>
            </a:r>
            <a:r>
              <a:rPr lang="zh-CN" altLang="en-US" dirty="0"/>
              <a:t>函数提供了一种对不用缓冲</a:t>
            </a:r>
            <a:r>
              <a:rPr lang="en-US" altLang="zh-CN" dirty="0"/>
              <a:t>IO</a:t>
            </a:r>
            <a:r>
              <a:rPr lang="zh-CN" altLang="en-US" dirty="0"/>
              <a:t>函数的带缓冲的接口。</a:t>
            </a:r>
            <a:endParaRPr lang="zh-CN" altLang="en-US" dirty="0"/>
          </a:p>
          <a:p>
            <a:r>
              <a:rPr lang="zh-CN" altLang="en-US" dirty="0"/>
              <a:t>使用标准</a:t>
            </a:r>
            <a:r>
              <a:rPr lang="en-US" altLang="zh-CN" dirty="0"/>
              <a:t>IO</a:t>
            </a:r>
            <a:r>
              <a:rPr lang="zh-CN" altLang="en-US" dirty="0"/>
              <a:t>函数可以无需担心如何选取最佳的缓冲区大小。</a:t>
            </a:r>
            <a:endParaRPr lang="zh-CN" altLang="en-US" dirty="0"/>
          </a:p>
          <a:p>
            <a:r>
              <a:rPr lang="zh-CN" altLang="en-US" dirty="0"/>
              <a:t>标准</a:t>
            </a:r>
            <a:r>
              <a:rPr lang="en-US" altLang="zh-CN" dirty="0"/>
              <a:t>IO</a:t>
            </a:r>
            <a:r>
              <a:rPr lang="zh-CN" altLang="en-US" dirty="0"/>
              <a:t>，三个流对象：输入输出出错</a:t>
            </a:r>
            <a:endParaRPr lang="zh-CN" altLang="en-US" dirty="0"/>
          </a:p>
          <a:p>
            <a:r>
              <a:rPr lang="zh-CN" altLang="en-US" dirty="0"/>
              <a:t>标准</a:t>
            </a:r>
            <a:r>
              <a:rPr lang="en-US" altLang="zh-CN" dirty="0"/>
              <a:t>IO</a:t>
            </a:r>
            <a:r>
              <a:rPr lang="zh-CN" altLang="en-US" dirty="0"/>
              <a:t>库，是标准</a:t>
            </a:r>
            <a:r>
              <a:rPr lang="en-US" altLang="zh-CN" dirty="0"/>
              <a:t>C</a:t>
            </a:r>
            <a:r>
              <a:rPr lang="zh-CN" altLang="en-US" dirty="0"/>
              <a:t>里定义好的，它的实现依赖于底层。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737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2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2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2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8" descr="logo-白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084" y="177800"/>
            <a:ext cx="4800600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737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2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23069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0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0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0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0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占位符 129"/>
          <p:cNvSpPr>
            <a:spLocks noGrp="1"/>
          </p:cNvSpPr>
          <p:nvPr>
            <p:ph type="body" sz="quarter" idx="16"/>
          </p:nvPr>
        </p:nvSpPr>
        <p:spPr>
          <a:xfrm>
            <a:off x="623620" y="476795"/>
            <a:ext cx="6912480" cy="50403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623620" y="1124503"/>
            <a:ext cx="345624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rgbClr val="CC0000"/>
                </a:solidFill>
              </a:defRPr>
            </a:lvl1pPr>
          </a:lstStyle>
          <a:p>
            <a:pPr lvl="0"/>
            <a:r>
              <a:rPr lang="zh-CN" altLang="en-US" dirty="0" smtClean="0"/>
              <a:t>金牌讲师    刘老师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6" y="1557338"/>
            <a:ext cx="9695876" cy="287337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F0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zh-CN" altLang="en-US" dirty="0" smtClean="0"/>
              <a:t>精彩语录：</a:t>
            </a:r>
            <a:endParaRPr lang="zh-CN" altLang="en-US" dirty="0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9"/>
          </p:nvPr>
        </p:nvSpPr>
        <p:spPr>
          <a:xfrm>
            <a:off x="623620" y="1916895"/>
            <a:ext cx="5184320" cy="244817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0" hasCustomPrompt="1"/>
          </p:nvPr>
        </p:nvSpPr>
        <p:spPr>
          <a:xfrm>
            <a:off x="5902964" y="1844553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讲师介绍：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1" hasCustomPrompt="1"/>
          </p:nvPr>
        </p:nvSpPr>
        <p:spPr>
          <a:xfrm>
            <a:off x="5903987" y="2276920"/>
            <a:ext cx="6144427" cy="2088145"/>
          </a:xfrm>
          <a:prstGeom prst="rect">
            <a:avLst/>
          </a:prstGeom>
        </p:spPr>
        <p:txBody>
          <a:bodyPr/>
          <a:lstStyle>
            <a:lvl1pPr marL="0" indent="176530">
              <a:spcBef>
                <a:spcPts val="600"/>
              </a:spcBef>
              <a:spcAft>
                <a:spcPts val="600"/>
              </a:spcAft>
              <a:def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华清远见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华清远见</a:t>
            </a:r>
            <a:endParaRPr lang="zh-CN" altLang="en-US" dirty="0"/>
          </a:p>
        </p:txBody>
      </p:sp>
      <p:sp>
        <p:nvSpPr>
          <p:cNvPr id="25" name="文本占位符 21"/>
          <p:cNvSpPr>
            <a:spLocks noGrp="1"/>
          </p:cNvSpPr>
          <p:nvPr>
            <p:ph type="body" sz="quarter" idx="22" hasCustomPrompt="1"/>
          </p:nvPr>
        </p:nvSpPr>
        <p:spPr>
          <a:xfrm>
            <a:off x="5903987" y="4437070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刘老师编写的图书：</a:t>
            </a:r>
            <a:endParaRPr lang="zh-CN" altLang="en-US" dirty="0"/>
          </a:p>
        </p:txBody>
      </p:sp>
      <p:sp>
        <p:nvSpPr>
          <p:cNvPr id="26" name="图片占位符 19"/>
          <p:cNvSpPr>
            <a:spLocks noGrp="1"/>
          </p:cNvSpPr>
          <p:nvPr>
            <p:ph type="pic" sz="quarter" idx="23"/>
          </p:nvPr>
        </p:nvSpPr>
        <p:spPr>
          <a:xfrm>
            <a:off x="5903987" y="4941105"/>
            <a:ext cx="5760400" cy="115208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7" name="文本占位符 21"/>
          <p:cNvSpPr>
            <a:spLocks noGrp="1"/>
          </p:cNvSpPr>
          <p:nvPr>
            <p:ph type="body" sz="quarter" idx="24" hasCustomPrompt="1"/>
          </p:nvPr>
        </p:nvSpPr>
        <p:spPr>
          <a:xfrm>
            <a:off x="623620" y="4509075"/>
            <a:ext cx="4705349" cy="296747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学员给他的标签：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623620" y="4941105"/>
            <a:ext cx="4704327" cy="647700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50"/>
                </a:solidFill>
              </a:defRPr>
            </a:lvl1pPr>
          </a:lstStyle>
          <a:p>
            <a:pPr lvl="0"/>
            <a:r>
              <a:rPr lang="zh-CN" altLang="en-US" dirty="0" smtClean="0"/>
              <a:t>专家      亲和力      专 家      亲和力 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课程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43269"/>
            <a:chOff x="912" y="1147"/>
            <a:chExt cx="2984" cy="342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157"/>
              <a:ext cx="240" cy="333"/>
              <a:chOff x="2078" y="1368"/>
              <a:chExt cx="1615" cy="2238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1368"/>
                <a:ext cx="1356" cy="223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24873"/>
            <a:chOff x="1248" y="1632"/>
            <a:chExt cx="2976" cy="331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76"/>
              <a:ext cx="240" cy="287"/>
              <a:chOff x="2078" y="1522"/>
              <a:chExt cx="1615" cy="1932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30569"/>
            <a:chOff x="1344" y="2179"/>
            <a:chExt cx="2976" cy="33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181"/>
              <a:ext cx="240" cy="333"/>
              <a:chOff x="2078" y="1368"/>
              <a:chExt cx="1615" cy="2238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1368"/>
                <a:ext cx="1356" cy="223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20110"/>
            <a:chOff x="1248" y="2691"/>
            <a:chExt cx="2996" cy="328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32"/>
              <a:ext cx="240" cy="287"/>
              <a:chOff x="2078" y="1522"/>
              <a:chExt cx="1615" cy="1932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74658"/>
            <a:ext cx="6290733" cy="532392"/>
            <a:chOff x="960" y="3197"/>
            <a:chExt cx="2972" cy="335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197"/>
              <a:ext cx="224" cy="333"/>
              <a:chOff x="2078" y="1368"/>
              <a:chExt cx="1615" cy="2238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1522"/>
                <a:ext cx="1425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1368"/>
                <a:ext cx="1425" cy="223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1546"/>
                <a:ext cx="1096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1546"/>
                <a:ext cx="1096" cy="1885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尾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737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2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23069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0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0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0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2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1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395710" y="4941105"/>
            <a:ext cx="5376373" cy="275590"/>
            <a:chOff x="467715" y="4941105"/>
            <a:chExt cx="4032280" cy="275590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1600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1600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18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18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2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2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2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2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2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2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2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2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1600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2800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43269"/>
            <a:chOff x="912" y="1147"/>
            <a:chExt cx="2984" cy="342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157"/>
              <a:ext cx="240" cy="333"/>
              <a:chOff x="2078" y="1368"/>
              <a:chExt cx="1615" cy="2238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1368"/>
                <a:ext cx="1356" cy="223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24873"/>
            <a:chOff x="1248" y="1632"/>
            <a:chExt cx="2976" cy="331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76"/>
              <a:ext cx="240" cy="287"/>
              <a:chOff x="2078" y="1522"/>
              <a:chExt cx="1615" cy="1932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30569"/>
            <a:chOff x="1344" y="2179"/>
            <a:chExt cx="2976" cy="33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181"/>
              <a:ext cx="240" cy="333"/>
              <a:chOff x="2078" y="1368"/>
              <a:chExt cx="1615" cy="2238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1368"/>
                <a:ext cx="1356" cy="223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20110"/>
            <a:chOff x="1248" y="2691"/>
            <a:chExt cx="2996" cy="328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32"/>
              <a:ext cx="240" cy="287"/>
              <a:chOff x="2078" y="1522"/>
              <a:chExt cx="1615" cy="1932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18370"/>
            <a:ext cx="6288617" cy="530805"/>
            <a:chOff x="961" y="3198"/>
            <a:chExt cx="2971" cy="334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198"/>
              <a:ext cx="225" cy="333"/>
              <a:chOff x="2078" y="1368"/>
              <a:chExt cx="1615" cy="2238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1522"/>
                <a:ext cx="1420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1368"/>
                <a:ext cx="1420" cy="223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1541"/>
                <a:ext cx="1093" cy="18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1539"/>
                <a:ext cx="1091" cy="1885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04483"/>
            <a:ext cx="6290733" cy="532392"/>
            <a:chOff x="960" y="3197"/>
            <a:chExt cx="2972" cy="335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197"/>
              <a:ext cx="224" cy="333"/>
              <a:chOff x="2078" y="1368"/>
              <a:chExt cx="1615" cy="2238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1522"/>
                <a:ext cx="1425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1368"/>
                <a:ext cx="1425" cy="223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1546"/>
                <a:ext cx="1096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1546"/>
                <a:ext cx="1096" cy="1885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43269"/>
            <a:chOff x="912" y="1147"/>
            <a:chExt cx="2984" cy="342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157"/>
              <a:ext cx="240" cy="333"/>
              <a:chOff x="2078" y="1368"/>
              <a:chExt cx="1615" cy="2238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1368"/>
                <a:ext cx="1356" cy="223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24873"/>
            <a:chOff x="1248" y="1632"/>
            <a:chExt cx="2976" cy="331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76"/>
              <a:ext cx="240" cy="287"/>
              <a:chOff x="2078" y="1522"/>
              <a:chExt cx="1615" cy="1932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30569"/>
            <a:chOff x="1344" y="2179"/>
            <a:chExt cx="2976" cy="33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181"/>
              <a:ext cx="240" cy="333"/>
              <a:chOff x="2078" y="1368"/>
              <a:chExt cx="1615" cy="2238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1368"/>
                <a:ext cx="1356" cy="223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20110"/>
            <a:chOff x="1248" y="2691"/>
            <a:chExt cx="2996" cy="328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32"/>
              <a:ext cx="240" cy="287"/>
              <a:chOff x="2078" y="1522"/>
              <a:chExt cx="1615" cy="1932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74658"/>
            <a:ext cx="6290733" cy="532392"/>
            <a:chOff x="960" y="3197"/>
            <a:chExt cx="2972" cy="335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197"/>
              <a:ext cx="224" cy="333"/>
              <a:chOff x="2078" y="1368"/>
              <a:chExt cx="1615" cy="2238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1522"/>
                <a:ext cx="1425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1368"/>
                <a:ext cx="1425" cy="223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1546"/>
                <a:ext cx="1096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1546"/>
                <a:ext cx="1096" cy="1885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43269"/>
            <a:chOff x="912" y="1147"/>
            <a:chExt cx="2984" cy="342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157"/>
              <a:ext cx="240" cy="333"/>
              <a:chOff x="2078" y="1368"/>
              <a:chExt cx="1615" cy="2238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1368"/>
                <a:ext cx="1356" cy="223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24873"/>
            <a:chOff x="1248" y="1632"/>
            <a:chExt cx="2976" cy="331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76"/>
              <a:ext cx="240" cy="287"/>
              <a:chOff x="2078" y="1522"/>
              <a:chExt cx="1615" cy="1932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24873"/>
            <a:chOff x="1344" y="2160"/>
            <a:chExt cx="2976" cy="331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188"/>
              <a:ext cx="240" cy="303"/>
              <a:chOff x="2078" y="1418"/>
              <a:chExt cx="1615" cy="2036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418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68738"/>
            <a:ext cx="6290733" cy="532392"/>
            <a:chOff x="960" y="3197"/>
            <a:chExt cx="2972" cy="335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197"/>
              <a:ext cx="224" cy="333"/>
              <a:chOff x="2078" y="1368"/>
              <a:chExt cx="1615" cy="2238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1522"/>
                <a:ext cx="1425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1368"/>
                <a:ext cx="1425" cy="223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1546"/>
                <a:ext cx="1096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1546"/>
                <a:ext cx="1096" cy="1885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30569"/>
            <a:chOff x="1344" y="2179"/>
            <a:chExt cx="2976" cy="33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181"/>
              <a:ext cx="240" cy="333"/>
              <a:chOff x="2078" y="1368"/>
              <a:chExt cx="1615" cy="2238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1368"/>
                <a:ext cx="1356" cy="223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20110"/>
            <a:chOff x="1248" y="2691"/>
            <a:chExt cx="2996" cy="328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32"/>
              <a:ext cx="240" cy="287"/>
              <a:chOff x="2078" y="1522"/>
              <a:chExt cx="1615" cy="1932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52723"/>
            <a:ext cx="6290733" cy="532392"/>
            <a:chOff x="960" y="3197"/>
            <a:chExt cx="2972" cy="335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197"/>
              <a:ext cx="224" cy="333"/>
              <a:chOff x="2078" y="1368"/>
              <a:chExt cx="1615" cy="2238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1522"/>
                <a:ext cx="1425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1368"/>
                <a:ext cx="1425" cy="223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1546"/>
                <a:ext cx="1096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1546"/>
                <a:ext cx="1096" cy="1885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30569"/>
            <a:chOff x="1344" y="2179"/>
            <a:chExt cx="2976" cy="33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181"/>
              <a:ext cx="240" cy="333"/>
              <a:chOff x="2078" y="1368"/>
              <a:chExt cx="1615" cy="2238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1522"/>
                <a:ext cx="1356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1368"/>
                <a:ext cx="1356" cy="223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546"/>
                <a:ext cx="1097" cy="1885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08643"/>
            <a:ext cx="6290733" cy="532392"/>
            <a:chOff x="960" y="3197"/>
            <a:chExt cx="2972" cy="335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197"/>
              <a:ext cx="224" cy="333"/>
              <a:chOff x="2078" y="1368"/>
              <a:chExt cx="1615" cy="2238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1522"/>
                <a:ext cx="1425" cy="193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1368"/>
                <a:ext cx="1425" cy="223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1546"/>
                <a:ext cx="1096" cy="188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1546"/>
                <a:ext cx="1096" cy="1885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4.png"/><Relationship Id="rId17" Type="http://schemas.openxmlformats.org/officeDocument/2006/relationships/image" Target="../media/image13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261620"/>
          </a:xfrm>
          <a:prstGeom prst="rect">
            <a:avLst/>
          </a:prstGeom>
          <a:noFill/>
        </p:spPr>
        <p:txBody>
          <a:bodyPr lIns="77925" tIns="38963" rIns="77925" bIns="38963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261620"/>
          </a:xfrm>
          <a:prstGeom prst="rect">
            <a:avLst/>
          </a:prstGeom>
          <a:noFill/>
        </p:spPr>
        <p:txBody>
          <a:bodyPr lIns="77925" tIns="38963" rIns="77925" bIns="38963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971957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标准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I/O</a:t>
            </a:r>
            <a:r>
              <a:rPr sz="5865" smtClean="0">
                <a:solidFill>
                  <a:srgbClr val="FFFF00"/>
                </a:solidFill>
                <a:sym typeface="+mn-ea"/>
              </a:rPr>
              <a:t>介绍</a:t>
            </a:r>
            <a:endParaRPr lang="en-US" altLang="zh-CN" sz="5865" b="0" dirty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大海老师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sz="quarter" idx="11"/>
          </p:nvPr>
        </p:nvSpPr>
        <p:spPr>
          <a:xfrm>
            <a:off x="443865" y="989965"/>
            <a:ext cx="5590540" cy="557276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IO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流的缓冲类型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stdin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stdout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  stderr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stdin/stdout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默认是行缓冲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stderr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没有缓冲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写代码显示缓冲区大小</a:t>
            </a:r>
            <a:endParaRPr lang="en-US" altLang="zh-CN" sz="2400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小结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51850" y="3438775"/>
            <a:ext cx="4104838" cy="432031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流</a:t>
            </a:r>
            <a:r>
              <a:rPr lang="en-US" altLang="zh-CN" sz="2400" dirty="0">
                <a:solidFill>
                  <a:schemeClr val="bg1"/>
                </a:solidFill>
              </a:rPr>
              <a:t>(FILE)</a:t>
            </a:r>
            <a:r>
              <a:rPr lang="zh-CN" altLang="en-US" sz="2400" dirty="0">
                <a:solidFill>
                  <a:schemeClr val="bg1"/>
                </a:solidFill>
              </a:rPr>
              <a:t>的含义（了解）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51985" y="4299025"/>
            <a:ext cx="4104838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流的缓冲类型（熟练）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951755" y="5244115"/>
            <a:ext cx="4104838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951985" y="2645835"/>
            <a:ext cx="4104838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如何理解标准</a:t>
            </a:r>
            <a:r>
              <a:rPr lang="en-US" altLang="zh-CN" sz="2400" dirty="0">
                <a:solidFill>
                  <a:schemeClr val="bg1"/>
                </a:solidFill>
              </a:rPr>
              <a:t>IO</a:t>
            </a:r>
            <a:r>
              <a:rPr lang="zh-CN" altLang="en-US" sz="2400" dirty="0">
                <a:solidFill>
                  <a:schemeClr val="bg1"/>
                </a:solidFill>
              </a:rPr>
              <a:t>（了解）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952140" y="1747632"/>
            <a:ext cx="4104838" cy="3600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文件的概念和类型（了解）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169" name="Rectangle 2"/>
          <p:cNvSpPr>
            <a:spLocks noGrp="1"/>
          </p:cNvSpPr>
          <p:nvPr/>
        </p:nvSpPr>
        <p:spPr>
          <a:xfrm>
            <a:off x="942816" y="592455"/>
            <a:ext cx="8011001" cy="312420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buNone/>
            </a:pPr>
            <a:r>
              <a:rPr lang="zh-CN" altLang="en-US" sz="4400" b="0" dirty="0">
                <a:solidFill>
                  <a:srgbClr val="01E1EF"/>
                </a:solidFill>
                <a:sym typeface="Arial" panose="020B0604020202020204" pitchFamily="34" charset="0"/>
              </a:rPr>
              <a:t>课程目标</a:t>
            </a:r>
            <a:endParaRPr lang="zh-CN" altLang="en-US" sz="4400" b="0" dirty="0">
              <a:solidFill>
                <a:srgbClr val="01E1EF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/>
          </p:cNvSpPr>
          <p:nvPr>
            <p:ph type="body" sz="quarter" idx="11"/>
          </p:nvPr>
        </p:nvSpPr>
        <p:spPr>
          <a:xfrm>
            <a:off x="654758" y="1270504"/>
            <a:ext cx="10656739" cy="4968345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概念：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一组相关数据的有序集合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文件类型：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常规文件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  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目录文件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字符设备文件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块设备文件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管道文件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套接字文件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符号链接文件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98488" y="40570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文件基础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815633" y="549212"/>
            <a:ext cx="10368720" cy="503123"/>
          </a:xfrm>
        </p:spPr>
        <p:txBody>
          <a:bodyPr/>
          <a:lstStyle/>
          <a:p>
            <a:r>
              <a:rPr lang="en-US" altLang="zh-CN">
                <a:solidFill>
                  <a:srgbClr val="01E1EF"/>
                </a:solidFill>
                <a:sym typeface="Arial" panose="020B0604020202020204" pitchFamily="34" charset="0"/>
              </a:rPr>
              <a:t>UNIX</a:t>
            </a:r>
            <a:r>
              <a:rPr>
                <a:solidFill>
                  <a:srgbClr val="01E1EF"/>
                </a:solidFill>
                <a:sym typeface="Arial" panose="020B0604020202020204" pitchFamily="34" charset="0"/>
              </a:rPr>
              <a:t>基础知识</a:t>
            </a:r>
            <a:r>
              <a:rPr lang="en-US" altLang="zh-CN">
                <a:solidFill>
                  <a:srgbClr val="01E1EF"/>
                </a:solidFill>
                <a:sym typeface="Arial" panose="020B0604020202020204" pitchFamily="34" charset="0"/>
              </a:rPr>
              <a:t>-</a:t>
            </a:r>
            <a:r>
              <a:rPr>
                <a:solidFill>
                  <a:srgbClr val="01E1EF"/>
                </a:solidFill>
                <a:sym typeface="Arial" panose="020B0604020202020204" pitchFamily="34" charset="0"/>
              </a:rPr>
              <a:t>系统调用和库函数</a:t>
            </a:r>
            <a:endParaRPr lang="zh-CN" altLang="en-US"/>
          </a:p>
        </p:txBody>
      </p:sp>
      <p:pic>
        <p:nvPicPr>
          <p:cNvPr id="4" name="Picture 5" descr="1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444" y="1270952"/>
            <a:ext cx="4618037" cy="4824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/>
          </p:cNvSpPr>
          <p:nvPr>
            <p:ph type="body" sz="quarter" idx="11"/>
          </p:nvPr>
        </p:nvSpPr>
        <p:spPr>
          <a:xfrm>
            <a:off x="727999" y="2131564"/>
            <a:ext cx="7992554" cy="496834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ANSI 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标准定义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主流操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作系统上都实现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通过缓冲机制减少系统调用，实现更高的效率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50558" y="136963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介绍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body" sz="quarter" idx="11"/>
          </p:nvPr>
        </p:nvSpPr>
        <p:spPr>
          <a:xfrm>
            <a:off x="614680" y="1036955"/>
            <a:ext cx="6503670" cy="546862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FILE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标准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用一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个结构体类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型来存放打开的文件的相关信息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所有操作都是围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绕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来进行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80000"/>
              </a:lnSpc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stream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FILE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又被称为流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(stream)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二进制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15633" y="405702"/>
            <a:ext cx="10368720" cy="88015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流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1" name="Rectangle 3"/>
          <p:cNvSpPr>
            <a:spLocks noGrp="1"/>
          </p:cNvSpPr>
          <p:nvPr>
            <p:ph type="body" sz="quarter" idx="11"/>
          </p:nvPr>
        </p:nvSpPr>
        <p:spPr>
          <a:xfrm>
            <a:off x="744509" y="1654679"/>
            <a:ext cx="7992554" cy="496834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Windows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 3" panose="05040102010807070707" pitchFamily="18" charset="2"/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二进制流：   换行符 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    ‘\n’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      文本流：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换行符 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    ‘\r’ ‘\n’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Linux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80000"/>
              </a:lnSpc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换行符 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    ‘\n’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44513" y="74542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文本流和二进制流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1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1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sz="quarter" idx="11"/>
          </p:nvPr>
        </p:nvSpPr>
        <p:spPr>
          <a:xfrm>
            <a:off x="479077" y="1111754"/>
            <a:ext cx="7992554" cy="496834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全缓冲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当流的缓冲区无数据或无空间时才执行实际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行缓冲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当在输入和输出中遇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到换行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(‘\n’)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时，进行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Font typeface="Wingdings 3" panose="05040102010807070707" pitchFamily="18" charset="2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当流和一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个终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端关联时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，典型的行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缓冲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无缓冲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数据直接写入文件，流不进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行缓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冲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5318" y="31553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流的缓冲类型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/>
          </p:cNvSpPr>
          <p:nvPr>
            <p:ph type="body" sz="quarter" idx="11"/>
          </p:nvPr>
        </p:nvSpPr>
        <p:spPr>
          <a:xfrm>
            <a:off x="660371" y="2678920"/>
            <a:ext cx="7992554" cy="496834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标准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预定义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，程序运行时自动打开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15633" y="169729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stdin,stdout,stderr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8896" name="Group 48"/>
          <p:cNvGraphicFramePr>
            <a:graphicFrameLocks noGrp="1"/>
          </p:cNvGraphicFramePr>
          <p:nvPr>
            <p:ph sz="half" idx="4294967295"/>
          </p:nvPr>
        </p:nvGraphicFramePr>
        <p:xfrm>
          <a:off x="958557" y="3458989"/>
          <a:ext cx="7272020" cy="1435100"/>
        </p:xfrm>
        <a:graphic>
          <a:graphicData uri="http://schemas.openxmlformats.org/drawingml/2006/table">
            <a:tbl>
              <a:tblPr/>
              <a:tblGrid>
                <a:gridCol w="1871345"/>
                <a:gridCol w="967105"/>
                <a:gridCol w="3184525"/>
                <a:gridCol w="1249045"/>
              </a:tblGrid>
              <a:tr h="388938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标准输入流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STDIN_FILENO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stdin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标准输出流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STDOUT_FILENO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stdout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标准错误流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STDERR_FILENO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stderr</a:t>
                      </a:r>
                      <a:endParaRPr kumimoji="0" lang="en-US" altLang="zh-CN" sz="24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833</Words>
  <Application>WPS 演示</Application>
  <PresentationFormat>自定义</PresentationFormat>
  <Paragraphs>127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Wingdings 3</vt:lpstr>
      <vt:lpstr>Symbol</vt:lpstr>
      <vt:lpstr>Arial Unicode MS</vt:lpstr>
      <vt:lpstr>华清远见慕课堂 - PPT模板（最终版）</vt:lpstr>
      <vt:lpstr>标准I/O介绍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1084</cp:revision>
  <dcterms:created xsi:type="dcterms:W3CDTF">2008-06-24T03:08:00Z</dcterms:created>
  <dcterms:modified xsi:type="dcterms:W3CDTF">2021-09-16T06:16:48Z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2F5A84A830C44A05A02E4D4A5748DFFE</vt:lpwstr>
  </property>
</Properties>
</file>