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8"/>
  </p:handoutMasterIdLst>
  <p:sldIdLst>
    <p:sldId id="1582" r:id="rId3"/>
    <p:sldId id="1566" r:id="rId4"/>
    <p:sldId id="1567" r:id="rId5"/>
    <p:sldId id="1583" r:id="rId7"/>
    <p:sldId id="1568" r:id="rId8"/>
    <p:sldId id="1569" r:id="rId9"/>
    <p:sldId id="1570" r:id="rId10"/>
    <p:sldId id="1597" r:id="rId11"/>
    <p:sldId id="1596" r:id="rId12"/>
    <p:sldId id="1571" r:id="rId13"/>
    <p:sldId id="1572" r:id="rId14"/>
    <p:sldId id="1573" r:id="rId15"/>
    <p:sldId id="1579" r:id="rId16"/>
    <p:sldId id="1581" r:id="rId17"/>
  </p:sldIdLst>
  <p:sldSz cx="12192000" cy="6858000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E1EF"/>
    <a:srgbClr val="3A3C3F"/>
    <a:srgbClr val="E30C07"/>
    <a:srgbClr val="6F6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342" autoAdjust="0"/>
    <p:restoredTop sz="78723" autoAdjust="0"/>
  </p:normalViewPr>
  <p:slideViewPr>
    <p:cSldViewPr>
      <p:cViewPr varScale="1">
        <p:scale>
          <a:sx n="67" d="100"/>
          <a:sy n="67" d="100"/>
        </p:scale>
        <p:origin x="-798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215F5-BED6-4843-BE30-F7DCC61DF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9D07-4D2E-4279-BB2A-272192FFB1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74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74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fld id="{0E7FBE50-E1A1-4D32-9B8B-4E7C79B0A50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IEEE</a:t>
            </a:r>
            <a:r>
              <a:rPr lang="zh-CN" altLang="en-US" dirty="0" smtClean="0"/>
              <a:t>：电气和电子工程师协会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FBE50-E1A1-4D32-9B8B-4E7C79B0A50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jpeg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png"/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1733" y="0"/>
            <a:ext cx="5520267" cy="646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8" descr="8c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2284" y="4581525"/>
            <a:ext cx="1909233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9"/>
          <p:cNvSpPr txBox="1"/>
          <p:nvPr/>
        </p:nvSpPr>
        <p:spPr>
          <a:xfrm>
            <a:off x="2832100" y="5013325"/>
            <a:ext cx="5029200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扫描华清远见官方二维码（</a:t>
            </a:r>
            <a:r>
              <a:rPr lang="en-US" altLang="zh-CN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第一时间获取更多华清远见课程信息。</a:t>
            </a:r>
            <a:endParaRPr lang="zh-CN" altLang="en-US" sz="1600" u="none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15633" y="2132910"/>
            <a:ext cx="6624460" cy="576040"/>
          </a:xfrm>
          <a:prstGeom prst="rect">
            <a:avLst/>
          </a:prstGeom>
        </p:spPr>
        <p:txBody>
          <a:bodyPr anchor="t"/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编辑母版标题样式</a:t>
            </a:r>
            <a:endParaRPr lang="zh-CN" altLang="en-US" dirty="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719627" y="3068975"/>
            <a:ext cx="6048420" cy="504035"/>
          </a:xfrm>
          <a:prstGeom prst="rect">
            <a:avLst/>
          </a:prstGeom>
        </p:spPr>
        <p:txBody>
          <a:bodyPr/>
          <a:lstStyle>
            <a:lvl1pPr algn="ctr">
              <a:buNone/>
              <a:defRPr lang="zh-CN" altLang="en-US" sz="2000" b="1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  <p:pic>
        <p:nvPicPr>
          <p:cNvPr id="8" name="图片 7" descr="logo-pp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31607" y="330376"/>
            <a:ext cx="3456240" cy="650454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2542117" y="2032000"/>
            <a:ext cx="74041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32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8" descr="logo-白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3084" y="177800"/>
            <a:ext cx="4800600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9"/>
          <p:cNvSpPr txBox="1"/>
          <p:nvPr/>
        </p:nvSpPr>
        <p:spPr>
          <a:xfrm rot="220577">
            <a:off x="2034117" y="5778706"/>
            <a:ext cx="3172883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关注微信（</a:t>
            </a:r>
            <a:r>
              <a:rPr lang="en-US" altLang="zh-CN" sz="1600" u="none" dirty="0">
                <a:solidFill>
                  <a:srgbClr val="E30C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第一时间获取更多免费学习资料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4" descr="8cm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56691">
            <a:off x="2338917" y="4076700"/>
            <a:ext cx="2317749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5"/>
          <p:cNvSpPr txBox="1"/>
          <p:nvPr/>
        </p:nvSpPr>
        <p:spPr>
          <a:xfrm rot="195230">
            <a:off x="5096933" y="3994895"/>
            <a:ext cx="5331884" cy="30486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更多课程欢迎关注华清远见慕课堂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免费咨询电话：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400-706-1880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值班手机：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15010390966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619366077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1462495461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讲师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文本占位符 129"/>
          <p:cNvSpPr>
            <a:spLocks noGrp="1"/>
          </p:cNvSpPr>
          <p:nvPr>
            <p:ph type="body" sz="quarter" idx="16"/>
          </p:nvPr>
        </p:nvSpPr>
        <p:spPr>
          <a:xfrm>
            <a:off x="623620" y="476795"/>
            <a:ext cx="6912480" cy="50403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7" hasCustomPrompt="1"/>
          </p:nvPr>
        </p:nvSpPr>
        <p:spPr>
          <a:xfrm>
            <a:off x="623620" y="1124503"/>
            <a:ext cx="3456240" cy="360362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solidFill>
                  <a:srgbClr val="CC0000"/>
                </a:solidFill>
              </a:defRPr>
            </a:lvl1pPr>
          </a:lstStyle>
          <a:p>
            <a:pPr lvl="0"/>
            <a:r>
              <a:rPr lang="zh-CN" altLang="en-US" dirty="0" smtClean="0"/>
              <a:t>金牌讲师    刘老师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8" hasCustomPrompt="1"/>
          </p:nvPr>
        </p:nvSpPr>
        <p:spPr>
          <a:xfrm>
            <a:off x="624416" y="1557338"/>
            <a:ext cx="9695876" cy="287337"/>
          </a:xfrm>
          <a:prstGeom prst="rect">
            <a:avLst/>
          </a:prstGeom>
        </p:spPr>
        <p:txBody>
          <a:bodyPr/>
          <a:lstStyle>
            <a:lvl1pPr>
              <a:buNone/>
              <a:defRPr sz="1200" b="1">
                <a:solidFill>
                  <a:srgbClr val="00B0F0"/>
                </a:solidFill>
              </a:defRPr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zh-CN" altLang="en-US" dirty="0" smtClean="0"/>
              <a:t>精彩语录：</a:t>
            </a:r>
            <a:endParaRPr lang="zh-CN" altLang="en-US" dirty="0"/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9"/>
          </p:nvPr>
        </p:nvSpPr>
        <p:spPr>
          <a:xfrm>
            <a:off x="623620" y="1916895"/>
            <a:ext cx="5184320" cy="244817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0" hasCustomPrompt="1"/>
          </p:nvPr>
        </p:nvSpPr>
        <p:spPr>
          <a:xfrm>
            <a:off x="5902964" y="1844553"/>
            <a:ext cx="4705349" cy="360362"/>
          </a:xfrm>
          <a:prstGeom prst="rect">
            <a:avLst/>
          </a:prstGeom>
        </p:spPr>
        <p:txBody>
          <a:bodyPr/>
          <a:lstStyle>
            <a:lvl1pPr>
              <a:buNone/>
              <a:defRPr sz="1600" b="1">
                <a:solidFill>
                  <a:srgbClr val="CC0000"/>
                </a:solidFill>
              </a:defRPr>
            </a:lvl1pPr>
            <a:lvl2pPr>
              <a:defRPr sz="1400">
                <a:solidFill>
                  <a:srgbClr val="CC0000"/>
                </a:solidFill>
              </a:defRPr>
            </a:lvl2pPr>
            <a:lvl3pPr>
              <a:defRPr sz="1400">
                <a:solidFill>
                  <a:srgbClr val="CC0000"/>
                </a:solidFill>
              </a:defRPr>
            </a:lvl3pPr>
            <a:lvl4pPr>
              <a:defRPr sz="1400">
                <a:solidFill>
                  <a:srgbClr val="CC0000"/>
                </a:solidFill>
              </a:defRPr>
            </a:lvl4pPr>
            <a:lvl5pPr>
              <a:defRPr sz="1400">
                <a:solidFill>
                  <a:srgbClr val="CC0000"/>
                </a:solidFill>
              </a:defRPr>
            </a:lvl5pPr>
          </a:lstStyle>
          <a:p>
            <a:pPr lvl="0"/>
            <a:r>
              <a:rPr lang="zh-CN" altLang="en-US" dirty="0" smtClean="0"/>
              <a:t>讲师介绍：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21" hasCustomPrompt="1"/>
          </p:nvPr>
        </p:nvSpPr>
        <p:spPr>
          <a:xfrm>
            <a:off x="5903987" y="2276920"/>
            <a:ext cx="6144427" cy="2088145"/>
          </a:xfrm>
          <a:prstGeom prst="rect">
            <a:avLst/>
          </a:prstGeom>
        </p:spPr>
        <p:txBody>
          <a:bodyPr/>
          <a:lstStyle>
            <a:lvl1pPr marL="0" indent="176530">
              <a:spcBef>
                <a:spcPts val="600"/>
              </a:spcBef>
              <a:spcAft>
                <a:spcPts val="600"/>
              </a:spcAft>
              <a:defRPr lang="zh-CN" alt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华清远见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华清远见</a:t>
            </a:r>
            <a:endParaRPr lang="zh-CN" altLang="en-US" dirty="0"/>
          </a:p>
        </p:txBody>
      </p:sp>
      <p:sp>
        <p:nvSpPr>
          <p:cNvPr id="25" name="文本占位符 21"/>
          <p:cNvSpPr>
            <a:spLocks noGrp="1"/>
          </p:cNvSpPr>
          <p:nvPr>
            <p:ph type="body" sz="quarter" idx="22" hasCustomPrompt="1"/>
          </p:nvPr>
        </p:nvSpPr>
        <p:spPr>
          <a:xfrm>
            <a:off x="5903987" y="4437070"/>
            <a:ext cx="4705349" cy="360362"/>
          </a:xfrm>
          <a:prstGeom prst="rect">
            <a:avLst/>
          </a:prstGeom>
        </p:spPr>
        <p:txBody>
          <a:bodyPr/>
          <a:lstStyle>
            <a:lvl1pPr>
              <a:buNone/>
              <a:defRPr sz="1600" b="1">
                <a:solidFill>
                  <a:srgbClr val="CC0000"/>
                </a:solidFill>
              </a:defRPr>
            </a:lvl1pPr>
            <a:lvl2pPr>
              <a:defRPr sz="1400">
                <a:solidFill>
                  <a:srgbClr val="CC0000"/>
                </a:solidFill>
              </a:defRPr>
            </a:lvl2pPr>
            <a:lvl3pPr>
              <a:defRPr sz="1400">
                <a:solidFill>
                  <a:srgbClr val="CC0000"/>
                </a:solidFill>
              </a:defRPr>
            </a:lvl3pPr>
            <a:lvl4pPr>
              <a:defRPr sz="1400">
                <a:solidFill>
                  <a:srgbClr val="CC0000"/>
                </a:solidFill>
              </a:defRPr>
            </a:lvl4pPr>
            <a:lvl5pPr>
              <a:defRPr sz="1400">
                <a:solidFill>
                  <a:srgbClr val="CC0000"/>
                </a:solidFill>
              </a:defRPr>
            </a:lvl5pPr>
          </a:lstStyle>
          <a:p>
            <a:pPr lvl="0"/>
            <a:r>
              <a:rPr lang="zh-CN" altLang="en-US" dirty="0" smtClean="0"/>
              <a:t>刘老师编写的图书：</a:t>
            </a:r>
            <a:endParaRPr lang="zh-CN" altLang="en-US" dirty="0"/>
          </a:p>
        </p:txBody>
      </p:sp>
      <p:sp>
        <p:nvSpPr>
          <p:cNvPr id="26" name="图片占位符 19"/>
          <p:cNvSpPr>
            <a:spLocks noGrp="1"/>
          </p:cNvSpPr>
          <p:nvPr>
            <p:ph type="pic" sz="quarter" idx="23"/>
          </p:nvPr>
        </p:nvSpPr>
        <p:spPr>
          <a:xfrm>
            <a:off x="5903987" y="4941105"/>
            <a:ext cx="5760400" cy="115208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27" name="文本占位符 21"/>
          <p:cNvSpPr>
            <a:spLocks noGrp="1"/>
          </p:cNvSpPr>
          <p:nvPr>
            <p:ph type="body" sz="quarter" idx="24" hasCustomPrompt="1"/>
          </p:nvPr>
        </p:nvSpPr>
        <p:spPr>
          <a:xfrm>
            <a:off x="623620" y="4509075"/>
            <a:ext cx="4705349" cy="296747"/>
          </a:xfrm>
          <a:prstGeom prst="rect">
            <a:avLst/>
          </a:prstGeom>
        </p:spPr>
        <p:txBody>
          <a:bodyPr/>
          <a:lstStyle>
            <a:lvl1pPr>
              <a:buNone/>
              <a:defRPr sz="1600" b="1">
                <a:solidFill>
                  <a:srgbClr val="CC0000"/>
                </a:solidFill>
              </a:defRPr>
            </a:lvl1pPr>
            <a:lvl2pPr>
              <a:defRPr sz="1400">
                <a:solidFill>
                  <a:srgbClr val="CC0000"/>
                </a:solidFill>
              </a:defRPr>
            </a:lvl2pPr>
            <a:lvl3pPr>
              <a:defRPr sz="1400">
                <a:solidFill>
                  <a:srgbClr val="CC0000"/>
                </a:solidFill>
              </a:defRPr>
            </a:lvl3pPr>
            <a:lvl4pPr>
              <a:defRPr sz="1400">
                <a:solidFill>
                  <a:srgbClr val="CC0000"/>
                </a:solidFill>
              </a:defRPr>
            </a:lvl4pPr>
            <a:lvl5pPr>
              <a:defRPr sz="1400">
                <a:solidFill>
                  <a:srgbClr val="CC0000"/>
                </a:solidFill>
              </a:defRPr>
            </a:lvl5pPr>
          </a:lstStyle>
          <a:p>
            <a:pPr lvl="0"/>
            <a:r>
              <a:rPr lang="zh-CN" altLang="en-US" dirty="0" smtClean="0"/>
              <a:t>学员给他的标签：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25" hasCustomPrompt="1"/>
          </p:nvPr>
        </p:nvSpPr>
        <p:spPr>
          <a:xfrm>
            <a:off x="623620" y="4941105"/>
            <a:ext cx="4704327" cy="647700"/>
          </a:xfrm>
          <a:prstGeom prst="rect">
            <a:avLst/>
          </a:prstGeom>
        </p:spPr>
        <p:txBody>
          <a:bodyPr/>
          <a:lstStyle>
            <a:lvl1pPr>
              <a:buNone/>
              <a:defRPr sz="1200" b="1">
                <a:solidFill>
                  <a:srgbClr val="00B050"/>
                </a:solidFill>
              </a:defRPr>
            </a:lvl1pPr>
          </a:lstStyle>
          <a:p>
            <a:pPr lvl="0"/>
            <a:r>
              <a:rPr lang="zh-CN" altLang="en-US" dirty="0" smtClean="0"/>
              <a:t>专家      亲和力      专 家      亲和力 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课程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930400" y="1773238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641600" y="25908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459163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641600" y="4271963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2032000" y="509905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21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/>
          </p:nvPr>
        </p:nvSpPr>
        <p:spPr>
          <a:xfrm>
            <a:off x="3407813" y="3501005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/>
          </p:nvPr>
        </p:nvSpPr>
        <p:spPr>
          <a:xfrm>
            <a:off x="3215800" y="43650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/>
          </p:nvPr>
        </p:nvSpPr>
        <p:spPr>
          <a:xfrm>
            <a:off x="2639760" y="515712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/>
          </p:nvPr>
        </p:nvSpPr>
        <p:spPr>
          <a:xfrm>
            <a:off x="3215800" y="263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/>
          </p:nvPr>
        </p:nvSpPr>
        <p:spPr>
          <a:xfrm>
            <a:off x="2543753" y="1868917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9101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9956800" y="6381750"/>
            <a:ext cx="162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showMasterSp="0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219200"/>
            <a:ext cx="10972800" cy="49101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9956800" y="6381750"/>
            <a:ext cx="162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尾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2542117" y="2032000"/>
            <a:ext cx="74041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32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9"/>
          <p:cNvSpPr txBox="1"/>
          <p:nvPr/>
        </p:nvSpPr>
        <p:spPr>
          <a:xfrm rot="220577">
            <a:off x="2034117" y="5778706"/>
            <a:ext cx="3172883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关注微信（</a:t>
            </a:r>
            <a:r>
              <a:rPr lang="en-US" altLang="zh-CN" sz="1600" u="none" dirty="0">
                <a:solidFill>
                  <a:srgbClr val="E30C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第一时间获取更多免费学习资料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4" descr="8c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56691">
            <a:off x="2338917" y="4076700"/>
            <a:ext cx="2317749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5"/>
          <p:cNvSpPr txBox="1"/>
          <p:nvPr/>
        </p:nvSpPr>
        <p:spPr>
          <a:xfrm rot="195230">
            <a:off x="5096933" y="3994895"/>
            <a:ext cx="5331884" cy="30486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更多课程欢迎关注华清远见慕课堂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免费咨询电话：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400-706-1880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值班手机：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15010390966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619366077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1462495461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logo-白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747243" y="836820"/>
            <a:ext cx="4556911" cy="79205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1" cy="6897651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>
            <p:ph type="ctrTitle" hasCustomPrompt="1"/>
          </p:nvPr>
        </p:nvSpPr>
        <p:spPr>
          <a:xfrm>
            <a:off x="531731" y="2168539"/>
            <a:ext cx="7208855" cy="1066911"/>
          </a:xfrm>
          <a:ln>
            <a:noFill/>
          </a:ln>
        </p:spPr>
        <p:txBody>
          <a:bodyPr/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kumimoji="1" lang="en-US" altLang="zh-CN" b="0" dirty="0"/>
              <a:t>编辑母版标题样式</a:t>
            </a:r>
            <a:endParaRPr kumimoji="1" lang="en-US" altLang="zh-CN" b="0" dirty="0"/>
          </a:p>
        </p:txBody>
      </p:sp>
      <p:sp>
        <p:nvSpPr>
          <p:cNvPr id="12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2167567" y="3445443"/>
            <a:ext cx="3840659" cy="96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spcBef>
                <a:spcPts val="0"/>
              </a:spcBef>
              <a:buNone/>
              <a:defRPr lang="zh-CN" altLang="en-US" sz="21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编辑母版主讲人</a:t>
            </a:r>
            <a:endParaRPr lang="zh-CN" alt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313241" y="3445439"/>
            <a:ext cx="1889001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0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685"/>
            <a:ext cx="12192000" cy="6897651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曾老师-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3"/>
          <p:cNvGrpSpPr/>
          <p:nvPr userDrawn="1"/>
        </p:nvGrpSpPr>
        <p:grpSpPr>
          <a:xfrm>
            <a:off x="395710" y="4941105"/>
            <a:ext cx="5376373" cy="583565"/>
            <a:chOff x="467715" y="4941105"/>
            <a:chExt cx="4032280" cy="583565"/>
          </a:xfrm>
        </p:grpSpPr>
        <p:sp>
          <p:nvSpPr>
            <p:cNvPr id="45" name="矩形 44"/>
            <p:cNvSpPr/>
            <p:nvPr userDrawn="1"/>
          </p:nvSpPr>
          <p:spPr bwMode="auto">
            <a:xfrm>
              <a:off x="3563930" y="4941105"/>
              <a:ext cx="720050" cy="252000"/>
            </a:xfrm>
            <a:prstGeom prst="rect">
              <a:avLst/>
            </a:prstGeom>
            <a:solidFill>
              <a:srgbClr val="2D32FB"/>
            </a:solidFill>
            <a:ln w="9525" cap="flat" cmpd="sng" algn="ctr">
              <a:solidFill>
                <a:srgbClr val="2D32F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 userDrawn="1"/>
          </p:nvSpPr>
          <p:spPr bwMode="auto">
            <a:xfrm>
              <a:off x="2915885" y="4941105"/>
              <a:ext cx="576040" cy="252000"/>
            </a:xfrm>
            <a:prstGeom prst="rect">
              <a:avLst/>
            </a:prstGeom>
            <a:solidFill>
              <a:srgbClr val="FF8119"/>
            </a:solidFill>
            <a:ln w="9525" cap="flat" cmpd="sng" algn="ctr">
              <a:solidFill>
                <a:srgbClr val="FF811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矩形 54"/>
            <p:cNvSpPr/>
            <p:nvPr userDrawn="1"/>
          </p:nvSpPr>
          <p:spPr bwMode="auto">
            <a:xfrm>
              <a:off x="1043756" y="4941105"/>
              <a:ext cx="432030" cy="2520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 userDrawn="1"/>
          </p:nvSpPr>
          <p:spPr bwMode="auto">
            <a:xfrm>
              <a:off x="1547790" y="4941105"/>
              <a:ext cx="792055" cy="2520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 userDrawn="1"/>
          </p:nvSpPr>
          <p:spPr bwMode="auto">
            <a:xfrm>
              <a:off x="2411850" y="4941105"/>
              <a:ext cx="432030" cy="252000"/>
            </a:xfrm>
            <a:prstGeom prst="rect">
              <a:avLst/>
            </a:prstGeom>
            <a:solidFill>
              <a:srgbClr val="9148C8"/>
            </a:solidFill>
            <a:ln w="9525" cap="flat" cmpd="sng" algn="ctr">
              <a:solidFill>
                <a:srgbClr val="9148C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 userDrawn="1"/>
          </p:nvSpPr>
          <p:spPr bwMode="auto">
            <a:xfrm>
              <a:off x="539720" y="4941105"/>
              <a:ext cx="432030" cy="252000"/>
            </a:xfrm>
            <a:prstGeom prst="rect">
              <a:avLst/>
            </a:prstGeom>
            <a:solidFill>
              <a:srgbClr val="DE0000"/>
            </a:solidFill>
            <a:ln w="9525" cap="flat" cmpd="sng" algn="ctr">
              <a:solidFill>
                <a:srgbClr val="DE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TextBox 58"/>
            <p:cNvSpPr txBox="1"/>
            <p:nvPr userDrawn="1"/>
          </p:nvSpPr>
          <p:spPr>
            <a:xfrm>
              <a:off x="467715" y="4941105"/>
              <a:ext cx="403228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u="none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rPr>
                <a:t> 牛人      幽默      条理清晰      帅气      责任心     有感染力</a:t>
              </a:r>
              <a:endParaRPr lang="zh-CN" altLang="en-US" sz="100" u="none" dirty="0"/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527613" y="4509075"/>
            <a:ext cx="345624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学员给他的标签：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5903985" y="1844890"/>
            <a:ext cx="5664393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讲师介绍：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2" name="TextBox 61"/>
          <p:cNvSpPr txBox="1"/>
          <p:nvPr userDrawn="1"/>
        </p:nvSpPr>
        <p:spPr>
          <a:xfrm>
            <a:off x="623620" y="1124840"/>
            <a:ext cx="36482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金牌</a:t>
            </a:r>
            <a:r>
              <a:rPr lang="zh-CN" altLang="en-US" sz="2400" b="1" u="none" kern="1200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讲师 </a:t>
            </a:r>
            <a:r>
              <a:rPr lang="zh-CN" altLang="en-US" sz="2400" b="1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   曾老师</a:t>
            </a:r>
            <a:endParaRPr lang="zh-CN" altLang="en-US" sz="2400" b="1" u="none" dirty="0" smtClean="0">
              <a:solidFill>
                <a:schemeClr val="tx1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623620" y="1567891"/>
            <a:ext cx="1056073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精彩语录：拥有梦想只是一种智力</a:t>
            </a:r>
            <a:r>
              <a:rPr lang="en-US" altLang="zh-CN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,</a:t>
            </a:r>
            <a:r>
              <a:rPr lang="zh-CN" altLang="en-US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实现梦想才是一种能力。 </a:t>
            </a:r>
            <a:endParaRPr lang="zh-CN" altLang="en-US" sz="1600" b="1" u="none" kern="1200" dirty="0" smtClean="0">
              <a:solidFill>
                <a:srgbClr val="00A4DE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5903985" y="2276921"/>
            <a:ext cx="6048420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华清远见教学总监，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“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四大才子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”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之首；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华清远见金牌讲师，嵌入式系统、软件开发培训专家；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精通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Unix/Linux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操作系统和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下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C/C++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语言编程；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精通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的各种应用编程接口和机制；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深入理解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内核驱动相关机制；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超级丰富的产品开发经验，辅导过超过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10000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名学生。</a:t>
            </a:r>
            <a:endParaRPr lang="zh-CN" altLang="en-US" sz="100" u="none" dirty="0"/>
          </a:p>
        </p:txBody>
      </p:sp>
      <p:sp>
        <p:nvSpPr>
          <p:cNvPr id="65" name="TextBox 64"/>
          <p:cNvSpPr txBox="1"/>
          <p:nvPr userDrawn="1"/>
        </p:nvSpPr>
        <p:spPr>
          <a:xfrm>
            <a:off x="5999993" y="4437070"/>
            <a:ext cx="345624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曾老师编写的图书：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6" name="TextBox 65"/>
          <p:cNvSpPr txBox="1"/>
          <p:nvPr userDrawn="1"/>
        </p:nvSpPr>
        <p:spPr>
          <a:xfrm>
            <a:off x="623620" y="476795"/>
            <a:ext cx="1008070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3735" b="1" u="none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主讲老师介绍：</a:t>
            </a:r>
            <a:endParaRPr lang="zh-CN" altLang="en-US" sz="3735" b="1" u="none" kern="1200" noProof="0" dirty="0" smtClean="0">
              <a:solidFill>
                <a:srgbClr val="C00000"/>
              </a:solidFill>
              <a:latin typeface="华文细黑" panose="02010600040101010101" pitchFamily="2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67" name="图片 66" descr="t1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1607" y="1844890"/>
            <a:ext cx="5376373" cy="2615222"/>
          </a:xfrm>
          <a:prstGeom prst="rect">
            <a:avLst/>
          </a:prstGeom>
        </p:spPr>
      </p:pic>
      <p:pic>
        <p:nvPicPr>
          <p:cNvPr id="68" name="图片 67" descr="2014《嵌入式应用程序设计综合教程》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288013" y="4843990"/>
            <a:ext cx="1253369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9" name="图片 68" descr="2012《从实践中学嵌入式Linux C编程》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728113" y="4843990"/>
            <a:ext cx="1247059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0" name="图片 69" descr="2009《嵌入式Linux C语言开发》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9168213" y="4843990"/>
            <a:ext cx="1216295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 userDrawn="1"/>
        </p:nvGrpSpPr>
        <p:grpSpPr bwMode="auto">
          <a:xfrm>
            <a:off x="2468053" y="2416965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831773" y="320902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31773" y="4001075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447747" y="4721125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1777816" y="5441175"/>
            <a:ext cx="6288617" cy="508000"/>
            <a:chOff x="961" y="3212"/>
            <a:chExt cx="2971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21" name="Group 45"/>
            <p:cNvGrpSpPr/>
            <p:nvPr userDrawn="1"/>
          </p:nvGrpSpPr>
          <p:grpSpPr bwMode="auto">
            <a:xfrm>
              <a:off x="961" y="3244"/>
              <a:ext cx="225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 userDrawn="1"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 userDrawn="1"/>
            </p:nvSpPr>
            <p:spPr bwMode="gray">
              <a:xfrm>
                <a:off x="2172" y="1767"/>
                <a:ext cx="1425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 userDrawn="1"/>
            </p:nvSpPr>
            <p:spPr bwMode="gray">
              <a:xfrm>
                <a:off x="2251" y="2076"/>
                <a:ext cx="1420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 userDrawn="1"/>
            </p:nvSpPr>
            <p:spPr bwMode="gray">
              <a:xfrm>
                <a:off x="2251" y="2076"/>
                <a:ext cx="1420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 userDrawn="1"/>
            </p:nvSpPr>
            <p:spPr bwMode="gray">
              <a:xfrm>
                <a:off x="2337" y="2096"/>
                <a:ext cx="1093" cy="77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0" y="2093"/>
                <a:ext cx="1091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394787" y="4042917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 hasCustomPrompt="1"/>
          </p:nvPr>
        </p:nvSpPr>
        <p:spPr>
          <a:xfrm>
            <a:off x="3021947" y="4814227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2383460" y="54992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 hasCustomPrompt="1"/>
          </p:nvPr>
        </p:nvSpPr>
        <p:spPr>
          <a:xfrm>
            <a:off x="3405973" y="32551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 hasCustomPrompt="1"/>
          </p:nvPr>
        </p:nvSpPr>
        <p:spPr>
          <a:xfrm>
            <a:off x="3081407" y="2512644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grpSp>
        <p:nvGrpSpPr>
          <p:cNvPr id="28" name="Group 43"/>
          <p:cNvGrpSpPr/>
          <p:nvPr userDrawn="1"/>
        </p:nvGrpSpPr>
        <p:grpSpPr bwMode="auto">
          <a:xfrm>
            <a:off x="1629393" y="1628875"/>
            <a:ext cx="6290733" cy="508000"/>
            <a:chOff x="960" y="3212"/>
            <a:chExt cx="2972" cy="320"/>
          </a:xfrm>
        </p:grpSpPr>
        <p:sp>
          <p:nvSpPr>
            <p:cNvPr id="5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0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5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6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6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65" name="文本占位符 120"/>
          <p:cNvSpPr>
            <a:spLocks noGrp="1"/>
          </p:cNvSpPr>
          <p:nvPr>
            <p:ph type="body" sz="quarter" idx="18" hasCustomPrompt="1"/>
          </p:nvPr>
        </p:nvSpPr>
        <p:spPr>
          <a:xfrm>
            <a:off x="2237153" y="168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课程目录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930400" y="1773238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641600" y="25908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459163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641600" y="4271963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2032000" y="509905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21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/>
          </p:nvPr>
        </p:nvSpPr>
        <p:spPr>
          <a:xfrm>
            <a:off x="3407813" y="3501005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/>
          </p:nvPr>
        </p:nvSpPr>
        <p:spPr>
          <a:xfrm>
            <a:off x="3215800" y="43650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/>
          </p:nvPr>
        </p:nvSpPr>
        <p:spPr>
          <a:xfrm>
            <a:off x="2639760" y="515712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/>
          </p:nvPr>
        </p:nvSpPr>
        <p:spPr>
          <a:xfrm>
            <a:off x="3215800" y="263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/>
          </p:nvPr>
        </p:nvSpPr>
        <p:spPr>
          <a:xfrm>
            <a:off x="2543753" y="1868917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 userDrawn="1"/>
        </p:nvGrpSpPr>
        <p:grpSpPr bwMode="auto">
          <a:xfrm>
            <a:off x="1563020" y="1984935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76" cy="240"/>
              <a:chOff x="2078" y="1680"/>
              <a:chExt cx="1859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684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051825" y="29210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76" cy="240"/>
              <a:chOff x="2078" y="1680"/>
              <a:chExt cx="1859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684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133600" y="3857065"/>
            <a:ext cx="6299200" cy="508000"/>
            <a:chOff x="1344" y="2160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60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76" cy="240"/>
              <a:chOff x="2078" y="1680"/>
              <a:chExt cx="1859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684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1972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43"/>
          <p:cNvGrpSpPr/>
          <p:nvPr/>
        </p:nvGrpSpPr>
        <p:grpSpPr bwMode="auto">
          <a:xfrm>
            <a:off x="1835810" y="479313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45"/>
            <p:cNvGrpSpPr/>
            <p:nvPr/>
          </p:nvGrpSpPr>
          <p:grpSpPr bwMode="auto">
            <a:xfrm>
              <a:off x="960" y="3243"/>
              <a:ext cx="270" cy="240"/>
              <a:chOff x="2078" y="1680"/>
              <a:chExt cx="1950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777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407813" y="3929069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055507" y="485120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 hasCustomPrompt="1"/>
          </p:nvPr>
        </p:nvSpPr>
        <p:spPr>
          <a:xfrm>
            <a:off x="3309967" y="29671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 hasCustomPrompt="1"/>
          </p:nvPr>
        </p:nvSpPr>
        <p:spPr>
          <a:xfrm>
            <a:off x="2697380" y="2080614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543753" y="2492935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34"/>
          <p:cNvGrpSpPr/>
          <p:nvPr/>
        </p:nvGrpSpPr>
        <p:grpSpPr bwMode="auto">
          <a:xfrm>
            <a:off x="2831773" y="3501005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43"/>
          <p:cNvGrpSpPr/>
          <p:nvPr/>
        </p:nvGrpSpPr>
        <p:grpSpPr bwMode="auto">
          <a:xfrm>
            <a:off x="2589460" y="4577115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106767" y="2534777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 hasCustomPrompt="1"/>
          </p:nvPr>
        </p:nvSpPr>
        <p:spPr>
          <a:xfrm>
            <a:off x="3405973" y="3594107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197220" y="463518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773007" y="2996970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43"/>
          <p:cNvGrpSpPr/>
          <p:nvPr/>
        </p:nvGrpSpPr>
        <p:grpSpPr bwMode="auto">
          <a:xfrm>
            <a:off x="2877480" y="3933035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336020" y="3038812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485240" y="399110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1 - 多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 sz="2400"/>
            </a:lvl1pPr>
            <a:lvl2pPr>
              <a:spcBef>
                <a:spcPts val="500"/>
              </a:spcBef>
              <a:spcAft>
                <a:spcPts val="500"/>
              </a:spcAft>
              <a:defRPr sz="2000"/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容2 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368719" cy="4968345"/>
          </a:xfrm>
          <a:prstGeom prst="rect">
            <a:avLst/>
          </a:prstGeom>
        </p:spPr>
        <p:txBody>
          <a:bodyPr/>
          <a:lstStyle>
            <a:lvl1pPr marL="342265">
              <a:spcBef>
                <a:spcPts val="800"/>
              </a:spcBef>
              <a:spcAft>
                <a:spcPts val="800"/>
              </a:spcAft>
              <a:defRPr sz="2400"/>
            </a:lvl1pPr>
            <a:lvl2pPr marL="363855" indent="265430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SzPct val="107000"/>
              <a:buFont typeface="Calibri" panose="020F0502020204030204" pitchFamily="34" charset="0"/>
              <a:buChar char="–"/>
              <a:defRPr sz="1600"/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4.png"/><Relationship Id="rId17" Type="http://schemas.openxmlformats.org/officeDocument/2006/relationships/image" Target="../media/image13.jpe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2" descr="bg.jpg"/>
          <p:cNvPicPr>
            <a:picLocks noChangeAspect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0" y="6397625"/>
            <a:ext cx="12192000" cy="4873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0" rIns="103900" bIns="5195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100"/>
          </a:p>
        </p:txBody>
      </p:sp>
      <p:sp>
        <p:nvSpPr>
          <p:cNvPr id="11" name="文本框 2"/>
          <p:cNvSpPr txBox="1"/>
          <p:nvPr/>
        </p:nvSpPr>
        <p:spPr>
          <a:xfrm>
            <a:off x="336551" y="6524625"/>
            <a:ext cx="4967816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16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8688917" y="6524625"/>
            <a:ext cx="3263900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zh-CN" altLang="en-US" sz="16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logo-ppt.pn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9072207" y="186901"/>
            <a:ext cx="2688187" cy="505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dt="0"/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lang="zh-CN" altLang="en-US" sz="2800" kern="1200" dirty="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5448" y="2756692"/>
            <a:ext cx="7208855" cy="1066911"/>
          </a:xfrm>
        </p:spPr>
        <p:txBody>
          <a:bodyPr/>
          <a:lstStyle/>
          <a:p>
            <a:pPr algn="l"/>
            <a:r>
              <a:rPr sz="5865" smtClean="0">
                <a:solidFill>
                  <a:srgbClr val="FFFF00"/>
                </a:solidFill>
                <a:sym typeface="+mn-ea"/>
              </a:rPr>
              <a:t>文件</a:t>
            </a:r>
            <a:r>
              <a:rPr lang="en-US" altLang="zh-CN" sz="5865" smtClean="0">
                <a:solidFill>
                  <a:srgbClr val="FFFF00"/>
                </a:solidFill>
                <a:sym typeface="+mn-ea"/>
              </a:rPr>
              <a:t>I/O</a:t>
            </a:r>
            <a:r>
              <a:rPr lang="en-US" altLang="zh-CN" sz="5865" smtClean="0">
                <a:solidFill>
                  <a:srgbClr val="FFFF00"/>
                </a:solidFill>
                <a:sym typeface="+mn-ea"/>
              </a:rPr>
              <a:t>（</a:t>
            </a:r>
            <a:r>
              <a:rPr sz="5865" smtClean="0">
                <a:solidFill>
                  <a:srgbClr val="FFFF00"/>
                </a:solidFill>
                <a:sym typeface="+mn-ea"/>
              </a:rPr>
              <a:t>一</a:t>
            </a:r>
            <a:r>
              <a:rPr lang="en-US" altLang="zh-CN" sz="5865" smtClean="0">
                <a:solidFill>
                  <a:srgbClr val="FFFF00"/>
                </a:solidFill>
                <a:sym typeface="+mn-ea"/>
              </a:rPr>
              <a:t>）</a:t>
            </a:r>
            <a:endParaRPr lang="en-US" altLang="zh-CN" sz="5865" b="0" smtClean="0">
              <a:solidFill>
                <a:srgbClr val="FFFF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754717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" y="5096416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25145" y="5404165"/>
            <a:ext cx="6408737" cy="7143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2000" u="none" dirty="0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主讲</a:t>
            </a:r>
            <a:r>
              <a:rPr lang="en-US" altLang="zh-CN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大海</a:t>
            </a:r>
            <a:r>
              <a:rPr lang="zh-CN" altLang="en-US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老师</a:t>
            </a:r>
            <a:endParaRPr lang="zh-CN" altLang="en-US" sz="2000" u="none" dirty="0" smtClean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72453" y="114547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 –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open 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示例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2755" name="Text Box 3"/>
          <p:cNvSpPr txBox="1">
            <a:spLocks noChangeArrowheads="1"/>
          </p:cNvSpPr>
          <p:nvPr/>
        </p:nvSpPr>
        <p:spPr bwMode="auto">
          <a:xfrm>
            <a:off x="772160" y="2002155"/>
            <a:ext cx="5758815" cy="11988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以只</a:t>
            </a:r>
            <a:r>
              <a:rPr lang="zh-CN" altLang="en-US" sz="24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写方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式打</a:t>
            </a:r>
            <a:r>
              <a:rPr lang="zh-CN" altLang="en-US" sz="24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开文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件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1.txt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。如</a:t>
            </a:r>
            <a:r>
              <a:rPr lang="zh-CN" altLang="en-US" sz="24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果文件不存在则创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建，</a:t>
            </a:r>
            <a:r>
              <a:rPr lang="zh-CN" altLang="en-US" sz="24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如果文件存在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则清空：</a:t>
            </a:r>
            <a:endParaRPr lang="zh-CN" altLang="en-US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772160" y="3370580"/>
            <a:ext cx="9390380" cy="22453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((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= open(“1.txt”, O_WRONLY|O_CREAT|O_TRUNC, 0666)) &lt; 0) {</a:t>
            </a: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perror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(“open”);</a:t>
            </a: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 -1;</a:t>
            </a: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928028" y="87496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 –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open 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示例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endParaRPr lang="en-US" altLang="zh-CN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2755" name="Text Box 3"/>
          <p:cNvSpPr txBox="1">
            <a:spLocks noChangeArrowheads="1"/>
          </p:cNvSpPr>
          <p:nvPr/>
        </p:nvSpPr>
        <p:spPr bwMode="auto">
          <a:xfrm>
            <a:off x="780415" y="1554480"/>
            <a:ext cx="7262495" cy="11988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以读写</a:t>
            </a:r>
            <a:r>
              <a:rPr lang="zh-CN" altLang="en-US" sz="24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式打</a:t>
            </a:r>
            <a:r>
              <a:rPr lang="zh-CN" altLang="en-US" sz="24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开文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件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1.txt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。如</a:t>
            </a:r>
            <a:r>
              <a:rPr lang="zh-CN" altLang="en-US" sz="24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果文件不存在则创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建，</a:t>
            </a:r>
            <a:r>
              <a:rPr lang="zh-CN" altLang="en-US" sz="24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如果文件存在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则报错：</a:t>
            </a:r>
            <a:endParaRPr lang="zh-CN" altLang="en-US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780415" y="2889885"/>
            <a:ext cx="8461375" cy="31692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((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= open(“1.txt”, O_RDWR|O_CREAT|O_EXCL, 0666)) &lt; 0) {</a:t>
            </a: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 (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errno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== EEXIST) { </a:t>
            </a: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perror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(“exist error”);</a:t>
            </a: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 else {</a:t>
            </a: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perror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(“other error”);</a:t>
            </a: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>
          <a:xfrm>
            <a:off x="1030898" y="83623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 – close</a:t>
            </a:r>
            <a:endParaRPr lang="en-US" altLang="zh-CN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488315" y="1666875"/>
            <a:ext cx="7389495" cy="39693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close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函数用来关闭一个打开的文件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#include  &lt;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unistd.h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close(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fd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成功时返回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；出错时返回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EOF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程序结束时自动关闭所有打开的文件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文件关闭后，文件描述符不再代表文件</a:t>
            </a:r>
            <a:endParaRPr lang="zh-CN" altLang="en-US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/>
          </p:cNvSpPr>
          <p:nvPr>
            <p:ph type="body" sz="quarter" idx="11"/>
          </p:nvPr>
        </p:nvSpPr>
        <p:spPr>
          <a:xfrm>
            <a:off x="487680" y="2443480"/>
            <a:ext cx="5349240" cy="425069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文件描述符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open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close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1040423" y="147948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 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小结</a:t>
            </a:r>
            <a:endParaRPr lang="zh-CN" altLang="en-US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/>
          </p:cNvSpPr>
          <p:nvPr>
            <p:ph type="body" sz="quarter" idx="11"/>
          </p:nvPr>
        </p:nvSpPr>
        <p:spPr>
          <a:xfrm>
            <a:off x="3407813" y="4216089"/>
            <a:ext cx="5473117" cy="432031"/>
          </a:xfrm>
        </p:spPr>
        <p:txBody>
          <a:bodyPr/>
          <a:lstStyle/>
          <a:p>
            <a:pPr>
              <a:buFont typeface="Wingdings 3" panose="05040102010807070707" pitchFamily="18" charset="2"/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766967" y="4574975"/>
            <a:ext cx="5473117" cy="360026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小结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5"/>
          </p:nvPr>
        </p:nvSpPr>
        <p:spPr>
          <a:xfrm>
            <a:off x="766792" y="3618020"/>
            <a:ext cx="5473117" cy="360026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文件描述符的含义</a:t>
            </a:r>
            <a:r>
              <a:rPr lang="zh-CN" altLang="en-US" sz="2400" dirty="0" smtClean="0">
                <a:solidFill>
                  <a:schemeClr val="bg1"/>
                </a:solidFill>
              </a:rPr>
              <a:t>（</a:t>
            </a:r>
            <a:r>
              <a:rPr lang="zh-CN" altLang="en-US" sz="2400" dirty="0">
                <a:solidFill>
                  <a:schemeClr val="bg1"/>
                </a:solidFill>
              </a:rPr>
              <a:t>了解</a:t>
            </a:r>
            <a:r>
              <a:rPr lang="zh-CN" altLang="en-US" sz="2400" dirty="0" smtClean="0">
                <a:solidFill>
                  <a:schemeClr val="bg1"/>
                </a:solidFill>
              </a:rPr>
              <a:t>）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6"/>
          </p:nvPr>
        </p:nvSpPr>
        <p:spPr>
          <a:xfrm>
            <a:off x="767130" y="1481365"/>
            <a:ext cx="10368720" cy="719138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</a:rPr>
              <a:t>课程目标</a:t>
            </a:r>
            <a:endParaRPr lang="zh-CN" altLang="en-US" sz="4400" b="0" dirty="0" smtClean="0">
              <a:solidFill>
                <a:srgbClr val="01E1EF"/>
              </a:solidFill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7"/>
          </p:nvPr>
        </p:nvSpPr>
        <p:spPr>
          <a:xfrm>
            <a:off x="766980" y="2760699"/>
            <a:ext cx="5473117" cy="360025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如何理解文件</a:t>
            </a:r>
            <a:r>
              <a:rPr lang="en-US" altLang="zh-CN" sz="2400" dirty="0">
                <a:solidFill>
                  <a:schemeClr val="bg1"/>
                </a:solidFill>
              </a:rPr>
              <a:t>IO</a:t>
            </a:r>
            <a:r>
              <a:rPr lang="zh-CN" altLang="en-US" sz="2400" dirty="0">
                <a:solidFill>
                  <a:schemeClr val="bg1"/>
                </a:solidFill>
              </a:rPr>
              <a:t>（了解）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Grp="1"/>
          </p:cNvSpPr>
          <p:nvPr>
            <p:ph type="body" sz="quarter" idx="11"/>
          </p:nvPr>
        </p:nvSpPr>
        <p:spPr>
          <a:xfrm>
            <a:off x="554990" y="1824990"/>
            <a:ext cx="8136255" cy="4069715"/>
          </a:xfrm>
        </p:spPr>
        <p:txBody>
          <a:bodyPr/>
          <a:lstStyle/>
          <a:p>
            <a:pPr marL="0" indent="0">
              <a:lnSpc>
                <a:spcPct val="90000"/>
              </a:lnSpc>
              <a:buClr>
                <a:schemeClr val="tx1"/>
              </a:buClr>
              <a:buSzPct val="75000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什么是文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件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I/O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>
              <a:lnSpc>
                <a:spcPct val="150000"/>
              </a:lnSpc>
              <a:buClr>
                <a:schemeClr val="tx1"/>
              </a:buClr>
              <a:buSzPct val="75000"/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posix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可移植操作系统接口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定义的一组函数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>
              <a:lnSpc>
                <a:spcPct val="150000"/>
              </a:lnSpc>
              <a:buClr>
                <a:schemeClr val="tx1"/>
              </a:buClr>
              <a:buSzPct val="75000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不提供缓冲机制，每次读写操作都引起系统调用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>
              <a:lnSpc>
                <a:spcPct val="150000"/>
              </a:lnSpc>
              <a:buClr>
                <a:schemeClr val="tx1"/>
              </a:buClr>
              <a:buSzPct val="75000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核心概念是文件描述符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>
              <a:lnSpc>
                <a:spcPct val="150000"/>
              </a:lnSpc>
              <a:buClr>
                <a:schemeClr val="tx1"/>
              </a:buClr>
              <a:buSzPct val="75000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访问各种类型文件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>
              <a:lnSpc>
                <a:spcPct val="150000"/>
              </a:lnSpc>
              <a:buClr>
                <a:schemeClr val="tx1"/>
              </a:buClr>
              <a:buSzPct val="75000"/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IO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基于文件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IO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实现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555283" y="82162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 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介绍</a:t>
            </a:r>
            <a:endParaRPr lang="zh-CN" altLang="en-US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255" y="736600"/>
            <a:ext cx="10025380" cy="570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/>
          <p:cNvSpPr>
            <a:spLocks noGrp="1"/>
          </p:cNvSpPr>
          <p:nvPr>
            <p:ph type="body" sz="quarter" idx="11"/>
          </p:nvPr>
        </p:nvSpPr>
        <p:spPr>
          <a:xfrm>
            <a:off x="886460" y="2308225"/>
            <a:ext cx="6396355" cy="427545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每个打开的文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件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都对应一个文件描述符。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文件描述符是一个</a:t>
            </a:r>
            <a:r>
              <a:rPr lang="zh-CN" altLang="en-US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非负整数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为程序中每个打开的文件分配一个文件描述符。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文件描述符从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开始分配，依次递增。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IO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操作通过文件描述符来完成。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0, 1, 2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的含义？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1034073" y="125215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 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文件描述符</a:t>
            </a:r>
            <a:endParaRPr lang="zh-CN" altLang="en-US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>
          <a:xfrm>
            <a:off x="1128053" y="54857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 – open</a:t>
            </a:r>
            <a:endParaRPr lang="en-US" altLang="zh-CN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623570" y="1340485"/>
            <a:ext cx="7493000" cy="6092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open</a:t>
            </a:r>
            <a:r>
              <a:rPr lang="zh-CN" altLang="en-US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函数用来创建或打开一个文件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#include &lt;</a:t>
            </a:r>
            <a:r>
              <a:rPr lang="en-US" altLang="zh-CN" sz="20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fcntl.h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 u="none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 open(const char *pathname, int flags);</a:t>
            </a:r>
            <a:endParaRPr lang="en-US" altLang="zh-CN" sz="2000" u="none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u="none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int open(const char *pathname, int flags, mode_t mode);</a:t>
            </a: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成功时返回文件描述符；出错时返回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EOF</a:t>
            </a: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打开文件时使用两个参数</a:t>
            </a:r>
            <a:endParaRPr lang="en-US" altLang="zh-CN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创建文件时第三个参数指定新文件的权限，（只有在建立新文件时有效）此外真正建文件时的权限会受到umask 值影响，实际权限是mode-umaks</a:t>
            </a:r>
            <a:endParaRPr lang="zh-CN" altLang="en-US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可以打开设备文件，但是不能创建设备文件（创建设备</a:t>
            </a:r>
            <a:r>
              <a:rPr lang="en-US" altLang="zh-CN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mknode </a:t>
            </a:r>
            <a:r>
              <a:rPr lang="zh-CN" altLang="en-US" sz="20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驱动部分会讲）</a:t>
            </a:r>
            <a:endParaRPr lang="zh-CN" altLang="en-US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</a:pPr>
            <a:endParaRPr lang="zh-CN" altLang="en-US" sz="20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>
          <a:xfrm>
            <a:off x="19343" y="5200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 –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open</a:t>
            </a:r>
            <a:endParaRPr lang="en-US" altLang="zh-CN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201731" name="Group 3"/>
          <p:cNvGraphicFramePr>
            <a:graphicFrameLocks noGrp="1"/>
          </p:cNvGraphicFramePr>
          <p:nvPr>
            <p:ph type="tbl" idx="4294967295"/>
            <p:custDataLst>
              <p:tags r:id="rId1"/>
            </p:custDataLst>
          </p:nvPr>
        </p:nvGraphicFramePr>
        <p:xfrm>
          <a:off x="19013" y="726419"/>
          <a:ext cx="9010650" cy="6087745"/>
        </p:xfrm>
        <a:graphic>
          <a:graphicData uri="http://schemas.openxmlformats.org/drawingml/2006/table">
            <a:tbl>
              <a:tblPr/>
              <a:tblGrid>
                <a:gridCol w="788035"/>
                <a:gridCol w="1355725"/>
                <a:gridCol w="4986655"/>
                <a:gridCol w="1880235"/>
              </a:tblGrid>
              <a:tr h="43053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原型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fr-F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int open(const char *pathname, int flags, mode_t mode);</a:t>
                      </a:r>
                      <a:endParaRPr kumimoji="0" lang="fr-FR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78460">
                <a:tc rowSpan="10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pathname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被打开的文件名（可包括路径名）。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</a:tr>
              <a:tr h="431165">
                <a:tc vMerge="1">
                  <a:tcPr/>
                </a:tc>
                <a:tc rowSpan="8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flags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O_RDONLY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：只读方式打开文件。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这三个参数互斥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3053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O_WRONLY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：可写方式打开文件。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cPr/>
                </a:tc>
              </a:tr>
              <a:tr h="43053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O_RDWR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：读写方式打开文件。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cPr/>
                </a:tc>
              </a:tr>
              <a:tr h="732155">
                <a:tc vMerge="1">
                  <a:tcPr/>
                </a:tc>
                <a:tc v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O_CREAT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：如果该文件不存在，就创建一个新的文件，并用第三的参数为其设置权限。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</a:tr>
              <a:tr h="732155">
                <a:tc vMerge="1">
                  <a:tcPr/>
                </a:tc>
                <a:tc v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O_EXCL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：如果使用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O_CREAT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时文件存在，则可返回错误消息。这一参数可测试文件是否存在。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</a:tr>
              <a:tr h="732790">
                <a:tc vMerge="1">
                  <a:tcPr/>
                </a:tc>
                <a:tc v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O_NOCTTY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：使用本参数时，如文件为终端，那么终端不可以作为调用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open()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系统调用的那个进程的控制终端。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</a:tr>
              <a:tr h="393065">
                <a:tc vMerge="1">
                  <a:tcPr/>
                </a:tc>
                <a:tc v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O_TRUNC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：如文件已经存在，那么打开文件时先删除文件中原有数据。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</a:tr>
              <a:tr h="466725">
                <a:tc vMerge="1">
                  <a:tcPr/>
                </a:tc>
                <a:tc v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O_APPEND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：以添加方式打开文件，所以对文件的写操作都在文件的末尾进行。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</a:tr>
              <a:tr h="43053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mode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被打开文件的存取权限，为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进制表示法。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696253" y="332677"/>
            <a:ext cx="10368720" cy="503123"/>
          </a:xfrm>
        </p:spPr>
        <p:txBody>
          <a:bodyPr/>
          <a:lstStyle/>
          <a:p>
            <a:r>
              <a:rPr sz="4400" b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文件</a:t>
            </a:r>
            <a:r>
              <a:rPr lang="en-US" altLang="zh-CN" sz="4400" b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I/O – open</a:t>
            </a:r>
            <a:endParaRPr lang="en-US" altLang="zh-CN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5915" y="1845310"/>
            <a:ext cx="11427460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u="none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r				O_RDONLY</a:t>
            </a:r>
            <a:endParaRPr lang="zh-CN" altLang="en-US" sz="2800" u="none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l"/>
            <a:r>
              <a:rPr lang="zh-CN" altLang="en-US" sz="2800" u="none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r+				O_RDWR</a:t>
            </a:r>
            <a:endParaRPr lang="zh-CN" altLang="en-US" sz="2800" u="none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l"/>
            <a:r>
              <a:rPr lang="zh-CN" altLang="en-US" sz="2800" u="none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w				O_WRONLY | O_CREAT | O_TRUNC, 0664</a:t>
            </a:r>
            <a:endParaRPr lang="zh-CN" altLang="en-US" sz="2800" u="none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l"/>
            <a:r>
              <a:rPr lang="zh-CN" altLang="en-US" sz="2800" u="none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w+				O_RDWR | O_CREAT | O_TRUNC, 0664</a:t>
            </a:r>
            <a:endParaRPr lang="zh-CN" altLang="en-US" sz="2800" u="none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l"/>
            <a:r>
              <a:rPr lang="zh-CN" altLang="en-US" sz="2800" u="none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a				O_WRONLY | O_CREAT | O_APPEND, 0664</a:t>
            </a:r>
            <a:endParaRPr lang="zh-CN" altLang="en-US" sz="2800" u="none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l"/>
            <a:r>
              <a:rPr lang="zh-CN" altLang="en-US" sz="2800" u="none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a+				O_RDWR | O_CREAT | O_APPEND, 0664</a:t>
            </a:r>
            <a:endParaRPr lang="zh-CN" altLang="en-US" sz="2800" u="none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696253" y="332677"/>
            <a:ext cx="10368720" cy="503123"/>
          </a:xfrm>
        </p:spPr>
        <p:txBody>
          <a:bodyPr/>
          <a:lstStyle/>
          <a:p>
            <a:r>
              <a:rPr sz="4400" b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文件</a:t>
            </a:r>
            <a:r>
              <a:rPr lang="en-US" altLang="zh-CN" sz="4400" b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I/O – open</a:t>
            </a:r>
            <a:endParaRPr lang="en-US" altLang="zh-CN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5915" y="1845310"/>
            <a:ext cx="1142746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u="none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umask </a:t>
            </a:r>
            <a:r>
              <a:rPr lang="zh-CN" altLang="en-US" sz="2800" u="none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：用来设定文件或目录的初始权限</a:t>
            </a:r>
            <a:endParaRPr lang="zh-CN" altLang="en-US" sz="2800" u="none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l"/>
            <a:r>
              <a:rPr lang="zh-CN" altLang="en-US" sz="2800" u="none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文件和目录的真正初始权限</a:t>
            </a:r>
            <a:endParaRPr lang="zh-CN" altLang="en-US" sz="2800" u="none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l"/>
            <a:r>
              <a:rPr lang="zh-CN" altLang="en-US" sz="2800" u="none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文件或目录的初始权限 = 文件或目录的最大默认权限 - umask权限</a:t>
            </a:r>
            <a:endParaRPr lang="zh-CN" altLang="en-US" sz="2800" u="none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f1af8a1e-5de7-4cff-b412-2e5b8a178446}"/>
</p:tagLst>
</file>

<file path=ppt/theme/theme1.xml><?xml version="1.0" encoding="utf-8"?>
<a:theme xmlns:a="http://schemas.openxmlformats.org/drawingml/2006/main" name="华清远见慕课堂 - PPT模板（最终版）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文件操作</Template>
  <TotalTime>0</TotalTime>
  <Words>2200</Words>
  <Application>WPS 演示</Application>
  <PresentationFormat>自定义</PresentationFormat>
  <Paragraphs>202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Calibri</vt:lpstr>
      <vt:lpstr>黑体</vt:lpstr>
      <vt:lpstr>华文细黑</vt:lpstr>
      <vt:lpstr>Wingdings 3</vt:lpstr>
      <vt:lpstr>Times New Roman</vt:lpstr>
      <vt:lpstr>Arial Unicode MS</vt:lpstr>
      <vt:lpstr>Symbol</vt:lpstr>
      <vt:lpstr>华清远见慕课堂 - PPT模板（最终版）</vt:lpstr>
      <vt:lpstr>文件I/O（一）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标准I/O库 </dc:title>
  <dc:creator>User</dc:creator>
  <cp:lastModifiedBy>Administrator</cp:lastModifiedBy>
  <cp:revision>1110</cp:revision>
  <dcterms:created xsi:type="dcterms:W3CDTF">2008-06-24T03:08:00Z</dcterms:created>
  <dcterms:modified xsi:type="dcterms:W3CDTF">2021-09-28T07:19:14Z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306B91FA7EE54FD1858281153D631371</vt:lpwstr>
  </property>
</Properties>
</file>