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1582" r:id="rId2"/>
    <p:sldId id="1566" r:id="rId3"/>
    <p:sldId id="1574" r:id="rId4"/>
    <p:sldId id="1575" r:id="rId5"/>
    <p:sldId id="1576" r:id="rId6"/>
    <p:sldId id="1577" r:id="rId7"/>
    <p:sldId id="1578" r:id="rId8"/>
    <p:sldId id="1579" r:id="rId9"/>
    <p:sldId id="1580" r:id="rId10"/>
    <p:sldId id="1581" r:id="rId11"/>
  </p:sldIdLst>
  <p:sldSz cx="12192000" cy="6858000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E1EF"/>
    <a:srgbClr val="3A3C3F"/>
    <a:srgbClr val="E30C07"/>
    <a:srgbClr val="6F6FF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342" autoAdjust="0"/>
    <p:restoredTop sz="78723" autoAdjust="0"/>
  </p:normalViewPr>
  <p:slideViewPr>
    <p:cSldViewPr>
      <p:cViewPr varScale="1">
        <p:scale>
          <a:sx n="67" d="100"/>
          <a:sy n="67" d="100"/>
        </p:scale>
        <p:origin x="-798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215F5-BED6-4843-BE30-F7DCC61DF976}" type="datetimeFigureOut">
              <a:rPr lang="zh-CN" altLang="en-US" smtClean="0"/>
              <a:pPr/>
              <a:t>2019/7/26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C9D07-4D2E-4279-BB2A-272192FFB1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74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4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fld id="{0E7FBE50-E1A1-4D32-9B8B-4E7C79B0A50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1733" y="0"/>
            <a:ext cx="5520267" cy="646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8" descr="8cm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2284" y="4581525"/>
            <a:ext cx="1909233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9"/>
          <p:cNvSpPr txBox="1"/>
          <p:nvPr/>
        </p:nvSpPr>
        <p:spPr>
          <a:xfrm>
            <a:off x="2832100" y="5013325"/>
            <a:ext cx="5029200" cy="9531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扫描华清远见官方二维码（</a:t>
            </a:r>
            <a:r>
              <a:rPr lang="en-US" altLang="zh-CN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farsight2013</a:t>
            </a:r>
            <a:r>
              <a:rPr lang="zh-CN" altLang="en-US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u="none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第一时间获取更多华清远见课程信息。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15633" y="2132910"/>
            <a:ext cx="6624460" cy="576040"/>
          </a:xfrm>
          <a:prstGeom prst="rect">
            <a:avLst/>
          </a:prstGeom>
        </p:spPr>
        <p:txBody>
          <a:bodyPr anchor="t"/>
          <a:lstStyle>
            <a:lvl1pPr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编辑母版标题样式</a:t>
            </a:r>
            <a:endParaRPr lang="zh-CN" altLang="en-US" dirty="0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719627" y="3068975"/>
            <a:ext cx="6048420" cy="504035"/>
          </a:xfrm>
          <a:prstGeom prst="rect">
            <a:avLst/>
          </a:prstGeom>
        </p:spPr>
        <p:txBody>
          <a:bodyPr/>
          <a:lstStyle>
            <a:lvl1pPr algn="ctr">
              <a:buNone/>
              <a:defRPr lang="zh-CN" altLang="en-US" sz="2000" b="1" dirty="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pic>
        <p:nvPicPr>
          <p:cNvPr id="8" name="图片 7" descr="logo-pp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31607" y="330376"/>
            <a:ext cx="3456240" cy="650454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p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2542117" y="2032000"/>
            <a:ext cx="7404100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华清远见慕课堂  </a:t>
            </a:r>
            <a:r>
              <a:rPr lang="en-US" altLang="zh-CN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zh-CN" altLang="en-US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程序员的学习天堂</a:t>
            </a:r>
          </a:p>
        </p:txBody>
      </p:sp>
      <p:pic>
        <p:nvPicPr>
          <p:cNvPr id="4" name="图片 8" descr="logo-白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3084" y="177800"/>
            <a:ext cx="4800600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9"/>
          <p:cNvSpPr txBox="1"/>
          <p:nvPr/>
        </p:nvSpPr>
        <p:spPr>
          <a:xfrm rot="220577">
            <a:off x="2034117" y="5778706"/>
            <a:ext cx="3172883" cy="9531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关注微信（</a:t>
            </a:r>
            <a:r>
              <a:rPr lang="en-US" altLang="zh-CN" sz="1600" u="none" dirty="0">
                <a:solidFill>
                  <a:srgbClr val="E30C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farsight2013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第一时间获取更多免费学习资料</a:t>
            </a:r>
          </a:p>
        </p:txBody>
      </p:sp>
      <p:pic>
        <p:nvPicPr>
          <p:cNvPr id="6" name="图片 14" descr="8cm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56691">
            <a:off x="2338917" y="4076700"/>
            <a:ext cx="2317749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5"/>
          <p:cNvSpPr txBox="1"/>
          <p:nvPr/>
        </p:nvSpPr>
        <p:spPr>
          <a:xfrm rot="195230">
            <a:off x="5096933" y="3994895"/>
            <a:ext cx="5331884" cy="30486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更多课程欢迎关注华清远见慕课堂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http://mooc.farsight.com.cn</a:t>
            </a:r>
          </a:p>
          <a:p>
            <a:pPr marL="285750" indent="-285750"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免费咨询电话：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400-706-1880</a:t>
            </a:r>
          </a:p>
          <a:p>
            <a:pPr marL="285750" indent="-285750"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值班手机：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15010390966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咨询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619366077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1462495461</a:t>
            </a:r>
            <a:endParaRPr lang="zh-CN" altLang="en-US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讲师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文本占位符 129"/>
          <p:cNvSpPr>
            <a:spLocks noGrp="1"/>
          </p:cNvSpPr>
          <p:nvPr>
            <p:ph type="body" sz="quarter" idx="16"/>
          </p:nvPr>
        </p:nvSpPr>
        <p:spPr>
          <a:xfrm>
            <a:off x="623620" y="476795"/>
            <a:ext cx="6912480" cy="50403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7" hasCustomPrompt="1"/>
          </p:nvPr>
        </p:nvSpPr>
        <p:spPr>
          <a:xfrm>
            <a:off x="623620" y="1124503"/>
            <a:ext cx="3456240" cy="360362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solidFill>
                  <a:srgbClr val="CC0000"/>
                </a:solidFill>
              </a:defRPr>
            </a:lvl1pPr>
          </a:lstStyle>
          <a:p>
            <a:pPr lvl="0"/>
            <a:r>
              <a:rPr lang="zh-CN" altLang="en-US" dirty="0" smtClean="0"/>
              <a:t>金牌讲师    刘老师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8" hasCustomPrompt="1"/>
          </p:nvPr>
        </p:nvSpPr>
        <p:spPr>
          <a:xfrm>
            <a:off x="624416" y="1557338"/>
            <a:ext cx="9695876" cy="287337"/>
          </a:xfrm>
          <a:prstGeom prst="rect">
            <a:avLst/>
          </a:prstGeom>
        </p:spPr>
        <p:txBody>
          <a:bodyPr/>
          <a:lstStyle>
            <a:lvl1pPr>
              <a:buNone/>
              <a:defRPr sz="1200" b="1">
                <a:solidFill>
                  <a:srgbClr val="00B0F0"/>
                </a:solidFill>
              </a:defRPr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zh-CN" altLang="en-US" dirty="0" smtClean="0"/>
              <a:t>精彩语录：</a:t>
            </a:r>
            <a:endParaRPr lang="zh-CN" altLang="en-US" dirty="0"/>
          </a:p>
        </p:txBody>
      </p:sp>
      <p:sp>
        <p:nvSpPr>
          <p:cNvPr id="20" name="图片占位符 19"/>
          <p:cNvSpPr>
            <a:spLocks noGrp="1"/>
          </p:cNvSpPr>
          <p:nvPr>
            <p:ph type="pic" sz="quarter" idx="19"/>
          </p:nvPr>
        </p:nvSpPr>
        <p:spPr>
          <a:xfrm>
            <a:off x="623620" y="1916895"/>
            <a:ext cx="5184320" cy="2448170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20" hasCustomPrompt="1"/>
          </p:nvPr>
        </p:nvSpPr>
        <p:spPr>
          <a:xfrm>
            <a:off x="5902964" y="1844553"/>
            <a:ext cx="4705349" cy="360362"/>
          </a:xfrm>
          <a:prstGeom prst="rect">
            <a:avLst/>
          </a:prstGeom>
        </p:spPr>
        <p:txBody>
          <a:bodyPr/>
          <a:lstStyle>
            <a:lvl1pPr>
              <a:buNone/>
              <a:defRPr sz="1600" b="1">
                <a:solidFill>
                  <a:srgbClr val="CC0000"/>
                </a:solidFill>
              </a:defRPr>
            </a:lvl1pPr>
            <a:lvl2pPr>
              <a:defRPr sz="1400">
                <a:solidFill>
                  <a:srgbClr val="CC0000"/>
                </a:solidFill>
              </a:defRPr>
            </a:lvl2pPr>
            <a:lvl3pPr>
              <a:defRPr sz="1400">
                <a:solidFill>
                  <a:srgbClr val="CC0000"/>
                </a:solidFill>
              </a:defRPr>
            </a:lvl3pPr>
            <a:lvl4pPr>
              <a:defRPr sz="1400">
                <a:solidFill>
                  <a:srgbClr val="CC0000"/>
                </a:solidFill>
              </a:defRPr>
            </a:lvl4pPr>
            <a:lvl5pPr>
              <a:defRPr sz="1400">
                <a:solidFill>
                  <a:srgbClr val="CC0000"/>
                </a:solidFill>
              </a:defRPr>
            </a:lvl5pPr>
          </a:lstStyle>
          <a:p>
            <a:pPr lvl="0"/>
            <a:r>
              <a:rPr lang="zh-CN" altLang="en-US" dirty="0" smtClean="0"/>
              <a:t>讲师介绍：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21" hasCustomPrompt="1"/>
          </p:nvPr>
        </p:nvSpPr>
        <p:spPr>
          <a:xfrm>
            <a:off x="5903987" y="2276920"/>
            <a:ext cx="6144427" cy="2088145"/>
          </a:xfrm>
          <a:prstGeom prst="rect">
            <a:avLst/>
          </a:prstGeom>
        </p:spPr>
        <p:txBody>
          <a:bodyPr/>
          <a:lstStyle>
            <a:lvl1pPr marL="0" indent="176530">
              <a:spcBef>
                <a:spcPts val="600"/>
              </a:spcBef>
              <a:spcAft>
                <a:spcPts val="600"/>
              </a:spcAft>
              <a:defRPr lang="zh-CN" alt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华清远见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华清远见</a:t>
            </a:r>
            <a:endParaRPr lang="zh-CN" altLang="en-US" dirty="0"/>
          </a:p>
        </p:txBody>
      </p:sp>
      <p:sp>
        <p:nvSpPr>
          <p:cNvPr id="25" name="文本占位符 21"/>
          <p:cNvSpPr>
            <a:spLocks noGrp="1"/>
          </p:cNvSpPr>
          <p:nvPr>
            <p:ph type="body" sz="quarter" idx="22" hasCustomPrompt="1"/>
          </p:nvPr>
        </p:nvSpPr>
        <p:spPr>
          <a:xfrm>
            <a:off x="5903987" y="4437070"/>
            <a:ext cx="4705349" cy="360362"/>
          </a:xfrm>
          <a:prstGeom prst="rect">
            <a:avLst/>
          </a:prstGeom>
        </p:spPr>
        <p:txBody>
          <a:bodyPr/>
          <a:lstStyle>
            <a:lvl1pPr>
              <a:buNone/>
              <a:defRPr sz="1600" b="1">
                <a:solidFill>
                  <a:srgbClr val="CC0000"/>
                </a:solidFill>
              </a:defRPr>
            </a:lvl1pPr>
            <a:lvl2pPr>
              <a:defRPr sz="1400">
                <a:solidFill>
                  <a:srgbClr val="CC0000"/>
                </a:solidFill>
              </a:defRPr>
            </a:lvl2pPr>
            <a:lvl3pPr>
              <a:defRPr sz="1400">
                <a:solidFill>
                  <a:srgbClr val="CC0000"/>
                </a:solidFill>
              </a:defRPr>
            </a:lvl3pPr>
            <a:lvl4pPr>
              <a:defRPr sz="1400">
                <a:solidFill>
                  <a:srgbClr val="CC0000"/>
                </a:solidFill>
              </a:defRPr>
            </a:lvl4pPr>
            <a:lvl5pPr>
              <a:defRPr sz="1400">
                <a:solidFill>
                  <a:srgbClr val="CC0000"/>
                </a:solidFill>
              </a:defRPr>
            </a:lvl5pPr>
          </a:lstStyle>
          <a:p>
            <a:pPr lvl="0"/>
            <a:r>
              <a:rPr lang="zh-CN" altLang="en-US" dirty="0" smtClean="0"/>
              <a:t>刘老师编写的图书：</a:t>
            </a:r>
            <a:endParaRPr lang="zh-CN" altLang="en-US" dirty="0"/>
          </a:p>
        </p:txBody>
      </p:sp>
      <p:sp>
        <p:nvSpPr>
          <p:cNvPr id="26" name="图片占位符 19"/>
          <p:cNvSpPr>
            <a:spLocks noGrp="1"/>
          </p:cNvSpPr>
          <p:nvPr>
            <p:ph type="pic" sz="quarter" idx="23"/>
          </p:nvPr>
        </p:nvSpPr>
        <p:spPr>
          <a:xfrm>
            <a:off x="5903987" y="4941105"/>
            <a:ext cx="5760400" cy="1152080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27" name="文本占位符 21"/>
          <p:cNvSpPr>
            <a:spLocks noGrp="1"/>
          </p:cNvSpPr>
          <p:nvPr>
            <p:ph type="body" sz="quarter" idx="24" hasCustomPrompt="1"/>
          </p:nvPr>
        </p:nvSpPr>
        <p:spPr>
          <a:xfrm>
            <a:off x="623620" y="4509075"/>
            <a:ext cx="4705349" cy="296747"/>
          </a:xfrm>
          <a:prstGeom prst="rect">
            <a:avLst/>
          </a:prstGeom>
        </p:spPr>
        <p:txBody>
          <a:bodyPr/>
          <a:lstStyle>
            <a:lvl1pPr>
              <a:buNone/>
              <a:defRPr sz="1600" b="1">
                <a:solidFill>
                  <a:srgbClr val="CC0000"/>
                </a:solidFill>
              </a:defRPr>
            </a:lvl1pPr>
            <a:lvl2pPr>
              <a:defRPr sz="1400">
                <a:solidFill>
                  <a:srgbClr val="CC0000"/>
                </a:solidFill>
              </a:defRPr>
            </a:lvl2pPr>
            <a:lvl3pPr>
              <a:defRPr sz="1400">
                <a:solidFill>
                  <a:srgbClr val="CC0000"/>
                </a:solidFill>
              </a:defRPr>
            </a:lvl3pPr>
            <a:lvl4pPr>
              <a:defRPr sz="1400">
                <a:solidFill>
                  <a:srgbClr val="CC0000"/>
                </a:solidFill>
              </a:defRPr>
            </a:lvl4pPr>
            <a:lvl5pPr>
              <a:defRPr sz="1400">
                <a:solidFill>
                  <a:srgbClr val="CC0000"/>
                </a:solidFill>
              </a:defRPr>
            </a:lvl5pPr>
          </a:lstStyle>
          <a:p>
            <a:pPr lvl="0"/>
            <a:r>
              <a:rPr lang="zh-CN" altLang="en-US" dirty="0" smtClean="0"/>
              <a:t>学员给他的标签：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25" hasCustomPrompt="1"/>
          </p:nvPr>
        </p:nvSpPr>
        <p:spPr>
          <a:xfrm>
            <a:off x="623620" y="4941105"/>
            <a:ext cx="4704327" cy="647700"/>
          </a:xfrm>
          <a:prstGeom prst="rect">
            <a:avLst/>
          </a:prstGeom>
        </p:spPr>
        <p:txBody>
          <a:bodyPr/>
          <a:lstStyle>
            <a:lvl1pPr>
              <a:buNone/>
              <a:defRPr sz="1200" b="1">
                <a:solidFill>
                  <a:srgbClr val="00B050"/>
                </a:solidFill>
              </a:defRPr>
            </a:lvl1pPr>
          </a:lstStyle>
          <a:p>
            <a:pPr lvl="0"/>
            <a:r>
              <a:rPr lang="zh-CN" altLang="en-US" dirty="0" smtClean="0"/>
              <a:t>专家      亲和力      专 家      亲和力 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课程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1930400" y="1773238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641600" y="259080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44800" y="3459163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34"/>
          <p:cNvGrpSpPr/>
          <p:nvPr/>
        </p:nvGrpSpPr>
        <p:grpSpPr bwMode="auto">
          <a:xfrm>
            <a:off x="2641600" y="4271963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9" name="Group 43"/>
          <p:cNvGrpSpPr/>
          <p:nvPr/>
        </p:nvGrpSpPr>
        <p:grpSpPr bwMode="auto">
          <a:xfrm>
            <a:off x="2032000" y="5099050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21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/>
          </p:nvPr>
        </p:nvSpPr>
        <p:spPr>
          <a:xfrm>
            <a:off x="3407813" y="3501005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/>
          </p:nvPr>
        </p:nvSpPr>
        <p:spPr>
          <a:xfrm>
            <a:off x="3215800" y="436506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/>
          </p:nvPr>
        </p:nvSpPr>
        <p:spPr>
          <a:xfrm>
            <a:off x="2639760" y="5157120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/>
          </p:nvPr>
        </p:nvSpPr>
        <p:spPr>
          <a:xfrm>
            <a:off x="3215800" y="26369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/>
          </p:nvPr>
        </p:nvSpPr>
        <p:spPr>
          <a:xfrm>
            <a:off x="2543753" y="1868917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49101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>
          <a:xfrm>
            <a:off x="9956800" y="6381750"/>
            <a:ext cx="162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219200"/>
            <a:ext cx="10972800" cy="49101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>
          <a:xfrm>
            <a:off x="9956800" y="6381750"/>
            <a:ext cx="162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尾页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p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2542117" y="2032000"/>
            <a:ext cx="7404100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华清远见慕课堂  </a:t>
            </a:r>
            <a:r>
              <a:rPr lang="en-US" altLang="zh-CN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zh-CN" altLang="en-US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程序员的学习天堂</a:t>
            </a:r>
          </a:p>
        </p:txBody>
      </p:sp>
      <p:sp>
        <p:nvSpPr>
          <p:cNvPr id="5" name="文本框 9"/>
          <p:cNvSpPr txBox="1"/>
          <p:nvPr/>
        </p:nvSpPr>
        <p:spPr>
          <a:xfrm rot="220577">
            <a:off x="2034117" y="5778706"/>
            <a:ext cx="3172883" cy="9531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关注微信（</a:t>
            </a:r>
            <a:r>
              <a:rPr lang="en-US" altLang="zh-CN" sz="1600" u="none" dirty="0">
                <a:solidFill>
                  <a:srgbClr val="E30C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farsight2013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第一时间获取更多免费学习资料</a:t>
            </a:r>
          </a:p>
        </p:txBody>
      </p:sp>
      <p:pic>
        <p:nvPicPr>
          <p:cNvPr id="6" name="图片 14" descr="8cm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56691">
            <a:off x="2338917" y="4076700"/>
            <a:ext cx="2317749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5"/>
          <p:cNvSpPr txBox="1"/>
          <p:nvPr/>
        </p:nvSpPr>
        <p:spPr>
          <a:xfrm rot="195230">
            <a:off x="5096933" y="3994895"/>
            <a:ext cx="5331884" cy="30486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更多课程欢迎关注华清远见慕课堂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http://mooc.farsight.com.cn</a:t>
            </a:r>
          </a:p>
          <a:p>
            <a:pPr marL="285750" indent="-285750"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免费咨询电话：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400-706-1880</a:t>
            </a:r>
          </a:p>
          <a:p>
            <a:pPr marL="285750" indent="-285750"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值班手机：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15010390966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咨询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619366077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1462495461</a:t>
            </a:r>
            <a:endParaRPr lang="zh-CN" altLang="en-US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logo-白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747243" y="836820"/>
            <a:ext cx="4556911" cy="79205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1" cy="6897651"/>
          </a:xfrm>
          <a:prstGeom prst="rect">
            <a:avLst/>
          </a:prstGeom>
        </p:spPr>
      </p:pic>
      <p:sp>
        <p:nvSpPr>
          <p:cNvPr id="10" name="标题 4"/>
          <p:cNvSpPr>
            <a:spLocks noGrp="1"/>
          </p:cNvSpPr>
          <p:nvPr>
            <p:ph type="ctrTitle" hasCustomPrompt="1"/>
          </p:nvPr>
        </p:nvSpPr>
        <p:spPr>
          <a:xfrm>
            <a:off x="531731" y="2168539"/>
            <a:ext cx="7208855" cy="1066911"/>
          </a:xfrm>
          <a:ln>
            <a:noFill/>
          </a:ln>
        </p:spPr>
        <p:txBody>
          <a:bodyPr/>
          <a:lstStyle>
            <a:lvl1pPr algn="ctr">
              <a:defRPr sz="4050">
                <a:solidFill>
                  <a:schemeClr val="bg1"/>
                </a:solidFill>
              </a:defRPr>
            </a:lvl1pPr>
          </a:lstStyle>
          <a:p>
            <a:r>
              <a:rPr kumimoji="1" lang="en-US" altLang="zh-CN" b="0" dirty="0"/>
              <a:t>编辑母版标题样式</a:t>
            </a:r>
          </a:p>
        </p:txBody>
      </p:sp>
      <p:sp>
        <p:nvSpPr>
          <p:cNvPr id="12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2167567" y="3445443"/>
            <a:ext cx="3840659" cy="96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spcBef>
                <a:spcPts val="0"/>
              </a:spcBef>
              <a:buNone/>
              <a:defRPr lang="zh-CN" altLang="en-US" sz="21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编辑母版主讲人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313241" y="3445439"/>
            <a:ext cx="1889001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0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685"/>
            <a:ext cx="12192000" cy="6897651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曾老师-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3"/>
          <p:cNvGrpSpPr/>
          <p:nvPr userDrawn="1"/>
        </p:nvGrpSpPr>
        <p:grpSpPr>
          <a:xfrm>
            <a:off x="527613" y="4941105"/>
            <a:ext cx="5376373" cy="337185"/>
            <a:chOff x="467715" y="4941105"/>
            <a:chExt cx="4032280" cy="337185"/>
          </a:xfrm>
        </p:grpSpPr>
        <p:sp>
          <p:nvSpPr>
            <p:cNvPr id="45" name="矩形 44"/>
            <p:cNvSpPr/>
            <p:nvPr userDrawn="1"/>
          </p:nvSpPr>
          <p:spPr bwMode="auto">
            <a:xfrm>
              <a:off x="3563930" y="4941105"/>
              <a:ext cx="720050" cy="252000"/>
            </a:xfrm>
            <a:prstGeom prst="rect">
              <a:avLst/>
            </a:prstGeom>
            <a:solidFill>
              <a:srgbClr val="2D32FB"/>
            </a:solidFill>
            <a:ln w="9525" cap="flat" cmpd="sng" algn="ctr">
              <a:solidFill>
                <a:srgbClr val="2D32F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 userDrawn="1"/>
          </p:nvSpPr>
          <p:spPr bwMode="auto">
            <a:xfrm>
              <a:off x="2915885" y="4941105"/>
              <a:ext cx="576040" cy="252000"/>
            </a:xfrm>
            <a:prstGeom prst="rect">
              <a:avLst/>
            </a:prstGeom>
            <a:solidFill>
              <a:srgbClr val="FF8119"/>
            </a:solidFill>
            <a:ln w="9525" cap="flat" cmpd="sng" algn="ctr">
              <a:solidFill>
                <a:srgbClr val="FF811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" name="矩形 54"/>
            <p:cNvSpPr/>
            <p:nvPr userDrawn="1"/>
          </p:nvSpPr>
          <p:spPr bwMode="auto">
            <a:xfrm>
              <a:off x="1043756" y="4941105"/>
              <a:ext cx="432030" cy="2520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 userDrawn="1"/>
          </p:nvSpPr>
          <p:spPr bwMode="auto">
            <a:xfrm>
              <a:off x="1547790" y="4941105"/>
              <a:ext cx="792055" cy="25200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 userDrawn="1"/>
          </p:nvSpPr>
          <p:spPr bwMode="auto">
            <a:xfrm>
              <a:off x="2411850" y="4941105"/>
              <a:ext cx="432030" cy="252000"/>
            </a:xfrm>
            <a:prstGeom prst="rect">
              <a:avLst/>
            </a:prstGeom>
            <a:solidFill>
              <a:srgbClr val="9148C8"/>
            </a:solidFill>
            <a:ln w="9525" cap="flat" cmpd="sng" algn="ctr">
              <a:solidFill>
                <a:srgbClr val="9148C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 userDrawn="1"/>
          </p:nvSpPr>
          <p:spPr bwMode="auto">
            <a:xfrm>
              <a:off x="539720" y="4941105"/>
              <a:ext cx="432030" cy="252000"/>
            </a:xfrm>
            <a:prstGeom prst="rect">
              <a:avLst/>
            </a:prstGeom>
            <a:solidFill>
              <a:srgbClr val="DE0000"/>
            </a:solidFill>
            <a:ln w="9525" cap="flat" cmpd="sng" algn="ctr">
              <a:solidFill>
                <a:srgbClr val="DE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TextBox 58"/>
            <p:cNvSpPr txBox="1"/>
            <p:nvPr userDrawn="1"/>
          </p:nvSpPr>
          <p:spPr>
            <a:xfrm>
              <a:off x="467715" y="4941105"/>
              <a:ext cx="403228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u="none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rPr>
                <a:t> 牛人      幽默      条理清晰      帅气      责任心     有感染力</a:t>
              </a:r>
              <a:endParaRPr lang="zh-CN" altLang="en-US" sz="100" u="none" dirty="0"/>
            </a:p>
          </p:txBody>
        </p:sp>
      </p:grpSp>
      <p:sp>
        <p:nvSpPr>
          <p:cNvPr id="60" name="TextBox 59"/>
          <p:cNvSpPr txBox="1"/>
          <p:nvPr userDrawn="1"/>
        </p:nvSpPr>
        <p:spPr>
          <a:xfrm>
            <a:off x="527613" y="4509075"/>
            <a:ext cx="3456240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135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学员给他的标签：</a:t>
            </a:r>
          </a:p>
        </p:txBody>
      </p:sp>
      <p:sp>
        <p:nvSpPr>
          <p:cNvPr id="61" name="TextBox 60"/>
          <p:cNvSpPr txBox="1"/>
          <p:nvPr userDrawn="1"/>
        </p:nvSpPr>
        <p:spPr>
          <a:xfrm>
            <a:off x="5903985" y="1844890"/>
            <a:ext cx="5664393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135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讲师介绍：</a:t>
            </a:r>
          </a:p>
        </p:txBody>
      </p:sp>
      <p:sp>
        <p:nvSpPr>
          <p:cNvPr id="62" name="TextBox 61"/>
          <p:cNvSpPr txBox="1"/>
          <p:nvPr userDrawn="1"/>
        </p:nvSpPr>
        <p:spPr>
          <a:xfrm>
            <a:off x="623620" y="1124840"/>
            <a:ext cx="364825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金牌</a:t>
            </a:r>
            <a:r>
              <a:rPr lang="zh-CN" altLang="en-US" sz="2400" b="1" u="none" kern="1200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讲师 </a:t>
            </a:r>
            <a:r>
              <a:rPr lang="zh-CN" altLang="en-US" sz="2400" b="1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   曾老师</a:t>
            </a:r>
          </a:p>
        </p:txBody>
      </p:sp>
      <p:sp>
        <p:nvSpPr>
          <p:cNvPr id="63" name="TextBox 62"/>
          <p:cNvSpPr txBox="1"/>
          <p:nvPr userDrawn="1"/>
        </p:nvSpPr>
        <p:spPr>
          <a:xfrm>
            <a:off x="623620" y="1567891"/>
            <a:ext cx="1056073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600" b="1" u="none" kern="1200" dirty="0" smtClean="0">
                <a:solidFill>
                  <a:srgbClr val="00A4DE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精彩语录：拥有梦想只是一种智力</a:t>
            </a:r>
            <a:r>
              <a:rPr lang="en-US" altLang="zh-CN" sz="1600" b="1" u="none" kern="1200" dirty="0" smtClean="0">
                <a:solidFill>
                  <a:srgbClr val="00A4DE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,</a:t>
            </a:r>
            <a:r>
              <a:rPr lang="zh-CN" altLang="en-US" sz="1600" b="1" u="none" kern="1200" dirty="0" smtClean="0">
                <a:solidFill>
                  <a:srgbClr val="00A4DE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实现梦想才是一种能力。 </a:t>
            </a:r>
          </a:p>
        </p:txBody>
      </p:sp>
      <p:sp>
        <p:nvSpPr>
          <p:cNvPr id="64" name="TextBox 63"/>
          <p:cNvSpPr txBox="1"/>
          <p:nvPr userDrawn="1"/>
        </p:nvSpPr>
        <p:spPr>
          <a:xfrm>
            <a:off x="5903985" y="2276921"/>
            <a:ext cx="6048420" cy="233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华清远见教学总监，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“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四大才子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”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之首；</a:t>
            </a: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华清远见金牌讲师，嵌入式系统、软件开发培训专家；</a:t>
            </a: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精通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Unix/Linux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操作系统和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下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C/C++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语言编程；</a:t>
            </a: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精通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的各种应用编程接口和机制；</a:t>
            </a: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深入理解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内核驱动相关机制；</a:t>
            </a: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超级丰富的产品开发经验，辅导过超过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10000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名学生。</a:t>
            </a:r>
            <a:endParaRPr lang="zh-CN" altLang="en-US" sz="100" u="none" dirty="0"/>
          </a:p>
        </p:txBody>
      </p:sp>
      <p:sp>
        <p:nvSpPr>
          <p:cNvPr id="65" name="TextBox 64"/>
          <p:cNvSpPr txBox="1"/>
          <p:nvPr userDrawn="1"/>
        </p:nvSpPr>
        <p:spPr>
          <a:xfrm>
            <a:off x="5999993" y="4437070"/>
            <a:ext cx="3456240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135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曾老师编写的图书：</a:t>
            </a:r>
          </a:p>
        </p:txBody>
      </p:sp>
      <p:sp>
        <p:nvSpPr>
          <p:cNvPr id="66" name="TextBox 65"/>
          <p:cNvSpPr txBox="1"/>
          <p:nvPr userDrawn="1"/>
        </p:nvSpPr>
        <p:spPr>
          <a:xfrm>
            <a:off x="623620" y="476795"/>
            <a:ext cx="1008070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3735" b="1" u="none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主讲老师介绍：</a:t>
            </a:r>
          </a:p>
        </p:txBody>
      </p:sp>
      <p:pic>
        <p:nvPicPr>
          <p:cNvPr id="67" name="图片 66" descr="t1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1607" y="1844890"/>
            <a:ext cx="5376373" cy="2615222"/>
          </a:xfrm>
          <a:prstGeom prst="rect">
            <a:avLst/>
          </a:prstGeom>
        </p:spPr>
      </p:pic>
      <p:pic>
        <p:nvPicPr>
          <p:cNvPr id="68" name="图片 67" descr="2014《嵌入式应用程序设计综合教程》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288013" y="4843990"/>
            <a:ext cx="1253369" cy="132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9" name="图片 68" descr="2012《从实践中学嵌入式Linux C编程》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728113" y="4843990"/>
            <a:ext cx="1247059" cy="132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0" name="图片 69" descr="2009《嵌入式Linux C语言开发》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9168213" y="4843990"/>
            <a:ext cx="1216295" cy="1321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课程目录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 userDrawn="1"/>
        </p:nvGrpSpPr>
        <p:grpSpPr bwMode="auto">
          <a:xfrm>
            <a:off x="2468053" y="2416965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831773" y="320902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31773" y="4001075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34"/>
          <p:cNvGrpSpPr/>
          <p:nvPr/>
        </p:nvGrpSpPr>
        <p:grpSpPr bwMode="auto">
          <a:xfrm>
            <a:off x="2447747" y="4721125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9" name="Group 43"/>
          <p:cNvGrpSpPr/>
          <p:nvPr/>
        </p:nvGrpSpPr>
        <p:grpSpPr bwMode="auto">
          <a:xfrm>
            <a:off x="1777816" y="5441175"/>
            <a:ext cx="6288617" cy="508000"/>
            <a:chOff x="961" y="3212"/>
            <a:chExt cx="2971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21" name="Group 45"/>
            <p:cNvGrpSpPr/>
            <p:nvPr userDrawn="1"/>
          </p:nvGrpSpPr>
          <p:grpSpPr bwMode="auto">
            <a:xfrm>
              <a:off x="961" y="3244"/>
              <a:ext cx="225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 userDrawn="1"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 userDrawn="1"/>
            </p:nvSpPr>
            <p:spPr bwMode="gray">
              <a:xfrm>
                <a:off x="2172" y="1767"/>
                <a:ext cx="1425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 userDrawn="1"/>
            </p:nvSpPr>
            <p:spPr bwMode="gray">
              <a:xfrm>
                <a:off x="2251" y="2076"/>
                <a:ext cx="1420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 userDrawn="1"/>
            </p:nvSpPr>
            <p:spPr bwMode="gray">
              <a:xfrm>
                <a:off x="2251" y="2076"/>
                <a:ext cx="1420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 userDrawn="1"/>
            </p:nvSpPr>
            <p:spPr bwMode="gray">
              <a:xfrm>
                <a:off x="2337" y="2096"/>
                <a:ext cx="1093" cy="77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0" y="2093"/>
                <a:ext cx="1091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394787" y="4042917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 hasCustomPrompt="1"/>
          </p:nvPr>
        </p:nvSpPr>
        <p:spPr>
          <a:xfrm>
            <a:off x="3021947" y="4814227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2383460" y="54992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 hasCustomPrompt="1"/>
          </p:nvPr>
        </p:nvSpPr>
        <p:spPr>
          <a:xfrm>
            <a:off x="3405973" y="325516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 hasCustomPrompt="1"/>
          </p:nvPr>
        </p:nvSpPr>
        <p:spPr>
          <a:xfrm>
            <a:off x="3081407" y="2512644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grpSp>
        <p:nvGrpSpPr>
          <p:cNvPr id="28" name="Group 43"/>
          <p:cNvGrpSpPr/>
          <p:nvPr userDrawn="1"/>
        </p:nvGrpSpPr>
        <p:grpSpPr bwMode="auto">
          <a:xfrm>
            <a:off x="1629393" y="1628875"/>
            <a:ext cx="6290733" cy="508000"/>
            <a:chOff x="960" y="3212"/>
            <a:chExt cx="2972" cy="320"/>
          </a:xfrm>
        </p:grpSpPr>
        <p:sp>
          <p:nvSpPr>
            <p:cNvPr id="5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0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5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6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6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6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6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6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65" name="文本占位符 120"/>
          <p:cNvSpPr>
            <a:spLocks noGrp="1"/>
          </p:cNvSpPr>
          <p:nvPr>
            <p:ph type="body" sz="quarter" idx="18" hasCustomPrompt="1"/>
          </p:nvPr>
        </p:nvSpPr>
        <p:spPr>
          <a:xfrm>
            <a:off x="2237153" y="16869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课程目录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1930400" y="1773238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641600" y="259080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44800" y="3459163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34"/>
          <p:cNvGrpSpPr/>
          <p:nvPr/>
        </p:nvGrpSpPr>
        <p:grpSpPr bwMode="auto">
          <a:xfrm>
            <a:off x="2641600" y="4271963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9" name="Group 43"/>
          <p:cNvGrpSpPr/>
          <p:nvPr/>
        </p:nvGrpSpPr>
        <p:grpSpPr bwMode="auto">
          <a:xfrm>
            <a:off x="2032000" y="5099050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21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/>
          </p:nvPr>
        </p:nvSpPr>
        <p:spPr>
          <a:xfrm>
            <a:off x="3407813" y="3501005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/>
          </p:nvPr>
        </p:nvSpPr>
        <p:spPr>
          <a:xfrm>
            <a:off x="3215800" y="436506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/>
          </p:nvPr>
        </p:nvSpPr>
        <p:spPr>
          <a:xfrm>
            <a:off x="2639760" y="5157120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/>
          </p:nvPr>
        </p:nvSpPr>
        <p:spPr>
          <a:xfrm>
            <a:off x="3215800" y="26369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/>
          </p:nvPr>
        </p:nvSpPr>
        <p:spPr>
          <a:xfrm>
            <a:off x="2543753" y="1868917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课程目录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 userDrawn="1"/>
        </p:nvGrpSpPr>
        <p:grpSpPr bwMode="auto">
          <a:xfrm>
            <a:off x="2084027" y="1984935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735767" y="292100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44800" y="3857065"/>
            <a:ext cx="6299200" cy="508000"/>
            <a:chOff x="1344" y="2160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60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1972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43"/>
          <p:cNvGrpSpPr/>
          <p:nvPr/>
        </p:nvGrpSpPr>
        <p:grpSpPr bwMode="auto">
          <a:xfrm>
            <a:off x="2447747" y="4793130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407813" y="3929069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055507" y="4851200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 hasCustomPrompt="1"/>
          </p:nvPr>
        </p:nvSpPr>
        <p:spPr>
          <a:xfrm>
            <a:off x="3309967" y="29671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 hasCustomPrompt="1"/>
          </p:nvPr>
        </p:nvSpPr>
        <p:spPr>
          <a:xfrm>
            <a:off x="2697380" y="2080614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课程目录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2543753" y="2492935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34"/>
          <p:cNvGrpSpPr/>
          <p:nvPr/>
        </p:nvGrpSpPr>
        <p:grpSpPr bwMode="auto">
          <a:xfrm>
            <a:off x="2831773" y="3501005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43"/>
          <p:cNvGrpSpPr/>
          <p:nvPr/>
        </p:nvGrpSpPr>
        <p:grpSpPr bwMode="auto">
          <a:xfrm>
            <a:off x="2589460" y="4577115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106767" y="2534777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 hasCustomPrompt="1"/>
          </p:nvPr>
        </p:nvSpPr>
        <p:spPr>
          <a:xfrm>
            <a:off x="3405973" y="3594107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197220" y="463518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课程目录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2773007" y="2996970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43"/>
          <p:cNvGrpSpPr/>
          <p:nvPr/>
        </p:nvGrpSpPr>
        <p:grpSpPr bwMode="auto">
          <a:xfrm>
            <a:off x="2877480" y="3933035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336020" y="3038812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485240" y="399110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1 - 多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413" y="1196844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 sz="2400"/>
            </a:lvl1pPr>
            <a:lvl2pPr>
              <a:spcBef>
                <a:spcPts val="500"/>
              </a:spcBef>
              <a:spcAft>
                <a:spcPts val="500"/>
              </a:spcAft>
              <a:defRPr sz="2000"/>
            </a:lvl2pPr>
            <a:lvl3pPr marL="122428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4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633" y="405702"/>
            <a:ext cx="10368720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容2 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413" y="1196844"/>
            <a:ext cx="10368719" cy="4968345"/>
          </a:xfrm>
          <a:prstGeom prst="rect">
            <a:avLst/>
          </a:prstGeom>
        </p:spPr>
        <p:txBody>
          <a:bodyPr/>
          <a:lstStyle>
            <a:lvl1pPr marL="342265">
              <a:spcBef>
                <a:spcPts val="800"/>
              </a:spcBef>
              <a:spcAft>
                <a:spcPts val="800"/>
              </a:spcAft>
              <a:defRPr sz="2400"/>
            </a:lvl1pPr>
            <a:lvl2pPr marL="363855" indent="265430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SzPct val="107000"/>
              <a:buFont typeface="Calibri" panose="020F0502020204030204" pitchFamily="34" charset="0"/>
              <a:buChar char="–"/>
              <a:defRPr sz="1600"/>
            </a:lvl2pPr>
            <a:lvl3pPr marL="122428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633" y="405702"/>
            <a:ext cx="10368720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2" descr="bg.jpg"/>
          <p:cNvPicPr>
            <a:picLocks noChangeAspect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0" y="6397625"/>
            <a:ext cx="12192000" cy="4873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0" rIns="103900" bIns="5195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100"/>
          </a:p>
        </p:txBody>
      </p:sp>
      <p:sp>
        <p:nvSpPr>
          <p:cNvPr id="11" name="文本框 2"/>
          <p:cNvSpPr txBox="1"/>
          <p:nvPr/>
        </p:nvSpPr>
        <p:spPr>
          <a:xfrm>
            <a:off x="336551" y="6524625"/>
            <a:ext cx="4967816" cy="348615"/>
          </a:xfrm>
          <a:prstGeom prst="rect">
            <a:avLst/>
          </a:prstGeom>
          <a:noFill/>
        </p:spPr>
        <p:txBody>
          <a:bodyPr lIns="103900" tIns="51950" rIns="103900" bIns="51950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华清远见慕课堂  </a:t>
            </a:r>
            <a:r>
              <a:rPr lang="en-US" altLang="zh-CN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zh-CN" altLang="en-US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程序员的学习天堂</a:t>
            </a:r>
          </a:p>
        </p:txBody>
      </p:sp>
      <p:sp>
        <p:nvSpPr>
          <p:cNvPr id="12" name="文本框 3"/>
          <p:cNvSpPr txBox="1"/>
          <p:nvPr/>
        </p:nvSpPr>
        <p:spPr>
          <a:xfrm>
            <a:off x="8688917" y="6524625"/>
            <a:ext cx="3263900" cy="348615"/>
          </a:xfrm>
          <a:prstGeom prst="rect">
            <a:avLst/>
          </a:prstGeom>
          <a:noFill/>
        </p:spPr>
        <p:txBody>
          <a:bodyPr lIns="103900" tIns="51950" rIns="103900" bIns="51950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http://mooc.farsight.com.cn</a:t>
            </a:r>
            <a:endParaRPr lang="zh-CN" altLang="en-US" sz="16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logo-ppt.png"/>
          <p:cNvPicPr>
            <a:picLocks noChangeAspect="1"/>
          </p:cNvPicPr>
          <p:nvPr userDrawn="1"/>
        </p:nvPicPr>
        <p:blipFill>
          <a:blip r:embed="rId19" cstate="print"/>
          <a:stretch>
            <a:fillRect/>
          </a:stretch>
        </p:blipFill>
        <p:spPr>
          <a:xfrm>
            <a:off x="9072207" y="186901"/>
            <a:ext cx="2688187" cy="505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dt="0"/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lang="zh-CN" altLang="en-US" sz="2800" kern="1200" dirty="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13716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5448" y="2756692"/>
            <a:ext cx="7208855" cy="1066911"/>
          </a:xfrm>
        </p:spPr>
        <p:txBody>
          <a:bodyPr/>
          <a:lstStyle/>
          <a:p>
            <a:pPr algn="l"/>
            <a:r>
              <a:rPr sz="5865" smtClean="0">
                <a:solidFill>
                  <a:srgbClr val="FFFF00"/>
                </a:solidFill>
                <a:sym typeface="+mn-ea"/>
              </a:rPr>
              <a:t>文件</a:t>
            </a:r>
            <a:r>
              <a:rPr lang="en-US" altLang="zh-CN" sz="5865" smtClean="0">
                <a:solidFill>
                  <a:srgbClr val="FFFF00"/>
                </a:solidFill>
                <a:sym typeface="+mn-ea"/>
              </a:rPr>
              <a:t>I/O</a:t>
            </a:r>
            <a:r>
              <a:rPr lang="en-US" altLang="zh-CN" sz="5865" smtClean="0">
                <a:solidFill>
                  <a:srgbClr val="FFFF00"/>
                </a:solidFill>
                <a:sym typeface="+mn-ea"/>
              </a:rPr>
              <a:t>（</a:t>
            </a:r>
            <a:r>
              <a:rPr sz="5865" smtClean="0">
                <a:solidFill>
                  <a:srgbClr val="FFFF00"/>
                </a:solidFill>
                <a:sym typeface="+mn-ea"/>
              </a:rPr>
              <a:t>二</a:t>
            </a:r>
            <a:r>
              <a:rPr lang="en-US" altLang="zh-CN" sz="5865" smtClean="0">
                <a:solidFill>
                  <a:srgbClr val="FFFF00"/>
                </a:solidFill>
                <a:sym typeface="+mn-ea"/>
              </a:rPr>
              <a:t>）</a:t>
            </a:r>
            <a:endParaRPr lang="en-US" altLang="zh-CN" sz="5865" b="0" smtClean="0">
              <a:solidFill>
                <a:srgbClr val="FFFF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754717"/>
            <a:ext cx="12191999" cy="60959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" y="5096416"/>
            <a:ext cx="12191999" cy="60959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525145" y="5404165"/>
            <a:ext cx="6408737" cy="7143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2000" u="none" dirty="0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主讲</a:t>
            </a:r>
            <a:r>
              <a:rPr lang="en-US" altLang="zh-CN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u="none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大海</a:t>
            </a:r>
            <a:r>
              <a:rPr lang="zh-CN" altLang="en-US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老师</a:t>
            </a:r>
            <a:endParaRPr lang="zh-CN" altLang="en-US" sz="2000" u="none" dirty="0" smtClean="0"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/>
          </p:cNvSpPr>
          <p:nvPr>
            <p:ph type="body" sz="quarter" idx="11"/>
          </p:nvPr>
        </p:nvSpPr>
        <p:spPr>
          <a:xfrm>
            <a:off x="982113" y="4143699"/>
            <a:ext cx="5473117" cy="432031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</a:rPr>
              <a:t>定位文件（熟练）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982232" y="5056940"/>
            <a:ext cx="5473117" cy="360026"/>
          </a:xfrm>
        </p:spPr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小结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5"/>
          </p:nvPr>
        </p:nvSpPr>
        <p:spPr>
          <a:xfrm>
            <a:off x="982057" y="3358940"/>
            <a:ext cx="5473117" cy="360026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</a:rPr>
              <a:t>写入文件（熟练）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/>
          </p:nvPr>
        </p:nvSpPr>
        <p:spPr>
          <a:xfrm>
            <a:off x="982395" y="1266100"/>
            <a:ext cx="10368720" cy="719138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</a:rPr>
              <a:t>课程目标</a:t>
            </a:r>
          </a:p>
          <a:p>
            <a:endParaRPr lang="zh-CN" altLang="en-US" sz="4400" b="0" dirty="0">
              <a:solidFill>
                <a:srgbClr val="01E1EF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7"/>
          </p:nvPr>
        </p:nvSpPr>
        <p:spPr>
          <a:xfrm>
            <a:off x="982245" y="2560039"/>
            <a:ext cx="5473117" cy="360025"/>
          </a:xfrm>
        </p:spPr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读取文件</a:t>
            </a:r>
            <a:r>
              <a:rPr lang="zh-CN" altLang="en-US" sz="2400" dirty="0">
                <a:solidFill>
                  <a:schemeClr val="bg1"/>
                </a:solidFill>
              </a:rPr>
              <a:t>（熟练）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>
          <a:xfrm>
            <a:off x="461303" y="73526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文件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I/O – read</a:t>
            </a:r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13970" y="1526540"/>
            <a:ext cx="8450580" cy="45231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read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函数用来从文件中读取数据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#include  &lt;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unistd.h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ssize_t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read(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fd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void *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buf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size_t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count);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</a:p>
          <a:p>
            <a:pPr marL="900430" lvl="1" indent="-363855">
              <a:lnSpc>
                <a:spcPct val="150000"/>
              </a:lnSpc>
              <a:spcBef>
                <a:spcPct val="0"/>
              </a:spcBef>
            </a:pP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成功时返回实际读取的字节数；出错时返回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EOF</a:t>
            </a:r>
          </a:p>
          <a:p>
            <a:pPr marL="900430" lvl="1" indent="-363855">
              <a:lnSpc>
                <a:spcPct val="150000"/>
              </a:lnSpc>
              <a:spcBef>
                <a:spcPct val="0"/>
              </a:spcBef>
            </a:pP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读到文件末尾时返回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</a:p>
          <a:p>
            <a:pPr marL="900430" lvl="1" indent="-363855">
              <a:lnSpc>
                <a:spcPct val="150000"/>
              </a:lnSpc>
              <a:spcBef>
                <a:spcPct val="0"/>
              </a:spcBef>
            </a:pP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buf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是接收数据的缓冲区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00430" lvl="1" indent="-363855">
              <a:lnSpc>
                <a:spcPct val="150000"/>
              </a:lnSpc>
              <a:spcBef>
                <a:spcPct val="0"/>
              </a:spcBef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count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不应超过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buf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614973" y="27298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文件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I/O – read – 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示例</a:t>
            </a:r>
          </a:p>
        </p:txBody>
      </p:sp>
      <p:sp>
        <p:nvSpPr>
          <p:cNvPr id="202755" name="Text Box 3"/>
          <p:cNvSpPr txBox="1">
            <a:spLocks noChangeArrowheads="1"/>
          </p:cNvSpPr>
          <p:nvPr/>
        </p:nvSpPr>
        <p:spPr bwMode="auto">
          <a:xfrm>
            <a:off x="443231" y="894693"/>
            <a:ext cx="10712488" cy="645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从指定的文件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文本文件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中读取内容并统计大小</a:t>
            </a:r>
          </a:p>
        </p:txBody>
      </p:sp>
      <p:sp>
        <p:nvSpPr>
          <p:cNvPr id="202756" name="Text Box 4"/>
          <p:cNvSpPr txBox="1">
            <a:spLocks noChangeArrowheads="1"/>
          </p:cNvSpPr>
          <p:nvPr/>
        </p:nvSpPr>
        <p:spPr bwMode="auto">
          <a:xfrm>
            <a:off x="443230" y="1539875"/>
            <a:ext cx="7620635" cy="52622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u="none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2400" u="none" dirty="0" smtClean="0">
                <a:solidFill>
                  <a:schemeClr val="bg1"/>
                </a:solidFill>
              </a:rPr>
              <a:t>  main(</a:t>
            </a:r>
            <a:r>
              <a:rPr lang="en-US" altLang="zh-CN" sz="2400" u="none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2400" u="none" dirty="0" smtClean="0">
                <a:solidFill>
                  <a:schemeClr val="bg1"/>
                </a:solidFill>
              </a:rPr>
              <a:t> </a:t>
            </a:r>
            <a:r>
              <a:rPr lang="en-US" altLang="zh-CN" sz="2400" u="none" dirty="0" err="1" smtClean="0">
                <a:solidFill>
                  <a:schemeClr val="bg1"/>
                </a:solidFill>
              </a:rPr>
              <a:t>argc</a:t>
            </a:r>
            <a:r>
              <a:rPr lang="en-US" altLang="zh-CN" sz="2400" u="none" dirty="0" smtClean="0">
                <a:solidFill>
                  <a:schemeClr val="bg1"/>
                </a:solidFill>
              </a:rPr>
              <a:t>, char *</a:t>
            </a:r>
            <a:r>
              <a:rPr lang="en-US" altLang="zh-CN" sz="2400" u="none" dirty="0" err="1" smtClean="0">
                <a:solidFill>
                  <a:schemeClr val="bg1"/>
                </a:solidFill>
              </a:rPr>
              <a:t>argv</a:t>
            </a:r>
            <a:r>
              <a:rPr lang="en-US" altLang="zh-CN" sz="2400" u="none" dirty="0" smtClean="0">
                <a:solidFill>
                  <a:schemeClr val="bg1"/>
                </a:solidFill>
              </a:rPr>
              <a:t>[])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u="none" dirty="0" smtClean="0">
                <a:solidFill>
                  <a:schemeClr val="bg1"/>
                </a:solidFill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u="none" dirty="0" smtClean="0">
                <a:solidFill>
                  <a:schemeClr val="bg1"/>
                </a:solidFill>
              </a:rPr>
              <a:t>    </a:t>
            </a:r>
            <a:r>
              <a:rPr lang="en-US" altLang="zh-CN" sz="2400" u="none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2400" u="none" dirty="0" smtClean="0">
                <a:solidFill>
                  <a:schemeClr val="bg1"/>
                </a:solidFill>
              </a:rPr>
              <a:t>  </a:t>
            </a:r>
            <a:r>
              <a:rPr lang="en-US" altLang="zh-CN" sz="2400" u="none" dirty="0" err="1" smtClean="0">
                <a:solidFill>
                  <a:schemeClr val="bg1"/>
                </a:solidFill>
              </a:rPr>
              <a:t>fd</a:t>
            </a:r>
            <a:r>
              <a:rPr lang="en-US" altLang="zh-CN" sz="2400" u="none" dirty="0" smtClean="0">
                <a:solidFill>
                  <a:schemeClr val="bg1"/>
                </a:solidFill>
              </a:rPr>
              <a:t>, n, total =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u="none" dirty="0" smtClean="0">
                <a:solidFill>
                  <a:schemeClr val="bg1"/>
                </a:solidFill>
              </a:rPr>
              <a:t>    char  </a:t>
            </a:r>
            <a:r>
              <a:rPr lang="en-US" altLang="zh-CN" sz="2400" u="none" dirty="0" err="1" smtClean="0">
                <a:solidFill>
                  <a:schemeClr val="bg1"/>
                </a:solidFill>
              </a:rPr>
              <a:t>buf</a:t>
            </a:r>
            <a:r>
              <a:rPr lang="en-US" altLang="zh-CN" sz="2400" u="none" dirty="0" smtClean="0">
                <a:solidFill>
                  <a:schemeClr val="bg1"/>
                </a:solidFill>
              </a:rPr>
              <a:t>[64];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u="none" dirty="0" smtClean="0">
                <a:solidFill>
                  <a:schemeClr val="bg1"/>
                </a:solidFill>
              </a:rPr>
              <a:t>    if (</a:t>
            </a:r>
            <a:r>
              <a:rPr lang="en-US" altLang="zh-CN" sz="2400" u="none" dirty="0" err="1" smtClean="0">
                <a:solidFill>
                  <a:schemeClr val="bg1"/>
                </a:solidFill>
              </a:rPr>
              <a:t>argc</a:t>
            </a:r>
            <a:r>
              <a:rPr lang="en-US" altLang="zh-CN" sz="2400" u="none" dirty="0" smtClean="0">
                <a:solidFill>
                  <a:schemeClr val="bg1"/>
                </a:solidFill>
              </a:rPr>
              <a:t> &lt; 2)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u="none" dirty="0" smtClean="0">
                <a:solidFill>
                  <a:schemeClr val="bg1"/>
                </a:solidFill>
              </a:rPr>
              <a:t>       </a:t>
            </a:r>
            <a:r>
              <a:rPr lang="en-US" altLang="zh-CN" sz="2400" u="none" dirty="0" err="1" smtClean="0">
                <a:solidFill>
                  <a:schemeClr val="bg1"/>
                </a:solidFill>
              </a:rPr>
              <a:t>printf</a:t>
            </a:r>
            <a:r>
              <a:rPr lang="en-US" altLang="zh-CN" sz="2400" u="none" dirty="0" smtClean="0">
                <a:solidFill>
                  <a:schemeClr val="bg1"/>
                </a:solidFill>
              </a:rPr>
              <a:t>(“Usage : %s &lt;file&gt;\n”, </a:t>
            </a:r>
            <a:r>
              <a:rPr lang="en-US" altLang="zh-CN" sz="2400" u="none" dirty="0" err="1" smtClean="0">
                <a:solidFill>
                  <a:schemeClr val="bg1"/>
                </a:solidFill>
              </a:rPr>
              <a:t>argv</a:t>
            </a:r>
            <a:r>
              <a:rPr lang="en-US" altLang="zh-CN" sz="2400" u="none" dirty="0" smtClean="0">
                <a:solidFill>
                  <a:schemeClr val="bg1"/>
                </a:solidFill>
              </a:rPr>
              <a:t>[0]);  return -1;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u="none" dirty="0" smtClean="0">
                <a:solidFill>
                  <a:schemeClr val="bg1"/>
                </a:solidFill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u="none" dirty="0" smtClean="0">
                <a:solidFill>
                  <a:schemeClr val="bg1"/>
                </a:solidFill>
              </a:rPr>
              <a:t>    if ((</a:t>
            </a:r>
            <a:r>
              <a:rPr lang="en-US" altLang="zh-CN" sz="2400" u="none" dirty="0" err="1" smtClean="0">
                <a:solidFill>
                  <a:schemeClr val="bg1"/>
                </a:solidFill>
              </a:rPr>
              <a:t>fd</a:t>
            </a:r>
            <a:r>
              <a:rPr lang="en-US" altLang="zh-CN" sz="2400" u="none" dirty="0" smtClean="0">
                <a:solidFill>
                  <a:schemeClr val="bg1"/>
                </a:solidFill>
              </a:rPr>
              <a:t>  = open(</a:t>
            </a:r>
            <a:r>
              <a:rPr lang="en-US" altLang="zh-CN" sz="2400" u="none" dirty="0" err="1" smtClean="0">
                <a:solidFill>
                  <a:schemeClr val="bg1"/>
                </a:solidFill>
              </a:rPr>
              <a:t>argv</a:t>
            </a:r>
            <a:r>
              <a:rPr lang="en-US" altLang="zh-CN" sz="2400" u="none" dirty="0" smtClean="0">
                <a:solidFill>
                  <a:schemeClr val="bg1"/>
                </a:solidFill>
              </a:rPr>
              <a:t>[1], O_RDONLY)) &lt; 0)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u="none" dirty="0" smtClean="0">
                <a:solidFill>
                  <a:schemeClr val="bg1"/>
                </a:solidFill>
              </a:rPr>
              <a:t>           </a:t>
            </a:r>
            <a:r>
              <a:rPr lang="en-US" altLang="zh-CN" sz="2400" u="none" dirty="0" err="1" smtClean="0">
                <a:solidFill>
                  <a:schemeClr val="bg1"/>
                </a:solidFill>
              </a:rPr>
              <a:t>perror</a:t>
            </a:r>
            <a:r>
              <a:rPr lang="en-US" altLang="zh-CN" sz="2400" u="none" dirty="0" smtClean="0">
                <a:solidFill>
                  <a:schemeClr val="bg1"/>
                </a:solidFill>
              </a:rPr>
              <a:t>(“open”);  return -1;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u="none" dirty="0" smtClean="0">
                <a:solidFill>
                  <a:schemeClr val="bg1"/>
                </a:solidFill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u="none" dirty="0" smtClean="0">
                <a:solidFill>
                  <a:schemeClr val="bg1"/>
                </a:solidFill>
              </a:rPr>
              <a:t>    while ((n = read(</a:t>
            </a:r>
            <a:r>
              <a:rPr lang="en-US" altLang="zh-CN" sz="2400" u="none" dirty="0" err="1" smtClean="0">
                <a:solidFill>
                  <a:schemeClr val="bg1"/>
                </a:solidFill>
              </a:rPr>
              <a:t>fd</a:t>
            </a:r>
            <a:r>
              <a:rPr lang="en-US" altLang="zh-CN" sz="2400" u="none" dirty="0" smtClean="0">
                <a:solidFill>
                  <a:schemeClr val="bg1"/>
                </a:solidFill>
              </a:rPr>
              <a:t>, </a:t>
            </a:r>
            <a:r>
              <a:rPr lang="en-US" altLang="zh-CN" sz="2400" u="none" dirty="0" err="1" smtClean="0">
                <a:solidFill>
                  <a:schemeClr val="bg1"/>
                </a:solidFill>
              </a:rPr>
              <a:t>buf</a:t>
            </a:r>
            <a:r>
              <a:rPr lang="en-US" altLang="zh-CN" sz="2400" u="none" dirty="0" smtClean="0">
                <a:solidFill>
                  <a:schemeClr val="bg1"/>
                </a:solidFill>
              </a:rPr>
              <a:t>, 64)) &gt; 0)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u="none" dirty="0" smtClean="0">
                <a:solidFill>
                  <a:schemeClr val="bg1"/>
                </a:solidFill>
              </a:rPr>
              <a:t>        total += n;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u="none" dirty="0" smtClean="0">
                <a:solidFill>
                  <a:schemeClr val="bg1"/>
                </a:solidFill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u="none" dirty="0" smtClean="0">
                <a:solidFill>
                  <a:schemeClr val="bg1"/>
                </a:solidFill>
              </a:rPr>
              <a:t>    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文件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I/O – write</a:t>
            </a:r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189230" y="1443990"/>
            <a:ext cx="7934325" cy="39693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write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函数用来向文件写入数据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#include  &lt;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unistd.h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ssize_t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write(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fd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void *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buf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size_t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count);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成功时返回实际写入的字节数；出错时返回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EOF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buf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是发送数据的缓冲区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count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不应超过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buf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734988" y="70986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文件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I/O – write – 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示例</a:t>
            </a:r>
          </a:p>
        </p:txBody>
      </p:sp>
      <p:sp>
        <p:nvSpPr>
          <p:cNvPr id="202755" name="Text Box 3"/>
          <p:cNvSpPr txBox="1">
            <a:spLocks noChangeArrowheads="1"/>
          </p:cNvSpPr>
          <p:nvPr/>
        </p:nvSpPr>
        <p:spPr bwMode="auto">
          <a:xfrm>
            <a:off x="706756" y="1462383"/>
            <a:ext cx="10712488" cy="645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将键盘输入的内容写入文件，直到输入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quit</a:t>
            </a:r>
          </a:p>
        </p:txBody>
      </p:sp>
      <p:sp>
        <p:nvSpPr>
          <p:cNvPr id="202756" name="Text Box 4"/>
          <p:cNvSpPr txBox="1">
            <a:spLocks noChangeArrowheads="1"/>
          </p:cNvSpPr>
          <p:nvPr/>
        </p:nvSpPr>
        <p:spPr bwMode="auto">
          <a:xfrm>
            <a:off x="422910" y="2292350"/>
            <a:ext cx="9521190" cy="40411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char  </a:t>
            </a: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[20];</a:t>
            </a:r>
          </a:p>
          <a:p>
            <a:pPr>
              <a:lnSpc>
                <a:spcPts val="2800"/>
              </a:lnSpc>
              <a:spcBef>
                <a:spcPct val="0"/>
              </a:spcBef>
              <a:buFontTx/>
              <a:buNone/>
            </a:pPr>
            <a:endParaRPr lang="en-US" altLang="zh-CN" sz="20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 ((</a:t>
            </a: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= open(</a:t>
            </a: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argv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[1], O_WRONLY|O_CREAT|O_TRUNC, 0666)) &lt; 0) {</a:t>
            </a:r>
          </a:p>
          <a:p>
            <a:pPr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perror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(“open”);  return -1;</a:t>
            </a:r>
          </a:p>
          <a:p>
            <a:pPr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pPr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while (</a:t>
            </a: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fgets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20, </a:t>
            </a: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stdin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!= NULL) {</a:t>
            </a:r>
          </a:p>
          <a:p>
            <a:pPr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if (</a:t>
            </a: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strcmp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“quit\n”) == 0) break;</a:t>
            </a:r>
          </a:p>
          <a:p>
            <a:pPr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write(</a:t>
            </a: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strlen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en-US" altLang="zh-CN" sz="2000" u="none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));</a:t>
            </a:r>
            <a:endParaRPr lang="en-US" altLang="zh-CN" sz="20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pPr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815633" y="979742"/>
            <a:ext cx="10368720" cy="503123"/>
          </a:xfrm>
        </p:spPr>
        <p:txBody>
          <a:bodyPr/>
          <a:lstStyle/>
          <a:p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文件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IO 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en-US" altLang="zh-CN" sz="4400" b="0" dirty="0" err="1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lseek</a:t>
            </a:r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344805" y="2134870"/>
            <a:ext cx="8613140" cy="34150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lseek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函数用来定位文件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#include  &lt;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unistd.h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off_t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lseek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fd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off_t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offset, 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intt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whence);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成功时返回当前的文件读写位置；出错时返回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EOF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参数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offset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和参数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whence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同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fseek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完全一样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/>
          </p:cNvSpPr>
          <p:nvPr>
            <p:ph type="body" sz="quarter" idx="11"/>
          </p:nvPr>
        </p:nvSpPr>
        <p:spPr>
          <a:xfrm>
            <a:off x="292735" y="2097405"/>
            <a:ext cx="5467350" cy="3883025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read</a:t>
            </a:r>
          </a:p>
          <a:p>
            <a:pPr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write</a:t>
            </a:r>
          </a:p>
          <a:p>
            <a:pPr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lseek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96913" y="124199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标准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I/O – 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Rectangle 3"/>
          <p:cNvSpPr>
            <a:spLocks noGrp="1"/>
          </p:cNvSpPr>
          <p:nvPr>
            <p:ph type="body" sz="quarter" idx="11"/>
          </p:nvPr>
        </p:nvSpPr>
        <p:spPr>
          <a:xfrm>
            <a:off x="960120" y="1771015"/>
            <a:ext cx="5925185" cy="446786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利用文件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IO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实现文件的复制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文件名通过命令行参数指定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打开文件的方式？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如何判断读到源文件的末尾？ 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960413" y="99434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标准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I/O – 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思考和练习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华清远见慕课堂 - PPT模板（最终版）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文件操作</Template>
  <TotalTime>3</TotalTime>
  <Words>448</Words>
  <Application>WPS 演示</Application>
  <PresentationFormat>自定义</PresentationFormat>
  <Paragraphs>79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华清远见慕课堂 - PPT模板（最终版）</vt:lpstr>
      <vt:lpstr>文件I/O（二）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标准I/O库 </dc:title>
  <dc:creator>User</dc:creator>
  <cp:lastModifiedBy>Administrator</cp:lastModifiedBy>
  <cp:revision>1079</cp:revision>
  <dcterms:created xsi:type="dcterms:W3CDTF">2008-06-24T03:08:00Z</dcterms:created>
  <dcterms:modified xsi:type="dcterms:W3CDTF">2019-07-26T08:17:48Z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