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6"/>
  </p:handoutMasterIdLst>
  <p:sldIdLst>
    <p:sldId id="1643" r:id="rId3"/>
    <p:sldId id="1550" r:id="rId4"/>
    <p:sldId id="1658" r:id="rId5"/>
    <p:sldId id="1657" r:id="rId6"/>
    <p:sldId id="1634" r:id="rId7"/>
    <p:sldId id="1635" r:id="rId9"/>
    <p:sldId id="1616" r:id="rId10"/>
    <p:sldId id="1636" r:id="rId11"/>
    <p:sldId id="1629" r:id="rId12"/>
    <p:sldId id="1631" r:id="rId13"/>
    <p:sldId id="1632" r:id="rId14"/>
    <p:sldId id="1637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DD840D"/>
    <a:srgbClr val="FCBE10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4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32D5D7-1E7B-42EB-BBD6-9B5A9E6AE716}" type="slidenum">
              <a:rPr lang="en-US" altLang="zh-CN"/>
            </a:fld>
            <a:endParaRPr lang="en-US" altLang="zh-CN"/>
          </a:p>
        </p:txBody>
      </p:sp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EAED5DA7-1D60-4040-8B9B-B39AC7122479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  <a:endParaRPr lang="zh-CN" altLang="en-US" sz="1600" dirty="0"/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C5B82D-908B-4B1C-8144-D67126B28344}" type="slidenum">
              <a:rPr lang="en-US" altLang="zh-CN"/>
            </a:fld>
            <a:endParaRPr lang="en-US" altLang="zh-CN"/>
          </a:p>
        </p:txBody>
      </p:sp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8AB44D7C-C4D0-42FD-B302-C591E0C19B2D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 marL="363855" indent="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进程间通信（一）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-216535" y="1026795"/>
            <a:ext cx="6499225" cy="53257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((pid1 = fork())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(“fork”);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else if (pid1 == 0) {          //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strcpy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“I’m process1”);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write(pfd[1],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32);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exit(0);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else {             //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if ((pid2 = fork())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(“fork”);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else if (pid2 == 0) {        //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sleep(1);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3793" y="18472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无名管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115570" y="1203325"/>
            <a:ext cx="6249035" cy="526669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strcpy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“I’m process 2”);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write(pfd[1],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32);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else {        //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wait(NULL);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read(pfd[0],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32);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(“%s\n”,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wait(NULL);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read(pfd[0],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32);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(“%s\n”,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 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94653" y="3320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无名管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79780" y="2243455"/>
            <a:ext cx="4465320" cy="257048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无名管道特性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pipe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80073" y="16039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无名管道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00915" y="3929069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无</a:t>
            </a:r>
            <a:r>
              <a:rPr lang="zh-CN" altLang="en-US" sz="2400" dirty="0" smtClean="0">
                <a:solidFill>
                  <a:schemeClr val="bg1"/>
                </a:solidFill>
              </a:rPr>
              <a:t>名管道创建（熟练）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00915" y="4851200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500915" y="296714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无</a:t>
            </a:r>
            <a:r>
              <a:rPr lang="zh-CN" altLang="en-US" sz="2400" dirty="0" smtClean="0">
                <a:solidFill>
                  <a:schemeClr val="bg1"/>
                </a:solidFill>
              </a:rPr>
              <a:t>名管道特点（理解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500915" y="2080614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进</a:t>
            </a:r>
            <a:r>
              <a:rPr lang="zh-CN" altLang="en-US" sz="2400" dirty="0" smtClean="0">
                <a:solidFill>
                  <a:schemeClr val="bg1"/>
                </a:solidFill>
              </a:rPr>
              <a:t>程间通信方式介绍（</a:t>
            </a:r>
            <a:r>
              <a:rPr lang="zh-CN" altLang="en-US" sz="2400" dirty="0">
                <a:solidFill>
                  <a:schemeClr val="bg1"/>
                </a:solidFill>
              </a:rPr>
              <a:t>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占位符 7"/>
          <p:cNvSpPr>
            <a:spLocks noGrp="1"/>
          </p:cNvSpPr>
          <p:nvPr/>
        </p:nvSpPr>
        <p:spPr>
          <a:xfrm>
            <a:off x="500915" y="624115"/>
            <a:ext cx="10368720" cy="719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4400" b="0" u="none" dirty="0">
                <a:solidFill>
                  <a:srgbClr val="01E1EF"/>
                </a:solidFill>
              </a:rPr>
              <a:t>课程目标：</a:t>
            </a:r>
            <a:endParaRPr lang="zh-CN" altLang="en-US" sz="4400" b="0" u="none" dirty="0">
              <a:solidFill>
                <a:srgbClr val="01E1EF"/>
              </a:solidFill>
            </a:endParaRPr>
          </a:p>
          <a:p>
            <a:endParaRPr lang="zh-CN" altLang="en-US" sz="4400" b="0" u="none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无名管道（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pipe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有名管道 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fifo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共享内存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(mmap)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套接字（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340" y="405765"/>
            <a:ext cx="10368915" cy="767080"/>
          </a:xfrm>
        </p:spPr>
        <p:txBody>
          <a:bodyPr/>
          <a:p>
            <a:r>
              <a:rPr sz="4400" b="0">
                <a:solidFill>
                  <a:srgbClr val="01E1EF"/>
                </a:solidFill>
                <a:sym typeface="+mn-ea"/>
              </a:rPr>
              <a:t>进程间通信介绍</a:t>
            </a:r>
            <a:r>
              <a:rPr b="0">
                <a:solidFill>
                  <a:srgbClr val="01E1EF"/>
                </a:solidFill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9367520" cy="4968240"/>
          </a:xfrm>
        </p:spPr>
        <p:txBody>
          <a:bodyPr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 V IPC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共享内存（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share memory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消息队列（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message queue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信号灯集（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semaphore set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340" y="405765"/>
            <a:ext cx="10368915" cy="793750"/>
          </a:xfrm>
        </p:spPr>
        <p:txBody>
          <a:bodyPr/>
          <a:p>
            <a:r>
              <a:rPr sz="4800" b="0">
                <a:solidFill>
                  <a:srgbClr val="01E1EF"/>
                </a:solidFill>
                <a:sym typeface="+mn-ea"/>
              </a:rPr>
              <a:t>进程间通信介绍</a:t>
            </a:r>
            <a:r>
              <a:rPr b="0">
                <a:solidFill>
                  <a:srgbClr val="01E1EF"/>
                </a:solidFill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effectLst/>
              </a:rPr>
              <a:t>无名管道 </a:t>
            </a:r>
            <a:endParaRPr lang="zh-CN" altLang="en-US" sz="4400" b="0" dirty="0">
              <a:solidFill>
                <a:srgbClr val="01E1EF"/>
              </a:solidFill>
              <a:effectLst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-1595424" y="1368637"/>
            <a:ext cx="9840383" cy="4391681"/>
            <a:chOff x="1256" y="6004"/>
            <a:chExt cx="5791" cy="2587"/>
          </a:xfrm>
          <a:noFill/>
        </p:grpSpPr>
        <p:sp>
          <p:nvSpPr>
            <p:cNvPr id="171012" name="AutoShape 4"/>
            <p:cNvSpPr>
              <a:spLocks noChangeAspect="1" noChangeArrowheads="1"/>
            </p:cNvSpPr>
            <p:nvPr/>
          </p:nvSpPr>
          <p:spPr bwMode="auto">
            <a:xfrm>
              <a:off x="1256" y="6004"/>
              <a:ext cx="5791" cy="258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Tx/>
                <a:buChar char="•"/>
              </a:pPr>
              <a:endParaRPr kumimoji="1" lang="zh-CN" altLang="zh-CN" sz="3200" i="1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2352" y="6276"/>
              <a:ext cx="4381" cy="2315"/>
              <a:chOff x="2195" y="6275"/>
              <a:chExt cx="4382" cy="2315"/>
            </a:xfrm>
            <a:grpFill/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2195" y="6275"/>
                <a:ext cx="4382" cy="2315"/>
                <a:chOff x="2195" y="6275"/>
                <a:chExt cx="4382" cy="2315"/>
              </a:xfrm>
              <a:grpFill/>
            </p:grpSpPr>
            <p:grpSp>
              <p:nvGrpSpPr>
                <p:cNvPr id="5" name="Group 7"/>
                <p:cNvGrpSpPr/>
                <p:nvPr/>
              </p:nvGrpSpPr>
              <p:grpSpPr bwMode="auto">
                <a:xfrm>
                  <a:off x="2195" y="6275"/>
                  <a:ext cx="4382" cy="2315"/>
                  <a:chOff x="1725" y="6140"/>
                  <a:chExt cx="4383" cy="2316"/>
                </a:xfrm>
                <a:grpFill/>
              </p:grpSpPr>
              <p:sp>
                <p:nvSpPr>
                  <p:cNvPr id="17101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7363"/>
                    <a:ext cx="4383" cy="108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665" u="none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内核</a:t>
                    </a:r>
                    <a:endParaRPr kumimoji="1" lang="zh-CN" altLang="en-US" sz="2665" b="1" u="none" dirty="0"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FontTx/>
                      <a:buChar char="•"/>
                    </a:pPr>
                    <a:endParaRPr kumimoji="1" lang="en-US" altLang="zh-CN" sz="100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01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8" y="7761"/>
                    <a:ext cx="1879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665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管道</a:t>
                    </a:r>
                    <a:endParaRPr kumimoji="1" lang="zh-CN" altLang="en-US" sz="2665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101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6140"/>
                    <a:ext cx="1252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进程</a:t>
                    </a:r>
                    <a:r>
                      <a:rPr kumimoji="1" lang="en-US" altLang="zh-CN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1</a:t>
                    </a:r>
                    <a:endParaRPr kumimoji="1" lang="en-US" altLang="zh-CN" sz="2400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101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9" y="6140"/>
                    <a:ext cx="1409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进程</a:t>
                    </a:r>
                    <a:r>
                      <a:rPr kumimoji="1" lang="en-US" altLang="zh-CN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2</a:t>
                    </a:r>
                    <a:endParaRPr kumimoji="1" lang="en-US" altLang="zh-CN" sz="2400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102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51" y="6547"/>
                    <a:ext cx="0" cy="1359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7102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2" y="6547"/>
                    <a:ext cx="0" cy="1359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7369"/>
                    <a:ext cx="4383" cy="108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665" u="none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内核</a:t>
                    </a:r>
                    <a:endParaRPr kumimoji="1" lang="zh-CN" altLang="en-US" sz="2665" b="1" u="none" dirty="0"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FontTx/>
                      <a:buChar char="•"/>
                    </a:pPr>
                    <a:endParaRPr kumimoji="1" lang="en-US" altLang="zh-CN" sz="100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8" y="7767"/>
                    <a:ext cx="1879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665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管道</a:t>
                    </a:r>
                    <a:endParaRPr kumimoji="1" lang="zh-CN" altLang="en-US" sz="2665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6146"/>
                    <a:ext cx="1252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进程</a:t>
                    </a:r>
                    <a:r>
                      <a:rPr kumimoji="1" lang="en-US" altLang="zh-CN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1</a:t>
                    </a:r>
                    <a:endParaRPr kumimoji="1" lang="en-US" altLang="zh-CN" sz="2400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9" y="6146"/>
                    <a:ext cx="1409" cy="29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20000"/>
                      </a:spcBef>
                      <a:buClr>
                        <a:srgbClr val="FF0000"/>
                      </a:buClr>
                      <a:buNone/>
                    </a:pPr>
                    <a:r>
                      <a:rPr kumimoji="1" lang="zh-CN" altLang="en-US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进程</a:t>
                    </a:r>
                    <a:r>
                      <a:rPr kumimoji="1" lang="en-US" altLang="zh-CN" sz="2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2</a:t>
                    </a:r>
                    <a:endParaRPr kumimoji="1" lang="en-US" altLang="zh-CN" sz="2400" i="1" u="none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71022" name="Line 14"/>
                <p:cNvSpPr>
                  <a:spLocks noChangeShapeType="1"/>
                </p:cNvSpPr>
                <p:nvPr/>
              </p:nvSpPr>
              <p:spPr bwMode="auto">
                <a:xfrm>
                  <a:off x="2821" y="8042"/>
                  <a:ext cx="47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</p:grpSp>
          <p:sp>
            <p:nvSpPr>
              <p:cNvPr id="171023" name="Line 15"/>
              <p:cNvSpPr>
                <a:spLocks noChangeShapeType="1"/>
              </p:cNvSpPr>
              <p:nvPr/>
            </p:nvSpPr>
            <p:spPr bwMode="auto">
              <a:xfrm>
                <a:off x="5368" y="8041"/>
                <a:ext cx="583" cy="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00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73075" y="1783080"/>
            <a:ext cx="6280785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有如下特点：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55600" lvl="1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只能用于具有亲缘关系的进程之间的通信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55600" lvl="1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单工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的通信模式，具有固定的读端和写端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55600" lvl="1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无名管道创建时会返回两个文件描述符，分别用于读写管道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73368" y="62922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无名管道特点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10308" y="1595624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pipe(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pfd[2]);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包含两个元素的整形数组，用来保存文件描述符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pfd[0]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用于读管道；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pfd[1]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用于写管道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10528" y="8343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名管道创建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pipe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54"/>
          <p:cNvSpPr>
            <a:spLocks noGrp="1"/>
          </p:cNvSpPr>
          <p:nvPr>
            <p:ph type="body" sz="quarter" idx="16"/>
          </p:nvPr>
        </p:nvSpPr>
        <p:spPr>
          <a:xfrm>
            <a:off x="373673" y="37585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无名管道通信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16330" y="1439545"/>
            <a:ext cx="7941310" cy="4772025"/>
            <a:chOff x="1122" y="6785"/>
            <a:chExt cx="6658" cy="318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1122" y="6785"/>
              <a:ext cx="6658" cy="3185"/>
              <a:chOff x="1149" y="5332"/>
              <a:chExt cx="6658" cy="3185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1149" y="5332"/>
                <a:ext cx="6658" cy="3185"/>
                <a:chOff x="1149" y="5332"/>
                <a:chExt cx="6658" cy="3185"/>
              </a:xfrm>
            </p:grpSpPr>
            <p:grpSp>
              <p:nvGrpSpPr>
                <p:cNvPr id="5" name="Group 6"/>
                <p:cNvGrpSpPr/>
                <p:nvPr/>
              </p:nvGrpSpPr>
              <p:grpSpPr bwMode="auto">
                <a:xfrm>
                  <a:off x="1149" y="5332"/>
                  <a:ext cx="6658" cy="3185"/>
                  <a:chOff x="1329" y="5176"/>
                  <a:chExt cx="6658" cy="3185"/>
                </a:xfrm>
              </p:grpSpPr>
              <p:grpSp>
                <p:nvGrpSpPr>
                  <p:cNvPr id="6" name="Group 7"/>
                  <p:cNvGrpSpPr/>
                  <p:nvPr/>
                </p:nvGrpSpPr>
                <p:grpSpPr bwMode="auto">
                  <a:xfrm>
                    <a:off x="1329" y="5179"/>
                    <a:ext cx="1980" cy="937"/>
                    <a:chOff x="1725" y="9196"/>
                    <a:chExt cx="1722" cy="816"/>
                  </a:xfrm>
                </p:grpSpPr>
                <p:grpSp>
                  <p:nvGrpSpPr>
                    <p:cNvPr id="7" name="Group 8"/>
                    <p:cNvGrpSpPr/>
                    <p:nvPr/>
                  </p:nvGrpSpPr>
                  <p:grpSpPr bwMode="auto">
                    <a:xfrm>
                      <a:off x="1725" y="9196"/>
                      <a:ext cx="1722" cy="816"/>
                      <a:chOff x="1725" y="9196"/>
                      <a:chExt cx="1722" cy="816"/>
                    </a:xfrm>
                  </p:grpSpPr>
                  <p:grpSp>
                    <p:nvGrpSpPr>
                      <p:cNvPr id="8" name="Group 9"/>
                      <p:cNvGrpSpPr/>
                      <p:nvPr/>
                    </p:nvGrpSpPr>
                    <p:grpSpPr bwMode="auto">
                      <a:xfrm>
                        <a:off x="1725" y="9196"/>
                        <a:ext cx="1722" cy="816"/>
                        <a:chOff x="1725" y="9196"/>
                        <a:chExt cx="1722" cy="816"/>
                      </a:xfrm>
                    </p:grpSpPr>
                    <p:grpSp>
                      <p:nvGrpSpPr>
                        <p:cNvPr id="9" name="Group 10"/>
                        <p:cNvGrpSpPr/>
                        <p:nvPr/>
                      </p:nvGrpSpPr>
                      <p:grpSpPr bwMode="auto">
                        <a:xfrm>
                          <a:off x="1725" y="9196"/>
                          <a:ext cx="1722" cy="816"/>
                          <a:chOff x="1725" y="9196"/>
                          <a:chExt cx="1722" cy="816"/>
                        </a:xfrm>
                      </p:grpSpPr>
                      <p:grpSp>
                        <p:nvGrpSpPr>
                          <p:cNvPr id="10" name="Group 11"/>
                          <p:cNvGrpSpPr/>
                          <p:nvPr/>
                        </p:nvGrpSpPr>
                        <p:grpSpPr bwMode="auto">
                          <a:xfrm>
                            <a:off x="1725" y="9196"/>
                            <a:ext cx="1722" cy="816"/>
                            <a:chOff x="1569" y="9061"/>
                            <a:chExt cx="1721" cy="815"/>
                          </a:xfrm>
                        </p:grpSpPr>
                        <p:sp>
                          <p:nvSpPr>
                            <p:cNvPr id="181260" name="Text Box 1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69" y="9061"/>
                              <a:ext cx="1721" cy="81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000000"/>
                              </a:solidFill>
                              <a:miter lim="800000"/>
                            </a:ln>
                          </p:spPr>
                          <p:txBody>
                            <a:bodyPr/>
                            <a:lstStyle/>
                            <a:p>
                              <a:pPr algn="ctr">
                                <a:spcBef>
                                  <a:spcPct val="20000"/>
                                </a:spcBef>
                                <a:buClr>
                                  <a:srgbClr val="FF0000"/>
                                </a:buClr>
                                <a:buNone/>
                              </a:pPr>
                              <a:r>
                                <a:rPr kumimoji="1" lang="zh-CN" altLang="en-US" sz="2400" b="1" u="none" dirty="0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父进程</a:t>
                              </a:r>
                              <a:endParaRPr kumimoji="1" lang="zh-CN" altLang="en-US" sz="2400" b="1" i="1" u="none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81261" name="Text Box 1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69" y="9466"/>
                              <a:ext cx="782" cy="40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</a:ln>
                          </p:spPr>
                          <p:txBody>
                            <a:bodyPr/>
                            <a:lstStyle/>
                            <a:p>
                              <a:pPr algn="ctr">
                                <a:spcBef>
                                  <a:spcPct val="20000"/>
                                </a:spcBef>
                                <a:buClr>
                                  <a:srgbClr val="FF0000"/>
                                </a:buClr>
                                <a:buNone/>
                              </a:pPr>
                              <a:r>
                                <a:rPr kumimoji="1" lang="en-US" altLang="zh-CN" sz="2400" u="none" dirty="0" err="1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fd</a:t>
                              </a:r>
                              <a:r>
                                <a:rPr kumimoji="1" lang="en-US" altLang="zh-CN" sz="2400" u="none" dirty="0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[0]</a:t>
                              </a:r>
                              <a:endParaRPr kumimoji="1" lang="en-US" altLang="zh-CN" sz="2400" i="1" u="none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" name="Group 14"/>
                          <p:cNvGrpSpPr/>
                          <p:nvPr/>
                        </p:nvGrpSpPr>
                        <p:grpSpPr bwMode="auto">
                          <a:xfrm>
                            <a:off x="1725" y="9466"/>
                            <a:ext cx="939" cy="544"/>
                            <a:chOff x="1569" y="9330"/>
                            <a:chExt cx="939" cy="544"/>
                          </a:xfrm>
                        </p:grpSpPr>
                        <p:sp>
                          <p:nvSpPr>
                            <p:cNvPr id="181263" name="Line 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69" y="9330"/>
                              <a:ext cx="0" cy="544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100"/>
                            </a:p>
                          </p:txBody>
                        </p:sp>
                        <p:sp>
                          <p:nvSpPr>
                            <p:cNvPr id="181264" name="Line 1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69" y="9874"/>
                              <a:ext cx="939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100"/>
                            </a:p>
                          </p:txBody>
                        </p:sp>
                      </p:grpSp>
                    </p:grpSp>
                    <p:sp>
                      <p:nvSpPr>
                        <p:cNvPr id="181265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7" y="9602"/>
                          <a:ext cx="783" cy="40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r"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None/>
                          </a:pPr>
                          <a:r>
                            <a:rPr kumimoji="1" lang="en-US" altLang="zh-CN" sz="2400" u="none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fd</a:t>
                          </a:r>
                          <a:r>
                            <a:rPr kumimoji="1" lang="en-US" altLang="zh-CN" sz="2400" u="none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[1]</a:t>
                          </a:r>
                          <a:endParaRPr kumimoji="1" lang="en-US" altLang="zh-CN" sz="2400" i="1" u="none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81266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2" y="10007"/>
                        <a:ext cx="975" cy="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 sz="100"/>
                      </a:p>
                    </p:txBody>
                  </p:sp>
                </p:grpSp>
                <p:sp>
                  <p:nvSpPr>
                    <p:cNvPr id="18126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7" y="9602"/>
                      <a:ext cx="0" cy="4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00"/>
                    </a:p>
                  </p:txBody>
                </p:sp>
              </p:grpSp>
              <p:grpSp>
                <p:nvGrpSpPr>
                  <p:cNvPr id="12" name="Group 20"/>
                  <p:cNvGrpSpPr/>
                  <p:nvPr/>
                </p:nvGrpSpPr>
                <p:grpSpPr bwMode="auto">
                  <a:xfrm>
                    <a:off x="6009" y="5176"/>
                    <a:ext cx="1978" cy="937"/>
                    <a:chOff x="1725" y="9194"/>
                    <a:chExt cx="1722" cy="816"/>
                  </a:xfrm>
                </p:grpSpPr>
                <p:grpSp>
                  <p:nvGrpSpPr>
                    <p:cNvPr id="13" name="Group 21"/>
                    <p:cNvGrpSpPr/>
                    <p:nvPr/>
                  </p:nvGrpSpPr>
                  <p:grpSpPr bwMode="auto">
                    <a:xfrm>
                      <a:off x="1725" y="9194"/>
                      <a:ext cx="1722" cy="816"/>
                      <a:chOff x="1725" y="9194"/>
                      <a:chExt cx="1722" cy="816"/>
                    </a:xfrm>
                  </p:grpSpPr>
                  <p:grpSp>
                    <p:nvGrpSpPr>
                      <p:cNvPr id="14" name="Group 22"/>
                      <p:cNvGrpSpPr/>
                      <p:nvPr/>
                    </p:nvGrpSpPr>
                    <p:grpSpPr bwMode="auto">
                      <a:xfrm>
                        <a:off x="1725" y="9194"/>
                        <a:ext cx="1722" cy="816"/>
                        <a:chOff x="1725" y="9194"/>
                        <a:chExt cx="1722" cy="816"/>
                      </a:xfrm>
                    </p:grpSpPr>
                    <p:grpSp>
                      <p:nvGrpSpPr>
                        <p:cNvPr id="15" name="Group 23"/>
                        <p:cNvGrpSpPr/>
                        <p:nvPr/>
                      </p:nvGrpSpPr>
                      <p:grpSpPr bwMode="auto">
                        <a:xfrm>
                          <a:off x="1725" y="9194"/>
                          <a:ext cx="1722" cy="816"/>
                          <a:chOff x="1725" y="9194"/>
                          <a:chExt cx="1722" cy="816"/>
                        </a:xfrm>
                      </p:grpSpPr>
                      <p:grpSp>
                        <p:nvGrpSpPr>
                          <p:cNvPr id="16" name="Group 24"/>
                          <p:cNvGrpSpPr/>
                          <p:nvPr/>
                        </p:nvGrpSpPr>
                        <p:grpSpPr bwMode="auto">
                          <a:xfrm>
                            <a:off x="1725" y="9194"/>
                            <a:ext cx="1722" cy="816"/>
                            <a:chOff x="1569" y="9059"/>
                            <a:chExt cx="1721" cy="815"/>
                          </a:xfrm>
                        </p:grpSpPr>
                        <p:sp>
                          <p:nvSpPr>
                            <p:cNvPr id="181273" name="Text 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69" y="9059"/>
                              <a:ext cx="1721" cy="81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000000"/>
                              </a:solidFill>
                              <a:miter lim="800000"/>
                            </a:ln>
                          </p:spPr>
                          <p:txBody>
                            <a:bodyPr/>
                            <a:lstStyle/>
                            <a:p>
                              <a:pPr algn="ctr">
                                <a:spcBef>
                                  <a:spcPct val="20000"/>
                                </a:spcBef>
                                <a:buClr>
                                  <a:srgbClr val="FF0000"/>
                                </a:buClr>
                                <a:buNone/>
                              </a:pPr>
                              <a:r>
                                <a:rPr kumimoji="1" lang="zh-CN" altLang="en-US" sz="2400" b="1" u="none" dirty="0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子进程</a:t>
                              </a:r>
                              <a:endParaRPr kumimoji="1" lang="zh-CN" altLang="en-US" sz="2400" b="1" i="1" u="none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81274" name="Text Box 2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69" y="9466"/>
                              <a:ext cx="782" cy="40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</a:ln>
                          </p:spPr>
                          <p:txBody>
                            <a:bodyPr/>
                            <a:lstStyle/>
                            <a:p>
                              <a:pPr algn="ctr">
                                <a:spcBef>
                                  <a:spcPct val="20000"/>
                                </a:spcBef>
                                <a:buClr>
                                  <a:srgbClr val="FF0000"/>
                                </a:buClr>
                                <a:buNone/>
                              </a:pPr>
                              <a:r>
                                <a:rPr kumimoji="1" lang="en-US" altLang="zh-CN" sz="2400" u="none" dirty="0" err="1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fd</a:t>
                              </a:r>
                              <a:r>
                                <a:rPr kumimoji="1" lang="en-US" altLang="zh-CN" sz="2400" u="none" dirty="0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[0]</a:t>
                              </a:r>
                              <a:endParaRPr kumimoji="1" lang="en-US" altLang="zh-CN" sz="2400" i="1" u="none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7" name="Group 27"/>
                          <p:cNvGrpSpPr/>
                          <p:nvPr/>
                        </p:nvGrpSpPr>
                        <p:grpSpPr bwMode="auto">
                          <a:xfrm>
                            <a:off x="1725" y="9466"/>
                            <a:ext cx="939" cy="544"/>
                            <a:chOff x="1569" y="9330"/>
                            <a:chExt cx="939" cy="544"/>
                          </a:xfrm>
                        </p:grpSpPr>
                        <p:sp>
                          <p:nvSpPr>
                            <p:cNvPr id="181276" name="Line 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69" y="9330"/>
                              <a:ext cx="0" cy="544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100"/>
                            </a:p>
                          </p:txBody>
                        </p:sp>
                        <p:sp>
                          <p:nvSpPr>
                            <p:cNvPr id="181277" name="Line 2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69" y="9874"/>
                              <a:ext cx="939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100"/>
                            </a:p>
                          </p:txBody>
                        </p:sp>
                      </p:grpSp>
                    </p:grpSp>
                    <p:sp>
                      <p:nvSpPr>
                        <p:cNvPr id="181278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9602"/>
                          <a:ext cx="783" cy="40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r"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None/>
                          </a:pPr>
                          <a:r>
                            <a:rPr kumimoji="1" lang="en-US" altLang="zh-CN" sz="2400" u="none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fd</a:t>
                          </a:r>
                          <a:r>
                            <a:rPr kumimoji="1" lang="en-US" altLang="zh-CN" sz="2400" u="none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[1]</a:t>
                          </a:r>
                          <a:endParaRPr kumimoji="1" lang="en-US" altLang="zh-CN" sz="2400" i="1" u="none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8127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4" y="10010"/>
                        <a:ext cx="78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 sz="100"/>
                      </a:p>
                    </p:txBody>
                  </p:sp>
                </p:grpSp>
                <p:sp>
                  <p:nvSpPr>
                    <p:cNvPr id="18128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7" y="9602"/>
                      <a:ext cx="0" cy="4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00"/>
                    </a:p>
                  </p:txBody>
                </p:sp>
              </p:grpSp>
              <p:grpSp>
                <p:nvGrpSpPr>
                  <p:cNvPr id="18" name="Group 33"/>
                  <p:cNvGrpSpPr/>
                  <p:nvPr/>
                </p:nvGrpSpPr>
                <p:grpSpPr bwMode="auto">
                  <a:xfrm>
                    <a:off x="2589" y="7270"/>
                    <a:ext cx="3599" cy="1091"/>
                    <a:chOff x="2508" y="10961"/>
                    <a:chExt cx="3130" cy="951"/>
                  </a:xfrm>
                </p:grpSpPr>
                <p:sp>
                  <p:nvSpPr>
                    <p:cNvPr id="18128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8" y="10961"/>
                      <a:ext cx="3130" cy="9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kumimoji="1" lang="zh-CN" altLang="en-US" sz="240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</a:t>
                      </a:r>
                      <a:endParaRPr kumimoji="1" lang="zh-CN" altLang="en-US" sz="2400" i="1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81283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90" y="11368"/>
                      <a:ext cx="1566" cy="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kumimoji="1" lang="zh-CN" altLang="en-US" sz="240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管道</a:t>
                      </a:r>
                      <a:endParaRPr kumimoji="1" lang="zh-CN" altLang="en-US" sz="2400" i="1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81284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9" y="8049"/>
                    <a:ext cx="180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1285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9" y="6179"/>
                    <a:ext cx="1" cy="187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1286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9" y="6151"/>
                    <a:ext cx="4320" cy="1716"/>
                  </a:xfrm>
                  <a:prstGeom prst="line">
                    <a:avLst/>
                  </a:prstGeom>
                  <a:noFill/>
                  <a:ln w="0">
                    <a:solidFill>
                      <a:srgbClr val="9933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128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29" y="6112"/>
                    <a:ext cx="0" cy="18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1289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89" y="7984"/>
                    <a:ext cx="23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100"/>
                  </a:p>
                </p:txBody>
              </p:sp>
            </p:grpSp>
            <p:sp>
              <p:nvSpPr>
                <p:cNvPr id="18129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109" y="7984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</p:grpSp>
          <p:sp>
            <p:nvSpPr>
              <p:cNvPr id="181291" name="Line 43"/>
              <p:cNvSpPr>
                <a:spLocks noChangeShapeType="1"/>
              </p:cNvSpPr>
              <p:nvPr/>
            </p:nvSpPr>
            <p:spPr bwMode="auto">
              <a:xfrm>
                <a:off x="2049" y="798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sp>
          <p:nvSpPr>
            <p:cNvPr id="181292" name="Oval 44"/>
            <p:cNvSpPr>
              <a:spLocks noChangeArrowheads="1"/>
            </p:cNvSpPr>
            <p:nvPr/>
          </p:nvSpPr>
          <p:spPr bwMode="auto">
            <a:xfrm>
              <a:off x="5919" y="7225"/>
              <a:ext cx="720" cy="367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Tx/>
                <a:buChar char="•"/>
              </a:pPr>
              <a:endParaRPr kumimoji="1" lang="zh-CN" altLang="zh-CN" sz="2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293" name="Oval 45"/>
            <p:cNvSpPr>
              <a:spLocks noChangeArrowheads="1"/>
            </p:cNvSpPr>
            <p:nvPr/>
          </p:nvSpPr>
          <p:spPr bwMode="auto">
            <a:xfrm>
              <a:off x="2339" y="7225"/>
              <a:ext cx="718" cy="384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Tx/>
                <a:buChar char="•"/>
              </a:pPr>
              <a:endParaRPr kumimoji="1" lang="zh-CN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1294" name="Rectangle 46"/>
          <p:cNvSpPr>
            <a:spLocks noChangeArrowheads="1"/>
          </p:cNvSpPr>
          <p:nvPr/>
        </p:nvSpPr>
        <p:spPr bwMode="auto">
          <a:xfrm>
            <a:off x="77682" y="1911668"/>
            <a:ext cx="996950" cy="58356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D4D4D"/>
            </a:extrusionClr>
          </a:sp3d>
        </p:spPr>
        <p:txBody>
          <a:bodyPr wrap="none" anchor="ctr"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None/>
            </a:pPr>
            <a:r>
              <a:rPr kumimoji="1" lang="zh-CN" altLang="en-US" sz="3200" b="1" u="none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读端</a:t>
            </a:r>
            <a:endParaRPr kumimoji="1" lang="zh-CN" altLang="en-US" sz="3200" b="1" u="none" dirty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3477684" y="1911668"/>
            <a:ext cx="996950" cy="58356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D4D4D"/>
            </a:extrusionClr>
          </a:sp3d>
        </p:spPr>
        <p:txBody>
          <a:bodyPr wrap="none" anchor="ctr"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None/>
            </a:pPr>
            <a:r>
              <a:rPr kumimoji="1" lang="zh-CN" altLang="en-US" sz="3200" b="1" u="none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写端</a:t>
            </a:r>
            <a:endParaRPr kumimoji="1" lang="zh-CN" altLang="en-US" sz="3200" b="1" u="none" dirty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1298" name="Rectangle 47"/>
          <p:cNvSpPr>
            <a:spLocks noChangeArrowheads="1"/>
          </p:cNvSpPr>
          <p:nvPr/>
        </p:nvSpPr>
        <p:spPr bwMode="auto">
          <a:xfrm>
            <a:off x="9057852" y="1907223"/>
            <a:ext cx="996950" cy="58356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D4D4D"/>
            </a:extrusionClr>
          </a:sp3d>
        </p:spPr>
        <p:txBody>
          <a:bodyPr wrap="none" anchor="ctr"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None/>
            </a:pPr>
            <a:r>
              <a:rPr kumimoji="1" lang="zh-CN" altLang="en-US" sz="3200" b="1" u="none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写端</a:t>
            </a:r>
            <a:endParaRPr kumimoji="1" lang="zh-CN" altLang="en-US" sz="3200" b="1" u="none" dirty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1299" name="Rectangle 46"/>
          <p:cNvSpPr>
            <a:spLocks noChangeArrowheads="1"/>
          </p:cNvSpPr>
          <p:nvPr/>
        </p:nvSpPr>
        <p:spPr bwMode="auto">
          <a:xfrm>
            <a:off x="5597737" y="1911668"/>
            <a:ext cx="996950" cy="58356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D4D4D"/>
            </a:extrusionClr>
          </a:sp3d>
        </p:spPr>
        <p:txBody>
          <a:bodyPr wrap="none" anchor="ctr"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None/>
            </a:pPr>
            <a:r>
              <a:rPr kumimoji="1" lang="zh-CN" altLang="en-US" sz="3200" b="1" u="none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读端</a:t>
            </a:r>
            <a:endParaRPr kumimoji="1" lang="zh-CN" altLang="en-US" sz="3200" b="1" u="none" dirty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1300" name="Text Box 52"/>
          <p:cNvSpPr txBox="1">
            <a:spLocks noChangeArrowheads="1"/>
          </p:cNvSpPr>
          <p:nvPr/>
        </p:nvSpPr>
        <p:spPr bwMode="auto">
          <a:xfrm>
            <a:off x="10416117" y="4102100"/>
            <a:ext cx="1344512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00" u="none" dirty="0"/>
              <a:t>write</a:t>
            </a:r>
            <a:endParaRPr lang="en-US" altLang="zh-CN" sz="100" u="none" dirty="0"/>
          </a:p>
        </p:txBody>
      </p:sp>
      <p:sp>
        <p:nvSpPr>
          <p:cNvPr id="181301" name="Text Box 53"/>
          <p:cNvSpPr txBox="1">
            <a:spLocks noChangeArrowheads="1"/>
          </p:cNvSpPr>
          <p:nvPr/>
        </p:nvSpPr>
        <p:spPr bwMode="auto">
          <a:xfrm>
            <a:off x="1391477" y="4102100"/>
            <a:ext cx="1055389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00" u="none" dirty="0"/>
              <a:t>read</a:t>
            </a:r>
            <a:endParaRPr lang="en-US" altLang="zh-CN" sz="100" u="none" dirty="0"/>
          </a:p>
        </p:txBody>
      </p:sp>
      <p:cxnSp>
        <p:nvCxnSpPr>
          <p:cNvPr id="60" name="直接箭头连接符 59"/>
          <p:cNvCxnSpPr/>
          <p:nvPr/>
        </p:nvCxnSpPr>
        <p:spPr bwMode="auto">
          <a:xfrm flipH="1" flipV="1">
            <a:off x="3254025" y="2495689"/>
            <a:ext cx="5184576" cy="2976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DD840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4135" y="1085850"/>
            <a:ext cx="5733415" cy="54146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342900" lvl="0" indent="-800100" algn="l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和子进程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分别往管道中写入字符串；父进程读管道内容并打印；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stdlib.h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types.h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main(void)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pid1, pid2;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[32];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pfd[2];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(pipe(pfd)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(“pipe”);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 algn="l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99378" y="2279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1501</Words>
  <Application>WPS 演示</Application>
  <PresentationFormat>自定义</PresentationFormat>
  <Paragraphs>176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Times New Roman</vt:lpstr>
      <vt:lpstr>华文新魏</vt:lpstr>
      <vt:lpstr>Symbol</vt:lpstr>
      <vt:lpstr>Arial Unicode MS</vt:lpstr>
      <vt:lpstr>华清远见慕课堂 - PPT模板（最终版）</vt:lpstr>
      <vt:lpstr>进程间通信（一）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1365</cp:revision>
  <dcterms:created xsi:type="dcterms:W3CDTF">2008-06-24T03:08:00Z</dcterms:created>
  <dcterms:modified xsi:type="dcterms:W3CDTF">2021-11-18T02:35:34Z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85CDD1FEEFE744F09F49C567DEA33B04</vt:lpwstr>
  </property>
</Properties>
</file>