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646" r:id="rId2"/>
    <p:sldId id="1550" r:id="rId3"/>
    <p:sldId id="1635" r:id="rId4"/>
    <p:sldId id="1638" r:id="rId5"/>
    <p:sldId id="1639" r:id="rId6"/>
    <p:sldId id="1641" r:id="rId7"/>
    <p:sldId id="1640" r:id="rId8"/>
    <p:sldId id="1642" r:id="rId9"/>
    <p:sldId id="1637" r:id="rId10"/>
    <p:sldId id="1582" r:id="rId11"/>
  </p:sldIdLst>
  <p:sldSz cx="12192000" cy="6858000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1EF"/>
    <a:srgbClr val="3A3C3F"/>
    <a:srgbClr val="E30C07"/>
    <a:srgbClr val="6F6FF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42" autoAdjust="0"/>
    <p:restoredTop sz="95113" autoAdjust="0"/>
  </p:normalViewPr>
  <p:slideViewPr>
    <p:cSldViewPr>
      <p:cViewPr varScale="1">
        <p:scale>
          <a:sx n="63" d="100"/>
          <a:sy n="63" d="100"/>
        </p:scale>
        <p:origin x="-954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215F5-BED6-4843-BE30-F7DCC61DF976}" type="datetimeFigureOut">
              <a:rPr lang="zh-CN" altLang="en-US" smtClean="0"/>
              <a:pPr/>
              <a:t>2019/7/29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9D07-4D2E-4279-BB2A-272192FFB1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74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fld id="{0E7FBE50-E1A1-4D32-9B8B-4E7C79B0A50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5240DB1-6161-4665-81D9-0E9EC0E53880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7408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FEF9B743-D96F-4EAF-9AE0-BF56989596C0}" type="slidenum">
              <a:rPr kumimoji="1" lang="en-US" altLang="zh-CN" sz="1200">
                <a:latin typeface="Times New Roman" panose="02020603050405020304" pitchFamily="18" charset="0"/>
              </a:rPr>
              <a:pPr algn="r" latinLnBrk="1"/>
              <a:t>3</a:t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</p:spPr>
        <p:txBody>
          <a:bodyPr/>
          <a:lstStyle/>
          <a:p>
            <a:pPr marL="742950" lvl="1" indent="-285750"/>
            <a:r>
              <a:rPr lang="zh-CN" altLang="en-US" sz="1600" dirty="0"/>
              <a:t>无名管道并不是普通的文件，不属于任何文件系统，并且只存在于内存中</a:t>
            </a:r>
          </a:p>
          <a:p>
            <a:endParaRPr lang="zh-CN" altLang="zh-CN" sz="16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5240DB1-6161-4665-81D9-0E9EC0E53880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7408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FEF9B743-D96F-4EAF-9AE0-BF56989596C0}" type="slidenum">
              <a:rPr kumimoji="1" lang="en-US" altLang="zh-CN" sz="1200">
                <a:latin typeface="Times New Roman" panose="02020603050405020304" pitchFamily="18" charset="0"/>
              </a:rPr>
              <a:pPr algn="r" latinLnBrk="1"/>
              <a:t>4</a:t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</p:spPr>
        <p:txBody>
          <a:bodyPr/>
          <a:lstStyle/>
          <a:p>
            <a:pPr marL="742950" lvl="1" indent="-285750"/>
            <a:r>
              <a:rPr lang="zh-CN" altLang="en-US" sz="1600" dirty="0"/>
              <a:t>无名管道并不是普通的文件，不属于任何文件系统，并且只存在于内存中</a:t>
            </a:r>
          </a:p>
          <a:p>
            <a:endParaRPr lang="zh-CN" altLang="zh-CN" sz="16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5240DB1-6161-4665-81D9-0E9EC0E53880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7408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FEF9B743-D96F-4EAF-9AE0-BF56989596C0}" type="slidenum">
              <a:rPr kumimoji="1" lang="en-US" altLang="zh-CN" sz="1200">
                <a:latin typeface="Times New Roman" panose="02020603050405020304" pitchFamily="18" charset="0"/>
              </a:rPr>
              <a:pPr algn="r" latinLnBrk="1"/>
              <a:t>5</a:t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</p:spPr>
        <p:txBody>
          <a:bodyPr/>
          <a:lstStyle/>
          <a:p>
            <a:pPr marL="742950" lvl="1" indent="-285750"/>
            <a:r>
              <a:rPr lang="zh-CN" altLang="en-US" sz="1600" dirty="0"/>
              <a:t>无名管道并不是普通的文件，不属于任何文件系统，并且只存在于内存中</a:t>
            </a:r>
          </a:p>
          <a:p>
            <a:endParaRPr lang="zh-CN" altLang="zh-CN" sz="16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5240DB1-6161-4665-81D9-0E9EC0E53880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7408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FEF9B743-D96F-4EAF-9AE0-BF56989596C0}" type="slidenum">
              <a:rPr kumimoji="1" lang="en-US" altLang="zh-CN" sz="1200">
                <a:latin typeface="Times New Roman" panose="02020603050405020304" pitchFamily="18" charset="0"/>
              </a:rPr>
              <a:pPr algn="r" latinLnBrk="1"/>
              <a:t>7</a:t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</p:spPr>
        <p:txBody>
          <a:bodyPr/>
          <a:lstStyle/>
          <a:p>
            <a:pPr marL="742950" lvl="1" indent="-285750"/>
            <a:r>
              <a:rPr lang="zh-CN" altLang="en-US" sz="1600" dirty="0"/>
              <a:t>无名管道并不是普通的文件，不属于任何文件系统，并且只存在于内存中</a:t>
            </a:r>
          </a:p>
          <a:p>
            <a:endParaRPr lang="zh-CN" altLang="zh-CN" sz="16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表示创建库文件</a:t>
            </a:r>
            <a:endParaRPr lang="en-US" altLang="zh-CN" baseline="0" dirty="0" smtClean="0"/>
          </a:p>
          <a:p>
            <a:r>
              <a:rPr lang="en-US" altLang="zh-CN" baseline="0" dirty="0" smtClean="0"/>
              <a:t>r  </a:t>
            </a:r>
            <a:r>
              <a:rPr lang="zh-CN" altLang="en-US" baseline="0" dirty="0" smtClean="0"/>
              <a:t>表示替换库中同名的目标文件内容</a:t>
            </a:r>
            <a:endParaRPr lang="en-US" altLang="zh-CN" baseline="0" dirty="0" smtClean="0"/>
          </a:p>
          <a:p>
            <a:r>
              <a:rPr lang="en-US" altLang="zh-CN" baseline="0" dirty="0" smtClean="0"/>
              <a:t>s  </a:t>
            </a:r>
            <a:r>
              <a:rPr lang="zh-CN" altLang="en-US" baseline="0" dirty="0" smtClean="0"/>
              <a:t>表示为库中符号创建索引，能够加快链接过程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FBE50-E1A1-4D32-9B8B-4E7C79B0A50D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1733" y="0"/>
            <a:ext cx="5520267" cy="646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8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2284" y="4581525"/>
            <a:ext cx="1909233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9"/>
          <p:cNvSpPr txBox="1"/>
          <p:nvPr/>
        </p:nvSpPr>
        <p:spPr>
          <a:xfrm>
            <a:off x="2832100" y="5013325"/>
            <a:ext cx="5029200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扫描华清远见官方二维码（</a:t>
            </a:r>
            <a:r>
              <a:rPr lang="en-US" altLang="zh-CN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第一时间获取更多华清远见课程信息。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15633" y="2132910"/>
            <a:ext cx="6624460" cy="576040"/>
          </a:xfrm>
          <a:prstGeom prst="rect">
            <a:avLst/>
          </a:prstGeom>
        </p:spPr>
        <p:txBody>
          <a:bodyPr anchor="t"/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编辑母版标题样式</a:t>
            </a:r>
            <a:endParaRPr lang="zh-CN" altLang="en-US" dirty="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719627" y="3068975"/>
            <a:ext cx="6048420" cy="504035"/>
          </a:xfrm>
          <a:prstGeom prst="rect">
            <a:avLst/>
          </a:prstGeom>
        </p:spPr>
        <p:txBody>
          <a:bodyPr/>
          <a:lstStyle>
            <a:lvl1pPr algn="ctr">
              <a:buNone/>
              <a:defRPr lang="zh-CN" altLang="en-US" sz="2000" b="1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pic>
        <p:nvPicPr>
          <p:cNvPr id="8" name="图片 7" descr="logo-pp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31607" y="330376"/>
            <a:ext cx="3456240" cy="650454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542117" y="2032000"/>
            <a:ext cx="74041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</a:p>
        </p:txBody>
      </p:sp>
      <p:sp>
        <p:nvSpPr>
          <p:cNvPr id="5" name="文本框 9"/>
          <p:cNvSpPr txBox="1"/>
          <p:nvPr/>
        </p:nvSpPr>
        <p:spPr>
          <a:xfrm rot="220577">
            <a:off x="2034117" y="5778706"/>
            <a:ext cx="3172883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关注微信（</a:t>
            </a:r>
            <a:r>
              <a:rPr lang="en-US" altLang="zh-CN" sz="1600" u="none" dirty="0">
                <a:solidFill>
                  <a:srgbClr val="E30C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第一时间获取更多免费学习资料</a:t>
            </a:r>
          </a:p>
        </p:txBody>
      </p:sp>
      <p:pic>
        <p:nvPicPr>
          <p:cNvPr id="6" name="图片 14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56691">
            <a:off x="2338917" y="4076700"/>
            <a:ext cx="2317749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5"/>
          <p:cNvSpPr txBox="1"/>
          <p:nvPr/>
        </p:nvSpPr>
        <p:spPr>
          <a:xfrm rot="195230">
            <a:off x="5096933" y="3994895"/>
            <a:ext cx="5331884" cy="30486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更多课程欢迎关注华清远见慕课堂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免费咨询电话：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400-706-1880</a:t>
            </a: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值班手机：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15010390966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619366077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1462495461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logo-白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747243" y="836820"/>
            <a:ext cx="4556911" cy="79205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4165600" y="63817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www.embedu.org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>
          <a:xfrm>
            <a:off x="9956800" y="6381750"/>
            <a:ext cx="162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1" cy="6897651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ctrTitle" hasCustomPrompt="1"/>
          </p:nvPr>
        </p:nvSpPr>
        <p:spPr>
          <a:xfrm>
            <a:off x="531731" y="2168539"/>
            <a:ext cx="7208855" cy="1066911"/>
          </a:xfrm>
          <a:ln>
            <a:noFill/>
          </a:ln>
        </p:spPr>
        <p:txBody>
          <a:bodyPr/>
          <a:lstStyle>
            <a:lvl1pPr algn="ctr">
              <a:defRPr sz="1285">
                <a:solidFill>
                  <a:schemeClr val="bg1"/>
                </a:solidFill>
              </a:defRPr>
            </a:lvl1pPr>
          </a:lstStyle>
          <a:p>
            <a:r>
              <a:rPr kumimoji="1" lang="en-US" altLang="zh-CN" b="0" dirty="0"/>
              <a:t>编辑母版标题样式</a:t>
            </a:r>
          </a:p>
        </p:txBody>
      </p:sp>
      <p:sp>
        <p:nvSpPr>
          <p:cNvPr id="12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2167567" y="3445443"/>
            <a:ext cx="3840659" cy="96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spcBef>
                <a:spcPts val="0"/>
              </a:spcBef>
              <a:buNone/>
              <a:defRPr lang="zh-CN" altLang="en-US" sz="665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编辑母版主讲人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313241" y="3445439"/>
            <a:ext cx="1889001" cy="11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9685"/>
            <a:ext cx="12192000" cy="6897651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曾老师-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3"/>
          <p:cNvGrpSpPr/>
          <p:nvPr userDrawn="1"/>
        </p:nvGrpSpPr>
        <p:grpSpPr>
          <a:xfrm>
            <a:off x="527613" y="4941105"/>
            <a:ext cx="5376373" cy="337185"/>
            <a:chOff x="467715" y="4941105"/>
            <a:chExt cx="4032280" cy="337185"/>
          </a:xfrm>
        </p:grpSpPr>
        <p:sp>
          <p:nvSpPr>
            <p:cNvPr id="45" name="矩形 44"/>
            <p:cNvSpPr/>
            <p:nvPr userDrawn="1"/>
          </p:nvSpPr>
          <p:spPr bwMode="auto">
            <a:xfrm>
              <a:off x="3563930" y="4941105"/>
              <a:ext cx="720050" cy="252000"/>
            </a:xfrm>
            <a:prstGeom prst="rect">
              <a:avLst/>
            </a:prstGeom>
            <a:solidFill>
              <a:srgbClr val="2D32FB"/>
            </a:solidFill>
            <a:ln w="9525" cap="flat" cmpd="sng" algn="ctr">
              <a:solidFill>
                <a:srgbClr val="2D32F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 userDrawn="1"/>
          </p:nvSpPr>
          <p:spPr bwMode="auto">
            <a:xfrm>
              <a:off x="2915885" y="4941105"/>
              <a:ext cx="576040" cy="252000"/>
            </a:xfrm>
            <a:prstGeom prst="rect">
              <a:avLst/>
            </a:prstGeom>
            <a:solidFill>
              <a:srgbClr val="FF8119"/>
            </a:solidFill>
            <a:ln w="9525" cap="flat" cmpd="sng" algn="ctr">
              <a:solidFill>
                <a:srgbClr val="FF81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矩形 54"/>
            <p:cNvSpPr/>
            <p:nvPr userDrawn="1"/>
          </p:nvSpPr>
          <p:spPr bwMode="auto">
            <a:xfrm>
              <a:off x="1043756" y="4941105"/>
              <a:ext cx="432030" cy="252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 userDrawn="1"/>
          </p:nvSpPr>
          <p:spPr bwMode="auto">
            <a:xfrm>
              <a:off x="1547790" y="4941105"/>
              <a:ext cx="792055" cy="2520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 userDrawn="1"/>
          </p:nvSpPr>
          <p:spPr bwMode="auto">
            <a:xfrm>
              <a:off x="2411850" y="4941105"/>
              <a:ext cx="432030" cy="252000"/>
            </a:xfrm>
            <a:prstGeom prst="rect">
              <a:avLst/>
            </a:prstGeom>
            <a:solidFill>
              <a:srgbClr val="9148C8"/>
            </a:solidFill>
            <a:ln w="9525" cap="flat" cmpd="sng" algn="ctr">
              <a:solidFill>
                <a:srgbClr val="9148C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 userDrawn="1"/>
          </p:nvSpPr>
          <p:spPr bwMode="auto">
            <a:xfrm>
              <a:off x="539720" y="4941105"/>
              <a:ext cx="432030" cy="252000"/>
            </a:xfrm>
            <a:prstGeom prst="rect">
              <a:avLst/>
            </a:prstGeom>
            <a:solidFill>
              <a:srgbClr val="DE0000"/>
            </a:solidFill>
            <a:ln w="9525" cap="flat" cmpd="sng" algn="ctr">
              <a:solidFill>
                <a:srgbClr val="DE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TextBox 58"/>
            <p:cNvSpPr txBox="1"/>
            <p:nvPr userDrawn="1"/>
          </p:nvSpPr>
          <p:spPr>
            <a:xfrm>
              <a:off x="467715" y="4941105"/>
              <a:ext cx="403228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u="none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rPr>
                <a:t> 牛人      幽默      条理清晰      帅气      责任心     有感染力</a:t>
              </a:r>
              <a:endParaRPr lang="zh-CN" altLang="en-US" sz="100" u="none" dirty="0"/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527613" y="4509075"/>
            <a:ext cx="345624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学员给他的标签：</a:t>
            </a:r>
          </a:p>
        </p:txBody>
      </p:sp>
      <p:sp>
        <p:nvSpPr>
          <p:cNvPr id="61" name="TextBox 60"/>
          <p:cNvSpPr txBox="1"/>
          <p:nvPr userDrawn="1"/>
        </p:nvSpPr>
        <p:spPr>
          <a:xfrm>
            <a:off x="5903985" y="1844890"/>
            <a:ext cx="5664393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讲师介绍：</a:t>
            </a:r>
          </a:p>
        </p:txBody>
      </p:sp>
      <p:sp>
        <p:nvSpPr>
          <p:cNvPr id="62" name="TextBox 61"/>
          <p:cNvSpPr txBox="1"/>
          <p:nvPr userDrawn="1"/>
        </p:nvSpPr>
        <p:spPr>
          <a:xfrm>
            <a:off x="623620" y="1124840"/>
            <a:ext cx="36482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金牌</a:t>
            </a:r>
            <a:r>
              <a:rPr lang="zh-CN" altLang="en-US" sz="2400" b="1" u="none" kern="1200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讲师 </a:t>
            </a:r>
            <a:r>
              <a:rPr lang="zh-CN" altLang="en-US" sz="2400" b="1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   曾老师</a:t>
            </a:r>
          </a:p>
        </p:txBody>
      </p:sp>
      <p:sp>
        <p:nvSpPr>
          <p:cNvPr id="63" name="TextBox 62"/>
          <p:cNvSpPr txBox="1"/>
          <p:nvPr userDrawn="1"/>
        </p:nvSpPr>
        <p:spPr>
          <a:xfrm>
            <a:off x="623620" y="1567891"/>
            <a:ext cx="1056073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精彩语录：拥有梦想只是一种智力</a:t>
            </a:r>
            <a:r>
              <a:rPr lang="en-US" altLang="zh-CN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lang="zh-CN" altLang="en-US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实现梦想才是一种能力。 </a:t>
            </a:r>
          </a:p>
        </p:txBody>
      </p:sp>
      <p:sp>
        <p:nvSpPr>
          <p:cNvPr id="64" name="TextBox 63"/>
          <p:cNvSpPr txBox="1"/>
          <p:nvPr userDrawn="1"/>
        </p:nvSpPr>
        <p:spPr>
          <a:xfrm>
            <a:off x="5903985" y="2276921"/>
            <a:ext cx="6048420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华清远见教学总监，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“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四大才子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”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之首；</a:t>
            </a: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华清远见金牌讲师，嵌入式系统、软件开发培训专家；</a:t>
            </a: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精通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Unix/Linux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操作系统和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下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C/C++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语言编程；</a:t>
            </a: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精通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的各种应用编程接口和机制；</a:t>
            </a: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深入理解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内核驱动相关机制；</a:t>
            </a: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超级丰富的产品开发经验，辅导过超过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10000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名学生。</a:t>
            </a:r>
            <a:endParaRPr lang="zh-CN" altLang="en-US" sz="100" u="none" dirty="0"/>
          </a:p>
        </p:txBody>
      </p:sp>
      <p:sp>
        <p:nvSpPr>
          <p:cNvPr id="65" name="TextBox 64"/>
          <p:cNvSpPr txBox="1"/>
          <p:nvPr userDrawn="1"/>
        </p:nvSpPr>
        <p:spPr>
          <a:xfrm>
            <a:off x="5999993" y="4437070"/>
            <a:ext cx="345624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曾老师编写的图书：</a:t>
            </a:r>
          </a:p>
        </p:txBody>
      </p:sp>
      <p:sp>
        <p:nvSpPr>
          <p:cNvPr id="66" name="TextBox 65"/>
          <p:cNvSpPr txBox="1"/>
          <p:nvPr userDrawn="1"/>
        </p:nvSpPr>
        <p:spPr>
          <a:xfrm>
            <a:off x="623620" y="476795"/>
            <a:ext cx="1008070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3735" b="1" u="none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主讲老师介绍：</a:t>
            </a:r>
          </a:p>
        </p:txBody>
      </p:sp>
      <p:pic>
        <p:nvPicPr>
          <p:cNvPr id="67" name="图片 66" descr="t1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607" y="1844890"/>
            <a:ext cx="5376373" cy="2615222"/>
          </a:xfrm>
          <a:prstGeom prst="rect">
            <a:avLst/>
          </a:prstGeom>
        </p:spPr>
      </p:pic>
      <p:pic>
        <p:nvPicPr>
          <p:cNvPr id="68" name="图片 67" descr="2014《嵌入式应用程序设计综合教程》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288013" y="4843990"/>
            <a:ext cx="1253369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9" name="图片 68" descr="2012《从实践中学嵌入式Linux C编程》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28113" y="4843990"/>
            <a:ext cx="1247059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0" name="图片 69" descr="2009《嵌入式Linux C语言开发》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9168213" y="4843990"/>
            <a:ext cx="1216295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课程目录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468053" y="2416965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831773" y="320902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31773" y="4001075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447747" y="4721125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1777816" y="5441175"/>
            <a:ext cx="6288617" cy="508000"/>
            <a:chOff x="961" y="3212"/>
            <a:chExt cx="2971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 userDrawn="1"/>
          </p:nvGrpSpPr>
          <p:grpSpPr bwMode="auto">
            <a:xfrm>
              <a:off x="961" y="3244"/>
              <a:ext cx="225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 userDrawn="1"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 userDrawn="1"/>
            </p:nvSpPr>
            <p:spPr bwMode="gray">
              <a:xfrm>
                <a:off x="2172" y="1767"/>
                <a:ext cx="1425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 userDrawn="1"/>
            </p:nvSpPr>
            <p:spPr bwMode="gray">
              <a:xfrm>
                <a:off x="2251" y="2076"/>
                <a:ext cx="1420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 userDrawn="1"/>
            </p:nvSpPr>
            <p:spPr bwMode="gray">
              <a:xfrm>
                <a:off x="2251" y="2076"/>
                <a:ext cx="1420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 userDrawn="1"/>
            </p:nvSpPr>
            <p:spPr bwMode="gray">
              <a:xfrm>
                <a:off x="2337" y="2096"/>
                <a:ext cx="1093" cy="77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0" y="2093"/>
                <a:ext cx="1091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394787" y="4042917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 hasCustomPrompt="1"/>
          </p:nvPr>
        </p:nvSpPr>
        <p:spPr>
          <a:xfrm>
            <a:off x="3021947" y="4814227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2383460" y="54992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405973" y="32551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3081407" y="251264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grpSp>
        <p:nvGrpSpPr>
          <p:cNvPr id="28" name="Group 43"/>
          <p:cNvGrpSpPr/>
          <p:nvPr userDrawn="1"/>
        </p:nvGrpSpPr>
        <p:grpSpPr bwMode="auto">
          <a:xfrm>
            <a:off x="1629393" y="1628875"/>
            <a:ext cx="6290733" cy="508000"/>
            <a:chOff x="960" y="3212"/>
            <a:chExt cx="2972" cy="320"/>
          </a:xfrm>
        </p:grpSpPr>
        <p:sp>
          <p:nvSpPr>
            <p:cNvPr id="5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0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5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6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6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65" name="文本占位符 120"/>
          <p:cNvSpPr>
            <a:spLocks noGrp="1"/>
          </p:cNvSpPr>
          <p:nvPr>
            <p:ph type="body" sz="quarter" idx="18" hasCustomPrompt="1"/>
          </p:nvPr>
        </p:nvSpPr>
        <p:spPr>
          <a:xfrm>
            <a:off x="2237153" y="168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目录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930400" y="1773238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641600" y="25908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459163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641600" y="4271963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2032000" y="509905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/>
          </p:nvPr>
        </p:nvSpPr>
        <p:spPr>
          <a:xfrm>
            <a:off x="3407813" y="3501005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/>
          </p:nvPr>
        </p:nvSpPr>
        <p:spPr>
          <a:xfrm>
            <a:off x="3215800" y="43650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/>
          </p:nvPr>
        </p:nvSpPr>
        <p:spPr>
          <a:xfrm>
            <a:off x="2639760" y="515712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/>
          </p:nvPr>
        </p:nvSpPr>
        <p:spPr>
          <a:xfrm>
            <a:off x="3215800" y="263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/>
          </p:nvPr>
        </p:nvSpPr>
        <p:spPr>
          <a:xfrm>
            <a:off x="2543753" y="1868917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课程目录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084027" y="1984935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735767" y="29210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857065"/>
            <a:ext cx="6299200" cy="508000"/>
            <a:chOff x="1344" y="2160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60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1972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43"/>
          <p:cNvGrpSpPr/>
          <p:nvPr/>
        </p:nvGrpSpPr>
        <p:grpSpPr bwMode="auto">
          <a:xfrm>
            <a:off x="2447747" y="479313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407813" y="3929069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055507" y="485120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309967" y="29671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2697380" y="208061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课程目录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543753" y="2492935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34"/>
          <p:cNvGrpSpPr/>
          <p:nvPr/>
        </p:nvGrpSpPr>
        <p:grpSpPr bwMode="auto">
          <a:xfrm>
            <a:off x="2831773" y="3501005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43"/>
          <p:cNvGrpSpPr/>
          <p:nvPr/>
        </p:nvGrpSpPr>
        <p:grpSpPr bwMode="auto">
          <a:xfrm>
            <a:off x="2589460" y="457711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106767" y="2534777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 hasCustomPrompt="1"/>
          </p:nvPr>
        </p:nvSpPr>
        <p:spPr>
          <a:xfrm>
            <a:off x="3405973" y="3594107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197220" y="463518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课程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773007" y="2996970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43"/>
          <p:cNvGrpSpPr/>
          <p:nvPr/>
        </p:nvGrpSpPr>
        <p:grpSpPr bwMode="auto">
          <a:xfrm>
            <a:off x="2877480" y="393303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336020" y="3038812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485240" y="399110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1 - 多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 sz="2400"/>
            </a:lvl1pPr>
            <a:lvl2pPr>
              <a:spcBef>
                <a:spcPts val="500"/>
              </a:spcBef>
              <a:spcAft>
                <a:spcPts val="500"/>
              </a:spcAft>
              <a:defRPr sz="20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容2 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368719" cy="4968345"/>
          </a:xfrm>
          <a:prstGeom prst="rect">
            <a:avLst/>
          </a:prstGeom>
        </p:spPr>
        <p:txBody>
          <a:bodyPr/>
          <a:lstStyle>
            <a:lvl1pPr marL="342265">
              <a:spcBef>
                <a:spcPts val="800"/>
              </a:spcBef>
              <a:spcAft>
                <a:spcPts val="800"/>
              </a:spcAft>
              <a:defRPr sz="2400"/>
            </a:lvl1pPr>
            <a:lvl2pPr marL="363855" indent="265430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SzPct val="107000"/>
              <a:buFont typeface="Calibri" panose="020F0502020204030204" pitchFamily="34" charset="0"/>
              <a:buChar char="–"/>
              <a:defRPr sz="16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2" descr="bg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0" y="6397625"/>
            <a:ext cx="12192000" cy="4873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0" rIns="103900" bIns="5195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100"/>
          </a:p>
        </p:txBody>
      </p:sp>
      <p:sp>
        <p:nvSpPr>
          <p:cNvPr id="11" name="文本框 2"/>
          <p:cNvSpPr txBox="1"/>
          <p:nvPr/>
        </p:nvSpPr>
        <p:spPr>
          <a:xfrm>
            <a:off x="336551" y="6524625"/>
            <a:ext cx="4967816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</a:p>
        </p:txBody>
      </p:sp>
      <p:sp>
        <p:nvSpPr>
          <p:cNvPr id="12" name="文本框 3"/>
          <p:cNvSpPr txBox="1"/>
          <p:nvPr/>
        </p:nvSpPr>
        <p:spPr>
          <a:xfrm>
            <a:off x="8688917" y="6524625"/>
            <a:ext cx="3263900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logo-ppt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9072207" y="186901"/>
            <a:ext cx="2688187" cy="505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lang="zh-CN" altLang="en-US" sz="2800" kern="1200" dirty="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5448" y="2756692"/>
            <a:ext cx="7208855" cy="1066911"/>
          </a:xfrm>
        </p:spPr>
        <p:txBody>
          <a:bodyPr/>
          <a:lstStyle/>
          <a:p>
            <a:pPr algn="l"/>
            <a:r>
              <a:rPr sz="5865" smtClean="0">
                <a:solidFill>
                  <a:srgbClr val="FFFF00"/>
                </a:solidFill>
                <a:sym typeface="+mn-ea"/>
              </a:rPr>
              <a:t>进程间通信（二）</a:t>
            </a:r>
            <a:endParaRPr lang="en-US" altLang="zh-CN" sz="5865" b="0" smtClean="0">
              <a:solidFill>
                <a:srgbClr val="FFFF0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54717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" y="5096416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25145" y="5404165"/>
            <a:ext cx="6408737" cy="7143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2" tIns="46036" rIns="92072" bIns="46036" anchor="ctr"/>
          <a:lstStyle/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2000" u="none" dirty="0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主讲</a:t>
            </a:r>
            <a:r>
              <a:rPr lang="en-US" altLang="zh-CN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大海</a:t>
            </a: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老师</a:t>
            </a:r>
            <a:endParaRPr lang="zh-CN" altLang="en-US" sz="2000" u="none" dirty="0" smtClean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819835" y="2519537"/>
            <a:ext cx="5473117" cy="432031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无名管道读特性（熟练）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819835" y="3578867"/>
            <a:ext cx="5473117" cy="360026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无名管道写特性（熟练）</a:t>
            </a: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/>
          </p:nvPr>
        </p:nvSpPr>
        <p:spPr>
          <a:xfrm>
            <a:off x="819835" y="4619945"/>
            <a:ext cx="5473117" cy="360026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小结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6"/>
          </p:nvPr>
        </p:nvSpPr>
        <p:spPr>
          <a:xfrm>
            <a:off x="819835" y="1213395"/>
            <a:ext cx="10368720" cy="719138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课程目标：</a:t>
            </a:r>
          </a:p>
          <a:p>
            <a:endParaRPr lang="zh-CN" altLang="en-US" sz="4400" b="0" dirty="0">
              <a:solidFill>
                <a:srgbClr val="01E1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579120" y="1908810"/>
            <a:ext cx="2833370" cy="3040380"/>
          </a:xfrm>
          <a:prstGeom prst="rect">
            <a:avLst/>
          </a:prstGeom>
        </p:spPr>
        <p:txBody>
          <a:bodyPr lIns="122766" tIns="61384" rIns="122766" bIns="61384"/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写端存在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有数据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无数据     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816268" y="493967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</a:rPr>
              <a:t>读无名管道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638175" y="2644140"/>
            <a:ext cx="2672080" cy="3291840"/>
          </a:xfrm>
          <a:prstGeom prst="rect">
            <a:avLst/>
          </a:prstGeom>
        </p:spPr>
        <p:txBody>
          <a:bodyPr lIns="122766" tIns="61384" rIns="122766" bIns="61384"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写端不存在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有数据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无数据    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815633" y="1266762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</a:rPr>
              <a:t>读无名管道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815340" y="2350135"/>
            <a:ext cx="2804160" cy="2717165"/>
          </a:xfrm>
          <a:prstGeom prst="rect">
            <a:avLst/>
          </a:prstGeom>
        </p:spPr>
        <p:txBody>
          <a:bodyPr lIns="122766" tIns="61384" rIns="122766" bIns="61384"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读端存在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有空间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无空间    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815633" y="133851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写</a:t>
            </a:r>
            <a:r>
              <a:rPr lang="zh-CN" altLang="en-US" sz="4400" b="0" dirty="0" smtClean="0">
                <a:solidFill>
                  <a:srgbClr val="01E1EF"/>
                </a:solidFill>
              </a:rPr>
              <a:t>无名管道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520700" y="2689860"/>
            <a:ext cx="5349240" cy="294894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如何获取无名管道的大小？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循环写入管道，直到阻塞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统计循环次数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>
          <a:xfrm>
            <a:off x="520993" y="1587437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无名管道 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  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思考</a:t>
            </a:r>
          </a:p>
        </p:txBody>
      </p:sp>
      <p:pic>
        <p:nvPicPr>
          <p:cNvPr id="4" name="图片 3" descr="问号.jpg"/>
          <p:cNvPicPr>
            <a:picLocks noChangeAspect="1"/>
          </p:cNvPicPr>
          <p:nvPr/>
        </p:nvPicPr>
        <p:blipFill>
          <a:blip r:embed="rId2" cstate="print"/>
          <a:srcRect b="6601"/>
          <a:stretch>
            <a:fillRect/>
          </a:stretch>
        </p:blipFill>
        <p:spPr>
          <a:xfrm>
            <a:off x="6511898" y="1988767"/>
            <a:ext cx="5109657" cy="288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461645" y="2112010"/>
            <a:ext cx="6036310" cy="3925570"/>
          </a:xfrm>
          <a:prstGeom prst="rect">
            <a:avLst/>
          </a:prstGeom>
        </p:spPr>
        <p:txBody>
          <a:bodyPr lIns="122766" tIns="61384" rIns="122766" bIns="61384"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读端不存在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有空间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无空间 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管道断裂！  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815633" y="105149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写</a:t>
            </a:r>
            <a:r>
              <a:rPr lang="zh-CN" altLang="en-US" sz="4400" b="0" dirty="0" smtClean="0">
                <a:solidFill>
                  <a:srgbClr val="01E1EF"/>
                </a:solidFill>
              </a:rPr>
              <a:t>无名管道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01955" y="2614295"/>
            <a:ext cx="6544310" cy="306641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如何验证管道断裂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进程被信号结束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子进程写管道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父进程回收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>
          <a:xfrm>
            <a:off x="458128" y="1452817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无名管道 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  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思考</a:t>
            </a:r>
          </a:p>
        </p:txBody>
      </p:sp>
      <p:pic>
        <p:nvPicPr>
          <p:cNvPr id="4" name="图片 3" descr="问号.jpg"/>
          <p:cNvPicPr>
            <a:picLocks noChangeAspect="1"/>
          </p:cNvPicPr>
          <p:nvPr/>
        </p:nvPicPr>
        <p:blipFill>
          <a:blip r:embed="rId2" cstate="print"/>
          <a:srcRect b="6601"/>
          <a:stretch>
            <a:fillRect/>
          </a:stretch>
        </p:blipFill>
        <p:spPr>
          <a:xfrm>
            <a:off x="6501103" y="1702382"/>
            <a:ext cx="5109657" cy="288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5" name="Rectangle 3"/>
          <p:cNvSpPr>
            <a:spLocks noGrp="1"/>
          </p:cNvSpPr>
          <p:nvPr>
            <p:ph type="body" sz="quarter" idx="11"/>
          </p:nvPr>
        </p:nvSpPr>
        <p:spPr>
          <a:xfrm>
            <a:off x="887095" y="2517140"/>
            <a:ext cx="5866130" cy="2821305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无名管道读特性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</a:p>
          <a:p>
            <a:pPr>
              <a:lnSpc>
                <a:spcPct val="9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无名管道写特性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</a:p>
          <a:p>
            <a:pPr>
              <a:lnSpc>
                <a:spcPct val="9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87388" y="176904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无名管道</a:t>
            </a:r>
            <a:r>
              <a:rPr lang="zh-CN" altLang="en-US" sz="4400" b="0" dirty="0" smtClean="0">
                <a:solidFill>
                  <a:srgbClr val="01E1EF"/>
                </a:solidFill>
              </a:rPr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3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3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华清远见慕课堂 - PPT模板（最终版）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文件操作</Template>
  <TotalTime>0</TotalTime>
  <Words>237</Words>
  <Application>WPS 演示</Application>
  <PresentationFormat>自定义</PresentationFormat>
  <Paragraphs>71</Paragraphs>
  <Slides>10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华清远见慕课堂 - PPT模板（最终版）</vt:lpstr>
      <vt:lpstr>进程间通信（二）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标准I/O库 </dc:title>
  <dc:creator>User</dc:creator>
  <cp:lastModifiedBy>Administrator</cp:lastModifiedBy>
  <cp:revision>1367</cp:revision>
  <dcterms:created xsi:type="dcterms:W3CDTF">2008-06-24T03:08:00Z</dcterms:created>
  <dcterms:modified xsi:type="dcterms:W3CDTF">2019-07-29T07:38:18Z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