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0"/>
  </p:handoutMasterIdLst>
  <p:sldIdLst>
    <p:sldId id="1666" r:id="rId3"/>
    <p:sldId id="1697" r:id="rId4"/>
    <p:sldId id="1698" r:id="rId5"/>
    <p:sldId id="1695" r:id="rId7"/>
    <p:sldId id="1696" r:id="rId8"/>
    <p:sldId id="1656" r:id="rId9"/>
    <p:sldId id="1644" r:id="rId10"/>
    <p:sldId id="1657" r:id="rId11"/>
    <p:sldId id="1660" r:id="rId12"/>
    <p:sldId id="1653" r:id="rId13"/>
    <p:sldId id="1661" r:id="rId14"/>
    <p:sldId id="1679" r:id="rId15"/>
    <p:sldId id="1680" r:id="rId16"/>
    <p:sldId id="1681" r:id="rId17"/>
    <p:sldId id="1682" r:id="rId18"/>
    <p:sldId id="1683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1EF"/>
    <a:srgbClr val="3A3C3F"/>
    <a:srgbClr val="E30C07"/>
    <a:srgbClr val="6F6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42" autoAdjust="0"/>
    <p:restoredTop sz="94947" autoAdjust="0"/>
  </p:normalViewPr>
  <p:slideViewPr>
    <p:cSldViewPr>
      <p:cViewPr varScale="1">
        <p:scale>
          <a:sx n="63" d="100"/>
          <a:sy n="63" d="100"/>
        </p:scale>
        <p:origin x="-258" y="-102"/>
      </p:cViewPr>
      <p:guideLst>
        <p:guide orient="horz" pos="2160"/>
        <p:guide pos="38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84"/>
      </p:cViewPr>
      <p:guideLst>
        <p:guide orient="horz" pos="2880"/>
        <p:guide pos="21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215F5-BED6-4843-BE30-F7DCC61DF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9D07-4D2E-4279-BB2A-272192FFB1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fld id="{0E7FBE50-E1A1-4D32-9B8B-4E7C79B0A50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5240DB1-6161-4665-81D9-0E9EC0E53880}" type="slidenum">
              <a:rPr lang="en-US" altLang="zh-CN"/>
            </a:fld>
            <a:endParaRPr lang="en-US" altLang="zh-CN"/>
          </a:p>
        </p:txBody>
      </p:sp>
      <p:sp>
        <p:nvSpPr>
          <p:cNvPr id="17408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FEF9B743-D96F-4EAF-9AE0-BF56989596C0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</p:spPr>
        <p:txBody>
          <a:bodyPr/>
          <a:lstStyle/>
          <a:p>
            <a:pPr marL="742950" lvl="1" indent="-285750"/>
            <a:r>
              <a:rPr lang="zh-CN" altLang="en-US" sz="1600" dirty="0"/>
              <a:t>无名管道并不是普通的文件，不属于任何文件系统，并且只存在于内存中</a:t>
            </a:r>
            <a:endParaRPr lang="zh-CN" altLang="en-US" sz="1600" dirty="0"/>
          </a:p>
          <a:p>
            <a:endParaRPr lang="zh-CN" altLang="zh-CN" sz="16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CEB861A-1207-4DDB-B2F6-333E52537DFC}" type="slidenum">
              <a:rPr lang="en-US" altLang="zh-CN"/>
            </a:fld>
            <a:endParaRPr lang="en-US" altLang="zh-CN"/>
          </a:p>
        </p:txBody>
      </p:sp>
      <p:sp>
        <p:nvSpPr>
          <p:cNvPr id="228354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DD1425B0-715C-4686-BEFA-1600E55FC6D3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E569989-4E2E-4BF8-AC11-D85CE0DC1EB2}" type="slidenum">
              <a:rPr lang="en-US" altLang="zh-CN"/>
            </a:fld>
            <a:endParaRPr lang="en-US" altLang="zh-CN"/>
          </a:p>
        </p:txBody>
      </p:sp>
      <p:sp>
        <p:nvSpPr>
          <p:cNvPr id="231426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7B6FAE0D-7CB0-4DD9-97E6-852EBB9E470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231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E2ED4CC-9C0F-4F25-B246-EF8AF50E700D}" type="slidenum">
              <a:rPr lang="en-US" altLang="zh-CN"/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altLang="zh-CN" dirty="0" err="1"/>
              <a:t>ipcs</a:t>
            </a:r>
            <a:r>
              <a:rPr lang="zh-CN" altLang="en-US" dirty="0"/>
              <a:t>命令用于查看系统中的</a:t>
            </a:r>
            <a:r>
              <a:rPr lang="en-US" altLang="zh-CN" dirty="0"/>
              <a:t>IPC</a:t>
            </a:r>
            <a:r>
              <a:rPr lang="zh-CN" altLang="en-US" dirty="0"/>
              <a:t>对象</a:t>
            </a:r>
            <a:endParaRPr lang="zh-CN" altLang="en-US" dirty="0"/>
          </a:p>
          <a:p>
            <a:pPr marL="228600" indent="-228600">
              <a:buFontTx/>
              <a:buAutoNum type="arabicPeriod"/>
            </a:pPr>
            <a:r>
              <a:rPr lang="en-US" altLang="zh-CN" dirty="0" err="1"/>
              <a:t>ipcrm</a:t>
            </a:r>
            <a:r>
              <a:rPr lang="zh-CN" altLang="en-US" dirty="0"/>
              <a:t>命令用于删除系统中的</a:t>
            </a:r>
            <a:r>
              <a:rPr lang="en-US" altLang="zh-CN" dirty="0"/>
              <a:t>IPC</a:t>
            </a:r>
            <a:r>
              <a:rPr lang="zh-CN" altLang="en-US" dirty="0"/>
              <a:t>对象</a:t>
            </a:r>
            <a:endParaRPr lang="zh-CN" altLang="en-US" dirty="0"/>
          </a:p>
          <a:p>
            <a:pPr marL="228600" indent="-228600">
              <a:buFontTx/>
              <a:buAutoNum type="arabicPeriod"/>
            </a:pPr>
            <a:r>
              <a:rPr lang="zh-CN" altLang="en-US" dirty="0"/>
              <a:t>创建的</a:t>
            </a:r>
            <a:r>
              <a:rPr lang="en-US" altLang="zh-CN" dirty="0"/>
              <a:t>IPC</a:t>
            </a:r>
            <a:r>
              <a:rPr lang="zh-CN" altLang="en-US" dirty="0"/>
              <a:t>对象如果不删除的话会一直保留在系统中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1 - 多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sz="2400"/>
            </a:lvl1pPr>
            <a:lvl2pPr>
              <a:spcBef>
                <a:spcPts val="500"/>
              </a:spcBef>
              <a:spcAft>
                <a:spcPts val="500"/>
              </a:spcAft>
              <a:defRPr sz="20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01E1EF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课程目录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30400" y="1773238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641600" y="25908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459163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641600" y="4271963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2032000" y="509905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/>
          </p:nvPr>
        </p:nvSpPr>
        <p:spPr>
          <a:xfrm>
            <a:off x="3407813" y="3501005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/>
          </p:nvPr>
        </p:nvSpPr>
        <p:spPr>
          <a:xfrm>
            <a:off x="3215800" y="43650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/>
          </p:nvPr>
        </p:nvSpPr>
        <p:spPr>
          <a:xfrm>
            <a:off x="2639760" y="515712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/>
          </p:nvPr>
        </p:nvSpPr>
        <p:spPr>
          <a:xfrm>
            <a:off x="3215800" y="263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/>
          </p:nvPr>
        </p:nvSpPr>
        <p:spPr>
          <a:xfrm>
            <a:off x="2543753" y="1868917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084027" y="198493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735767" y="29210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857065"/>
            <a:ext cx="6299200" cy="508000"/>
            <a:chOff x="1344" y="2160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60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1972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43"/>
          <p:cNvGrpSpPr/>
          <p:nvPr/>
        </p:nvGrpSpPr>
        <p:grpSpPr bwMode="auto">
          <a:xfrm>
            <a:off x="2447747" y="479313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407813" y="3929069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055507" y="485120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309967" y="29671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2697380" y="208061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543753" y="249293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34"/>
          <p:cNvGrpSpPr/>
          <p:nvPr/>
        </p:nvGrpSpPr>
        <p:grpSpPr bwMode="auto">
          <a:xfrm>
            <a:off x="2831773" y="350100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43"/>
          <p:cNvGrpSpPr/>
          <p:nvPr/>
        </p:nvGrpSpPr>
        <p:grpSpPr bwMode="auto">
          <a:xfrm>
            <a:off x="2589460" y="457711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106767" y="253477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405973" y="359410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197220" y="463518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773007" y="2996970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43"/>
          <p:cNvGrpSpPr/>
          <p:nvPr/>
        </p:nvGrpSpPr>
        <p:grpSpPr bwMode="auto">
          <a:xfrm>
            <a:off x="2877480" y="393303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36020" y="3038812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485240" y="399110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容2 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368719" cy="4968345"/>
          </a:xfrm>
          <a:prstGeom prst="rect">
            <a:avLst/>
          </a:prstGeom>
        </p:spPr>
        <p:txBody>
          <a:bodyPr/>
          <a:lstStyle>
            <a:lvl1pPr marL="342265">
              <a:spcBef>
                <a:spcPts val="800"/>
              </a:spcBef>
              <a:spcAft>
                <a:spcPts val="800"/>
              </a:spcAft>
              <a:defRPr sz="2400"/>
            </a:lvl1pPr>
            <a:lvl2pPr marL="363855" indent="265430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SzPct val="107000"/>
              <a:buFont typeface="Calibri" panose="020F0502020204030204" pitchFamily="34" charset="0"/>
              <a:buChar char="–"/>
              <a:defRPr sz="16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542117" y="2032000"/>
            <a:ext cx="74041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32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9"/>
          <p:cNvSpPr txBox="1"/>
          <p:nvPr/>
        </p:nvSpPr>
        <p:spPr>
          <a:xfrm rot="220577">
            <a:off x="2034117" y="5778706"/>
            <a:ext cx="3172883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关注微信（</a:t>
            </a:r>
            <a:r>
              <a:rPr lang="en-US" altLang="zh-CN" sz="1600" u="none" dirty="0">
                <a:solidFill>
                  <a:srgbClr val="E30C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第一时间获取更多免费学习资料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4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56691">
            <a:off x="2338917" y="4076700"/>
            <a:ext cx="2317749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 rot="195230">
            <a:off x="5096933" y="3994895"/>
            <a:ext cx="5331884" cy="30486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更多课程欢迎关注华清远见慕课堂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免费咨询电话：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400-706-1880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值班手机：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15010390966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619366077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1462495461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logo-白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747243" y="836820"/>
            <a:ext cx="4556911" cy="79205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1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9"/>
            <a:ext cx="7208855" cy="1066911"/>
          </a:xfrm>
          <a:ln>
            <a:noFill/>
          </a:ln>
        </p:spPr>
        <p:txBody>
          <a:bodyPr/>
          <a:lstStyle>
            <a:lvl1pPr algn="ctr">
              <a:defRPr sz="1285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  <a:endParaRPr kumimoji="1" lang="en-US" altLang="zh-CN" b="0" dirty="0"/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9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665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1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85"/>
            <a:ext cx="12192000" cy="689765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2" descr="bg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6397625"/>
            <a:ext cx="12192000" cy="4873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0" rIns="103900" bIns="5195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100"/>
          </a:p>
        </p:txBody>
      </p:sp>
      <p:sp>
        <p:nvSpPr>
          <p:cNvPr id="11" name="文本框 2"/>
          <p:cNvSpPr txBox="1"/>
          <p:nvPr/>
        </p:nvSpPr>
        <p:spPr>
          <a:xfrm>
            <a:off x="336551" y="6524625"/>
            <a:ext cx="4967816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8688917" y="6524625"/>
            <a:ext cx="3263900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logo-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9072207" y="186901"/>
            <a:ext cx="2688187" cy="505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lang="zh-CN" altLang="en-US" sz="2800" kern="1200" dirty="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5448" y="2756692"/>
            <a:ext cx="7208855" cy="1066911"/>
          </a:xfrm>
        </p:spPr>
        <p:txBody>
          <a:bodyPr/>
          <a:lstStyle/>
          <a:p>
            <a:pPr algn="l"/>
            <a:r>
              <a:rPr sz="5865" smtClean="0">
                <a:solidFill>
                  <a:srgbClr val="FFFF00"/>
                </a:solidFill>
                <a:sym typeface="+mn-ea"/>
              </a:rPr>
              <a:t>共享内存（</a:t>
            </a:r>
            <a:r>
              <a:rPr lang="en-US" altLang="zh-CN" sz="5865" smtClean="0">
                <a:solidFill>
                  <a:srgbClr val="FFFF00"/>
                </a:solidFill>
                <a:sym typeface="+mn-ea"/>
              </a:rPr>
              <a:t>sytem V</a:t>
            </a:r>
            <a:r>
              <a:rPr sz="5865" smtClean="0">
                <a:solidFill>
                  <a:srgbClr val="FFFF00"/>
                </a:solidFill>
                <a:sym typeface="+mn-ea"/>
              </a:rPr>
              <a:t>）</a:t>
            </a:r>
            <a:endParaRPr lang="en-US" altLang="zh-CN" sz="5865" b="0" smtClean="0">
              <a:solidFill>
                <a:srgbClr val="FFFF0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54717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" y="5096416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25145" y="5404165"/>
            <a:ext cx="6408737" cy="714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2" tIns="46036" rIns="92072" bIns="46036" anchor="ctr"/>
          <a:lstStyle/>
          <a:p>
            <a:pPr>
              <a:spcBef>
                <a:spcPct val="0"/>
              </a:spcBef>
              <a:buNone/>
            </a:pP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主讲</a:t>
            </a:r>
            <a:r>
              <a:rPr lang="en-US" altLang="zh-CN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u="none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大海老师</a:t>
            </a:r>
            <a:endParaRPr lang="zh-CN" altLang="en-US" sz="2000" u="none" dirty="0" smtClean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397510" y="1621155"/>
            <a:ext cx="7826375" cy="522224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要求：创建一个私有的共享内存，大小为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512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字节，权限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0666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shmid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if ((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shmid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shmget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(IPC_PRIVATE, 512, 0666)) &lt; 0) {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perror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shmget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exit(-1);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}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373673" y="61652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共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享内存创建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shmget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365125" y="1392555"/>
            <a:ext cx="8150860" cy="5441315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要求：创建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打开一个和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关联的共享内存，大小为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1024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字节，权限为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0666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key_t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key;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shmid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if ((key =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ftok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(“.”, ‘m’)) == -1)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perror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ftok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exit(-1);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if ((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shmid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shmget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(key, 1024, IPC_CREAT|0666)) &lt; 0)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perror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shmget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exit(-1);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387643" y="44380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共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享内存创建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shmget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endParaRPr lang="en-US" altLang="zh-CN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757555" y="1474470"/>
            <a:ext cx="7804785" cy="4632325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&lt;sys/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ipc.h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&lt;sys/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shm.h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void  *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shmat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shmid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const void *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shmaddr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shmflg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成功时返回映射后的地址，失败时返回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(void *)-1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shmid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要映射的共享内存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shmaddr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映射后的地址，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NULL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表示由系统自动映射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shmflg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标志位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表示可读写；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SHM_RDONLY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表示只读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spcBef>
                <a:spcPct val="0"/>
              </a:spcBef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共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享内存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映射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shmat</a:t>
            </a:r>
            <a:endParaRPr lang="en-US" altLang="zh-CN" sz="4400" b="0" dirty="0" err="1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638175" y="1372870"/>
            <a:ext cx="8991600" cy="495681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0" lvl="1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通过指针访问共享内存，指针类型取决于共享内存中存放的数据类型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spcBef>
                <a:spcPct val="0"/>
              </a:spcBef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例如：在共享内存中存放键盘输入的字符串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spcBef>
                <a:spcPct val="0"/>
              </a:spcBef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char *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addr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shmid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……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if ((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addr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(char *)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shmat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shmid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NULL, 0)) == (char *)-1)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perror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shmat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exit(-1);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fgets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addr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N,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stdin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……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21018" y="53651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共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享内存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读写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689610" y="1610360"/>
            <a:ext cx="7714615" cy="4498975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&lt;sys/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ipc.h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&lt;sys/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shmdt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(void *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shmaddr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成功时返回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，失败时返回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不使用共享内存时应撤销映射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进程结束时自动撤销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92773" y="61461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共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享内存撤销映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射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shmdt</a:t>
            </a:r>
            <a:endParaRPr lang="en-US" altLang="zh-CN" sz="4400" b="0" dirty="0" err="1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669290" y="1645920"/>
            <a:ext cx="7332345" cy="4501515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&lt;sys/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ipc.h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&lt;sys/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shm.h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shmctl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shmid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cmd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struct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shmid_ds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*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成功时返回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，失败时返回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shmid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要操作的共享内存的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cmd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要执行的操作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IPC_STAT  IPC_SET  IPC_RMID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保存或设置共享内存属性的地址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spcBef>
                <a:spcPct val="0"/>
              </a:spcBef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669583" y="83496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共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享内存控制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shmctl</a:t>
            </a:r>
            <a:endParaRPr lang="en-US" altLang="zh-CN" sz="4400" b="0" dirty="0" err="1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521335" y="1259205"/>
            <a:ext cx="6528435" cy="514477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每块共享内存大小有限制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432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ipcs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-l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432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cat  /proc/sys/kernel/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shmmax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共享内存删除的时间点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432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添加删除标记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432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nattach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变成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时真正删除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557188" y="52444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共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享内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存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注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意事项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了解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SYSTEM V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共享内存概念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共享内存使用步骤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-280670"/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ftok函数创建Key</a:t>
            </a:r>
            <a:endParaRPr lang="zh-CN" altLang="en-US" sz="3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62280" lvl="3" indent="0" algn="l">
              <a:buClrTx/>
              <a:buSzTx/>
            </a:pP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创建/打开共享内存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452755" lvl="3" indent="120015" algn="l">
              <a:buClrTx/>
              <a:buSzTx/>
            </a:pP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映射共享内存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471805" lvl="3" indent="100965" algn="l">
              <a:buClrTx/>
              <a:buSzTx/>
            </a:pP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共享内存读写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2755" lvl="3" indent="120015" algn="l">
              <a:buClrTx/>
              <a:buSzTx/>
            </a:pP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共享内存控制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r>
              <a:rPr sz="4400" b="0">
                <a:sym typeface="+mn-ea"/>
              </a:rPr>
              <a:t>课程目标：</a:t>
            </a:r>
            <a:endParaRPr sz="4400" b="0">
              <a:sym typeface="+mn-ea"/>
            </a:endParaRPr>
          </a:p>
          <a:p>
            <a:endParaRPr lang="zh-CN" altLang="en-US" sz="4400" b="0">
              <a:sym typeface="+mn-ea"/>
            </a:endParaRPr>
          </a:p>
          <a:p>
            <a:endParaRPr lang="zh-CN" altLang="en-US" sz="4400" b="0">
              <a:sym typeface="+mn-ea"/>
            </a:endParaRPr>
          </a:p>
          <a:p>
            <a:endParaRPr lang="zh-CN" altLang="en-US" sz="4400" b="0">
              <a:sym typeface="+mn-ea"/>
            </a:endParaRPr>
          </a:p>
          <a:p>
            <a:endParaRPr lang="zh-CN" altLang="en-US" sz="4400" b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655955" y="1887855"/>
            <a:ext cx="8681085" cy="4443095"/>
          </a:xfrm>
          <a:prstGeom prst="rect">
            <a:avLst/>
          </a:prstGeom>
        </p:spPr>
        <p:txBody>
          <a:bodyPr lIns="122766" tIns="61384" rIns="122766" bIns="61384"/>
          <a:lstStyle/>
          <a:p>
            <a:pPr>
              <a:lnSpc>
                <a:spcPts val="24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IPC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对象包含： 共享内存、消息队列和信号灯集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IPC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对象有唯一的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关联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ts val="24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IPC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对象创建后一直存在，直到被显式地删除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ipcs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/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ipcrm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-160655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639103" y="633667"/>
            <a:ext cx="10368720" cy="503123"/>
          </a:xfrm>
        </p:spPr>
        <p:txBody>
          <a:bodyPr/>
          <a:lstStyle/>
          <a:p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</a:rPr>
              <a:t>System V IPC</a:t>
            </a:r>
            <a:endParaRPr lang="en-US" altLang="zh-CN" sz="4400" b="0" dirty="0" smtClean="0">
              <a:solidFill>
                <a:srgbClr val="01E1E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323215" y="1897380"/>
            <a:ext cx="7797165" cy="5002530"/>
          </a:xfrm>
          <a:prstGeom prst="rect">
            <a:avLst/>
          </a:prstGeom>
        </p:spPr>
        <p:txBody>
          <a:bodyPr lIns="122766" tIns="61384" rIns="122766" bIns="61384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共享内存是一种最为高效的进程间通信方式，进程可以直接读写内存，而不需要任何数据的拷贝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共享内存在内核空间创建，可被进程映射到用户空间访问，使用灵活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由于多个进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程可同时访问共享内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存，因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此需要同步和互斥机制配合使用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51498" y="878777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</a:rPr>
              <a:t>共享内存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558800" y="2249805"/>
            <a:ext cx="6368415" cy="5399405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441325" lvl="1" indent="-3492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生成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key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441325" lvl="1" indent="-3492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创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打开共享内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存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441325" lvl="1" indent="-3492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映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射共享内存，即把指定的共享内存映射到进程的地址空间用于访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问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441325" lvl="1" indent="-3492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读写共享内存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441325" lvl="1" indent="-3492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撤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销共享内存映射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441325" lvl="1" indent="-3492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删除共享内存对象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978828" y="1435672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</a:rPr>
              <a:t>共享内存使用步骤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668313" y="1367727"/>
            <a:ext cx="10368720" cy="503123"/>
          </a:xfrm>
        </p:spPr>
        <p:txBody>
          <a:bodyPr/>
          <a:lstStyle/>
          <a:p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</a:rPr>
              <a:t>System V IPC - key</a:t>
            </a:r>
            <a:endParaRPr lang="en-US" altLang="zh-CN" sz="4400" b="0" dirty="0" smtClean="0">
              <a:solidFill>
                <a:srgbClr val="01E1EF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225283" name="Object 3"/>
          <p:cNvGraphicFramePr>
            <a:graphicFrameLocks noChangeAspect="1"/>
          </p:cNvGraphicFramePr>
          <p:nvPr>
            <p:ph idx="4294967295"/>
          </p:nvPr>
        </p:nvGraphicFramePr>
        <p:xfrm>
          <a:off x="668020" y="2483485"/>
          <a:ext cx="9133205" cy="315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1" imgW="7952105" imgH="2176145" progId="Visio.Drawing.11">
                  <p:embed/>
                </p:oleObj>
              </mc:Choice>
              <mc:Fallback>
                <p:oleObj name="Visio" r:id="rId1" imgW="7952105" imgH="2176145" progId="Visio.Drawing.11">
                  <p:embed/>
                  <p:pic>
                    <p:nvPicPr>
                      <p:cNvPr id="0" name="Object 3" descr="image1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8020" y="2483485"/>
                        <a:ext cx="9133205" cy="3155315"/>
                      </a:xfrm>
                      <a:prstGeom prst="rect">
                        <a:avLst/>
                      </a:prstGeom>
                      <a:solidFill>
                        <a:srgbClr val="D28E8C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532130" y="2054860"/>
            <a:ext cx="7200265" cy="552738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 &lt;sys/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types.h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&lt;sys/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ipc.h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key_t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ftok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(const char *path,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proj_id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成功时返回合法的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值，失败时返回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path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存在且可访问的文件的路径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proj_id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用于生成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的数字，范围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1-255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534963" y="1020382"/>
            <a:ext cx="10368720" cy="503123"/>
          </a:xfrm>
        </p:spPr>
        <p:txBody>
          <a:bodyPr/>
          <a:lstStyle/>
          <a:p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</a:rPr>
              <a:t>System V IPC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</a:rPr>
              <a:t>–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</a:rPr>
              <a:t>ftok</a:t>
            </a:r>
            <a:endParaRPr lang="en-US" altLang="zh-CN" sz="4400" b="0" dirty="0" err="1" smtClean="0">
              <a:solidFill>
                <a:srgbClr val="01E1E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609600" y="1035050"/>
            <a:ext cx="5776595" cy="563499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stdio.h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stdlib.h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&lt;sys/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&lt;sys/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unistd.h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argc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char *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argv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[]) {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key_t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key;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if ((key =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ftok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(“.”, ‘a’)) == -1) {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perror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(“key”);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exit(-1);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}  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……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609893" y="355537"/>
            <a:ext cx="10368720" cy="503123"/>
          </a:xfrm>
        </p:spPr>
        <p:txBody>
          <a:bodyPr/>
          <a:lstStyle/>
          <a:p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System V IPC -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ftok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656590" y="1757680"/>
            <a:ext cx="9484360" cy="420370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&lt;sys/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ipc.h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&lt;sys/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shmget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key_t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key,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size,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shmflg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成功时返回共享内存的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，失败时返回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key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和共享内存关联的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IPC_PRIVATE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ftok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生成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shmflg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共享内存标志位 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IPC_CREAT|0666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88963" y="85083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共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享内存创建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shmget</a:t>
            </a:r>
            <a:endParaRPr lang="en-US" altLang="zh-CN" sz="4400" b="0" dirty="0" err="1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华清远见慕课堂 - PPT模板（最终版）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文件操作</Template>
  <TotalTime>0</TotalTime>
  <Words>2355</Words>
  <Application>WPS 演示</Application>
  <PresentationFormat>自定义</PresentationFormat>
  <Paragraphs>178</Paragraphs>
  <Slides>16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</vt:lpstr>
      <vt:lpstr>黑体</vt:lpstr>
      <vt:lpstr>华文细黑</vt:lpstr>
      <vt:lpstr>Symbol</vt:lpstr>
      <vt:lpstr>Times New Roman</vt:lpstr>
      <vt:lpstr>Arial Unicode MS</vt:lpstr>
      <vt:lpstr>Wingdings</vt:lpstr>
      <vt:lpstr>华清远见慕课堂 - PPT模板（最终版）</vt:lpstr>
      <vt:lpstr>Visio.Drawing.11</vt:lpstr>
      <vt:lpstr>共享内存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标准I/O库 </dc:title>
  <dc:creator>User</dc:creator>
  <cp:lastModifiedBy>Administrator</cp:lastModifiedBy>
  <cp:revision>1481</cp:revision>
  <dcterms:created xsi:type="dcterms:W3CDTF">2008-06-24T03:08:00Z</dcterms:created>
  <dcterms:modified xsi:type="dcterms:W3CDTF">2021-11-22T08:27:53Z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031BC524F8C744E0B5E064BEBFA08C61</vt:lpwstr>
  </property>
</Properties>
</file>