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17"/>
  </p:handoutMasterIdLst>
  <p:sldIdLst>
    <p:sldId id="1655" r:id="rId3"/>
    <p:sldId id="1663" r:id="rId4"/>
    <p:sldId id="1643" r:id="rId5"/>
    <p:sldId id="1674" r:id="rId7"/>
    <p:sldId id="1650" r:id="rId8"/>
    <p:sldId id="1651" r:id="rId9"/>
    <p:sldId id="1644" r:id="rId10"/>
    <p:sldId id="1664" r:id="rId11"/>
    <p:sldId id="1665" r:id="rId12"/>
    <p:sldId id="1666" r:id="rId13"/>
    <p:sldId id="1667" r:id="rId14"/>
    <p:sldId id="1668" r:id="rId15"/>
    <p:sldId id="1669" r:id="rId16"/>
  </p:sldIdLst>
  <p:sldSz cx="12192000" cy="6858000"/>
  <p:notesSz cx="6858000" cy="9144000"/>
  <p:defaultTextStyle>
    <a:defPPr>
      <a:defRPr lang="zh-CN"/>
    </a:defPPr>
    <a:lvl1pPr algn="l" rtl="0" fontAlgn="base">
      <a:spcBef>
        <a:spcPct val="50000"/>
      </a:spcBef>
      <a:spcAft>
        <a:spcPct val="0"/>
      </a:spcAft>
      <a:buFont typeface="Wingdings" panose="05000000000000000000" pitchFamily="2" charset="2"/>
      <a:buChar char="Ø"/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50000"/>
      </a:spcBef>
      <a:spcAft>
        <a:spcPct val="0"/>
      </a:spcAft>
      <a:buFont typeface="Wingdings" panose="05000000000000000000" pitchFamily="2" charset="2"/>
      <a:buChar char="Ø"/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50000"/>
      </a:spcBef>
      <a:spcAft>
        <a:spcPct val="0"/>
      </a:spcAft>
      <a:buFont typeface="Wingdings" panose="05000000000000000000" pitchFamily="2" charset="2"/>
      <a:buChar char="Ø"/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50000"/>
      </a:spcBef>
      <a:spcAft>
        <a:spcPct val="0"/>
      </a:spcAft>
      <a:buFont typeface="Wingdings" panose="05000000000000000000" pitchFamily="2" charset="2"/>
      <a:buChar char="Ø"/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50000"/>
      </a:spcBef>
      <a:spcAft>
        <a:spcPct val="0"/>
      </a:spcAft>
      <a:buFont typeface="Wingdings" panose="05000000000000000000" pitchFamily="2" charset="2"/>
      <a:buChar char="Ø"/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er" initials="U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E1EF"/>
    <a:srgbClr val="3A3C3F"/>
    <a:srgbClr val="E30C07"/>
    <a:srgbClr val="6F6F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342" autoAdjust="0"/>
    <p:restoredTop sz="95113" autoAdjust="0"/>
  </p:normalViewPr>
  <p:slideViewPr>
    <p:cSldViewPr>
      <p:cViewPr varScale="1">
        <p:scale>
          <a:sx n="63" d="100"/>
          <a:sy n="63" d="100"/>
        </p:scale>
        <p:origin x="-954" y="-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52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9215F5-BED6-4843-BE30-F7DCC61DF97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CC9D07-4D2E-4279-BB2A-272192FFB15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0"/>
              </a:spcBef>
              <a:buFontTx/>
              <a:buNone/>
              <a:defRPr sz="1200" u="none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buFontTx/>
              <a:buNone/>
              <a:defRPr sz="1200" u="none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74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1740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1740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spcBef>
                <a:spcPct val="0"/>
              </a:spcBef>
              <a:buFontTx/>
              <a:buNone/>
              <a:defRPr sz="1200" u="none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740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spcBef>
                <a:spcPct val="0"/>
              </a:spcBef>
              <a:buFontTx/>
              <a:buNone/>
              <a:defRPr sz="1200" u="none">
                <a:solidFill>
                  <a:schemeClr val="tx1"/>
                </a:solidFill>
              </a:defRPr>
            </a:lvl1pPr>
          </a:lstStyle>
          <a:p>
            <a:fld id="{0E7FBE50-E1A1-4D32-9B8B-4E7C79B0A50D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D5240DB1-6161-4665-81D9-0E9EC0E53880}" type="slidenum">
              <a:rPr lang="en-US" altLang="zh-CN"/>
            </a:fld>
            <a:endParaRPr lang="en-US" altLang="zh-CN"/>
          </a:p>
        </p:txBody>
      </p:sp>
      <p:sp>
        <p:nvSpPr>
          <p:cNvPr id="174082" name="Rectangle 7"/>
          <p:cNvSpPr txBox="1">
            <a:spLocks noGrp="1" noChangeArrowheads="1"/>
          </p:cNvSpPr>
          <p:nvPr/>
        </p:nvSpPr>
        <p:spPr bwMode="auto">
          <a:xfrm>
            <a:off x="3886201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31" tIns="45716" rIns="91431" bIns="45716" anchor="b"/>
          <a:lstStyle/>
          <a:p>
            <a:pPr algn="r" latinLnBrk="1"/>
            <a:fld id="{FEF9B743-D96F-4EAF-9AE0-BF56989596C0}" type="slidenum">
              <a:rPr kumimoji="1" lang="en-US" altLang="zh-CN" sz="1200">
                <a:latin typeface="Times New Roman" panose="02020603050405020304" pitchFamily="18" charset="0"/>
              </a:rPr>
            </a:fld>
            <a:endParaRPr kumimoji="1" lang="en-US" altLang="zh-CN" sz="1200" dirty="0">
              <a:latin typeface="Times New Roman" panose="02020603050405020304" pitchFamily="18" charset="0"/>
            </a:endParaRPr>
          </a:p>
        </p:txBody>
      </p:sp>
      <p:sp>
        <p:nvSpPr>
          <p:cNvPr id="174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74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3400"/>
            <a:ext cx="5029200" cy="4114800"/>
          </a:xfrm>
          <a:noFill/>
        </p:spPr>
        <p:txBody>
          <a:bodyPr/>
          <a:lstStyle/>
          <a:p>
            <a:pPr marL="742950" lvl="1" indent="-285750"/>
            <a:r>
              <a:rPr lang="zh-CN" altLang="en-US" sz="1600" dirty="0"/>
              <a:t>无名管道并不是普通的文件，不属于任何文件系统，并且只存在于内存中</a:t>
            </a:r>
            <a:endParaRPr lang="zh-CN" altLang="en-US" sz="1600" dirty="0"/>
          </a:p>
          <a:p>
            <a:endParaRPr lang="zh-CN" altLang="zh-CN" sz="16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7D2545FE-5994-4632-8FF2-0F96B48BD75F}" type="slidenum">
              <a:rPr lang="en-US" altLang="zh-CN"/>
            </a:fld>
            <a:endParaRPr lang="en-US" altLang="zh-CN"/>
          </a:p>
        </p:txBody>
      </p:sp>
      <p:sp>
        <p:nvSpPr>
          <p:cNvPr id="199682" name="Rectangle 7"/>
          <p:cNvSpPr txBox="1">
            <a:spLocks noGrp="1" noChangeArrowheads="1"/>
          </p:cNvSpPr>
          <p:nvPr/>
        </p:nvSpPr>
        <p:spPr bwMode="auto">
          <a:xfrm>
            <a:off x="3886201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31" tIns="45716" rIns="91431" bIns="45716" anchor="b"/>
          <a:lstStyle/>
          <a:p>
            <a:pPr algn="r" latinLnBrk="1"/>
            <a:fld id="{1354D9C5-73A8-4CF6-B472-30F28D39401A}" type="slidenum">
              <a:rPr kumimoji="1" lang="en-US" altLang="zh-CN" sz="1200">
                <a:latin typeface="Times New Roman" panose="02020603050405020304" pitchFamily="18" charset="0"/>
              </a:rPr>
            </a:fld>
            <a:endParaRPr kumimoji="1" lang="en-US" altLang="zh-CN" sz="1200" dirty="0">
              <a:latin typeface="Times New Roman" panose="02020603050405020304" pitchFamily="18" charset="0"/>
            </a:endParaRPr>
          </a:p>
        </p:txBody>
      </p:sp>
      <p:sp>
        <p:nvSpPr>
          <p:cNvPr id="199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9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3400"/>
            <a:ext cx="5029200" cy="4114800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82150F3D-9B5F-44B1-A2E1-3A7148ABC542}" type="slidenum">
              <a:rPr lang="en-US" altLang="zh-CN"/>
            </a:fld>
            <a:endParaRPr lang="en-US" altLang="zh-CN"/>
          </a:p>
        </p:txBody>
      </p:sp>
      <p:sp>
        <p:nvSpPr>
          <p:cNvPr id="201730" name="Rectangle 7"/>
          <p:cNvSpPr txBox="1">
            <a:spLocks noGrp="1" noChangeArrowheads="1"/>
          </p:cNvSpPr>
          <p:nvPr/>
        </p:nvSpPr>
        <p:spPr bwMode="auto">
          <a:xfrm>
            <a:off x="3886201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31" tIns="45716" rIns="91431" bIns="45716" anchor="b"/>
          <a:lstStyle/>
          <a:p>
            <a:pPr algn="r" latinLnBrk="1"/>
            <a:fld id="{6E5329A4-F9FF-40DB-A958-AC4BFBB96993}" type="slidenum">
              <a:rPr kumimoji="1" lang="en-US" altLang="zh-CN" sz="1200">
                <a:latin typeface="Times New Roman" panose="02020603050405020304" pitchFamily="18" charset="0"/>
              </a:rPr>
            </a:fld>
            <a:endParaRPr kumimoji="1" lang="en-US" altLang="zh-CN" sz="1200" dirty="0">
              <a:latin typeface="Times New Roman" panose="02020603050405020304" pitchFamily="18" charset="0"/>
            </a:endParaRPr>
          </a:p>
        </p:txBody>
      </p:sp>
      <p:sp>
        <p:nvSpPr>
          <p:cNvPr id="201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017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3400"/>
            <a:ext cx="5029200" cy="4114800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CA4E876-A859-4FFF-9DBB-C136A0B1E55B}" type="slidenum">
              <a:rPr lang="en-US" altLang="zh-CN"/>
            </a:fld>
            <a:endParaRPr lang="en-US" altLang="zh-CN"/>
          </a:p>
        </p:txBody>
      </p:sp>
      <p:sp>
        <p:nvSpPr>
          <p:cNvPr id="30722" name="Rectangle 7"/>
          <p:cNvSpPr txBox="1">
            <a:spLocks noGrp="1" noChangeArrowheads="1"/>
          </p:cNvSpPr>
          <p:nvPr/>
        </p:nvSpPr>
        <p:spPr bwMode="auto">
          <a:xfrm>
            <a:off x="3886201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31" tIns="45716" rIns="91431" bIns="45716" anchor="b"/>
          <a:lstStyle/>
          <a:p>
            <a:pPr algn="r" latinLnBrk="1"/>
            <a:fld id="{C4E139AD-E5C1-4CA8-9F56-F6D5C84F7864}" type="slidenum">
              <a:rPr kumimoji="1" lang="en-US" altLang="zh-CN" sz="1200">
                <a:latin typeface="Times New Roman" panose="02020603050405020304" pitchFamily="18" charset="0"/>
              </a:rPr>
            </a:fld>
            <a:endParaRPr kumimoji="1" lang="en-US" altLang="zh-CN" sz="1200" dirty="0">
              <a:latin typeface="Times New Roman" panose="02020603050405020304" pitchFamily="18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3400"/>
            <a:ext cx="5029200" cy="4114800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CA4E876-A859-4FFF-9DBB-C136A0B1E55B}" type="slidenum">
              <a:rPr lang="en-US" altLang="zh-CN"/>
            </a:fld>
            <a:endParaRPr lang="en-US" altLang="zh-CN"/>
          </a:p>
        </p:txBody>
      </p:sp>
      <p:sp>
        <p:nvSpPr>
          <p:cNvPr id="30722" name="Rectangle 7"/>
          <p:cNvSpPr txBox="1">
            <a:spLocks noGrp="1" noChangeArrowheads="1"/>
          </p:cNvSpPr>
          <p:nvPr/>
        </p:nvSpPr>
        <p:spPr bwMode="auto">
          <a:xfrm>
            <a:off x="3886201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31" tIns="45716" rIns="91431" bIns="45716" anchor="b"/>
          <a:lstStyle/>
          <a:p>
            <a:pPr algn="r" latinLnBrk="1"/>
            <a:fld id="{C4E139AD-E5C1-4CA8-9F56-F6D5C84F7864}" type="slidenum">
              <a:rPr kumimoji="1" lang="en-US" altLang="zh-CN" sz="1200">
                <a:latin typeface="Times New Roman" panose="02020603050405020304" pitchFamily="18" charset="0"/>
              </a:rPr>
            </a:fld>
            <a:endParaRPr kumimoji="1" lang="en-US" altLang="zh-CN" sz="1200" dirty="0">
              <a:latin typeface="Times New Roman" panose="02020603050405020304" pitchFamily="18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3400"/>
            <a:ext cx="5029200" cy="4114800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CA4E876-A859-4FFF-9DBB-C136A0B1E55B}" type="slidenum">
              <a:rPr lang="en-US" altLang="zh-CN"/>
            </a:fld>
            <a:endParaRPr lang="en-US" altLang="zh-CN"/>
          </a:p>
        </p:txBody>
      </p:sp>
      <p:sp>
        <p:nvSpPr>
          <p:cNvPr id="30722" name="Rectangle 7"/>
          <p:cNvSpPr txBox="1">
            <a:spLocks noGrp="1" noChangeArrowheads="1"/>
          </p:cNvSpPr>
          <p:nvPr/>
        </p:nvSpPr>
        <p:spPr bwMode="auto">
          <a:xfrm>
            <a:off x="3886201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31" tIns="45716" rIns="91431" bIns="45716" anchor="b"/>
          <a:lstStyle/>
          <a:p>
            <a:pPr algn="r" latinLnBrk="1"/>
            <a:fld id="{C4E139AD-E5C1-4CA8-9F56-F6D5C84F7864}" type="slidenum">
              <a:rPr kumimoji="1" lang="en-US" altLang="zh-CN" sz="1200">
                <a:latin typeface="Times New Roman" panose="02020603050405020304" pitchFamily="18" charset="0"/>
              </a:rPr>
            </a:fld>
            <a:endParaRPr kumimoji="1" lang="en-US" altLang="zh-CN" sz="1200" dirty="0">
              <a:latin typeface="Times New Roman" panose="02020603050405020304" pitchFamily="18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3400"/>
            <a:ext cx="5029200" cy="4114800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CA4E876-A859-4FFF-9DBB-C136A0B1E55B}" type="slidenum">
              <a:rPr lang="en-US" altLang="zh-CN"/>
            </a:fld>
            <a:endParaRPr lang="en-US" altLang="zh-CN"/>
          </a:p>
        </p:txBody>
      </p:sp>
      <p:sp>
        <p:nvSpPr>
          <p:cNvPr id="30722" name="Rectangle 7"/>
          <p:cNvSpPr txBox="1">
            <a:spLocks noGrp="1" noChangeArrowheads="1"/>
          </p:cNvSpPr>
          <p:nvPr/>
        </p:nvSpPr>
        <p:spPr bwMode="auto">
          <a:xfrm>
            <a:off x="3886201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31" tIns="45716" rIns="91431" bIns="45716" anchor="b"/>
          <a:lstStyle/>
          <a:p>
            <a:pPr algn="r" latinLnBrk="1"/>
            <a:fld id="{C4E139AD-E5C1-4CA8-9F56-F6D5C84F7864}" type="slidenum">
              <a:rPr kumimoji="1" lang="en-US" altLang="zh-CN" sz="1200">
                <a:latin typeface="Times New Roman" panose="02020603050405020304" pitchFamily="18" charset="0"/>
              </a:rPr>
            </a:fld>
            <a:endParaRPr kumimoji="1" lang="en-US" altLang="zh-CN" sz="1200" dirty="0">
              <a:latin typeface="Times New Roman" panose="02020603050405020304" pitchFamily="18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3400"/>
            <a:ext cx="5029200" cy="4114800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CA4E876-A859-4FFF-9DBB-C136A0B1E55B}" type="slidenum">
              <a:rPr lang="en-US" altLang="zh-CN"/>
            </a:fld>
            <a:endParaRPr lang="en-US" altLang="zh-CN"/>
          </a:p>
        </p:txBody>
      </p:sp>
      <p:sp>
        <p:nvSpPr>
          <p:cNvPr id="30722" name="Rectangle 7"/>
          <p:cNvSpPr txBox="1">
            <a:spLocks noGrp="1" noChangeArrowheads="1"/>
          </p:cNvSpPr>
          <p:nvPr/>
        </p:nvSpPr>
        <p:spPr bwMode="auto">
          <a:xfrm>
            <a:off x="3886201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31" tIns="45716" rIns="91431" bIns="45716" anchor="b"/>
          <a:lstStyle/>
          <a:p>
            <a:pPr algn="r" latinLnBrk="1"/>
            <a:fld id="{C4E139AD-E5C1-4CA8-9F56-F6D5C84F7864}" type="slidenum">
              <a:rPr kumimoji="1" lang="en-US" altLang="zh-CN" sz="1200">
                <a:latin typeface="Times New Roman" panose="02020603050405020304" pitchFamily="18" charset="0"/>
              </a:rPr>
            </a:fld>
            <a:endParaRPr kumimoji="1" lang="en-US" altLang="zh-CN" sz="1200" dirty="0">
              <a:latin typeface="Times New Roman" panose="02020603050405020304" pitchFamily="18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3400"/>
            <a:ext cx="5029200" cy="4114800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CA4E876-A859-4FFF-9DBB-C136A0B1E55B}" type="slidenum">
              <a:rPr lang="en-US" altLang="zh-CN"/>
            </a:fld>
            <a:endParaRPr lang="en-US" altLang="zh-CN"/>
          </a:p>
        </p:txBody>
      </p:sp>
      <p:sp>
        <p:nvSpPr>
          <p:cNvPr id="30722" name="Rectangle 7"/>
          <p:cNvSpPr txBox="1">
            <a:spLocks noGrp="1" noChangeArrowheads="1"/>
          </p:cNvSpPr>
          <p:nvPr/>
        </p:nvSpPr>
        <p:spPr bwMode="auto">
          <a:xfrm>
            <a:off x="3886201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31" tIns="45716" rIns="91431" bIns="45716" anchor="b"/>
          <a:lstStyle/>
          <a:p>
            <a:pPr algn="r" latinLnBrk="1"/>
            <a:fld id="{C4E139AD-E5C1-4CA8-9F56-F6D5C84F7864}" type="slidenum">
              <a:rPr kumimoji="1" lang="en-US" altLang="zh-CN" sz="1200">
                <a:latin typeface="Times New Roman" panose="02020603050405020304" pitchFamily="18" charset="0"/>
              </a:rPr>
            </a:fld>
            <a:endParaRPr kumimoji="1" lang="en-US" altLang="zh-CN" sz="1200" dirty="0">
              <a:latin typeface="Times New Roman" panose="02020603050405020304" pitchFamily="18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3400"/>
            <a:ext cx="5029200" cy="4114800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内页1 - 多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文本占位符 15"/>
          <p:cNvSpPr>
            <a:spLocks noGrp="1"/>
          </p:cNvSpPr>
          <p:nvPr>
            <p:ph type="body" sz="quarter" idx="11"/>
          </p:nvPr>
        </p:nvSpPr>
        <p:spPr>
          <a:xfrm>
            <a:off x="815413" y="1196844"/>
            <a:ext cx="10656739" cy="4968345"/>
          </a:xfrm>
          <a:prstGeom prst="rect">
            <a:avLst/>
          </a:prstGeom>
        </p:spPr>
        <p:txBody>
          <a:bodyPr/>
          <a:lstStyle>
            <a:lvl1pPr>
              <a:spcBef>
                <a:spcPts val="500"/>
              </a:spcBef>
              <a:spcAft>
                <a:spcPts val="500"/>
              </a:spcAft>
              <a:defRPr sz="2400">
                <a:solidFill>
                  <a:schemeClr val="bg1"/>
                </a:solidFill>
              </a:defRPr>
            </a:lvl1pPr>
            <a:lvl2pPr>
              <a:spcBef>
                <a:spcPts val="500"/>
              </a:spcBef>
              <a:spcAft>
                <a:spcPts val="500"/>
              </a:spcAft>
              <a:defRPr sz="2000">
                <a:solidFill>
                  <a:schemeClr val="bg1"/>
                </a:solidFill>
              </a:defRPr>
            </a:lvl2pPr>
            <a:lvl3pPr marL="1224280" indent="-342900"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600"/>
              </a:spcAft>
              <a:defRPr/>
            </a:lvl4pPr>
            <a:lvl5pPr>
              <a:spcBef>
                <a:spcPts val="60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</p:txBody>
      </p:sp>
      <p:sp>
        <p:nvSpPr>
          <p:cNvPr id="4" name="文本占位符 129"/>
          <p:cNvSpPr>
            <a:spLocks noGrp="1"/>
          </p:cNvSpPr>
          <p:nvPr>
            <p:ph type="body" sz="quarter" idx="16" hasCustomPrompt="1"/>
          </p:nvPr>
        </p:nvSpPr>
        <p:spPr>
          <a:xfrm>
            <a:off x="815633" y="405702"/>
            <a:ext cx="10368720" cy="503123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800" b="1" kern="1200" noProof="0" dirty="0" smtClean="0">
                <a:solidFill>
                  <a:srgbClr val="01E1EF"/>
                </a:solidFill>
                <a:latin typeface="华文细黑" panose="02010600040101010101" pitchFamily="2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单击此处编辑标题样式</a:t>
            </a:r>
            <a:endParaRPr lang="zh-CN" altLang="en-US" dirty="0" smtClean="0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课程目录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5"/>
          <p:cNvSpPr>
            <a:spLocks noChangeArrowheads="1"/>
          </p:cNvSpPr>
          <p:nvPr/>
        </p:nvSpPr>
        <p:spPr bwMode="ltGray">
          <a:xfrm rot="5400000">
            <a:off x="-3230035" y="1474788"/>
            <a:ext cx="6432551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00">
              <a:ea typeface="宋体" panose="02010600030101010101" pitchFamily="2" charset="-122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ltGray">
          <a:xfrm rot="5400000" flipH="1">
            <a:off x="-2689224" y="1910556"/>
            <a:ext cx="5376333" cy="3929063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 rotWithShape="1">
            <a:gsLst>
              <a:gs pos="0">
                <a:schemeClr val="hlink">
                  <a:alpha val="36000"/>
                </a:schemeClr>
              </a:gs>
              <a:gs pos="100000">
                <a:schemeClr val="hlink">
                  <a:gamma/>
                  <a:tint val="0"/>
                  <a:invGamma/>
                </a:schemeClr>
              </a:gs>
            </a:gsLst>
            <a:lin ang="5400000" scaled="1"/>
          </a:gra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00">
              <a:ea typeface="宋体" panose="02010600030101010101" pitchFamily="2" charset="-122"/>
            </a:endParaRPr>
          </a:p>
        </p:txBody>
      </p:sp>
      <p:grpSp>
        <p:nvGrpSpPr>
          <p:cNvPr id="2" name="Group 7"/>
          <p:cNvGrpSpPr/>
          <p:nvPr userDrawn="1"/>
        </p:nvGrpSpPr>
        <p:grpSpPr bwMode="auto">
          <a:xfrm>
            <a:off x="2084027" y="1984935"/>
            <a:ext cx="6316133" cy="508000"/>
            <a:chOff x="912" y="1147"/>
            <a:chExt cx="2984" cy="320"/>
          </a:xfrm>
        </p:grpSpPr>
        <p:sp>
          <p:nvSpPr>
            <p:cNvPr id="11" name="AutoShape 8"/>
            <p:cNvSpPr>
              <a:spLocks noChangeArrowheads="1"/>
            </p:cNvSpPr>
            <p:nvPr userDrawn="1"/>
          </p:nvSpPr>
          <p:spPr bwMode="gray">
            <a:xfrm>
              <a:off x="1112" y="1147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3" name="Group 9"/>
            <p:cNvGrpSpPr/>
            <p:nvPr/>
          </p:nvGrpSpPr>
          <p:grpSpPr bwMode="auto">
            <a:xfrm>
              <a:off x="912" y="1203"/>
              <a:ext cx="240" cy="240"/>
              <a:chOff x="2078" y="1680"/>
              <a:chExt cx="1615" cy="1615"/>
            </a:xfrm>
          </p:grpSpPr>
          <p:sp>
            <p:nvSpPr>
              <p:cNvPr id="13" name="Oval 10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14" name="Oval 11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15" name="Oval 12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16" name="Oval 13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FFCC00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17" name="Oval 14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18" name="Oval 15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FFCC00"/>
                  </a:gs>
                  <a:gs pos="100000">
                    <a:srgbClr val="7C6300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4" name="Group 16"/>
          <p:cNvGrpSpPr/>
          <p:nvPr/>
        </p:nvGrpSpPr>
        <p:grpSpPr bwMode="auto">
          <a:xfrm>
            <a:off x="2735767" y="2921000"/>
            <a:ext cx="6299200" cy="508000"/>
            <a:chOff x="1248" y="1632"/>
            <a:chExt cx="2976" cy="320"/>
          </a:xfrm>
        </p:grpSpPr>
        <p:sp>
          <p:nvSpPr>
            <p:cNvPr id="20" name="AutoShape 17"/>
            <p:cNvSpPr>
              <a:spLocks noChangeArrowheads="1"/>
            </p:cNvSpPr>
            <p:nvPr/>
          </p:nvSpPr>
          <p:spPr bwMode="gray">
            <a:xfrm>
              <a:off x="1440" y="1632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5" name="Group 18"/>
            <p:cNvGrpSpPr/>
            <p:nvPr/>
          </p:nvGrpSpPr>
          <p:grpSpPr bwMode="auto">
            <a:xfrm>
              <a:off x="1248" y="1699"/>
              <a:ext cx="240" cy="240"/>
              <a:chOff x="2078" y="1680"/>
              <a:chExt cx="1615" cy="1615"/>
            </a:xfrm>
          </p:grpSpPr>
          <p:sp>
            <p:nvSpPr>
              <p:cNvPr id="22" name="Oval 19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23" name="Oval 20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24" name="Oval 21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25" name="Oval 22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48BE67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26" name="Oval 23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27" name="Oval 24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48BE67"/>
                  </a:gs>
                  <a:gs pos="100000">
                    <a:srgbClr val="235C32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6" name="Group 25"/>
          <p:cNvGrpSpPr/>
          <p:nvPr/>
        </p:nvGrpSpPr>
        <p:grpSpPr bwMode="auto">
          <a:xfrm>
            <a:off x="2844800" y="3857065"/>
            <a:ext cx="6299200" cy="508000"/>
            <a:chOff x="1344" y="2160"/>
            <a:chExt cx="2976" cy="320"/>
          </a:xfrm>
        </p:grpSpPr>
        <p:sp>
          <p:nvSpPr>
            <p:cNvPr id="29" name="AutoShape 26"/>
            <p:cNvSpPr>
              <a:spLocks noChangeArrowheads="1"/>
            </p:cNvSpPr>
            <p:nvPr/>
          </p:nvSpPr>
          <p:spPr bwMode="gray">
            <a:xfrm>
              <a:off x="1536" y="2160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7" name="Group 27"/>
            <p:cNvGrpSpPr/>
            <p:nvPr/>
          </p:nvGrpSpPr>
          <p:grpSpPr bwMode="auto">
            <a:xfrm>
              <a:off x="1344" y="2227"/>
              <a:ext cx="240" cy="240"/>
              <a:chOff x="2078" y="1680"/>
              <a:chExt cx="1615" cy="1615"/>
            </a:xfrm>
          </p:grpSpPr>
          <p:sp>
            <p:nvSpPr>
              <p:cNvPr id="31" name="Oval 28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2" name="Oval 29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3" name="Oval 30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34" name="Oval 31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0F5368"/>
                  </a:gs>
                </a:gsLst>
                <a:lin ang="54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5" name="Oval 32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36" name="Oval 33"/>
              <p:cNvSpPr>
                <a:spLocks noChangeArrowheads="1"/>
              </p:cNvSpPr>
              <p:nvPr/>
            </p:nvSpPr>
            <p:spPr bwMode="gray">
              <a:xfrm>
                <a:off x="2334" y="1972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10576D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10" name="Group 43"/>
          <p:cNvGrpSpPr/>
          <p:nvPr/>
        </p:nvGrpSpPr>
        <p:grpSpPr bwMode="auto">
          <a:xfrm>
            <a:off x="2447747" y="4793130"/>
            <a:ext cx="6290733" cy="508000"/>
            <a:chOff x="960" y="3212"/>
            <a:chExt cx="2972" cy="320"/>
          </a:xfrm>
        </p:grpSpPr>
        <p:sp>
          <p:nvSpPr>
            <p:cNvPr id="47" name="AutoShape 44"/>
            <p:cNvSpPr>
              <a:spLocks noChangeArrowheads="1"/>
            </p:cNvSpPr>
            <p:nvPr/>
          </p:nvSpPr>
          <p:spPr bwMode="gray">
            <a:xfrm>
              <a:off x="1148" y="3212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12" name="Group 45"/>
            <p:cNvGrpSpPr/>
            <p:nvPr/>
          </p:nvGrpSpPr>
          <p:grpSpPr bwMode="auto">
            <a:xfrm>
              <a:off x="960" y="3243"/>
              <a:ext cx="224" cy="240"/>
              <a:chOff x="2078" y="1680"/>
              <a:chExt cx="1615" cy="1615"/>
            </a:xfrm>
          </p:grpSpPr>
          <p:sp>
            <p:nvSpPr>
              <p:cNvPr id="49" name="Oval 46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0" name="Oval 47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8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1" name="Oval 48"/>
              <p:cNvSpPr>
                <a:spLocks noChangeArrowheads="1"/>
              </p:cNvSpPr>
              <p:nvPr/>
            </p:nvSpPr>
            <p:spPr bwMode="gray">
              <a:xfrm>
                <a:off x="2251" y="2076"/>
                <a:ext cx="1425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52" name="Oval 49"/>
              <p:cNvSpPr>
                <a:spLocks noChangeArrowheads="1"/>
              </p:cNvSpPr>
              <p:nvPr/>
            </p:nvSpPr>
            <p:spPr bwMode="gray">
              <a:xfrm>
                <a:off x="2251" y="2076"/>
                <a:ext cx="1425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E35E23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3" name="Oval 50"/>
              <p:cNvSpPr>
                <a:spLocks noChangeArrowheads="1"/>
              </p:cNvSpPr>
              <p:nvPr/>
            </p:nvSpPr>
            <p:spPr bwMode="gray">
              <a:xfrm>
                <a:off x="2338" y="2100"/>
                <a:ext cx="1096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54" name="Oval 51"/>
              <p:cNvSpPr>
                <a:spLocks noChangeArrowheads="1"/>
              </p:cNvSpPr>
              <p:nvPr/>
            </p:nvSpPr>
            <p:spPr bwMode="gray">
              <a:xfrm>
                <a:off x="2338" y="2100"/>
                <a:ext cx="1096" cy="776"/>
              </a:xfrm>
              <a:prstGeom prst="ellipse">
                <a:avLst/>
              </a:prstGeom>
              <a:gradFill rotWithShape="1">
                <a:gsLst>
                  <a:gs pos="0">
                    <a:srgbClr val="E35E23"/>
                  </a:gs>
                  <a:gs pos="100000">
                    <a:srgbClr val="6E2E11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sp>
        <p:nvSpPr>
          <p:cNvPr id="122" name="文本占位符 120"/>
          <p:cNvSpPr>
            <a:spLocks noGrp="1"/>
          </p:cNvSpPr>
          <p:nvPr>
            <p:ph type="body" sz="quarter" idx="11" hasCustomPrompt="1"/>
          </p:nvPr>
        </p:nvSpPr>
        <p:spPr>
          <a:xfrm>
            <a:off x="3407813" y="3929069"/>
            <a:ext cx="5473117" cy="432031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sp>
        <p:nvSpPr>
          <p:cNvPr id="126" name="文本占位符 120"/>
          <p:cNvSpPr>
            <a:spLocks noGrp="1"/>
          </p:cNvSpPr>
          <p:nvPr>
            <p:ph type="body" sz="quarter" idx="14" hasCustomPrompt="1"/>
          </p:nvPr>
        </p:nvSpPr>
        <p:spPr>
          <a:xfrm>
            <a:off x="3055507" y="4851200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sp>
        <p:nvSpPr>
          <p:cNvPr id="127" name="文本占位符 120"/>
          <p:cNvSpPr>
            <a:spLocks noGrp="1"/>
          </p:cNvSpPr>
          <p:nvPr>
            <p:ph type="body" sz="quarter" idx="15" hasCustomPrompt="1"/>
          </p:nvPr>
        </p:nvSpPr>
        <p:spPr>
          <a:xfrm>
            <a:off x="3309967" y="2967145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sp>
        <p:nvSpPr>
          <p:cNvPr id="130" name="文本占位符 129"/>
          <p:cNvSpPr>
            <a:spLocks noGrp="1"/>
          </p:cNvSpPr>
          <p:nvPr>
            <p:ph type="body" sz="quarter" idx="16" hasCustomPrompt="1"/>
          </p:nvPr>
        </p:nvSpPr>
        <p:spPr>
          <a:xfrm>
            <a:off x="623620" y="476795"/>
            <a:ext cx="10368720" cy="719138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800" b="1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单击此处编辑标题</a:t>
            </a:r>
            <a:endParaRPr lang="zh-CN" altLang="en-US" dirty="0" smtClean="0"/>
          </a:p>
        </p:txBody>
      </p:sp>
      <p:sp>
        <p:nvSpPr>
          <p:cNvPr id="56" name="文本占位符 120"/>
          <p:cNvSpPr>
            <a:spLocks noGrp="1"/>
          </p:cNvSpPr>
          <p:nvPr>
            <p:ph type="body" sz="quarter" idx="17" hasCustomPrompt="1"/>
          </p:nvPr>
        </p:nvSpPr>
        <p:spPr>
          <a:xfrm>
            <a:off x="2697380" y="2080614"/>
            <a:ext cx="5473117" cy="360025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课程目录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5"/>
          <p:cNvSpPr>
            <a:spLocks noChangeArrowheads="1"/>
          </p:cNvSpPr>
          <p:nvPr/>
        </p:nvSpPr>
        <p:spPr bwMode="ltGray">
          <a:xfrm rot="5400000">
            <a:off x="-3230035" y="1474788"/>
            <a:ext cx="6432551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00">
              <a:ea typeface="宋体" panose="02010600030101010101" pitchFamily="2" charset="-122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ltGray">
          <a:xfrm rot="5400000" flipH="1">
            <a:off x="-2689224" y="1910556"/>
            <a:ext cx="5376333" cy="3929063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 rotWithShape="1">
            <a:gsLst>
              <a:gs pos="0">
                <a:schemeClr val="hlink">
                  <a:alpha val="36000"/>
                </a:schemeClr>
              </a:gs>
              <a:gs pos="100000">
                <a:schemeClr val="hlink">
                  <a:gamma/>
                  <a:tint val="0"/>
                  <a:invGamma/>
                </a:schemeClr>
              </a:gs>
            </a:gsLst>
            <a:lin ang="5400000" scaled="1"/>
          </a:gra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00">
              <a:ea typeface="宋体" panose="02010600030101010101" pitchFamily="2" charset="-122"/>
            </a:endParaRPr>
          </a:p>
        </p:txBody>
      </p:sp>
      <p:grpSp>
        <p:nvGrpSpPr>
          <p:cNvPr id="2" name="Group 25"/>
          <p:cNvGrpSpPr/>
          <p:nvPr/>
        </p:nvGrpSpPr>
        <p:grpSpPr bwMode="auto">
          <a:xfrm>
            <a:off x="2543753" y="2492935"/>
            <a:ext cx="6299200" cy="508000"/>
            <a:chOff x="1344" y="2179"/>
            <a:chExt cx="2976" cy="320"/>
          </a:xfrm>
        </p:grpSpPr>
        <p:sp>
          <p:nvSpPr>
            <p:cNvPr id="29" name="AutoShape 26"/>
            <p:cNvSpPr>
              <a:spLocks noChangeArrowheads="1"/>
            </p:cNvSpPr>
            <p:nvPr/>
          </p:nvSpPr>
          <p:spPr bwMode="gray">
            <a:xfrm>
              <a:off x="1536" y="2179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3" name="Group 27"/>
            <p:cNvGrpSpPr/>
            <p:nvPr/>
          </p:nvGrpSpPr>
          <p:grpSpPr bwMode="auto">
            <a:xfrm>
              <a:off x="1344" y="2227"/>
              <a:ext cx="240" cy="240"/>
              <a:chOff x="2078" y="1680"/>
              <a:chExt cx="1615" cy="1615"/>
            </a:xfrm>
          </p:grpSpPr>
          <p:sp>
            <p:nvSpPr>
              <p:cNvPr id="31" name="Oval 28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2" name="Oval 29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3" name="Oval 30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34" name="Oval 31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0F5368"/>
                  </a:gs>
                </a:gsLst>
                <a:lin ang="54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5" name="Oval 32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36" name="Oval 33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10576D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4" name="Group 34"/>
          <p:cNvGrpSpPr/>
          <p:nvPr/>
        </p:nvGrpSpPr>
        <p:grpSpPr bwMode="auto">
          <a:xfrm>
            <a:off x="2831773" y="3501005"/>
            <a:ext cx="6341533" cy="508000"/>
            <a:chOff x="1248" y="2691"/>
            <a:chExt cx="2996" cy="320"/>
          </a:xfrm>
        </p:grpSpPr>
        <p:sp>
          <p:nvSpPr>
            <p:cNvPr id="38" name="AutoShape 35"/>
            <p:cNvSpPr>
              <a:spLocks noChangeArrowheads="1"/>
            </p:cNvSpPr>
            <p:nvPr/>
          </p:nvSpPr>
          <p:spPr bwMode="gray">
            <a:xfrm>
              <a:off x="1460" y="2691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5" name="Group 36"/>
            <p:cNvGrpSpPr/>
            <p:nvPr/>
          </p:nvGrpSpPr>
          <p:grpSpPr bwMode="auto">
            <a:xfrm>
              <a:off x="1248" y="2755"/>
              <a:ext cx="240" cy="240"/>
              <a:chOff x="2078" y="1680"/>
              <a:chExt cx="1615" cy="1615"/>
            </a:xfrm>
          </p:grpSpPr>
          <p:sp>
            <p:nvSpPr>
              <p:cNvPr id="40" name="Oval 37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41" name="Oval 38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42" name="Oval 39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43" name="Oval 40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D67E1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44" name="Oval 41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45" name="Oval 42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8D67E1"/>
                  </a:gs>
                  <a:gs pos="100000">
                    <a:srgbClr val="45326D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6" name="Group 43"/>
          <p:cNvGrpSpPr/>
          <p:nvPr/>
        </p:nvGrpSpPr>
        <p:grpSpPr bwMode="auto">
          <a:xfrm>
            <a:off x="2589460" y="4577115"/>
            <a:ext cx="6290733" cy="508000"/>
            <a:chOff x="960" y="3212"/>
            <a:chExt cx="2972" cy="320"/>
          </a:xfrm>
        </p:grpSpPr>
        <p:sp>
          <p:nvSpPr>
            <p:cNvPr id="47" name="AutoShape 44"/>
            <p:cNvSpPr>
              <a:spLocks noChangeArrowheads="1"/>
            </p:cNvSpPr>
            <p:nvPr/>
          </p:nvSpPr>
          <p:spPr bwMode="gray">
            <a:xfrm>
              <a:off x="1148" y="3212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7" name="Group 45"/>
            <p:cNvGrpSpPr/>
            <p:nvPr/>
          </p:nvGrpSpPr>
          <p:grpSpPr bwMode="auto">
            <a:xfrm>
              <a:off x="960" y="3243"/>
              <a:ext cx="224" cy="240"/>
              <a:chOff x="2078" y="1680"/>
              <a:chExt cx="1615" cy="1615"/>
            </a:xfrm>
          </p:grpSpPr>
          <p:sp>
            <p:nvSpPr>
              <p:cNvPr id="49" name="Oval 46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0" name="Oval 47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8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1" name="Oval 48"/>
              <p:cNvSpPr>
                <a:spLocks noChangeArrowheads="1"/>
              </p:cNvSpPr>
              <p:nvPr/>
            </p:nvSpPr>
            <p:spPr bwMode="gray">
              <a:xfrm>
                <a:off x="2251" y="2076"/>
                <a:ext cx="1425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52" name="Oval 49"/>
              <p:cNvSpPr>
                <a:spLocks noChangeArrowheads="1"/>
              </p:cNvSpPr>
              <p:nvPr/>
            </p:nvSpPr>
            <p:spPr bwMode="gray">
              <a:xfrm>
                <a:off x="2251" y="2076"/>
                <a:ext cx="1425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E35E23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3" name="Oval 50"/>
              <p:cNvSpPr>
                <a:spLocks noChangeArrowheads="1"/>
              </p:cNvSpPr>
              <p:nvPr/>
            </p:nvSpPr>
            <p:spPr bwMode="gray">
              <a:xfrm>
                <a:off x="2338" y="2100"/>
                <a:ext cx="1096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54" name="Oval 51"/>
              <p:cNvSpPr>
                <a:spLocks noChangeArrowheads="1"/>
              </p:cNvSpPr>
              <p:nvPr/>
            </p:nvSpPr>
            <p:spPr bwMode="gray">
              <a:xfrm>
                <a:off x="2338" y="2100"/>
                <a:ext cx="1096" cy="776"/>
              </a:xfrm>
              <a:prstGeom prst="ellipse">
                <a:avLst/>
              </a:prstGeom>
              <a:gradFill rotWithShape="1">
                <a:gsLst>
                  <a:gs pos="0">
                    <a:srgbClr val="E35E23"/>
                  </a:gs>
                  <a:gs pos="100000">
                    <a:srgbClr val="6E2E11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sp>
        <p:nvSpPr>
          <p:cNvPr id="122" name="文本占位符 120"/>
          <p:cNvSpPr>
            <a:spLocks noGrp="1"/>
          </p:cNvSpPr>
          <p:nvPr>
            <p:ph type="body" sz="quarter" idx="11" hasCustomPrompt="1"/>
          </p:nvPr>
        </p:nvSpPr>
        <p:spPr>
          <a:xfrm>
            <a:off x="3106767" y="2534777"/>
            <a:ext cx="5473117" cy="432031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sp>
        <p:nvSpPr>
          <p:cNvPr id="125" name="文本占位符 120"/>
          <p:cNvSpPr>
            <a:spLocks noGrp="1"/>
          </p:cNvSpPr>
          <p:nvPr>
            <p:ph type="body" sz="quarter" idx="13" hasCustomPrompt="1"/>
          </p:nvPr>
        </p:nvSpPr>
        <p:spPr>
          <a:xfrm>
            <a:off x="3405973" y="3594107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sp>
        <p:nvSpPr>
          <p:cNvPr id="126" name="文本占位符 120"/>
          <p:cNvSpPr>
            <a:spLocks noGrp="1"/>
          </p:cNvSpPr>
          <p:nvPr>
            <p:ph type="body" sz="quarter" idx="14" hasCustomPrompt="1"/>
          </p:nvPr>
        </p:nvSpPr>
        <p:spPr>
          <a:xfrm>
            <a:off x="3197220" y="4635185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sp>
        <p:nvSpPr>
          <p:cNvPr id="130" name="文本占位符 129"/>
          <p:cNvSpPr>
            <a:spLocks noGrp="1"/>
          </p:cNvSpPr>
          <p:nvPr>
            <p:ph type="body" sz="quarter" idx="16" hasCustomPrompt="1"/>
          </p:nvPr>
        </p:nvSpPr>
        <p:spPr>
          <a:xfrm>
            <a:off x="623620" y="476795"/>
            <a:ext cx="10368720" cy="719138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800" b="1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单击此处编辑标题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课程目录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5"/>
          <p:cNvSpPr>
            <a:spLocks noChangeArrowheads="1"/>
          </p:cNvSpPr>
          <p:nvPr/>
        </p:nvSpPr>
        <p:spPr bwMode="ltGray">
          <a:xfrm rot="5400000">
            <a:off x="-3230035" y="1474788"/>
            <a:ext cx="6432551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00">
              <a:ea typeface="宋体" panose="02010600030101010101" pitchFamily="2" charset="-122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ltGray">
          <a:xfrm rot="5400000" flipH="1">
            <a:off x="-2689224" y="1910556"/>
            <a:ext cx="5376333" cy="3929063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 rotWithShape="1">
            <a:gsLst>
              <a:gs pos="0">
                <a:schemeClr val="hlink">
                  <a:alpha val="36000"/>
                </a:schemeClr>
              </a:gs>
              <a:gs pos="100000">
                <a:schemeClr val="hlink">
                  <a:gamma/>
                  <a:tint val="0"/>
                  <a:invGamma/>
                </a:schemeClr>
              </a:gs>
            </a:gsLst>
            <a:lin ang="5400000" scaled="1"/>
          </a:gra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00">
              <a:ea typeface="宋体" panose="02010600030101010101" pitchFamily="2" charset="-122"/>
            </a:endParaRPr>
          </a:p>
        </p:txBody>
      </p:sp>
      <p:grpSp>
        <p:nvGrpSpPr>
          <p:cNvPr id="2" name="Group 25"/>
          <p:cNvGrpSpPr/>
          <p:nvPr/>
        </p:nvGrpSpPr>
        <p:grpSpPr bwMode="auto">
          <a:xfrm>
            <a:off x="2773007" y="2996970"/>
            <a:ext cx="6299200" cy="508000"/>
            <a:chOff x="1344" y="2179"/>
            <a:chExt cx="2976" cy="320"/>
          </a:xfrm>
        </p:grpSpPr>
        <p:sp>
          <p:nvSpPr>
            <p:cNvPr id="29" name="AutoShape 26"/>
            <p:cNvSpPr>
              <a:spLocks noChangeArrowheads="1"/>
            </p:cNvSpPr>
            <p:nvPr/>
          </p:nvSpPr>
          <p:spPr bwMode="gray">
            <a:xfrm>
              <a:off x="1536" y="2179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3" name="Group 27"/>
            <p:cNvGrpSpPr/>
            <p:nvPr/>
          </p:nvGrpSpPr>
          <p:grpSpPr bwMode="auto">
            <a:xfrm>
              <a:off x="1344" y="2227"/>
              <a:ext cx="240" cy="240"/>
              <a:chOff x="2078" y="1680"/>
              <a:chExt cx="1615" cy="1615"/>
            </a:xfrm>
          </p:grpSpPr>
          <p:sp>
            <p:nvSpPr>
              <p:cNvPr id="31" name="Oval 28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2" name="Oval 29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3" name="Oval 30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34" name="Oval 31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0F5368"/>
                  </a:gs>
                </a:gsLst>
                <a:lin ang="54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5" name="Oval 32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36" name="Oval 33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10576D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4" name="Group 43"/>
          <p:cNvGrpSpPr/>
          <p:nvPr/>
        </p:nvGrpSpPr>
        <p:grpSpPr bwMode="auto">
          <a:xfrm>
            <a:off x="2877480" y="3933035"/>
            <a:ext cx="6290733" cy="508000"/>
            <a:chOff x="960" y="3212"/>
            <a:chExt cx="2972" cy="320"/>
          </a:xfrm>
        </p:grpSpPr>
        <p:sp>
          <p:nvSpPr>
            <p:cNvPr id="47" name="AutoShape 44"/>
            <p:cNvSpPr>
              <a:spLocks noChangeArrowheads="1"/>
            </p:cNvSpPr>
            <p:nvPr/>
          </p:nvSpPr>
          <p:spPr bwMode="gray">
            <a:xfrm>
              <a:off x="1148" y="3212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5" name="Group 45"/>
            <p:cNvGrpSpPr/>
            <p:nvPr/>
          </p:nvGrpSpPr>
          <p:grpSpPr bwMode="auto">
            <a:xfrm>
              <a:off x="960" y="3243"/>
              <a:ext cx="224" cy="240"/>
              <a:chOff x="2078" y="1680"/>
              <a:chExt cx="1615" cy="1615"/>
            </a:xfrm>
          </p:grpSpPr>
          <p:sp>
            <p:nvSpPr>
              <p:cNvPr id="49" name="Oval 46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0" name="Oval 47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8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1" name="Oval 48"/>
              <p:cNvSpPr>
                <a:spLocks noChangeArrowheads="1"/>
              </p:cNvSpPr>
              <p:nvPr/>
            </p:nvSpPr>
            <p:spPr bwMode="gray">
              <a:xfrm>
                <a:off x="2251" y="2076"/>
                <a:ext cx="1425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52" name="Oval 49"/>
              <p:cNvSpPr>
                <a:spLocks noChangeArrowheads="1"/>
              </p:cNvSpPr>
              <p:nvPr/>
            </p:nvSpPr>
            <p:spPr bwMode="gray">
              <a:xfrm>
                <a:off x="2251" y="2076"/>
                <a:ext cx="1425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E35E23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3" name="Oval 50"/>
              <p:cNvSpPr>
                <a:spLocks noChangeArrowheads="1"/>
              </p:cNvSpPr>
              <p:nvPr/>
            </p:nvSpPr>
            <p:spPr bwMode="gray">
              <a:xfrm>
                <a:off x="2338" y="2100"/>
                <a:ext cx="1096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54" name="Oval 51"/>
              <p:cNvSpPr>
                <a:spLocks noChangeArrowheads="1"/>
              </p:cNvSpPr>
              <p:nvPr/>
            </p:nvSpPr>
            <p:spPr bwMode="gray">
              <a:xfrm>
                <a:off x="2338" y="2100"/>
                <a:ext cx="1096" cy="776"/>
              </a:xfrm>
              <a:prstGeom prst="ellipse">
                <a:avLst/>
              </a:prstGeom>
              <a:gradFill rotWithShape="1">
                <a:gsLst>
                  <a:gs pos="0">
                    <a:srgbClr val="E35E23"/>
                  </a:gs>
                  <a:gs pos="100000">
                    <a:srgbClr val="6E2E11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sp>
        <p:nvSpPr>
          <p:cNvPr id="122" name="文本占位符 120"/>
          <p:cNvSpPr>
            <a:spLocks noGrp="1"/>
          </p:cNvSpPr>
          <p:nvPr>
            <p:ph type="body" sz="quarter" idx="11" hasCustomPrompt="1"/>
          </p:nvPr>
        </p:nvSpPr>
        <p:spPr>
          <a:xfrm>
            <a:off x="3336020" y="3038812"/>
            <a:ext cx="5473117" cy="432031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sp>
        <p:nvSpPr>
          <p:cNvPr id="126" name="文本占位符 120"/>
          <p:cNvSpPr>
            <a:spLocks noGrp="1"/>
          </p:cNvSpPr>
          <p:nvPr>
            <p:ph type="body" sz="quarter" idx="14" hasCustomPrompt="1"/>
          </p:nvPr>
        </p:nvSpPr>
        <p:spPr>
          <a:xfrm>
            <a:off x="3485240" y="3991105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sp>
        <p:nvSpPr>
          <p:cNvPr id="130" name="文本占位符 129"/>
          <p:cNvSpPr>
            <a:spLocks noGrp="1"/>
          </p:cNvSpPr>
          <p:nvPr>
            <p:ph type="body" sz="quarter" idx="16" hasCustomPrompt="1"/>
          </p:nvPr>
        </p:nvSpPr>
        <p:spPr>
          <a:xfrm>
            <a:off x="623620" y="476795"/>
            <a:ext cx="10368720" cy="719138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800" b="1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单击此处编辑标题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内容2 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文本占位符 15"/>
          <p:cNvSpPr>
            <a:spLocks noGrp="1"/>
          </p:cNvSpPr>
          <p:nvPr>
            <p:ph type="body" sz="quarter" idx="11"/>
          </p:nvPr>
        </p:nvSpPr>
        <p:spPr>
          <a:xfrm>
            <a:off x="815413" y="1196844"/>
            <a:ext cx="10368719" cy="4968345"/>
          </a:xfrm>
          <a:prstGeom prst="rect">
            <a:avLst/>
          </a:prstGeom>
        </p:spPr>
        <p:txBody>
          <a:bodyPr/>
          <a:lstStyle>
            <a:lvl1pPr marL="342265">
              <a:spcBef>
                <a:spcPts val="800"/>
              </a:spcBef>
              <a:spcAft>
                <a:spcPts val="800"/>
              </a:spcAft>
              <a:defRPr sz="2400"/>
            </a:lvl1pPr>
            <a:lvl2pPr marL="363855" indent="265430">
              <a:lnSpc>
                <a:spcPct val="125000"/>
              </a:lnSpc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SzPct val="107000"/>
              <a:buFont typeface="Calibri" panose="020F0502020204030204" pitchFamily="34" charset="0"/>
              <a:buChar char="–"/>
              <a:defRPr sz="1600"/>
            </a:lvl2pPr>
            <a:lvl3pPr marL="1224280" indent="-342900"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800"/>
            </a:lvl3pPr>
            <a:lvl4pPr>
              <a:spcBef>
                <a:spcPts val="600"/>
              </a:spcBef>
              <a:spcAft>
                <a:spcPts val="600"/>
              </a:spcAft>
              <a:defRPr/>
            </a:lvl4pPr>
            <a:lvl5pPr>
              <a:spcBef>
                <a:spcPts val="60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4" name="文本占位符 129"/>
          <p:cNvSpPr>
            <a:spLocks noGrp="1"/>
          </p:cNvSpPr>
          <p:nvPr>
            <p:ph type="body" sz="quarter" idx="16" hasCustomPrompt="1"/>
          </p:nvPr>
        </p:nvSpPr>
        <p:spPr>
          <a:xfrm>
            <a:off x="815633" y="405702"/>
            <a:ext cx="10368720" cy="503123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800" b="1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单击此处编辑标题样式</a:t>
            </a:r>
            <a:endParaRPr lang="zh-CN" altLang="en-US" dirty="0" smtClean="0"/>
          </a:p>
        </p:txBody>
      </p:sp>
    </p:spTree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 descr="p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文本框 2"/>
          <p:cNvSpPr txBox="1"/>
          <p:nvPr/>
        </p:nvSpPr>
        <p:spPr>
          <a:xfrm>
            <a:off x="2542117" y="2032000"/>
            <a:ext cx="7404100" cy="5835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3200" u="none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华清远见慕课堂  </a:t>
            </a:r>
            <a:r>
              <a:rPr lang="en-US" altLang="zh-CN" sz="3200" u="none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 </a:t>
            </a:r>
            <a:r>
              <a:rPr lang="zh-CN" altLang="en-US" sz="3200" u="none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程序员的学习天堂</a:t>
            </a:r>
            <a:endParaRPr lang="zh-CN" altLang="en-US" sz="3200" u="none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9"/>
          <p:cNvSpPr txBox="1"/>
          <p:nvPr/>
        </p:nvSpPr>
        <p:spPr>
          <a:xfrm rot="220577">
            <a:off x="2034117" y="5778706"/>
            <a:ext cx="3172883" cy="95313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关注微信（</a:t>
            </a:r>
            <a:r>
              <a:rPr lang="en-US" altLang="zh-CN" sz="1600" u="none" dirty="0">
                <a:solidFill>
                  <a:srgbClr val="E30C0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farsight2013</a:t>
            </a:r>
            <a:r>
              <a:rPr lang="zh-CN" altLang="en-US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第一时间获取更多免费学习资料</a:t>
            </a:r>
            <a:endParaRPr lang="zh-CN" altLang="en-US" sz="1600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14" descr="8cm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56691">
            <a:off x="2338917" y="4076700"/>
            <a:ext cx="2317749" cy="173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文本框 5"/>
          <p:cNvSpPr txBox="1"/>
          <p:nvPr/>
        </p:nvSpPr>
        <p:spPr>
          <a:xfrm rot="195230">
            <a:off x="5096933" y="3994895"/>
            <a:ext cx="5331884" cy="304863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zh-CN" altLang="en-US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更多课程欢迎关注华清远见慕课堂</a:t>
            </a:r>
            <a:endParaRPr lang="en-US" altLang="zh-CN" sz="1600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1335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335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zh-CN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http://mooc.farsight.com.cn</a:t>
            </a:r>
            <a:endParaRPr lang="en-US" altLang="zh-CN" sz="1600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None/>
              <a:defRPr/>
            </a:pPr>
            <a:r>
              <a:rPr lang="en-US" altLang="zh-CN" sz="1335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335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zh-CN" altLang="en-US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免费咨询电话：</a:t>
            </a:r>
            <a:r>
              <a:rPr lang="en-US" altLang="zh-CN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400-706-1880</a:t>
            </a:r>
            <a:endParaRPr lang="en-US" altLang="zh-CN" sz="1600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None/>
              <a:defRPr/>
            </a:pPr>
            <a:r>
              <a:rPr lang="en-US" altLang="zh-CN" sz="1335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335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zh-CN" altLang="en-US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值班手机：</a:t>
            </a:r>
            <a:r>
              <a:rPr lang="en-US" altLang="zh-CN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15010390966</a:t>
            </a:r>
            <a:endParaRPr lang="en-US" altLang="zh-CN" sz="1600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1335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335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zh-CN" altLang="en-US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咨询</a:t>
            </a:r>
            <a:r>
              <a:rPr lang="en-US" altLang="zh-CN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619366077</a:t>
            </a:r>
            <a:r>
              <a:rPr lang="zh-CN" altLang="en-US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1462495461</a:t>
            </a:r>
            <a:endParaRPr lang="zh-CN" altLang="en-US" sz="1600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 descr="logo-白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747243" y="836820"/>
            <a:ext cx="4556911" cy="792055"/>
          </a:xfrm>
          <a:prstGeom prst="rect">
            <a:avLst/>
          </a:prstGeom>
        </p:spPr>
      </p:pic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>
          <a:xfrm>
            <a:off x="4165600" y="6381750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CN"/>
              <a:t>www.embedu.org</a:t>
            </a:r>
            <a:endParaRPr lang="en-US" alt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1"/>
          </p:nvPr>
        </p:nvSpPr>
        <p:spPr>
          <a:xfrm>
            <a:off x="9956800" y="6381750"/>
            <a:ext cx="162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1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-635" y="-19685"/>
            <a:ext cx="12193291" cy="6897651"/>
          </a:xfrm>
          <a:prstGeom prst="rect">
            <a:avLst/>
          </a:prstGeom>
        </p:spPr>
      </p:pic>
      <p:sp>
        <p:nvSpPr>
          <p:cNvPr id="10" name="标题 4"/>
          <p:cNvSpPr>
            <a:spLocks noGrp="1"/>
          </p:cNvSpPr>
          <p:nvPr>
            <p:ph type="ctrTitle" hasCustomPrompt="1"/>
          </p:nvPr>
        </p:nvSpPr>
        <p:spPr>
          <a:xfrm>
            <a:off x="531731" y="2168539"/>
            <a:ext cx="7208855" cy="1066911"/>
          </a:xfrm>
          <a:ln>
            <a:noFill/>
          </a:ln>
        </p:spPr>
        <p:txBody>
          <a:bodyPr/>
          <a:lstStyle>
            <a:lvl1pPr algn="ctr">
              <a:defRPr sz="1285">
                <a:solidFill>
                  <a:schemeClr val="bg1"/>
                </a:solidFill>
              </a:defRPr>
            </a:lvl1pPr>
          </a:lstStyle>
          <a:p>
            <a:r>
              <a:rPr kumimoji="1" lang="en-US" altLang="zh-CN" b="0" dirty="0"/>
              <a:t>编辑母版标题样式</a:t>
            </a:r>
            <a:endParaRPr kumimoji="1" lang="en-US" altLang="zh-CN" b="0" dirty="0"/>
          </a:p>
        </p:txBody>
      </p:sp>
      <p:sp>
        <p:nvSpPr>
          <p:cNvPr id="12" name="文本占位符 28"/>
          <p:cNvSpPr>
            <a:spLocks noGrp="1"/>
          </p:cNvSpPr>
          <p:nvPr>
            <p:ph type="body" sz="quarter" idx="10" hasCustomPrompt="1"/>
          </p:nvPr>
        </p:nvSpPr>
        <p:spPr>
          <a:xfrm>
            <a:off x="2167567" y="3445443"/>
            <a:ext cx="3840659" cy="96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50000"/>
              </a:lnSpc>
              <a:spcBef>
                <a:spcPts val="0"/>
              </a:spcBef>
              <a:buNone/>
              <a:defRPr lang="zh-CN" altLang="en-US" sz="665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编辑母版主讲人</a:t>
            </a:r>
            <a:endParaRPr lang="zh-CN" altLang="en-US" dirty="0"/>
          </a:p>
        </p:txBody>
      </p:sp>
      <p:sp>
        <p:nvSpPr>
          <p:cNvPr id="13" name="文本框 12"/>
          <p:cNvSpPr txBox="1"/>
          <p:nvPr userDrawn="1"/>
        </p:nvSpPr>
        <p:spPr>
          <a:xfrm>
            <a:off x="1313241" y="3445439"/>
            <a:ext cx="1889001" cy="112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35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685"/>
            <a:ext cx="12192000" cy="6897651"/>
          </a:xfrm>
          <a:prstGeom prst="rect">
            <a:avLst/>
          </a:prstGeom>
        </p:spPr>
      </p:pic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6.jpeg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3A3C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12" descr="bg.jpg"/>
          <p:cNvPicPr>
            <a:picLocks noChangeAspect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矩形 9"/>
          <p:cNvSpPr/>
          <p:nvPr/>
        </p:nvSpPr>
        <p:spPr>
          <a:xfrm>
            <a:off x="0" y="6397625"/>
            <a:ext cx="12192000" cy="4873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900" tIns="51950" rIns="103900" bIns="51950" anchor="ctr"/>
          <a:lstStyle/>
          <a:p>
            <a:pPr algn="ctr">
              <a:buFont typeface="Arial" panose="020B0604020202020204" pitchFamily="34" charset="0"/>
              <a:buNone/>
              <a:defRPr/>
            </a:pPr>
            <a:endParaRPr lang="zh-CN" altLang="en-US" sz="100"/>
          </a:p>
        </p:txBody>
      </p:sp>
      <p:sp>
        <p:nvSpPr>
          <p:cNvPr id="11" name="文本框 2"/>
          <p:cNvSpPr txBox="1"/>
          <p:nvPr/>
        </p:nvSpPr>
        <p:spPr>
          <a:xfrm>
            <a:off x="336551" y="6524625"/>
            <a:ext cx="4967816" cy="348615"/>
          </a:xfrm>
          <a:prstGeom prst="rect">
            <a:avLst/>
          </a:prstGeom>
          <a:noFill/>
        </p:spPr>
        <p:txBody>
          <a:bodyPr lIns="103900" tIns="51950" rIns="103900" bIns="51950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1600" u="none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华清远见慕课堂  </a:t>
            </a:r>
            <a:r>
              <a:rPr lang="en-US" altLang="zh-CN" sz="1600" u="none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 </a:t>
            </a:r>
            <a:r>
              <a:rPr lang="zh-CN" altLang="en-US" sz="1600" u="none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程序员的学习天堂</a:t>
            </a:r>
            <a:endParaRPr lang="zh-CN" altLang="en-US" sz="1600" u="none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3"/>
          <p:cNvSpPr txBox="1"/>
          <p:nvPr/>
        </p:nvSpPr>
        <p:spPr>
          <a:xfrm>
            <a:off x="8688917" y="6524625"/>
            <a:ext cx="3263900" cy="348615"/>
          </a:xfrm>
          <a:prstGeom prst="rect">
            <a:avLst/>
          </a:prstGeom>
          <a:noFill/>
        </p:spPr>
        <p:txBody>
          <a:bodyPr lIns="103900" tIns="51950" rIns="103900" bIns="51950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1600" u="none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http://mooc.farsight.com.cn</a:t>
            </a:r>
            <a:endParaRPr lang="zh-CN" altLang="en-US" sz="1600" u="none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 descr="logo-ppt.png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9072207" y="186901"/>
            <a:ext cx="2688187" cy="5059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 dt="0"/>
  <p:txStyles>
    <p:titleStyle>
      <a:lvl1pPr marL="914400" indent="-914400" algn="l" rtl="0" eaLnBrk="1" fontAlgn="base" hangingPunct="1">
        <a:spcBef>
          <a:spcPct val="0"/>
        </a:spcBef>
        <a:spcAft>
          <a:spcPct val="0"/>
        </a:spcAft>
        <a:defRPr lang="zh-CN" altLang="en-US" sz="2800" kern="1200" dirty="0">
          <a:solidFill>
            <a:srgbClr val="C0000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  <a:sym typeface="Calibri" panose="020F0502020204030204" pitchFamily="34" charset="0"/>
        </a:defRPr>
      </a:lvl1pPr>
      <a:lvl2pPr marL="914400" indent="-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2pPr>
      <a:lvl3pPr marL="914400" indent="-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3pPr>
      <a:lvl4pPr marL="914400" indent="-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4pPr>
      <a:lvl5pPr marL="914400" indent="-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5pPr>
      <a:lvl6pPr marL="1371600" indent="-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25448" y="2756692"/>
            <a:ext cx="7208855" cy="1066911"/>
          </a:xfrm>
        </p:spPr>
        <p:txBody>
          <a:bodyPr/>
          <a:lstStyle/>
          <a:p>
            <a:pPr algn="l"/>
            <a:r>
              <a:rPr sz="5865" b="0" smtClean="0">
                <a:solidFill>
                  <a:srgbClr val="FFFF00"/>
                </a:solidFill>
                <a:latin typeface="微软雅黑" panose="020B0503020204020204" pitchFamily="34" charset="-122"/>
                <a:sym typeface="+mn-ea"/>
              </a:rPr>
              <a:t>信号机制</a:t>
            </a:r>
            <a:endParaRPr sz="5865" b="0" smtClean="0">
              <a:solidFill>
                <a:srgbClr val="FFFF00"/>
              </a:solidFill>
              <a:latin typeface="微软雅黑" panose="020B0503020204020204" pitchFamily="34" charset="-122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1754717"/>
            <a:ext cx="12191999" cy="60959"/>
          </a:xfrm>
          <a:prstGeom prst="rect">
            <a:avLst/>
          </a:prstGeom>
          <a:solidFill>
            <a:srgbClr val="F8F018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35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3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3" y="5096416"/>
            <a:ext cx="12191999" cy="60959"/>
          </a:xfrm>
          <a:prstGeom prst="rect">
            <a:avLst/>
          </a:prstGeom>
          <a:solidFill>
            <a:srgbClr val="F8F018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35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3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525145" y="5404165"/>
            <a:ext cx="6408737" cy="71438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2" tIns="46036" rIns="92072" bIns="46036" anchor="ctr"/>
          <a:lstStyle/>
          <a:p>
            <a:pPr algn="l">
              <a:spcBef>
                <a:spcPct val="0"/>
              </a:spcBef>
              <a:buFontTx/>
              <a:buNone/>
            </a:pPr>
            <a:r>
              <a:rPr lang="zh-CN" altLang="en-US" sz="2000" u="none" dirty="0" smtClean="0">
                <a:solidFill>
                  <a:schemeClr val="bg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主讲</a:t>
            </a:r>
            <a:r>
              <a:rPr lang="en-US" altLang="zh-CN" sz="2000" u="none" smtClean="0">
                <a:solidFill>
                  <a:schemeClr val="bg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000" u="none" smtClean="0">
                <a:solidFill>
                  <a:schemeClr val="bg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000" u="none" smtClean="0">
                <a:solidFill>
                  <a:schemeClr val="bg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大海</a:t>
            </a:r>
            <a:r>
              <a:rPr lang="zh-CN" altLang="en-US" sz="2000" u="none" smtClean="0">
                <a:solidFill>
                  <a:schemeClr val="bg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老师</a:t>
            </a:r>
            <a:endParaRPr lang="zh-CN" altLang="en-US" sz="2000" u="none" dirty="0" smtClean="0">
              <a:solidFill>
                <a:schemeClr val="bg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type="body" sz="quarter" idx="11"/>
          </p:nvPr>
        </p:nvSpPr>
        <p:spPr>
          <a:xfrm>
            <a:off x="284480" y="1101725"/>
            <a:ext cx="6602095" cy="5132070"/>
          </a:xfrm>
          <a:prstGeom prst="rect">
            <a:avLst/>
          </a:prstGeom>
        </p:spPr>
        <p:txBody>
          <a:bodyPr lIns="122766" tIns="61384" rIns="122766" bIns="61384"/>
          <a:lstStyle/>
          <a:p>
            <a:pPr marL="800100" lvl="1" indent="-800100">
              <a:spcBef>
                <a:spcPct val="0"/>
              </a:spcBef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#include &lt;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stdio.h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&gt;  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800100">
              <a:spcBef>
                <a:spcPct val="0"/>
              </a:spcBef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#include &lt;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stdlib.h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&gt;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800100">
              <a:spcBef>
                <a:spcPct val="0"/>
              </a:spcBef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#include &lt;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unistd.h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&gt;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800100">
              <a:spcBef>
                <a:spcPct val="0"/>
              </a:spcBef>
              <a:buNone/>
            </a:pP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int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main() {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800100">
              <a:spcBef>
                <a:spcPct val="0"/>
              </a:spcBef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alarm(3);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800100">
              <a:spcBef>
                <a:spcPct val="0"/>
              </a:spcBef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pause();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800100">
              <a:spcBef>
                <a:spcPct val="0"/>
              </a:spcBef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printf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(“I have been waken up!\n”);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800100">
              <a:spcBef>
                <a:spcPct val="0"/>
              </a:spcBef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return 0;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800100">
              <a:spcBef>
                <a:spcPct val="0"/>
              </a:spcBef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}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800100">
              <a:spcBef>
                <a:spcPct val="0"/>
              </a:spcBef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$ ./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a.out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800100">
              <a:spcBef>
                <a:spcPct val="0"/>
              </a:spcBef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Alarm clock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800100">
              <a:spcBef>
                <a:spcPct val="0"/>
              </a:spcBef>
              <a:buNone/>
            </a:pP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800100"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重要：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alarm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经常用于实现超时检测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6"/>
          </p:nvPr>
        </p:nvSpPr>
        <p:spPr>
          <a:xfrm>
            <a:off x="284773" y="258382"/>
            <a:ext cx="10368720" cy="503123"/>
          </a:xfrm>
        </p:spPr>
        <p:txBody>
          <a:bodyPr/>
          <a:lstStyle/>
          <a:p>
            <a:r>
              <a:rPr lang="zh-CN" altLang="en-US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信</a:t>
            </a:r>
            <a:r>
              <a:rPr lang="zh-CN" altLang="en-US" sz="4400" b="0" dirty="0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号函数 </a:t>
            </a:r>
            <a:r>
              <a:rPr lang="en-US" altLang="zh-CN" sz="4400" b="0" dirty="0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alarm / pause</a:t>
            </a:r>
            <a:r>
              <a:rPr lang="zh-CN" altLang="en-US" sz="4400" b="0" dirty="0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4400" b="0" dirty="0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– </a:t>
            </a:r>
            <a:r>
              <a:rPr lang="zh-CN" altLang="en-US" sz="4400" b="0" dirty="0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示例</a:t>
            </a:r>
            <a:endParaRPr lang="zh-CN" altLang="en-US" sz="4400" b="0" dirty="0" smtClean="0">
              <a:solidFill>
                <a:srgbClr val="01E1EF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type="body" sz="quarter" idx="11"/>
          </p:nvPr>
        </p:nvSpPr>
        <p:spPr>
          <a:xfrm>
            <a:off x="19685" y="1173480"/>
            <a:ext cx="8379460" cy="5208905"/>
          </a:xfrm>
          <a:prstGeom prst="rect">
            <a:avLst/>
          </a:prstGeom>
        </p:spPr>
        <p:txBody>
          <a:bodyPr lIns="122766" tIns="61384" rIns="122766" bIns="61384"/>
          <a:lstStyle/>
          <a:p>
            <a:pPr marL="800100" lvl="1" indent="-800100"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#include  &lt;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unistd.h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&gt;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800100"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#include &lt;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signal.h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&gt;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80010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void (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*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signal(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int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signo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 void (*handler)(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int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)))(</a:t>
            </a:r>
            <a:r>
              <a:rPr lang="en-US" altLang="zh-CN" sz="240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int</a:t>
            </a:r>
            <a:r>
              <a:rPr lang="en-US" altLang="zh-CN" sz="2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);</a:t>
            </a:r>
            <a:endParaRPr lang="en-US" altLang="zh-CN" sz="240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80010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typedef void (*sighandler_t)(int);</a:t>
            </a:r>
            <a:endParaRPr lang="en-US" altLang="zh-CN" sz="240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80010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sighandler_t signal(int signum, sighandler_t handler);</a:t>
            </a:r>
            <a:endParaRPr lang="en-US" altLang="zh-CN" sz="240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62255" lvl="1" indent="-262255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成功时返回原先的信号处理函数，失败时返回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SIG_ERR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62255" lvl="1" indent="-262255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signo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要设置的信号类型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62255" lvl="1" indent="-262255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handler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指定的信号处理函数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 SIG_DFL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代表缺省方式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; SIG_IGN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代表忽略信号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;  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62255" lvl="1" indent="-262255">
              <a:spcBef>
                <a:spcPct val="0"/>
              </a:spcBef>
              <a:buNone/>
            </a:pP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6"/>
          </p:nvPr>
        </p:nvSpPr>
        <p:spPr>
          <a:xfrm>
            <a:off x="255563" y="169482"/>
            <a:ext cx="10368720" cy="503123"/>
          </a:xfrm>
        </p:spPr>
        <p:txBody>
          <a:bodyPr/>
          <a:lstStyle/>
          <a:p>
            <a:r>
              <a:rPr lang="zh-CN" altLang="en-US" sz="4400" b="0" dirty="0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设置信号响应方式 </a:t>
            </a:r>
            <a:r>
              <a:rPr lang="en-US" altLang="zh-CN" sz="4400" b="0" dirty="0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– signal</a:t>
            </a:r>
            <a:endParaRPr lang="en-US" altLang="zh-CN" sz="4400" b="0" dirty="0" smtClean="0">
              <a:solidFill>
                <a:srgbClr val="01E1EF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type="body" sz="quarter" idx="11"/>
          </p:nvPr>
        </p:nvSpPr>
        <p:spPr>
          <a:xfrm>
            <a:off x="299085" y="1159510"/>
            <a:ext cx="7355205" cy="5207635"/>
          </a:xfrm>
          <a:prstGeom prst="rect">
            <a:avLst/>
          </a:prstGeom>
        </p:spPr>
        <p:txBody>
          <a:bodyPr lIns="122766" tIns="61384" rIns="122766" bIns="61384"/>
          <a:lstStyle/>
          <a:p>
            <a:pPr marL="800100" lvl="1" indent="-800100">
              <a:spcBef>
                <a:spcPct val="0"/>
              </a:spcBef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// 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头文件省略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800100">
              <a:spcBef>
                <a:spcPct val="0"/>
              </a:spcBef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void handler (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int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signo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) {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800100">
              <a:spcBef>
                <a:spcPct val="0"/>
              </a:spcBef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if (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signo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== SIGINT) {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800100">
              <a:spcBef>
                <a:spcPct val="0"/>
              </a:spcBef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printf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(“I have got SIGINT!\n”); }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800100">
              <a:spcBef>
                <a:spcPct val="0"/>
              </a:spcBef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if (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signo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== SIGQUIT) {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800100">
              <a:spcBef>
                <a:spcPct val="0"/>
              </a:spcBef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printf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(“I have got SIGQUIT\n”); }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800100">
              <a:spcBef>
                <a:spcPct val="0"/>
              </a:spcBef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}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800100">
              <a:spcBef>
                <a:spcPct val="0"/>
              </a:spcBef>
              <a:buNone/>
            </a:pP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800100">
              <a:spcBef>
                <a:spcPct val="0"/>
              </a:spcBef>
              <a:buNone/>
            </a:pP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int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main() {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800100">
              <a:spcBef>
                <a:spcPct val="0"/>
              </a:spcBef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signal(SIGINT, handler);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800100">
              <a:spcBef>
                <a:spcPct val="0"/>
              </a:spcBef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signal(SIGQUIT, handler);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800100">
              <a:spcBef>
                <a:spcPct val="0"/>
              </a:spcBef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while ( 1 ) pause();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800100">
              <a:spcBef>
                <a:spcPct val="0"/>
              </a:spcBef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return 0;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800100">
              <a:spcBef>
                <a:spcPct val="0"/>
              </a:spcBef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}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6"/>
          </p:nvPr>
        </p:nvSpPr>
        <p:spPr>
          <a:xfrm>
            <a:off x="505753" y="243142"/>
            <a:ext cx="10368720" cy="503123"/>
          </a:xfrm>
        </p:spPr>
        <p:txBody>
          <a:bodyPr/>
          <a:lstStyle/>
          <a:p>
            <a:r>
              <a:rPr lang="zh-CN" altLang="en-US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信</a:t>
            </a:r>
            <a:r>
              <a:rPr lang="zh-CN" altLang="en-US" sz="4400" b="0" dirty="0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号函数 </a:t>
            </a:r>
            <a:r>
              <a:rPr lang="en-US" altLang="zh-CN" sz="4400" b="0" dirty="0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signal</a:t>
            </a:r>
            <a:r>
              <a:rPr lang="zh-CN" altLang="en-US" sz="4400" b="0" dirty="0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4400" b="0" dirty="0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– </a:t>
            </a:r>
            <a:r>
              <a:rPr lang="zh-CN" altLang="en-US" sz="4400" b="0" dirty="0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示例</a:t>
            </a:r>
            <a:endParaRPr lang="zh-CN" altLang="en-US" sz="4400" b="0" dirty="0" smtClean="0">
              <a:solidFill>
                <a:srgbClr val="01E1EF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815413" y="3062474"/>
            <a:ext cx="10656739" cy="4968345"/>
          </a:xfrm>
        </p:spPr>
        <p:txBody>
          <a:bodyPr/>
          <a:lstStyle/>
          <a:p>
            <a:r>
              <a:rPr lang="en-US" altLang="zh-CN" smtClean="0">
                <a:solidFill>
                  <a:schemeClr val="bg1"/>
                </a:solidFill>
              </a:rPr>
              <a:t>SIGCHLD</a:t>
            </a:r>
            <a:endParaRPr lang="en-US" altLang="zh-CN" smtClean="0">
              <a:solidFill>
                <a:schemeClr val="bg1"/>
              </a:solidFill>
            </a:endParaRPr>
          </a:p>
          <a:p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可以用来处理子进程退出的僵尸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6"/>
          </p:nvPr>
        </p:nvSpPr>
        <p:spPr>
          <a:xfrm>
            <a:off x="815633" y="1984312"/>
            <a:ext cx="10368720" cy="503123"/>
          </a:xfrm>
        </p:spPr>
        <p:txBody>
          <a:bodyPr/>
          <a:lstStyle/>
          <a:p>
            <a:r>
              <a:rPr altLang="en-US" sz="4000" b="0" smtClean="0">
                <a:solidFill>
                  <a:srgbClr val="01E1EF"/>
                </a:solidFill>
                <a:latin typeface="微软雅黑" panose="020B0503020204020204" pitchFamily="34" charset="-122"/>
              </a:rPr>
              <a:t>子进程结束信号</a:t>
            </a:r>
            <a:endParaRPr lang="zh-CN" altLang="en-US" sz="4000" b="0">
              <a:solidFill>
                <a:srgbClr val="01E1EF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信号机制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常用信号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信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号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相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关命令</a:t>
            </a:r>
            <a:endParaRPr lang="zh-CN" altLang="en-US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信号发送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时器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信号捕捉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信号集和信号屏蔽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6"/>
          </p:nvPr>
        </p:nvSpPr>
        <p:spPr/>
        <p:txBody>
          <a:bodyPr/>
          <a:p>
            <a:r>
              <a:rPr b="0">
                <a:sym typeface="+mn-ea"/>
              </a:rPr>
              <a:t>课程目标：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9" name="Rectangle 3"/>
          <p:cNvSpPr>
            <a:spLocks noGrp="1" noChangeArrowheads="1"/>
          </p:cNvSpPr>
          <p:nvPr>
            <p:ph type="body" sz="quarter" idx="11"/>
          </p:nvPr>
        </p:nvSpPr>
        <p:spPr>
          <a:xfrm>
            <a:off x="671195" y="1741805"/>
            <a:ext cx="8033385" cy="4791075"/>
          </a:xfrm>
          <a:prstGeom prst="rect">
            <a:avLst/>
          </a:prstGeom>
        </p:spPr>
        <p:txBody>
          <a:bodyPr lIns="122766" tIns="61384" rIns="122766" bIns="61384"/>
          <a:lstStyle/>
          <a:p>
            <a:pPr marL="0" indent="0">
              <a:lnSpc>
                <a:spcPts val="24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信号是在软件层次上对中断机制的一种模拟，是一种异步通信方式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lnSpc>
                <a:spcPts val="24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en-US" altLang="zh-CN" sz="20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linux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内核通过信号通知用户进程，不同的信号类型代表不同的事件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lnSpc>
                <a:spcPts val="24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Linux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对早期的</a:t>
            </a:r>
            <a:r>
              <a:rPr lang="en-US" altLang="zh-CN" sz="20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unix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信号机制进行了扩展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lnSpc>
                <a:spcPts val="24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进程对信号有不同的响应方式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82245" indent="0">
              <a:lnSpc>
                <a:spcPts val="2400"/>
              </a:lnSpc>
              <a:buFont typeface="Wingdings" panose="05000000000000000000" pitchFamily="2" charset="2"/>
              <a:buNone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缺省方式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82245" indent="0">
              <a:lnSpc>
                <a:spcPts val="2400"/>
              </a:lnSpc>
              <a:buFont typeface="Wingdings" panose="05000000000000000000" pitchFamily="2" charset="2"/>
              <a:buNone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忽略信号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82245" indent="0">
              <a:lnSpc>
                <a:spcPts val="24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捕捉信号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Symbol" panose="05050102010706020507" pitchFamily="18" charset="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6"/>
          </p:nvPr>
        </p:nvSpPr>
        <p:spPr>
          <a:xfrm>
            <a:off x="671488" y="847027"/>
            <a:ext cx="10368720" cy="503123"/>
          </a:xfrm>
        </p:spPr>
        <p:txBody>
          <a:bodyPr/>
          <a:lstStyle/>
          <a:p>
            <a:r>
              <a:rPr lang="zh-CN" altLang="en-US" sz="4400" b="0" dirty="0">
                <a:solidFill>
                  <a:srgbClr val="01E1EF"/>
                </a:solidFill>
              </a:rPr>
              <a:t>信</a:t>
            </a:r>
            <a:r>
              <a:rPr lang="zh-CN" altLang="en-US" sz="4400" b="0" dirty="0" smtClean="0">
                <a:solidFill>
                  <a:srgbClr val="01E1EF"/>
                </a:solidFill>
              </a:rPr>
              <a:t>号机制</a:t>
            </a:r>
            <a:endParaRPr lang="zh-CN" altLang="en-US" sz="4400" b="0" dirty="0" smtClean="0">
              <a:solidFill>
                <a:srgbClr val="01E1EF"/>
              </a:solidFill>
            </a:endParaRPr>
          </a:p>
        </p:txBody>
      </p:sp>
      <p:sp>
        <p:nvSpPr>
          <p:cNvPr id="173061" name="页脚占位符 6"/>
          <p:cNvSpPr txBox="1">
            <a:spLocks noGrp="1"/>
          </p:cNvSpPr>
          <p:nvPr/>
        </p:nvSpPr>
        <p:spPr bwMode="auto">
          <a:xfrm>
            <a:off x="4165600" y="7389284"/>
            <a:ext cx="3860800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22766" tIns="61384" rIns="122766" bIns="61384" anchor="ctr"/>
          <a:lstStyle/>
          <a:p>
            <a:pPr algn="ctr"/>
            <a:endParaRPr kumimoji="1" lang="zh-CN" altLang="zh-CN" sz="1865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3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73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73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73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73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73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73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endParaRPr lang="zh-CN" altLang="en-US"/>
          </a:p>
          <a:p>
            <a:pPr algn="l">
              <a:buClrTx/>
              <a:buSzTx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按键产生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buClrTx/>
              <a:buSzTx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系统调用函数产生（比如raise， kill）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buClrTx/>
              <a:buSzTx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硬件异常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buClrTx/>
              <a:buSzTx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命令行产生 （kill）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buClrTx/>
              <a:buSzTx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软件条件（比如被0除，访问非法内存等）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6"/>
          </p:nvPr>
        </p:nvSpPr>
        <p:spPr/>
        <p:txBody>
          <a:bodyPr/>
          <a:p>
            <a:pPr algn="l">
              <a:buClrTx/>
              <a:buSzTx/>
            </a:pPr>
            <a:r>
              <a:rPr sz="4400" b="0">
                <a:sym typeface="+mn-ea"/>
              </a:rPr>
              <a:t>信号的产生</a:t>
            </a:r>
            <a:endParaRPr lang="zh-CN" altLang="en-US" sz="4400" b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447333" y="210122"/>
            <a:ext cx="10368720" cy="503123"/>
          </a:xfrm>
        </p:spPr>
        <p:txBody>
          <a:bodyPr/>
          <a:lstStyle/>
          <a:p>
            <a:r>
              <a:rPr lang="zh-CN" altLang="en-US" sz="4400" b="0" dirty="0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常用信号</a:t>
            </a:r>
            <a:r>
              <a:rPr lang="en-US" altLang="zh-CN" sz="4400" b="0" dirty="0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endParaRPr lang="en-US" altLang="zh-CN" sz="4400" b="0" dirty="0" smtClean="0">
              <a:solidFill>
                <a:srgbClr val="01E1EF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aphicFrame>
        <p:nvGraphicFramePr>
          <p:cNvPr id="527420" name="Group 60"/>
          <p:cNvGraphicFramePr>
            <a:graphicFrameLocks noGrp="1"/>
          </p:cNvGraphicFramePr>
          <p:nvPr>
            <p:ph idx="4294967295"/>
            <p:custDataLst>
              <p:tags r:id="rId1"/>
            </p:custDataLst>
          </p:nvPr>
        </p:nvGraphicFramePr>
        <p:xfrm>
          <a:off x="447005" y="1130511"/>
          <a:ext cx="9217660" cy="5209540"/>
        </p:xfrm>
        <a:graphic>
          <a:graphicData uri="http://schemas.openxmlformats.org/drawingml/2006/table">
            <a:tbl>
              <a:tblPr/>
              <a:tblGrid>
                <a:gridCol w="1710055"/>
                <a:gridCol w="6035040"/>
                <a:gridCol w="1472565"/>
              </a:tblGrid>
              <a:tr h="432435">
                <a:tc>
                  <a:txBody>
                    <a:bodyPr/>
                    <a:lstStyle/>
                    <a:p>
                      <a:pPr marL="273050" marR="0" lvl="0" indent="-27305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anose="05040102010807070707" pitchFamily="18" charset="2"/>
                        <a:buNone/>
                      </a:pPr>
                      <a:r>
                        <a:rPr kumimoji="0" lang="zh-CN" altLang="en-US" sz="2135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信号名</a:t>
                      </a:r>
                      <a:endParaRPr kumimoji="0" lang="zh-CN" altLang="en-US" sz="2135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pitchFamily="2" charset="-122"/>
                      </a:endParaRPr>
                    </a:p>
                  </a:txBody>
                  <a:tcPr marL="121920" marR="121920" marT="60960" marB="6096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anose="05040102010807070707" pitchFamily="18" charset="2"/>
                        <a:buNone/>
                      </a:pPr>
                      <a:r>
                        <a:rPr kumimoji="0" lang="zh-CN" altLang="en-US" sz="2135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含义</a:t>
                      </a:r>
                      <a:endParaRPr kumimoji="0" lang="zh-CN" altLang="en-US" sz="2135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pitchFamily="2" charset="-122"/>
                      </a:endParaRPr>
                    </a:p>
                  </a:txBody>
                  <a:tcPr marL="121920" marR="121920" marT="60960" marB="6096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anose="05040102010807070707" pitchFamily="18" charset="2"/>
                        <a:buNone/>
                      </a:pPr>
                      <a:r>
                        <a:rPr kumimoji="0" lang="zh-CN" altLang="en-US" sz="2135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默认操作</a:t>
                      </a:r>
                      <a:endParaRPr kumimoji="0" lang="zh-CN" altLang="en-US" sz="2135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pitchFamily="2" charset="-122"/>
                      </a:endParaRPr>
                    </a:p>
                  </a:txBody>
                  <a:tcPr marL="121920" marR="121920" marT="60960" marB="6096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735330"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anose="05040102010807070707" pitchFamily="18" charset="2"/>
                        <a:buNone/>
                      </a:pPr>
                      <a:r>
                        <a:rPr kumimoji="0" lang="en-US" altLang="zh-CN" sz="2135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SIGHUP</a:t>
                      </a:r>
                      <a:endParaRPr kumimoji="0" lang="en-US" altLang="zh-CN" sz="2135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pitchFamily="2" charset="-122"/>
                      </a:endParaRPr>
                    </a:p>
                  </a:txBody>
                  <a:tcPr marL="121920" marR="121920" marT="60960" marB="6096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anose="05040102010807070707" pitchFamily="18" charset="2"/>
                        <a:buNone/>
                      </a:pPr>
                      <a:r>
                        <a:rPr kumimoji="0" lang="zh-CN" altLang="en-US" sz="2135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该信号在用户终端关闭时产生，通常是发给和该</a:t>
                      </a:r>
                      <a:endParaRPr kumimoji="0" lang="en-US" altLang="zh-CN" sz="2135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pitchFamily="2" charset="-122"/>
                      </a:endParaRPr>
                    </a:p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anose="05040102010807070707" pitchFamily="18" charset="2"/>
                        <a:buNone/>
                      </a:pPr>
                      <a:r>
                        <a:rPr kumimoji="0" lang="zh-CN" altLang="en-US" sz="2135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终端关联的会话内的所有进程</a:t>
                      </a:r>
                      <a:endParaRPr kumimoji="0" lang="zh-CN" altLang="en-US" sz="2135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pitchFamily="2" charset="-122"/>
                      </a:endParaRPr>
                    </a:p>
                  </a:txBody>
                  <a:tcPr marL="121920" marR="121920" marT="60960" marB="6096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anose="05040102010807070707" pitchFamily="18" charset="2"/>
                        <a:buNone/>
                      </a:pPr>
                      <a:r>
                        <a:rPr kumimoji="0" lang="zh-CN" altLang="en-US" sz="2135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终止</a:t>
                      </a:r>
                      <a:endParaRPr kumimoji="0" lang="zh-CN" altLang="en-US" sz="2135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pitchFamily="2" charset="-122"/>
                      </a:endParaRPr>
                    </a:p>
                  </a:txBody>
                  <a:tcPr marL="121920" marR="121920" marT="60960" marB="6096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864235"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anose="05040102010807070707" pitchFamily="18" charset="2"/>
                        <a:buNone/>
                      </a:pPr>
                      <a:r>
                        <a:rPr kumimoji="0" lang="en-US" altLang="zh-CN" sz="2135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SIGINT</a:t>
                      </a:r>
                      <a:endParaRPr kumimoji="0" lang="en-US" altLang="zh-CN" sz="2135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pitchFamily="2" charset="-122"/>
                      </a:endParaRPr>
                    </a:p>
                  </a:txBody>
                  <a:tcPr marL="121920" marR="121920" marT="60960" marB="6096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anose="05040102010807070707" pitchFamily="18" charset="2"/>
                        <a:buNone/>
                      </a:pPr>
                      <a:r>
                        <a:rPr kumimoji="0" lang="zh-CN" altLang="en-US" sz="2135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该信号在用户键入</a:t>
                      </a:r>
                      <a:r>
                        <a:rPr kumimoji="0" lang="en-US" altLang="zh-CN" sz="2135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INTR</a:t>
                      </a:r>
                      <a:r>
                        <a:rPr kumimoji="0" lang="zh-CN" altLang="en-US" sz="2135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字符</a:t>
                      </a:r>
                      <a:r>
                        <a:rPr kumimoji="0" lang="en-US" altLang="zh-CN" sz="2135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(Ctrl-C)</a:t>
                      </a:r>
                      <a:r>
                        <a:rPr kumimoji="0" lang="zh-CN" altLang="en-US" sz="2135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时产生，内</a:t>
                      </a:r>
                      <a:endParaRPr kumimoji="0" lang="en-US" altLang="zh-CN" sz="2135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pitchFamily="2" charset="-122"/>
                      </a:endParaRPr>
                    </a:p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anose="05040102010807070707" pitchFamily="18" charset="2"/>
                        <a:buNone/>
                      </a:pPr>
                      <a:r>
                        <a:rPr kumimoji="0" lang="zh-CN" altLang="en-US" sz="2135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核发送此信号送到当前终端的所有前台进程</a:t>
                      </a:r>
                      <a:endParaRPr kumimoji="0" lang="zh-CN" altLang="en-US" sz="2135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pitchFamily="2" charset="-122"/>
                      </a:endParaRPr>
                    </a:p>
                  </a:txBody>
                  <a:tcPr marL="121920" marR="121920" marT="60960" marB="6096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anose="05040102010807070707" pitchFamily="18" charset="2"/>
                        <a:buNone/>
                      </a:pPr>
                      <a:r>
                        <a:rPr kumimoji="0" lang="zh-CN" altLang="en-US" sz="2135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终止</a:t>
                      </a:r>
                      <a:endParaRPr kumimoji="0" lang="zh-CN" altLang="en-US" sz="2135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pitchFamily="2" charset="-122"/>
                      </a:endParaRPr>
                    </a:p>
                  </a:txBody>
                  <a:tcPr marL="121920" marR="121920" marT="60960" marB="6096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882650"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anose="05040102010807070707" pitchFamily="18" charset="2"/>
                        <a:buNone/>
                      </a:pPr>
                      <a:r>
                        <a:rPr kumimoji="0" lang="en-US" altLang="zh-CN" sz="2135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SIGQUIT</a:t>
                      </a:r>
                      <a:endParaRPr kumimoji="0" lang="en-US" altLang="zh-CN" sz="2135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pitchFamily="2" charset="-122"/>
                      </a:endParaRPr>
                    </a:p>
                  </a:txBody>
                  <a:tcPr marL="121920" marR="121920" marT="60960" marB="6096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anose="05040102010807070707" pitchFamily="18" charset="2"/>
                        <a:buNone/>
                      </a:pPr>
                      <a:r>
                        <a:rPr kumimoji="0" lang="zh-CN" altLang="en-US" sz="2135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该信号和</a:t>
                      </a:r>
                      <a:r>
                        <a:rPr kumimoji="0" lang="en-US" altLang="zh-CN" sz="2135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SIGINT</a:t>
                      </a:r>
                      <a:r>
                        <a:rPr kumimoji="0" lang="zh-CN" altLang="en-US" sz="2135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类似，但由</a:t>
                      </a:r>
                      <a:r>
                        <a:rPr kumimoji="0" lang="en-US" altLang="zh-CN" sz="2135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QUIT</a:t>
                      </a:r>
                      <a:r>
                        <a:rPr kumimoji="0" lang="zh-CN" altLang="en-US" sz="2135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字符</a:t>
                      </a:r>
                      <a:r>
                        <a:rPr kumimoji="0" lang="en-US" altLang="zh-CN" sz="2135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(</a:t>
                      </a:r>
                      <a:r>
                        <a:rPr kumimoji="0" lang="zh-CN" altLang="en-US" sz="2135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通常是</a:t>
                      </a:r>
                      <a:endParaRPr kumimoji="0" lang="en-US" altLang="zh-CN" sz="2135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pitchFamily="2" charset="-122"/>
                      </a:endParaRPr>
                    </a:p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anose="05040102010807070707" pitchFamily="18" charset="2"/>
                        <a:buNone/>
                      </a:pPr>
                      <a:r>
                        <a:rPr kumimoji="0" lang="en-US" altLang="zh-CN" sz="2135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Ctrl-\)</a:t>
                      </a:r>
                      <a:r>
                        <a:rPr kumimoji="0" lang="zh-CN" altLang="en-US" sz="2135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来产生</a:t>
                      </a:r>
                      <a:endParaRPr kumimoji="0" lang="zh-CN" altLang="en-US" sz="2135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pitchFamily="2" charset="-122"/>
                      </a:endParaRPr>
                    </a:p>
                  </a:txBody>
                  <a:tcPr marL="121920" marR="121920" marT="60960" marB="6096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anose="05040102010807070707" pitchFamily="18" charset="2"/>
                        <a:buNone/>
                      </a:pPr>
                      <a:r>
                        <a:rPr kumimoji="0" lang="zh-CN" altLang="en-US" sz="2135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终止</a:t>
                      </a:r>
                      <a:endParaRPr kumimoji="0" lang="zh-CN" altLang="en-US" sz="2135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pitchFamily="2" charset="-122"/>
                      </a:endParaRPr>
                    </a:p>
                  </a:txBody>
                  <a:tcPr marL="121920" marR="121920" marT="60960" marB="6096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587375"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anose="05040102010807070707" pitchFamily="18" charset="2"/>
                        <a:buNone/>
                      </a:pPr>
                      <a:r>
                        <a:rPr kumimoji="0" lang="en-US" altLang="zh-CN" sz="2135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SIGILL</a:t>
                      </a:r>
                      <a:endParaRPr kumimoji="0" lang="en-US" altLang="zh-CN" sz="2135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pitchFamily="2" charset="-122"/>
                      </a:endParaRPr>
                    </a:p>
                  </a:txBody>
                  <a:tcPr marL="121920" marR="121920" marT="60960" marB="6096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anose="05040102010807070707" pitchFamily="18" charset="2"/>
                        <a:buNone/>
                      </a:pPr>
                      <a:r>
                        <a:rPr kumimoji="0" lang="zh-CN" altLang="en-US" sz="2135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该信号在一个进程企图执行一条非法指令时产生</a:t>
                      </a:r>
                      <a:endParaRPr kumimoji="0" lang="zh-CN" altLang="en-US" sz="2135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pitchFamily="2" charset="-122"/>
                      </a:endParaRPr>
                    </a:p>
                  </a:txBody>
                  <a:tcPr marL="121920" marR="121920" marT="60960" marB="6096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anose="05040102010807070707" pitchFamily="18" charset="2"/>
                        <a:buNone/>
                      </a:pPr>
                      <a:r>
                        <a:rPr kumimoji="0" lang="zh-CN" altLang="en-US" sz="2135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终止</a:t>
                      </a:r>
                      <a:endParaRPr kumimoji="0" lang="zh-CN" altLang="en-US" sz="2135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pitchFamily="2" charset="-122"/>
                      </a:endParaRPr>
                    </a:p>
                  </a:txBody>
                  <a:tcPr marL="121920" marR="121920" marT="60960" marB="6096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647065"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anose="05040102010807070707" pitchFamily="18" charset="2"/>
                        <a:buNone/>
                      </a:pPr>
                      <a:r>
                        <a:rPr kumimoji="0" lang="en-US" altLang="zh-CN" sz="2135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SIGSEV</a:t>
                      </a:r>
                      <a:endParaRPr kumimoji="0" lang="en-US" altLang="zh-CN" sz="2135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pitchFamily="2" charset="-122"/>
                      </a:endParaRPr>
                    </a:p>
                  </a:txBody>
                  <a:tcPr marL="121920" marR="121920" marT="60960" marB="6096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anose="05040102010807070707" pitchFamily="18" charset="2"/>
                        <a:buNone/>
                      </a:pPr>
                      <a:r>
                        <a:rPr kumimoji="0" lang="zh-CN" altLang="en-US" sz="2135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该信号在非法访问内存时产生，如野指针、缓</a:t>
                      </a:r>
                      <a:endParaRPr kumimoji="0" lang="en-US" altLang="zh-CN" sz="2135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pitchFamily="2" charset="-122"/>
                      </a:endParaRPr>
                    </a:p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anose="05040102010807070707" pitchFamily="18" charset="2"/>
                        <a:buNone/>
                      </a:pPr>
                      <a:r>
                        <a:rPr kumimoji="0" lang="zh-CN" altLang="en-US" sz="2135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冲区溢出</a:t>
                      </a:r>
                      <a:endParaRPr kumimoji="0" lang="zh-CN" altLang="en-US" sz="2135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pitchFamily="2" charset="-122"/>
                      </a:endParaRPr>
                    </a:p>
                  </a:txBody>
                  <a:tcPr marL="121920" marR="121920" marT="60960" marB="6096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anose="05040102010807070707" pitchFamily="18" charset="2"/>
                        <a:buNone/>
                      </a:pPr>
                      <a:r>
                        <a:rPr kumimoji="0" lang="zh-CN" altLang="en-US" sz="2135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终止</a:t>
                      </a:r>
                      <a:endParaRPr kumimoji="0" lang="zh-CN" altLang="en-US" sz="2135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pitchFamily="2" charset="-122"/>
                      </a:endParaRPr>
                    </a:p>
                  </a:txBody>
                  <a:tcPr marL="121920" marR="121920" marT="60960" marB="6096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882650"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anose="05040102010807070707" pitchFamily="18" charset="2"/>
                        <a:buNone/>
                      </a:pPr>
                      <a:r>
                        <a:rPr kumimoji="0" lang="en-US" altLang="zh-CN" sz="2135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SIGPIPE</a:t>
                      </a:r>
                      <a:endParaRPr kumimoji="0" lang="en-US" altLang="zh-CN" sz="2135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pitchFamily="2" charset="-122"/>
                      </a:endParaRPr>
                    </a:p>
                  </a:txBody>
                  <a:tcPr marL="121920" marR="121920" marT="60960" marB="6096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anose="05040102010807070707" pitchFamily="18" charset="2"/>
                        <a:buNone/>
                      </a:pPr>
                      <a:r>
                        <a:rPr kumimoji="0" lang="zh-CN" altLang="en-US" sz="2135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当进程往一个没有读端的管道中写入时产生，代</a:t>
                      </a:r>
                      <a:endParaRPr kumimoji="0" lang="en-US" altLang="zh-CN" sz="2135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pitchFamily="2" charset="-122"/>
                      </a:endParaRPr>
                    </a:p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anose="05040102010807070707" pitchFamily="18" charset="2"/>
                        <a:buNone/>
                      </a:pPr>
                      <a:r>
                        <a:rPr kumimoji="0" lang="zh-CN" altLang="en-US" sz="2135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表</a:t>
                      </a:r>
                      <a:r>
                        <a:rPr kumimoji="0" lang="en-US" altLang="zh-CN" sz="2135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“</a:t>
                      </a:r>
                      <a:r>
                        <a:rPr kumimoji="0" lang="zh-CN" altLang="en-US" sz="2135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管道断裂</a:t>
                      </a:r>
                      <a:r>
                        <a:rPr kumimoji="0" lang="en-US" altLang="zh-CN" sz="2135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”</a:t>
                      </a:r>
                      <a:endParaRPr kumimoji="0" lang="zh-CN" altLang="en-US" sz="2135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pitchFamily="2" charset="-122"/>
                      </a:endParaRPr>
                    </a:p>
                  </a:txBody>
                  <a:tcPr marL="121920" marR="121920" marT="60960" marB="6096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anose="05040102010807070707" pitchFamily="18" charset="2"/>
                        <a:buNone/>
                      </a:pPr>
                      <a:r>
                        <a:rPr kumimoji="0" lang="zh-CN" altLang="en-US" sz="2135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终止</a:t>
                      </a:r>
                      <a:endParaRPr kumimoji="0" lang="zh-CN" altLang="en-US" sz="2135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pitchFamily="2" charset="-122"/>
                      </a:endParaRPr>
                    </a:p>
                  </a:txBody>
                  <a:tcPr marL="121920" marR="121920" marT="60960" marB="6096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2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181268" y="404432"/>
            <a:ext cx="10368720" cy="503123"/>
          </a:xfrm>
        </p:spPr>
        <p:txBody>
          <a:bodyPr/>
          <a:lstStyle/>
          <a:p>
            <a:r>
              <a:rPr lang="zh-CN" altLang="en-US" sz="4400" b="0" dirty="0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常用信号</a:t>
            </a:r>
            <a:r>
              <a:rPr lang="en-US" altLang="zh-CN" sz="4400" b="0" dirty="0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endParaRPr lang="en-US" altLang="zh-CN" sz="4400" b="0" dirty="0" smtClean="0">
              <a:solidFill>
                <a:srgbClr val="01E1EF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aphicFrame>
        <p:nvGraphicFramePr>
          <p:cNvPr id="200707" name="Group 3"/>
          <p:cNvGraphicFramePr>
            <a:graphicFrameLocks noGrp="1"/>
          </p:cNvGraphicFramePr>
          <p:nvPr>
            <p:ph idx="4294967295"/>
            <p:custDataLst>
              <p:tags r:id="rId1"/>
            </p:custDataLst>
          </p:nvPr>
        </p:nvGraphicFramePr>
        <p:xfrm>
          <a:off x="351753" y="1346135"/>
          <a:ext cx="8827770" cy="4166235"/>
        </p:xfrm>
        <a:graphic>
          <a:graphicData uri="http://schemas.openxmlformats.org/drawingml/2006/table">
            <a:tbl>
              <a:tblPr/>
              <a:tblGrid>
                <a:gridCol w="1608455"/>
                <a:gridCol w="5719445"/>
                <a:gridCol w="1499870"/>
              </a:tblGrid>
              <a:tr h="562610">
                <a:tc>
                  <a:txBody>
                    <a:bodyPr/>
                    <a:lstStyle/>
                    <a:p>
                      <a:pPr marL="273050" marR="0" lvl="0" indent="-27305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anose="05040102010807070707" pitchFamily="18" charset="2"/>
                        <a:buNone/>
                      </a:pPr>
                      <a:r>
                        <a:rPr kumimoji="0" lang="zh-CN" altLang="en-US" sz="2135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信号名</a:t>
                      </a:r>
                      <a:endParaRPr kumimoji="0" lang="zh-CN" altLang="en-US" sz="2135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pitchFamily="2" charset="-122"/>
                      </a:endParaRPr>
                    </a:p>
                  </a:txBody>
                  <a:tcPr marL="121920" marR="121920" marT="60960" marB="6096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anose="05040102010807070707" pitchFamily="18" charset="2"/>
                        <a:buNone/>
                      </a:pPr>
                      <a:r>
                        <a:rPr kumimoji="0" lang="zh-CN" altLang="en-US" sz="2135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含义</a:t>
                      </a:r>
                      <a:endParaRPr kumimoji="0" lang="zh-CN" altLang="en-US" sz="2135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pitchFamily="2" charset="-122"/>
                      </a:endParaRPr>
                    </a:p>
                  </a:txBody>
                  <a:tcPr marL="121920" marR="121920" marT="60960" marB="6096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anose="05040102010807070707" pitchFamily="18" charset="2"/>
                        <a:buNone/>
                      </a:pPr>
                      <a:r>
                        <a:rPr kumimoji="0" lang="zh-CN" altLang="en-US" sz="2135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默认操作</a:t>
                      </a:r>
                      <a:endParaRPr kumimoji="0" lang="zh-CN" altLang="en-US" sz="2135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pitchFamily="2" charset="-122"/>
                      </a:endParaRPr>
                    </a:p>
                  </a:txBody>
                  <a:tcPr marL="121920" marR="121920" marT="60960" marB="6096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551180"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anose="05040102010807070707" pitchFamily="18" charset="2"/>
                        <a:buNone/>
                      </a:pPr>
                      <a:r>
                        <a:rPr kumimoji="0" lang="en-US" altLang="zh-CN" sz="2135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SIGKILL</a:t>
                      </a:r>
                      <a:endParaRPr kumimoji="0" lang="en-US" altLang="zh-CN" sz="2135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pitchFamily="2" charset="-122"/>
                      </a:endParaRPr>
                    </a:p>
                  </a:txBody>
                  <a:tcPr marL="121920" marR="121920" marT="60960" marB="60960" anchor="ctr" anchorCtr="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anose="05040102010807070707" pitchFamily="18" charset="2"/>
                        <a:buNone/>
                      </a:pPr>
                      <a:r>
                        <a:rPr kumimoji="0" lang="zh-CN" altLang="en-US" sz="2135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该信号用来结束进程，并且不能被捕捉和忽略</a:t>
                      </a:r>
                      <a:endParaRPr kumimoji="0" lang="zh-CN" altLang="en-US" sz="2135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pitchFamily="2" charset="-122"/>
                      </a:endParaRPr>
                    </a:p>
                  </a:txBody>
                  <a:tcPr marL="121920" marR="121920" marT="60960" marB="6096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anose="05040102010807070707" pitchFamily="18" charset="2"/>
                        <a:buNone/>
                      </a:pPr>
                      <a:r>
                        <a:rPr kumimoji="0" lang="zh-CN" altLang="en-US" sz="2135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终止</a:t>
                      </a:r>
                      <a:endParaRPr kumimoji="0" lang="zh-CN" altLang="en-US" sz="2135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pitchFamily="2" charset="-122"/>
                      </a:endParaRPr>
                    </a:p>
                  </a:txBody>
                  <a:tcPr marL="121920" marR="121920" marT="60960" marB="6096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594995"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anose="05040102010807070707" pitchFamily="18" charset="2"/>
                        <a:buNone/>
                      </a:pPr>
                      <a:r>
                        <a:rPr kumimoji="0" lang="en-US" altLang="zh-CN" sz="2135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SIGSTOP</a:t>
                      </a:r>
                      <a:endParaRPr kumimoji="0" lang="en-US" altLang="zh-CN" sz="2135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pitchFamily="2" charset="-122"/>
                      </a:endParaRPr>
                    </a:p>
                  </a:txBody>
                  <a:tcPr marL="121920" marR="121920" marT="60960" marB="60960" anchor="ctr" anchorCtr="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anose="05040102010807070707" pitchFamily="18" charset="2"/>
                        <a:buNone/>
                      </a:pPr>
                      <a:r>
                        <a:rPr kumimoji="0" lang="zh-CN" altLang="en-US" sz="2135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该信号用于暂停进程，并且不能被捕捉和忽略</a:t>
                      </a:r>
                      <a:endParaRPr kumimoji="0" lang="zh-CN" altLang="en-US" sz="2135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pitchFamily="2" charset="-122"/>
                      </a:endParaRPr>
                    </a:p>
                  </a:txBody>
                  <a:tcPr marL="121920" marR="121920" marT="60960" marB="6096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anose="05040102010807070707" pitchFamily="18" charset="2"/>
                        <a:buNone/>
                      </a:pPr>
                      <a:r>
                        <a:rPr kumimoji="0" lang="zh-CN" altLang="en-US" sz="2135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暂停进程</a:t>
                      </a:r>
                      <a:endParaRPr kumimoji="0" lang="zh-CN" altLang="en-US" sz="2135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pitchFamily="2" charset="-122"/>
                      </a:endParaRPr>
                    </a:p>
                  </a:txBody>
                  <a:tcPr marL="121920" marR="121920" marT="60960" marB="6096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820420"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anose="05040102010807070707" pitchFamily="18" charset="2"/>
                        <a:buNone/>
                      </a:pPr>
                      <a:r>
                        <a:rPr kumimoji="0" lang="en-US" altLang="zh-CN" sz="2135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SIGTSTP</a:t>
                      </a:r>
                      <a:endParaRPr kumimoji="0" lang="en-US" altLang="zh-CN" sz="2135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pitchFamily="2" charset="-122"/>
                      </a:endParaRPr>
                    </a:p>
                  </a:txBody>
                  <a:tcPr marL="121920" marR="121920" marT="60960" marB="60960" anchor="ctr" anchorCtr="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anose="05040102010807070707" pitchFamily="18" charset="2"/>
                        <a:buNone/>
                      </a:pPr>
                      <a:r>
                        <a:rPr kumimoji="0" lang="zh-CN" altLang="en-US" sz="2135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该信号用于暂停进程，用户可键入</a:t>
                      </a:r>
                      <a:r>
                        <a:rPr kumimoji="0" lang="en-US" altLang="zh-CN" sz="2135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SUSP</a:t>
                      </a:r>
                      <a:r>
                        <a:rPr kumimoji="0" lang="zh-CN" altLang="en-US" sz="2135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字符</a:t>
                      </a:r>
                      <a:r>
                        <a:rPr kumimoji="0" lang="en-US" altLang="zh-CN" sz="2135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(</a:t>
                      </a:r>
                      <a:endParaRPr kumimoji="0" lang="en-US" altLang="zh-CN" sz="2135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pitchFamily="2" charset="-122"/>
                      </a:endParaRPr>
                    </a:p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anose="05040102010807070707" pitchFamily="18" charset="2"/>
                        <a:buNone/>
                      </a:pPr>
                      <a:r>
                        <a:rPr kumimoji="0" lang="zh-CN" altLang="en-US" sz="2135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通常是</a:t>
                      </a:r>
                      <a:r>
                        <a:rPr kumimoji="0" lang="en-US" altLang="zh-CN" sz="2135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Ctrl-Z)</a:t>
                      </a:r>
                      <a:r>
                        <a:rPr kumimoji="0" lang="zh-CN" altLang="en-US" sz="2135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发出这个信号</a:t>
                      </a:r>
                      <a:endParaRPr kumimoji="0" lang="zh-CN" altLang="en-US" sz="2135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pitchFamily="2" charset="-122"/>
                      </a:endParaRPr>
                    </a:p>
                  </a:txBody>
                  <a:tcPr marL="121920" marR="121920" marT="60960" marB="6096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anose="05040102010807070707" pitchFamily="18" charset="2"/>
                        <a:buNone/>
                      </a:pPr>
                      <a:r>
                        <a:rPr kumimoji="0" lang="zh-CN" altLang="en-US" sz="2135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暂停进程</a:t>
                      </a:r>
                      <a:endParaRPr kumimoji="0" lang="zh-CN" altLang="en-US" sz="2135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pitchFamily="2" charset="-122"/>
                      </a:endParaRPr>
                    </a:p>
                  </a:txBody>
                  <a:tcPr marL="121920" marR="121920" marT="60960" marB="6096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550545"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anose="05040102010807070707" pitchFamily="18" charset="2"/>
                        <a:buNone/>
                      </a:pPr>
                      <a:r>
                        <a:rPr kumimoji="0" lang="en-US" altLang="zh-CN" sz="2135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SIGCONT</a:t>
                      </a:r>
                      <a:endParaRPr kumimoji="0" lang="en-US" altLang="zh-CN" sz="2135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pitchFamily="2" charset="-122"/>
                      </a:endParaRPr>
                    </a:p>
                  </a:txBody>
                  <a:tcPr marL="121920" marR="121920" marT="60960" marB="60960" anchor="ctr" anchorCtr="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anose="05040102010807070707" pitchFamily="18" charset="2"/>
                        <a:buNone/>
                      </a:pPr>
                      <a:r>
                        <a:rPr kumimoji="0" lang="zh-CN" altLang="en-US" sz="2135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该信号让进程进入运行态</a:t>
                      </a:r>
                      <a:endParaRPr kumimoji="0" lang="zh-CN" altLang="en-US" sz="2135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pitchFamily="2" charset="-122"/>
                      </a:endParaRPr>
                    </a:p>
                  </a:txBody>
                  <a:tcPr marL="121920" marR="121920" marT="60960" marB="6096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anose="05040102010807070707" pitchFamily="18" charset="2"/>
                        <a:buNone/>
                      </a:pPr>
                      <a:r>
                        <a:rPr kumimoji="0" lang="zh-CN" altLang="en-US" sz="2135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继续运行</a:t>
                      </a:r>
                      <a:endParaRPr kumimoji="0" lang="zh-CN" altLang="en-US" sz="2135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pitchFamily="2" charset="-122"/>
                      </a:endParaRPr>
                    </a:p>
                  </a:txBody>
                  <a:tcPr marL="121920" marR="121920" marT="60960" marB="6096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521335"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anose="05040102010807070707" pitchFamily="18" charset="2"/>
                        <a:buNone/>
                      </a:pPr>
                      <a:r>
                        <a:rPr kumimoji="0" lang="en-US" altLang="zh-CN" sz="2135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SIGALRM</a:t>
                      </a:r>
                      <a:endParaRPr kumimoji="0" lang="en-US" altLang="zh-CN" sz="2135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pitchFamily="2" charset="-122"/>
                      </a:endParaRPr>
                    </a:p>
                  </a:txBody>
                  <a:tcPr marL="121920" marR="121920" marT="60960" marB="60960" anchor="ctr" anchorCtr="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anose="05040102010807070707" pitchFamily="18" charset="2"/>
                        <a:buNone/>
                      </a:pPr>
                      <a:r>
                        <a:rPr kumimoji="0" lang="zh-CN" altLang="en-US" sz="2135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该信号用于通知进程定时器时间已到</a:t>
                      </a:r>
                      <a:endParaRPr kumimoji="0" lang="zh-CN" altLang="en-US" sz="2135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pitchFamily="2" charset="-122"/>
                      </a:endParaRPr>
                    </a:p>
                  </a:txBody>
                  <a:tcPr marL="121920" marR="121920" marT="60960" marB="6096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anose="05040102010807070707" pitchFamily="18" charset="2"/>
                        <a:buNone/>
                      </a:pPr>
                      <a:r>
                        <a:rPr kumimoji="0" lang="zh-CN" altLang="en-US" sz="2135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终止</a:t>
                      </a:r>
                      <a:endParaRPr kumimoji="0" lang="zh-CN" altLang="en-US" sz="2135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pitchFamily="2" charset="-122"/>
                      </a:endParaRPr>
                    </a:p>
                  </a:txBody>
                  <a:tcPr marL="121920" marR="121920" marT="60960" marB="6096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565150"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anose="05040102010807070707" pitchFamily="18" charset="2"/>
                        <a:buNone/>
                      </a:pPr>
                      <a:r>
                        <a:rPr kumimoji="0" lang="en-US" altLang="zh-CN" sz="2135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SIGUSR1/2</a:t>
                      </a:r>
                      <a:endParaRPr kumimoji="0" lang="en-US" altLang="zh-CN" sz="2135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pitchFamily="2" charset="-122"/>
                      </a:endParaRPr>
                    </a:p>
                  </a:txBody>
                  <a:tcPr marL="121920" marR="121920" marT="60960" marB="60960" anchor="ctr" anchorCtr="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135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该信号保留给用户程序使用</a:t>
                      </a:r>
                      <a:endParaRPr kumimoji="0" lang="zh-CN" altLang="en-US" sz="2135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pitchFamily="2" charset="-122"/>
                      </a:endParaRPr>
                    </a:p>
                  </a:txBody>
                  <a:tcPr marL="121920" marR="121920" marT="60960" marB="6096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135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终止</a:t>
                      </a:r>
                      <a:endParaRPr kumimoji="0" lang="zh-CN" altLang="en-US" sz="2135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pitchFamily="2" charset="-122"/>
                      </a:endParaRPr>
                    </a:p>
                  </a:txBody>
                  <a:tcPr marL="121920" marR="121920" marT="60960" marB="6096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0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6"/>
          </p:nvPr>
        </p:nvSpPr>
        <p:spPr>
          <a:xfrm>
            <a:off x="837858" y="580962"/>
            <a:ext cx="10368720" cy="503123"/>
          </a:xfrm>
        </p:spPr>
        <p:txBody>
          <a:bodyPr/>
          <a:lstStyle/>
          <a:p>
            <a:r>
              <a:rPr lang="zh-CN" altLang="en-US" sz="4400" b="0" dirty="0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信号</a:t>
            </a:r>
            <a:r>
              <a:rPr lang="zh-CN" altLang="en-US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相</a:t>
            </a:r>
            <a:r>
              <a:rPr lang="zh-CN" altLang="en-US" sz="4400" b="0" dirty="0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关命令 </a:t>
            </a:r>
            <a:r>
              <a:rPr lang="en-US" altLang="zh-CN" sz="4400" b="0" dirty="0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kill / </a:t>
            </a:r>
            <a:r>
              <a:rPr lang="en-US" altLang="zh-CN" sz="4400" b="0" dirty="0" err="1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killall</a:t>
            </a:r>
            <a:endParaRPr lang="en-US" altLang="zh-CN" sz="4400" b="0" dirty="0" err="1" smtClean="0">
              <a:solidFill>
                <a:srgbClr val="01E1EF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889000" y="1779905"/>
            <a:ext cx="6293485" cy="440817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kill [-signal]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pid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82245" indent="0"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默认发送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SIGTERM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82245" indent="0"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-sig 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可指定信号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82245" indent="0"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pid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指定发送对象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82245" indent="0">
              <a:buNone/>
            </a:pP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killall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[-u  user |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prog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]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82245" indent="0"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prog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指定进程名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82245" indent="0"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user  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指定用户名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82245" indent="0">
              <a:buNone/>
            </a:pPr>
            <a:endParaRPr lang="zh-CN" altLang="en-US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82245" indent="0">
              <a:buNone/>
            </a:pPr>
            <a:endParaRPr lang="zh-CN" altLang="en-US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type="body" sz="quarter" idx="11"/>
          </p:nvPr>
        </p:nvSpPr>
        <p:spPr>
          <a:xfrm>
            <a:off x="182245" y="1160780"/>
            <a:ext cx="9380855" cy="5224780"/>
          </a:xfrm>
          <a:prstGeom prst="rect">
            <a:avLst/>
          </a:prstGeom>
        </p:spPr>
        <p:txBody>
          <a:bodyPr lIns="122766" tIns="61384" rIns="122766" bIns="61384"/>
          <a:lstStyle/>
          <a:p>
            <a:pPr marL="800100" lvl="1" indent="-800100"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#include  &lt;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unistd.h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&gt;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800100"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#include &lt;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signal.h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&gt;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80010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int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kill(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pid_t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pid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  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int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sig);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80010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int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raise(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int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2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sig);       //</a:t>
            </a:r>
            <a:r>
              <a:rPr lang="zh-CN" altLang="en-US" sz="2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给自己发信号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800100">
              <a:lnSpc>
                <a:spcPct val="150000"/>
              </a:lnSpc>
              <a:spcBef>
                <a:spcPct val="0"/>
              </a:spcBef>
              <a:buNone/>
            </a:pP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62255" lvl="1" indent="-262255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成功时返回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，失败时返回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EOF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62255" lvl="1" indent="-262255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pid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接收进程的进程号：</a:t>
            </a:r>
            <a:endParaRPr lang="zh-CN" altLang="en-US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1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代表同组进程； 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-1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代表所有进程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62255" lvl="1" indent="-262255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sig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信号类型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62255" lvl="1" indent="-262255">
              <a:spcBef>
                <a:spcPct val="0"/>
              </a:spcBef>
              <a:buNone/>
            </a:pP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6"/>
          </p:nvPr>
        </p:nvSpPr>
        <p:spPr>
          <a:xfrm>
            <a:off x="402883" y="287592"/>
            <a:ext cx="10368720" cy="503123"/>
          </a:xfrm>
        </p:spPr>
        <p:txBody>
          <a:bodyPr/>
          <a:lstStyle/>
          <a:p>
            <a:r>
              <a:rPr lang="zh-CN" altLang="en-US" sz="4400" b="0" dirty="0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信号发送 </a:t>
            </a:r>
            <a:r>
              <a:rPr lang="en-US" altLang="zh-CN" sz="4400" b="0" dirty="0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– kill / raise</a:t>
            </a:r>
            <a:endParaRPr lang="en-US" altLang="zh-CN" sz="4400" b="0" dirty="0" smtClean="0">
              <a:solidFill>
                <a:srgbClr val="01E1EF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type="body" sz="quarter" idx="11"/>
          </p:nvPr>
        </p:nvSpPr>
        <p:spPr>
          <a:xfrm>
            <a:off x="122555" y="1056640"/>
            <a:ext cx="8733790" cy="5133340"/>
          </a:xfrm>
          <a:prstGeom prst="rect">
            <a:avLst/>
          </a:prstGeom>
        </p:spPr>
        <p:txBody>
          <a:bodyPr lIns="122766" tIns="61384" rIns="122766" bIns="61384"/>
          <a:lstStyle/>
          <a:p>
            <a:pPr marL="800100" lvl="1" indent="-800100">
              <a:spcBef>
                <a:spcPct val="0"/>
              </a:spcBef>
              <a:buNone/>
            </a:pP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int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alarm(unsigned 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int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seconds);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62255" lvl="1" indent="-262255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成功时返回上个定时器的剩余时间，失败时返回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EOF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62255" lvl="1" indent="-262255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seconds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定时器的时间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62255" lvl="1" indent="-262255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一个进程中只能设定一个定时器，时间到时产生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SIGALRM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62255" lvl="1" indent="-262255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62255" lvl="1" indent="-262255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int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pause(void);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62255" lvl="1" indent="-262255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进程一直阻塞，直到被信号中断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62255" lvl="1" indent="-262255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被信号中断后返回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-1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errno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为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EINTR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62255" lvl="1" indent="-262255">
              <a:spcBef>
                <a:spcPct val="0"/>
              </a:spcBef>
              <a:buNone/>
            </a:pP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6"/>
          </p:nvPr>
        </p:nvSpPr>
        <p:spPr>
          <a:xfrm>
            <a:off x="313983" y="184722"/>
            <a:ext cx="10368720" cy="503123"/>
          </a:xfrm>
        </p:spPr>
        <p:txBody>
          <a:bodyPr/>
          <a:lstStyle/>
          <a:p>
            <a:r>
              <a:rPr lang="zh-CN" altLang="en-US" sz="4400" b="0" dirty="0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信号</a:t>
            </a:r>
            <a:r>
              <a:rPr lang="zh-CN" altLang="en-US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相</a:t>
            </a:r>
            <a:r>
              <a:rPr lang="zh-CN" altLang="en-US" sz="4400" b="0" dirty="0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关函数 </a:t>
            </a:r>
            <a:r>
              <a:rPr lang="en-US" altLang="zh-CN" sz="4400" b="0" dirty="0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– alarm / pause</a:t>
            </a:r>
            <a:endParaRPr lang="en-US" altLang="zh-CN" sz="4400" b="0" dirty="0" smtClean="0">
              <a:solidFill>
                <a:srgbClr val="01E1EF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TABLE_BEAUTIFY" val="smartTable{70c7aa44-a7c5-4c9a-a2a8-b3e342717101}"/>
</p:tagLst>
</file>

<file path=ppt/tags/tag2.xml><?xml version="1.0" encoding="utf-8"?>
<p:tagLst xmlns:p="http://schemas.openxmlformats.org/presentationml/2006/main">
  <p:tag name="KSO_WM_UNIT_TABLE_BEAUTIFY" val="smartTable{4fe46340-13bb-4e62-ade3-c40c310ed174}"/>
</p:tagLst>
</file>

<file path=ppt/theme/theme1.xml><?xml version="1.0" encoding="utf-8"?>
<a:theme xmlns:a="http://schemas.openxmlformats.org/drawingml/2006/main" name="华清远见慕课堂 - PPT模板（最终版）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文件操作</Template>
  <TotalTime>0</TotalTime>
  <Words>2013</Words>
  <Application>WPS 演示</Application>
  <PresentationFormat>自定义</PresentationFormat>
  <Paragraphs>221</Paragraphs>
  <Slides>13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7" baseType="lpstr">
      <vt:lpstr>Arial</vt:lpstr>
      <vt:lpstr>宋体</vt:lpstr>
      <vt:lpstr>Wingdings</vt:lpstr>
      <vt:lpstr>微软雅黑</vt:lpstr>
      <vt:lpstr>Calibri</vt:lpstr>
      <vt:lpstr>华文细黑</vt:lpstr>
      <vt:lpstr>黑体</vt:lpstr>
      <vt:lpstr>Symbol</vt:lpstr>
      <vt:lpstr>Times New Roman</vt:lpstr>
      <vt:lpstr>Wingdings 3</vt:lpstr>
      <vt:lpstr>Symbol</vt:lpstr>
      <vt:lpstr>华文新魏</vt:lpstr>
      <vt:lpstr>Arial Unicode MS</vt:lpstr>
      <vt:lpstr>华清远见慕课堂 - PPT模板（最终版）</vt:lpstr>
      <vt:lpstr>信号机制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标准I/O库 </dc:title>
  <dc:creator>User</dc:creator>
  <cp:lastModifiedBy>Administrator</cp:lastModifiedBy>
  <cp:revision>1456</cp:revision>
  <dcterms:created xsi:type="dcterms:W3CDTF">2008-06-24T03:08:00Z</dcterms:created>
  <dcterms:modified xsi:type="dcterms:W3CDTF">2021-11-25T10:47:40Z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ICV">
    <vt:lpwstr>1BC4C379C0954AB2A22AD273E67634DD</vt:lpwstr>
  </property>
</Properties>
</file>