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2"/>
  </p:handoutMasterIdLst>
  <p:sldIdLst>
    <p:sldId id="1677" r:id="rId3"/>
    <p:sldId id="1550" r:id="rId4"/>
    <p:sldId id="1665" r:id="rId5"/>
    <p:sldId id="1666" r:id="rId7"/>
    <p:sldId id="1667" r:id="rId8"/>
    <p:sldId id="1668" r:id="rId9"/>
    <p:sldId id="1678" r:id="rId10"/>
    <p:sldId id="1671" r:id="rId11"/>
    <p:sldId id="1669" r:id="rId12"/>
    <p:sldId id="1679" r:id="rId13"/>
    <p:sldId id="1670" r:id="rId14"/>
    <p:sldId id="1653" r:id="rId15"/>
    <p:sldId id="1691" r:id="rId16"/>
    <p:sldId id="1692" r:id="rId17"/>
    <p:sldId id="1693" r:id="rId18"/>
    <p:sldId id="1694" r:id="rId19"/>
    <p:sldId id="1695" r:id="rId20"/>
    <p:sldId id="1637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42" autoAdjust="0"/>
    <p:restoredTop sz="95113" autoAdjust="0"/>
  </p:normalViewPr>
  <p:slideViewPr>
    <p:cSldViewPr>
      <p:cViewPr varScale="1">
        <p:scale>
          <a:sx n="63" d="100"/>
          <a:sy n="63" d="100"/>
        </p:scale>
        <p:origin x="-258" y="-108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769CBC2-68C3-46F8-85CD-65F99D95A566}" type="slidenum">
              <a:rPr lang="en-US" altLang="zh-CN"/>
            </a:fld>
            <a:endParaRPr lang="en-US" altLang="zh-CN"/>
          </a:p>
        </p:txBody>
      </p:sp>
      <p:sp>
        <p:nvSpPr>
          <p:cNvPr id="244738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4D83C7A0-BEB0-4627-95C3-841E7E260F19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消息队列可以看作是若干个</a:t>
            </a:r>
            <a:r>
              <a:rPr lang="en-US" altLang="zh-CN"/>
              <a:t>FIFO</a:t>
            </a:r>
            <a:r>
              <a:rPr lang="zh-CN" altLang="en-US"/>
              <a:t>的集合，每个</a:t>
            </a:r>
            <a:r>
              <a:rPr lang="en-US" altLang="zh-CN"/>
              <a:t>FIFO</a:t>
            </a:r>
            <a:r>
              <a:rPr lang="zh-CN" altLang="en-US"/>
              <a:t>存放不同类型的消息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表示创建库文件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r  </a:t>
            </a:r>
            <a:r>
              <a:rPr lang="zh-CN" altLang="en-US" baseline="0" dirty="0" smtClean="0"/>
              <a:t>表示替换库中同名的目标文件内容</a:t>
            </a:r>
            <a:endParaRPr lang="en-US" altLang="zh-CN" baseline="0" dirty="0" smtClean="0"/>
          </a:p>
          <a:p>
            <a:r>
              <a:rPr lang="en-US" altLang="zh-CN" baseline="0" dirty="0" smtClean="0"/>
              <a:t>s  </a:t>
            </a:r>
            <a:r>
              <a:rPr lang="zh-CN" altLang="en-US" baseline="0" dirty="0" smtClean="0"/>
              <a:t>表示为库中符号创建索引，能够加快链接过程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FBE50-E1A1-4D32-9B8B-4E7C79B0A5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91B4652-2EE0-4B48-9BF7-0F1B69B86CED}" type="slidenum">
              <a:rPr lang="en-US" altLang="zh-CN"/>
            </a:fld>
            <a:endParaRPr lang="en-US" altLang="zh-CN"/>
          </a:p>
        </p:txBody>
      </p:sp>
      <p:sp>
        <p:nvSpPr>
          <p:cNvPr id="246786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2D843EA8-8853-4508-A2A5-5E4C1E2AC2E8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1733" y="0"/>
            <a:ext cx="5520267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284" y="4581525"/>
            <a:ext cx="190923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9"/>
          <p:cNvSpPr txBox="1"/>
          <p:nvPr/>
        </p:nvSpPr>
        <p:spPr>
          <a:xfrm>
            <a:off x="2832100" y="5013325"/>
            <a:ext cx="5029200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扫描华清远见官方二维码（</a:t>
            </a:r>
            <a:r>
              <a:rPr lang="en-US" altLang="zh-CN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第一时间获取更多华清远见课程信息。</a:t>
            </a:r>
            <a:endParaRPr lang="zh-CN" altLang="en-US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15633" y="2132910"/>
            <a:ext cx="6624460" cy="576040"/>
          </a:xfrm>
          <a:prstGeom prst="rect">
            <a:avLst/>
          </a:prstGeom>
        </p:spPr>
        <p:txBody>
          <a:bodyPr anchor="t"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719627" y="3068975"/>
            <a:ext cx="6048420" cy="504035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2000" b="1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pic>
        <p:nvPicPr>
          <p:cNvPr id="8" name="图片 7" descr="logo-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607" y="330376"/>
            <a:ext cx="3456240" cy="650454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65600" y="63817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1285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665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1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曾老师-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3"/>
          <p:cNvGrpSpPr/>
          <p:nvPr userDrawn="1"/>
        </p:nvGrpSpPr>
        <p:grpSpPr>
          <a:xfrm>
            <a:off x="527613" y="4941105"/>
            <a:ext cx="5376373" cy="337185"/>
            <a:chOff x="467715" y="4941105"/>
            <a:chExt cx="4032280" cy="337185"/>
          </a:xfrm>
        </p:grpSpPr>
        <p:sp>
          <p:nvSpPr>
            <p:cNvPr id="45" name="矩形 44"/>
            <p:cNvSpPr/>
            <p:nvPr userDrawn="1"/>
          </p:nvSpPr>
          <p:spPr bwMode="auto">
            <a:xfrm>
              <a:off x="3563930" y="4941105"/>
              <a:ext cx="720050" cy="252000"/>
            </a:xfrm>
            <a:prstGeom prst="rect">
              <a:avLst/>
            </a:prstGeom>
            <a:solidFill>
              <a:srgbClr val="2D32FB"/>
            </a:solidFill>
            <a:ln w="9525" cap="flat" cmpd="sng" algn="ctr">
              <a:solidFill>
                <a:srgbClr val="2D32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 bwMode="auto">
            <a:xfrm>
              <a:off x="2915885" y="4941105"/>
              <a:ext cx="576040" cy="252000"/>
            </a:xfrm>
            <a:prstGeom prst="rect">
              <a:avLst/>
            </a:prstGeom>
            <a:solidFill>
              <a:srgbClr val="FF8119"/>
            </a:solidFill>
            <a:ln w="9525" cap="flat" cmpd="sng" algn="ctr">
              <a:solidFill>
                <a:srgbClr val="FF81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 userDrawn="1"/>
          </p:nvSpPr>
          <p:spPr bwMode="auto">
            <a:xfrm>
              <a:off x="1043756" y="4941105"/>
              <a:ext cx="432030" cy="252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 userDrawn="1"/>
          </p:nvSpPr>
          <p:spPr bwMode="auto">
            <a:xfrm>
              <a:off x="1547790" y="4941105"/>
              <a:ext cx="792055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 userDrawn="1"/>
          </p:nvSpPr>
          <p:spPr bwMode="auto">
            <a:xfrm>
              <a:off x="2411850" y="4941105"/>
              <a:ext cx="432030" cy="252000"/>
            </a:xfrm>
            <a:prstGeom prst="rect">
              <a:avLst/>
            </a:prstGeom>
            <a:solidFill>
              <a:srgbClr val="9148C8"/>
            </a:solidFill>
            <a:ln w="9525" cap="flat" cmpd="sng" algn="ctr">
              <a:solidFill>
                <a:srgbClr val="9148C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 userDrawn="1"/>
          </p:nvSpPr>
          <p:spPr bwMode="auto">
            <a:xfrm>
              <a:off x="539720" y="4941105"/>
              <a:ext cx="432030" cy="252000"/>
            </a:xfrm>
            <a:prstGeom prst="rect">
              <a:avLst/>
            </a:prstGeom>
            <a:solidFill>
              <a:srgbClr val="DE0000"/>
            </a:solidFill>
            <a:ln w="9525" cap="flat" cmpd="sng" algn="ctr">
              <a:solidFill>
                <a:srgbClr val="DE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467715" y="4941105"/>
              <a:ext cx="403228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u="none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rPr>
                <a:t> 牛人      幽默      条理清晰      帅气      责任心     有感染力</a:t>
              </a:r>
              <a:endParaRPr lang="zh-CN" altLang="en-US" sz="100" u="none" dirty="0"/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527613" y="4509075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学员给他的标签：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5903985" y="1844890"/>
            <a:ext cx="5664393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讲师介绍：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623620" y="1124840"/>
            <a:ext cx="36482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金牌</a:t>
            </a:r>
            <a:r>
              <a:rPr lang="zh-CN" altLang="en-US" sz="2400" b="1" u="none" kern="1200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 </a:t>
            </a:r>
            <a:r>
              <a:rPr lang="zh-CN" altLang="en-US" sz="2400" b="1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   曾老师</a:t>
            </a:r>
            <a:endParaRPr lang="zh-CN" altLang="en-US" sz="2400" b="1" u="none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623620" y="1567891"/>
            <a:ext cx="105607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精彩语录：拥有梦想只是一种智力</a:t>
            </a:r>
            <a:r>
              <a:rPr lang="en-US" altLang="zh-CN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实现梦想才是一种能力。 </a:t>
            </a:r>
            <a:endParaRPr lang="zh-CN" altLang="en-US" sz="1600" b="1" u="none" kern="1200" dirty="0" smtClean="0">
              <a:solidFill>
                <a:srgbClr val="00A4DE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903985" y="2276921"/>
            <a:ext cx="604842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华清远见教学总监，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“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四大才子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”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之首；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华清远见金牌讲师，嵌入式系统、软件开发培训专家；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Unix/Linux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操作系统和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下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C/C++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语言编程；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的各种应用编程接口和机制；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深入理解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内核驱动相关机制；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超级丰富的产品开发经验，辅导过超过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10000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名学生。</a:t>
            </a:r>
            <a:endParaRPr lang="zh-CN" altLang="en-US" sz="100" u="none" dirty="0"/>
          </a:p>
        </p:txBody>
      </p:sp>
      <p:sp>
        <p:nvSpPr>
          <p:cNvPr id="65" name="TextBox 64"/>
          <p:cNvSpPr txBox="1"/>
          <p:nvPr userDrawn="1"/>
        </p:nvSpPr>
        <p:spPr>
          <a:xfrm>
            <a:off x="5999993" y="4437070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曾老师编写的图书：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23620" y="476795"/>
            <a:ext cx="100807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735" b="1" u="none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主讲老师介绍：</a:t>
            </a:r>
            <a:endParaRPr lang="zh-CN" altLang="en-US" sz="3735" b="1" u="none" kern="1200" noProof="0" dirty="0" smtClean="0">
              <a:solidFill>
                <a:srgbClr val="C00000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67" name="图片 66" descr="t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607" y="1844890"/>
            <a:ext cx="5376373" cy="2615222"/>
          </a:xfrm>
          <a:prstGeom prst="rect">
            <a:avLst/>
          </a:prstGeom>
        </p:spPr>
      </p:pic>
      <p:pic>
        <p:nvPicPr>
          <p:cNvPr id="68" name="图片 67" descr="2014《嵌入式应用程序设计综合教程》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88013" y="4843990"/>
            <a:ext cx="125336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图片 68" descr="2012《从实践中学嵌入式Linux C编程》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8113" y="4843990"/>
            <a:ext cx="124705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图片 69" descr="2009《嵌入式Linux C语言开发》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168213" y="4843990"/>
            <a:ext cx="1216295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468053" y="241696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831773" y="320902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31773" y="400107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447747" y="472112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1777816" y="5441175"/>
            <a:ext cx="6288617" cy="508000"/>
            <a:chOff x="961" y="3212"/>
            <a:chExt cx="2971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 userDrawn="1"/>
          </p:nvGrpSpPr>
          <p:grpSpPr bwMode="auto">
            <a:xfrm>
              <a:off x="961" y="3244"/>
              <a:ext cx="225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 userDrawn="1"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 userDrawn="1"/>
            </p:nvSpPr>
            <p:spPr bwMode="gray">
              <a:xfrm>
                <a:off x="2172" y="1767"/>
                <a:ext cx="1425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 userDrawn="1"/>
            </p:nvSpPr>
            <p:spPr bwMode="gray">
              <a:xfrm>
                <a:off x="2337" y="2096"/>
                <a:ext cx="1093" cy="77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0" y="2093"/>
                <a:ext cx="1091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94787" y="404291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021947" y="481422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2383460" y="54992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405973" y="32551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3081407" y="251264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grpSp>
        <p:nvGrpSpPr>
          <p:cNvPr id="28" name="Group 43"/>
          <p:cNvGrpSpPr/>
          <p:nvPr userDrawn="1"/>
        </p:nvGrpSpPr>
        <p:grpSpPr bwMode="auto">
          <a:xfrm>
            <a:off x="1629393" y="1628875"/>
            <a:ext cx="6290733" cy="508000"/>
            <a:chOff x="960" y="3212"/>
            <a:chExt cx="2972" cy="320"/>
          </a:xfrm>
        </p:grpSpPr>
        <p:sp>
          <p:nvSpPr>
            <p:cNvPr id="5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0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5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65" name="文本占位符 120"/>
          <p:cNvSpPr>
            <a:spLocks noGrp="1"/>
          </p:cNvSpPr>
          <p:nvPr>
            <p:ph type="body" sz="quarter" idx="18" hasCustomPrompt="1"/>
          </p:nvPr>
        </p:nvSpPr>
        <p:spPr>
          <a:xfrm>
            <a:off x="2237153" y="168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课程目录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543753" y="249293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831773" y="350100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2589460" y="457711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3303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3.png"/><Relationship Id="rId13" Type="http://schemas.openxmlformats.org/officeDocument/2006/relationships/image" Target="../media/image1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865" b="0" smtClean="0">
                <a:solidFill>
                  <a:srgbClr val="FFFF00"/>
                </a:solidFill>
                <a:latin typeface="微软雅黑" panose="020B0503020204020204" pitchFamily="34" charset="-122"/>
                <a:sym typeface="+mn-ea"/>
              </a:rPr>
              <a:t>消息队列</a:t>
            </a:r>
            <a:endParaRPr sz="5865" b="0" smtClean="0">
              <a:solidFill>
                <a:srgbClr val="FFFF0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2" tIns="46036" rIns="92072" bIns="46036" anchor="ctr"/>
          <a:lstStyle/>
          <a:p>
            <a:pPr>
              <a:spcBef>
                <a:spcPct val="0"/>
              </a:spcBef>
              <a:buNone/>
            </a:pP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大海老师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791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681355" y="1739264"/>
            <a:ext cx="7118350" cy="4334843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365125" lvl="1" indent="-36512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通信双方首先定义好统一的消息格式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5125" lvl="1" indent="-365125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5125" lvl="1" indent="-36512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用户根据应用需求定义结构体类型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5125" lvl="1" indent="-365125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5125" lvl="1" indent="-36512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成员类型必须为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long,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代表消息类型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正整数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5125" lvl="1" indent="-365125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5125" lvl="1" indent="-36512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其他成员都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属于消息正文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5125" lvl="1" indent="-365125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5125" lvl="1" indent="-36512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消息长度不包括首类型 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long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43878" y="69272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消</a:t>
            </a:r>
            <a:r>
              <a:rPr lang="zh-CN" altLang="en-US" sz="4400" b="0" dirty="0" smtClean="0">
                <a:solidFill>
                  <a:srgbClr val="01E1EF"/>
                </a:solidFill>
              </a:rPr>
              <a:t>息格式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728345" y="1200150"/>
            <a:ext cx="6690360" cy="537019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long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mtype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char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mtext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[64];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MSG;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 LEN  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(MSG) –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(long))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MSG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……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buf.mtype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100;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fgets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buf.mtext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64,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msgsnd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&amp;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buf,LEN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0);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……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return 0;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46113" y="38728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消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息发送 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763905" y="1487805"/>
            <a:ext cx="7994650" cy="580072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&lt;sys/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&lt;sys/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msgrcv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void *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size, long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msgtype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msgflg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成功时返回收到的消息长度，失败时返回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消息队列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消息缓冲区地址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size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指定接收的消息长度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msgtype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指定接收的消息类型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msgflg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标志位 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IPC_NOWAIT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71513" y="52190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消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息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接收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msgrcv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686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528955" y="1432560"/>
            <a:ext cx="6544310" cy="523240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long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mtype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char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mtext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[64];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MSG;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 LEN  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(MSG) –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(long))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MSG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……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 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msgrcv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&amp;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buf,LEN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200, 0) &lt; 0)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perror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msgrcv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exit(-1);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……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529248" y="51746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消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息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接收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492125" y="1515110"/>
            <a:ext cx="8923655" cy="484060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&lt;sys/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&lt;sys/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msgctl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msgid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cmd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struct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msqid_ds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成功时返回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，失败时返回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msgid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消息队列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cmd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要执行的操作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IPC_STAT / IPC_SET / IPC_RMID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存放消息队列属性的地址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529883" y="60064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控制消息队列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msgctl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Rectangle 3"/>
          <p:cNvSpPr>
            <a:spLocks noGrp="1"/>
          </p:cNvSpPr>
          <p:nvPr>
            <p:ph type="body" sz="quarter" idx="11"/>
          </p:nvPr>
        </p:nvSpPr>
        <p:spPr>
          <a:xfrm>
            <a:off x="761365" y="1737360"/>
            <a:ext cx="4110990" cy="349885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msgget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定义消息格式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msgsnd</a:t>
            </a:r>
            <a:endParaRPr lang="en-US" altLang="zh-CN" dirty="0" err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msgrcv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msgctl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3413" y="144011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消</a:t>
            </a:r>
            <a:r>
              <a:rPr lang="zh-CN" altLang="en-US" sz="4400" b="0" dirty="0" smtClean="0">
                <a:solidFill>
                  <a:srgbClr val="01E1EF"/>
                </a:solidFill>
              </a:rPr>
              <a:t>息队列小结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951130" y="4165289"/>
            <a:ext cx="5473117" cy="432031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发</a:t>
            </a:r>
            <a:r>
              <a:rPr lang="zh-CN" altLang="en-US" sz="2400" dirty="0" smtClean="0">
                <a:solidFill>
                  <a:schemeClr val="bg1"/>
                </a:solidFill>
              </a:rPr>
              <a:t>送消息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951130" y="5087420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接收消息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951130" y="3203365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打</a:t>
            </a:r>
            <a:r>
              <a:rPr lang="zh-CN" altLang="en-US" sz="2400" dirty="0" smtClean="0">
                <a:solidFill>
                  <a:schemeClr val="bg1"/>
                </a:solidFill>
              </a:rPr>
              <a:t>开</a:t>
            </a:r>
            <a:r>
              <a:rPr lang="en-US" altLang="zh-CN" sz="2400" dirty="0" smtClean="0">
                <a:solidFill>
                  <a:schemeClr val="bg1"/>
                </a:solidFill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</a:rPr>
              <a:t>创建消息队列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951130" y="1000035"/>
            <a:ext cx="10368720" cy="719138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课程目标：</a:t>
            </a:r>
            <a:endParaRPr lang="zh-CN" altLang="en-US" sz="4400" b="0" dirty="0">
              <a:solidFill>
                <a:srgbClr val="01E1EF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951130" y="2316834"/>
            <a:ext cx="5473117" cy="360025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消</a:t>
            </a:r>
            <a:r>
              <a:rPr lang="zh-CN" altLang="en-US" sz="2400" dirty="0" smtClean="0">
                <a:solidFill>
                  <a:schemeClr val="bg1"/>
                </a:solidFill>
              </a:rPr>
              <a:t>息队列机制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562610" y="1872615"/>
            <a:ext cx="6941820" cy="4570730"/>
          </a:xfrm>
          <a:prstGeom prst="rect">
            <a:avLst/>
          </a:prstGeom>
        </p:spPr>
        <p:txBody>
          <a:bodyPr lIns="122766" tIns="61384" rIns="122766" bIns="61384"/>
          <a:lstStyle/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消息队列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System V IPC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对象的一种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消息队列由消息队列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ID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来唯一标识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消息队列就是一个消息的列表。用户可以在消息队列中添加消息、读取消息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消息队列可以按照类型来发送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接收消息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993433" y="90417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消息队列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476543" y="21393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消息队列结构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695325" y="1268730"/>
          <a:ext cx="10075545" cy="432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372100" imgH="1836420" progId="Paint.Picture">
                  <p:embed/>
                </p:oleObj>
              </mc:Choice>
              <mc:Fallback>
                <p:oleObj name="" r:id="rId1" imgW="5372100" imgH="183642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5325" y="1268730"/>
                        <a:ext cx="10075545" cy="432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711200" y="2355850"/>
            <a:ext cx="5983605" cy="3101975"/>
          </a:xfrm>
          <a:prstGeom prst="rect">
            <a:avLst/>
          </a:prstGeom>
        </p:spPr>
        <p:txBody>
          <a:bodyPr lIns="122766" tIns="61384" rIns="122766" bIns="61384"/>
          <a:lstStyle/>
          <a:p>
            <a:pPr algn="just">
              <a:lnSpc>
                <a:spcPct val="8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打开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创建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消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息队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列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msgget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>
              <a:lnSpc>
                <a:spcPct val="80000"/>
              </a:lnSpc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>
              <a:lnSpc>
                <a:spcPct val="8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向消息队列发送消息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msgsnd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>
              <a:lnSpc>
                <a:spcPct val="80000"/>
              </a:lnSpc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>
              <a:lnSpc>
                <a:spcPct val="8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从消息队列接收消息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msgrcv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>
              <a:lnSpc>
                <a:spcPct val="80000"/>
              </a:lnSpc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>
              <a:lnSpc>
                <a:spcPct val="8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控制消息队列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msgctl</a:t>
            </a:r>
            <a:endParaRPr lang="en-US" altLang="zh-CN" dirty="0" err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1109638" y="119310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消息队列使用步骤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682625" y="1864360"/>
            <a:ext cx="8289925" cy="442531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&lt;sys/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&lt;sys/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msgget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key_t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key,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msgflg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成功时返回消息队列的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，失败时返回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key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和消息队列关联的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  IPC_PRIVATE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ftok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msgflg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标志位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IPC_CREAT|0666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31508" y="88893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消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息队列创建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打开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msgget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629775" cy="70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556895" y="1195705"/>
            <a:ext cx="6882765" cy="560578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key_t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key;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 ((key =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ftok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(“.”, ‘q’)) == -1)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perror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ftok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”);  exit(-1);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((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msgget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(key, IPC_CREAT|0666)) &lt; 0)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perror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msgget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”); exit(-1);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……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return 0;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557188" y="47110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消息队列创建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打开 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532765" y="1366520"/>
            <a:ext cx="9395460" cy="474980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&lt;sys/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&lt;sys/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msgsnd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msgid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const void *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size_t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size,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msgflg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成功时返回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，失败时返回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msgid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消息队列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消息缓冲区地址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size 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消息正文长度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msgflg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标志位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IPC_NOWAIT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76263" y="40570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消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息发送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msgsnd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1954</Words>
  <Application>WPS 演示</Application>
  <PresentationFormat>自定义</PresentationFormat>
  <Paragraphs>174</Paragraphs>
  <Slides>18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黑体</vt:lpstr>
      <vt:lpstr>华文细黑</vt:lpstr>
      <vt:lpstr>Symbol</vt:lpstr>
      <vt:lpstr>Times New Roman</vt:lpstr>
      <vt:lpstr>Arial Unicode MS</vt:lpstr>
      <vt:lpstr>华清远见慕课堂 - PPT模板（最终版）</vt:lpstr>
      <vt:lpstr>Paint.Picture</vt:lpstr>
      <vt:lpstr>消息队列（1）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1526</cp:revision>
  <dcterms:created xsi:type="dcterms:W3CDTF">2008-06-24T03:08:00Z</dcterms:created>
  <dcterms:modified xsi:type="dcterms:W3CDTF">2021-12-17T09:58:30Z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75051E315A5446C9B7471FADA8B591D3</vt:lpwstr>
  </property>
</Properties>
</file>