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1678" r:id="rId3"/>
    <p:sldId id="1550" r:id="rId4"/>
    <p:sldId id="1705" r:id="rId5"/>
    <p:sldId id="1706" r:id="rId7"/>
    <p:sldId id="1707" r:id="rId8"/>
    <p:sldId id="1708" r:id="rId9"/>
    <p:sldId id="1709" r:id="rId10"/>
    <p:sldId id="1665" r:id="rId11"/>
    <p:sldId id="1671" r:id="rId12"/>
    <p:sldId id="1667" r:id="rId13"/>
    <p:sldId id="1668" r:id="rId14"/>
    <p:sldId id="1672" r:id="rId15"/>
    <p:sldId id="1653" r:id="rId16"/>
    <p:sldId id="1688" r:id="rId17"/>
    <p:sldId id="1689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104" d="100"/>
          <a:sy n="104" d="100"/>
        </p:scale>
        <p:origin x="-780" y="-96"/>
      </p:cViewPr>
      <p:guideLst>
        <p:guide orient="horz" pos="2160"/>
        <p:guide pos="3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420ECF-B37F-44FF-8A19-3A60B7B47C0F}" type="slidenum">
              <a:rPr lang="en-US" altLang="zh-CN"/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１</a:t>
            </a:r>
            <a:r>
              <a:rPr lang="en-US" altLang="zh-CN"/>
              <a:t>.</a:t>
            </a:r>
            <a:r>
              <a:rPr lang="zh-CN" altLang="en-US"/>
              <a:t>信号量的值为０时，表示当前系统中无此类资源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2B2705E-3C2D-4567-B792-D921250BD786}" type="slidenum">
              <a:rPr lang="en-US" altLang="zh-CN"/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一个任务申请资源时有可能被阻塞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一个任务释放资源时一定不会被阻塞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88011E-C0B7-409A-92D4-2779CD3273C1}" type="slidenum">
              <a:rPr lang="en-US" altLang="zh-CN"/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69CBC2-68C3-46F8-85CD-65F99D95A566}" type="slidenum">
              <a:rPr lang="en-US" altLang="zh-CN"/>
            </a:fld>
            <a:endParaRPr lang="en-US" altLang="zh-CN"/>
          </a:p>
        </p:txBody>
      </p:sp>
      <p:sp>
        <p:nvSpPr>
          <p:cNvPr id="244738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4D83C7A0-BEB0-4627-95C3-841E7E260F19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消息队列可以看作是若干个</a:t>
            </a:r>
            <a:r>
              <a:rPr lang="en-US" altLang="zh-CN"/>
              <a:t>FIFO</a:t>
            </a:r>
            <a:r>
              <a:rPr lang="zh-CN" altLang="en-US"/>
              <a:t>的集合，每个</a:t>
            </a:r>
            <a:r>
              <a:rPr lang="en-US" altLang="zh-CN"/>
              <a:t>FIFO</a:t>
            </a:r>
            <a:r>
              <a:rPr lang="zh-CN" altLang="en-US"/>
              <a:t>存放不同类型的消息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69CBC2-68C3-46F8-85CD-65F99D95A566}" type="slidenum">
              <a:rPr lang="en-US" altLang="zh-CN"/>
            </a:fld>
            <a:endParaRPr lang="en-US" altLang="zh-CN"/>
          </a:p>
        </p:txBody>
      </p:sp>
      <p:sp>
        <p:nvSpPr>
          <p:cNvPr id="244738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4D83C7A0-BEB0-4627-95C3-841E7E260F19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消息队列可以看作是若干个</a:t>
            </a:r>
            <a:r>
              <a:rPr lang="en-US" altLang="zh-CN"/>
              <a:t>FIFO</a:t>
            </a:r>
            <a:r>
              <a:rPr lang="zh-CN" altLang="en-US"/>
              <a:t>的集合，每个</a:t>
            </a:r>
            <a:r>
              <a:rPr lang="en-US" altLang="zh-CN"/>
              <a:t>FIFO</a:t>
            </a:r>
            <a:r>
              <a:rPr lang="zh-CN" altLang="en-US"/>
              <a:t>存放不同类型的消息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1B4652-2EE0-4B48-9BF7-0F1B69B86CED}" type="slidenum">
              <a:rPr lang="en-US" altLang="zh-CN"/>
            </a:fld>
            <a:endParaRPr lang="en-US" altLang="zh-CN"/>
          </a:p>
        </p:txBody>
      </p:sp>
      <p:sp>
        <p:nvSpPr>
          <p:cNvPr id="246786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2D843EA8-8853-4508-A2A5-5E4C1E2AC2E8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kumimoji="0" lang="zh-CN" altLang="en-US" sz="2400" b="0" i="0" u="none" strike="noStrike" kern="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defRPr>
            </a:lvl1pPr>
            <a:lvl2pPr>
              <a:spcBef>
                <a:spcPts val="500"/>
              </a:spcBef>
              <a:spcAft>
                <a:spcPts val="500"/>
              </a:spcAft>
              <a:defRPr kumimoji="0" lang="zh-CN" altLang="en-US" sz="2400" b="0" i="0" u="none" strike="noStrike" kern="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defRPr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4400" b="0" i="0" u="none" strike="noStrike" kern="1200" cap="none" spc="0" normalizeH="0" baseline="0" noProof="0" dirty="0" smtClean="0">
                <a:solidFill>
                  <a:srgbClr val="01E1EF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8063" y="2492532"/>
            <a:ext cx="7208855" cy="1066911"/>
          </a:xfrm>
        </p:spPr>
        <p:txBody>
          <a:bodyPr/>
          <a:lstStyle/>
          <a:p>
            <a:pPr algn="l"/>
            <a:r>
              <a:rPr sz="8000" b="0" smtClean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信号灯</a:t>
            </a:r>
            <a:endParaRPr sz="8000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98500" y="2306320"/>
            <a:ext cx="6293485" cy="439801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打开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创建信号灯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semget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信号灯初始化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semctl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P/V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操作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semop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删除信号灯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semctl</a:t>
            </a:r>
            <a:endParaRPr lang="en-US" altLang="zh-CN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60058" y="1134047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System V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号灯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使用步骤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79425" y="1866900"/>
            <a:ext cx="7185025" cy="460248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semget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key_t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key,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nsems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semflg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成功时返回信号灯的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key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和消息队列关联的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  IPC_PRIVATE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ftok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nsems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集合中包含的计数信号灯个数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semflg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标志位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IPC_CREAT|0666   IPC_EXCL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461938" y="8616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灯创建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打开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semget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65785" y="1303655"/>
            <a:ext cx="7788275" cy="529526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&lt;sys/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semnum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要操作的信号灯集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semnum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要操作的集合中的信号灯编号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执行的操作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SETVAL  IPC_RMID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union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semun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取决于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cmd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11798" y="4317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灯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初始化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semctl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355600" y="1283970"/>
            <a:ext cx="9064625" cy="560578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441325" lvl="1" indent="-441325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要求：假设信号灯集合中包含两个信号灯；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第一个初始化为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，第二个初始化为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union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semun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myun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myun.val = 2;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0, SETVAL,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myun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   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myun.val = 0;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1, SETVAL,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myun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semctl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     exit(-1);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88278" y="3275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灯集初始化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38505" y="1808480"/>
            <a:ext cx="7714615" cy="46609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&lt;sys/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semop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sembuf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*sops, unsigned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nsops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成功时返回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要操作的信号灯集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sops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描述对信号灯操作的结构体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nsops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要操作的信号灯的个数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7208" y="8616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灯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P/V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semop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54050" y="1462405"/>
            <a:ext cx="7258685" cy="492696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struct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sembuf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short 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sem_num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short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sem_op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short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semnum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信号灯编号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5125" lvl="1" indent="-36512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sem_op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-1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1325" lvl="1" indent="-441325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sem_flg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IPC_NOWAIT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87058" y="50095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灯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sembuf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127760" y="2276475"/>
            <a:ext cx="3950335" cy="4318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信号</a:t>
            </a:r>
            <a:r>
              <a:rPr lang="zh-CN" altLang="en-US" sz="2400" dirty="0" smtClean="0">
                <a:solidFill>
                  <a:schemeClr val="bg1"/>
                </a:solidFill>
              </a:rPr>
              <a:t>灯初始化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1127660" y="285221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打</a:t>
            </a:r>
            <a:r>
              <a:rPr lang="zh-CN" altLang="en-US" sz="2400" dirty="0" smtClean="0">
                <a:solidFill>
                  <a:schemeClr val="bg1"/>
                </a:solidFill>
              </a:rPr>
              <a:t>开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创建</a:t>
            </a:r>
            <a:r>
              <a:rPr lang="zh-CN" altLang="en-US" sz="2400" dirty="0">
                <a:solidFill>
                  <a:schemeClr val="bg1"/>
                </a:solidFill>
              </a:rPr>
              <a:t>信号灯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953035" y="77143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1127660" y="1700249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信</a:t>
            </a:r>
            <a:r>
              <a:rPr lang="zh-CN" altLang="en-US" sz="2400" dirty="0" smtClean="0">
                <a:solidFill>
                  <a:schemeClr val="bg1"/>
                </a:solidFill>
              </a:rPr>
              <a:t>号灯机制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占位符 5"/>
          <p:cNvSpPr>
            <a:spLocks noGrp="1"/>
          </p:cNvSpPr>
          <p:nvPr/>
        </p:nvSpPr>
        <p:spPr>
          <a:xfrm>
            <a:off x="1199415" y="4652334"/>
            <a:ext cx="5473117" cy="4320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sz="2400" u="none" dirty="0">
                <a:solidFill>
                  <a:schemeClr val="bg1"/>
                </a:solidFill>
              </a:rPr>
              <a:t>信号</a:t>
            </a:r>
            <a:r>
              <a:rPr lang="zh-CN" altLang="en-US" sz="2400" u="none" dirty="0" smtClean="0">
                <a:solidFill>
                  <a:schemeClr val="bg1"/>
                </a:solidFill>
              </a:rPr>
              <a:t>灯、共享内存</a:t>
            </a:r>
            <a:endParaRPr lang="zh-CN" altLang="en-US" sz="2400" u="none" dirty="0">
              <a:solidFill>
                <a:schemeClr val="bg1"/>
              </a:solidFill>
            </a:endParaRPr>
          </a:p>
        </p:txBody>
      </p:sp>
      <p:sp>
        <p:nvSpPr>
          <p:cNvPr id="4" name="文本占位符 10"/>
          <p:cNvSpPr>
            <a:spLocks noGrp="1"/>
          </p:cNvSpPr>
          <p:nvPr/>
        </p:nvSpPr>
        <p:spPr>
          <a:xfrm>
            <a:off x="1199415" y="4005370"/>
            <a:ext cx="5473117" cy="3600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sz="2400" u="none" dirty="0" smtClean="0">
                <a:solidFill>
                  <a:schemeClr val="bg1"/>
                </a:solidFill>
              </a:rPr>
              <a:t>信</a:t>
            </a:r>
            <a:r>
              <a:rPr lang="zh-CN" altLang="en-US" sz="2400" u="none" dirty="0">
                <a:solidFill>
                  <a:schemeClr val="bg1"/>
                </a:solidFill>
              </a:rPr>
              <a:t>号</a:t>
            </a:r>
            <a:r>
              <a:rPr lang="zh-CN" altLang="en-US" sz="2400" u="none" dirty="0" smtClean="0">
                <a:solidFill>
                  <a:schemeClr val="bg1"/>
                </a:solidFill>
              </a:rPr>
              <a:t>灯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-V</a:t>
            </a:r>
            <a:r>
              <a:rPr lang="zh-CN" altLang="en-US" sz="2400" u="none" dirty="0" smtClean="0">
                <a:solidFill>
                  <a:schemeClr val="bg1"/>
                </a:solidFill>
              </a:rPr>
              <a:t>操作</a:t>
            </a:r>
            <a:endParaRPr lang="zh-CN" altLang="en-US" sz="2400" u="none" dirty="0">
              <a:solidFill>
                <a:schemeClr val="bg1"/>
              </a:solidFill>
            </a:endParaRPr>
          </a:p>
        </p:txBody>
      </p:sp>
      <p:sp>
        <p:nvSpPr>
          <p:cNvPr id="5" name="文本占位符 8"/>
          <p:cNvSpPr>
            <a:spLocks noGrp="1"/>
          </p:cNvSpPr>
          <p:nvPr/>
        </p:nvSpPr>
        <p:spPr>
          <a:xfrm>
            <a:off x="1199415" y="3428719"/>
            <a:ext cx="5473117" cy="360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sz="2400" u="none" dirty="0">
                <a:solidFill>
                  <a:schemeClr val="bg1"/>
                </a:solidFill>
              </a:rPr>
              <a:t>信</a:t>
            </a:r>
            <a:r>
              <a:rPr lang="zh-CN" altLang="en-US" sz="2400" u="none" dirty="0" smtClean="0">
                <a:solidFill>
                  <a:schemeClr val="bg1"/>
                </a:solidFill>
              </a:rPr>
              <a:t>号灯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-P</a:t>
            </a:r>
            <a:r>
              <a:rPr lang="zh-CN" altLang="en-US" sz="2400" u="none" dirty="0" smtClean="0">
                <a:solidFill>
                  <a:schemeClr val="bg1"/>
                </a:solidFill>
              </a:rPr>
              <a:t>操作</a:t>
            </a:r>
            <a:endParaRPr lang="zh-CN" altLang="en-US" sz="240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869950" y="1598295"/>
            <a:ext cx="8047355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号量代表某一类资源，其值表示系统中该资源的数量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信号量是一个受保护的变量，只能通过三种操作来访问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Ｐ操作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申请资源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Ｖ操作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释放资源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5633" y="8362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4400" b="0" dirty="0" smtClean="0">
                <a:solidFill>
                  <a:srgbClr val="01E1EF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号量</a:t>
            </a:r>
            <a:r>
              <a:rPr lang="en-US" altLang="zh-CN" sz="4400" b="0" dirty="0" smtClean="0">
                <a:solidFill>
                  <a:srgbClr val="01E1EF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400" b="0" dirty="0" smtClean="0">
                <a:solidFill>
                  <a:srgbClr val="01E1EF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灯</a:t>
            </a:r>
            <a:r>
              <a:rPr lang="en-US" altLang="zh-CN" sz="4400" b="0" dirty="0" smtClean="0">
                <a:solidFill>
                  <a:srgbClr val="01E1EF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(semaphore)</a:t>
            </a:r>
            <a:endParaRPr lang="en-US" altLang="zh-CN" sz="4400" b="0" dirty="0" smtClean="0">
              <a:solidFill>
                <a:srgbClr val="01E1EF"/>
              </a:solidFill>
              <a:effectLst/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551815" y="1340485"/>
            <a:ext cx="907923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Ｐ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含义如下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 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信号量的值大于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0) {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申请资源的任务继续运行；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信号量的值减一；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else {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申请资源的任务阻塞；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含义如下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号量的值加一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有任务在等待资源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{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唤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醒等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待的任务，让其继续运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479718" y="4044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effectLst/>
              </a:rPr>
              <a:t>信号量</a:t>
            </a:r>
            <a:r>
              <a:rPr lang="zh-CN" altLang="en-US" sz="4400" b="0" dirty="0" smtClean="0">
                <a:solidFill>
                  <a:srgbClr val="01E1EF"/>
                </a:solidFill>
                <a:effectLst/>
              </a:rPr>
              <a:t>－</a:t>
            </a:r>
            <a:r>
              <a:rPr lang="zh-CN" altLang="en-US" sz="4400" b="0" dirty="0">
                <a:solidFill>
                  <a:srgbClr val="01E1EF"/>
                </a:solidFill>
                <a:effectLst/>
              </a:rPr>
              <a:t>Ｐ／Ｖ操作</a:t>
            </a:r>
            <a:endParaRPr lang="zh-CN" altLang="en-US" sz="4400" b="0" dirty="0">
              <a:solidFill>
                <a:srgbClr val="01E1EF"/>
              </a:solidFill>
              <a:effectLst/>
            </a:endParaRPr>
          </a:p>
        </p:txBody>
      </p:sp>
      <p:sp>
        <p:nvSpPr>
          <p:cNvPr id="131076" name="页脚占位符 3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669363" y="1353054"/>
            <a:ext cx="10656739" cy="49683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posix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中定义了两类信号量：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无名信号量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基于内存的信号量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,linux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仅支持线程同步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有名信号量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库常用的信号量操作函数如下：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sem_init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pshared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unsigned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value);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sem_wait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  //  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sem_post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 // 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70218" y="479997"/>
            <a:ext cx="10368720" cy="503123"/>
          </a:xfrm>
        </p:spPr>
        <p:txBody>
          <a:bodyPr/>
          <a:lstStyle/>
          <a:p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Posix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信号量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3124" name="页脚占位符 3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97560" y="1741805"/>
            <a:ext cx="8577580" cy="49682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semaphore.h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sem_init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pshared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unsigned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指向要初始化的信号量对象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pshared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0 –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线程间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–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信号量初值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5633" y="7644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量初始化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sem_init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40178" y="2021074"/>
            <a:ext cx="10656739" cy="49683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semaphore.h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sem_wait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      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sem_post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       V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指向要操作的信号量对象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12788" y="11188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量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P / V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93090" y="908685"/>
            <a:ext cx="7811770" cy="5725160"/>
          </a:xfrm>
          <a:prstGeom prst="rect">
            <a:avLst/>
          </a:prstGeom>
        </p:spPr>
        <p:txBody>
          <a:bodyPr lIns="122766" tIns="61384" rIns="122766" bIns="61384"/>
          <a:lstStyle/>
          <a:p>
            <a:pPr algn="just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信号灯也叫信号量，用于进程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线程同步或互斥的机制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信号灯的类型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535305" indent="-179705"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Posix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无名信号灯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535305" indent="-179705"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Posix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有名信号灯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535305" indent="-179705"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System V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信号灯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indent="-160655" algn="just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信号灯的含义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535305" indent="-1797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计数信号灯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indent="-160655" algn="just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79108" y="405702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System V IPC -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号灯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31215" y="2039620"/>
            <a:ext cx="6911975" cy="469328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 algn="just"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System V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信号灯是一个或多个计数信号灯的集合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可同时操作集合中的多个信号灯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182245" indent="0" algn="just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申请多个资源时避免死锁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182245" indent="0" algn="just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06108" y="1193102"/>
            <a:ext cx="10368720" cy="503123"/>
          </a:xfrm>
        </p:spPr>
        <p:txBody>
          <a:bodyPr/>
          <a:lstStyle/>
          <a:p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System V IPC -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灯特点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2190</Words>
  <Application>WPS 演示</Application>
  <PresentationFormat>自定义</PresentationFormat>
  <Paragraphs>185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Symbol</vt:lpstr>
      <vt:lpstr>华文细黑</vt:lpstr>
      <vt:lpstr>黑体</vt:lpstr>
      <vt:lpstr>Times New Roman</vt:lpstr>
      <vt:lpstr>Arial Unicode MS</vt:lpstr>
      <vt:lpstr>华清远见慕课堂 - PPT模板（最终版）</vt:lpstr>
      <vt:lpstr>信号灯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1558</cp:revision>
  <dcterms:created xsi:type="dcterms:W3CDTF">2008-06-24T03:08:00Z</dcterms:created>
  <dcterms:modified xsi:type="dcterms:W3CDTF">2021-12-21T07:10:26Z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910D2C1F1B9E49E681B6BB4C5BD0D1FD</vt:lpwstr>
  </property>
</Properties>
</file>