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1590" r:id="rId3"/>
    <p:sldId id="1550" r:id="rId4"/>
    <p:sldId id="1585" r:id="rId5"/>
    <p:sldId id="1597" r:id="rId7"/>
    <p:sldId id="1586" r:id="rId8"/>
    <p:sldId id="1587" r:id="rId9"/>
    <p:sldId id="1583" r:id="rId10"/>
    <p:sldId id="158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42" autoAdjust="0"/>
    <p:restoredTop sz="85902" autoAdjust="0"/>
  </p:normalViewPr>
  <p:slideViewPr>
    <p:cSldViewPr>
      <p:cViewPr varScale="1">
        <p:scale>
          <a:sx n="67" d="100"/>
          <a:sy n="67" d="100"/>
        </p:scale>
        <p:origin x="-798" y="-96"/>
      </p:cViewPr>
      <p:guideLst>
        <p:guide orient="horz" pos="219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92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en-US" altLang="zh-CN" baseline="0" dirty="0" smtClean="0"/>
              <a:t>  </a:t>
            </a:r>
            <a:r>
              <a:rPr lang="zh-CN" altLang="en-US" baseline="0" dirty="0" smtClean="0"/>
              <a:t>表示创建库文件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r  </a:t>
            </a:r>
            <a:r>
              <a:rPr lang="zh-CN" altLang="en-US" baseline="0" dirty="0" smtClean="0"/>
              <a:t>表示替换库中同名的目标文件内容</a:t>
            </a:r>
            <a:endParaRPr lang="en-US" altLang="zh-CN" baseline="0" dirty="0" smtClean="0"/>
          </a:p>
          <a:p>
            <a:r>
              <a:rPr lang="en-US" altLang="zh-CN" baseline="0" dirty="0" smtClean="0"/>
              <a:t>s  </a:t>
            </a:r>
            <a:r>
              <a:rPr lang="zh-CN" altLang="en-US" baseline="0" dirty="0" smtClean="0"/>
              <a:t>表示为库中符号创建索引，能够加快链接过程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FBE50-E1A1-4D32-9B8B-4E7C79B0A5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1733" y="0"/>
            <a:ext cx="5520267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8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284" y="4581525"/>
            <a:ext cx="190923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9"/>
          <p:cNvSpPr txBox="1"/>
          <p:nvPr/>
        </p:nvSpPr>
        <p:spPr>
          <a:xfrm>
            <a:off x="2832100" y="5013325"/>
            <a:ext cx="5029200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扫描华清远见官方二维码（</a:t>
            </a:r>
            <a:r>
              <a:rPr lang="en-US" altLang="zh-CN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第一时间获取更多华清远见课程信息。</a:t>
            </a:r>
            <a:endParaRPr lang="zh-CN" altLang="en-US" sz="1600" u="none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815633" y="2132910"/>
            <a:ext cx="6624460" cy="576040"/>
          </a:xfrm>
          <a:prstGeom prst="rect">
            <a:avLst/>
          </a:prstGeom>
        </p:spPr>
        <p:txBody>
          <a:bodyPr anchor="t"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  <a:sym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编辑母版标题样式</a:t>
            </a:r>
            <a:endParaRPr lang="zh-CN" altLang="en-US" dirty="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719627" y="3068975"/>
            <a:ext cx="6048420" cy="504035"/>
          </a:xfrm>
          <a:prstGeom prst="rect">
            <a:avLst/>
          </a:prstGeom>
        </p:spPr>
        <p:txBody>
          <a:bodyPr/>
          <a:lstStyle>
            <a:lvl1pPr algn="ctr">
              <a:buNone/>
              <a:defRPr lang="zh-CN" altLang="en-US" sz="2000" b="1" dirty="0" smtClean="0"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8" name="图片 7" descr="logo-ppt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31607" y="330376"/>
            <a:ext cx="3456240" cy="650454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4165600" y="638175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www.embedu.org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>
          <a:xfrm>
            <a:off x="9956800" y="6381750"/>
            <a:ext cx="162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304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157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曾老师-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3"/>
          <p:cNvGrpSpPr/>
          <p:nvPr userDrawn="1"/>
        </p:nvGrpSpPr>
        <p:grpSpPr>
          <a:xfrm>
            <a:off x="395710" y="4941105"/>
            <a:ext cx="5376373" cy="583565"/>
            <a:chOff x="467715" y="4941105"/>
            <a:chExt cx="4032280" cy="583565"/>
          </a:xfrm>
        </p:grpSpPr>
        <p:sp>
          <p:nvSpPr>
            <p:cNvPr id="45" name="矩形 44"/>
            <p:cNvSpPr/>
            <p:nvPr userDrawn="1"/>
          </p:nvSpPr>
          <p:spPr bwMode="auto">
            <a:xfrm>
              <a:off x="3563930" y="4941105"/>
              <a:ext cx="720050" cy="252000"/>
            </a:xfrm>
            <a:prstGeom prst="rect">
              <a:avLst/>
            </a:prstGeom>
            <a:solidFill>
              <a:srgbClr val="2D32FB"/>
            </a:solidFill>
            <a:ln w="9525" cap="flat" cmpd="sng" algn="ctr">
              <a:solidFill>
                <a:srgbClr val="2D32F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 userDrawn="1"/>
          </p:nvSpPr>
          <p:spPr bwMode="auto">
            <a:xfrm>
              <a:off x="2915885" y="4941105"/>
              <a:ext cx="576040" cy="252000"/>
            </a:xfrm>
            <a:prstGeom prst="rect">
              <a:avLst/>
            </a:prstGeom>
            <a:solidFill>
              <a:srgbClr val="FF8119"/>
            </a:solidFill>
            <a:ln w="9525" cap="flat" cmpd="sng" algn="ctr">
              <a:solidFill>
                <a:srgbClr val="FF811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 userDrawn="1"/>
          </p:nvSpPr>
          <p:spPr bwMode="auto">
            <a:xfrm>
              <a:off x="1043756" y="4941105"/>
              <a:ext cx="432030" cy="252000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矩形 55"/>
            <p:cNvSpPr/>
            <p:nvPr userDrawn="1"/>
          </p:nvSpPr>
          <p:spPr bwMode="auto">
            <a:xfrm>
              <a:off x="1547790" y="4941105"/>
              <a:ext cx="792055" cy="2520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矩形 56"/>
            <p:cNvSpPr/>
            <p:nvPr userDrawn="1"/>
          </p:nvSpPr>
          <p:spPr bwMode="auto">
            <a:xfrm>
              <a:off x="2411850" y="4941105"/>
              <a:ext cx="432030" cy="252000"/>
            </a:xfrm>
            <a:prstGeom prst="rect">
              <a:avLst/>
            </a:prstGeom>
            <a:solidFill>
              <a:srgbClr val="9148C8"/>
            </a:solidFill>
            <a:ln w="9525" cap="flat" cmpd="sng" algn="ctr">
              <a:solidFill>
                <a:srgbClr val="9148C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矩形 57"/>
            <p:cNvSpPr/>
            <p:nvPr userDrawn="1"/>
          </p:nvSpPr>
          <p:spPr bwMode="auto">
            <a:xfrm>
              <a:off x="539720" y="4941105"/>
              <a:ext cx="432030" cy="252000"/>
            </a:xfrm>
            <a:prstGeom prst="rect">
              <a:avLst/>
            </a:prstGeom>
            <a:solidFill>
              <a:srgbClr val="DE0000"/>
            </a:solidFill>
            <a:ln w="9525" cap="flat" cmpd="sng" algn="ctr">
              <a:solidFill>
                <a:srgbClr val="DE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 userDrawn="1"/>
          </p:nvSpPr>
          <p:spPr>
            <a:xfrm>
              <a:off x="467715" y="4941105"/>
              <a:ext cx="403228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u="none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rPr>
                <a:t> 牛人      幽默      条理清晰      帅气      责任心     有感染力</a:t>
              </a:r>
              <a:endParaRPr lang="zh-CN" altLang="en-US" sz="100" u="none" dirty="0"/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527613" y="4509075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学员给他的标签：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5903985" y="1844890"/>
            <a:ext cx="5664393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讲师介绍：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623620" y="1124840"/>
            <a:ext cx="364825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金牌</a:t>
            </a:r>
            <a:r>
              <a:rPr lang="zh-CN" altLang="en-US" sz="2400" b="1" u="none" kern="1200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讲师 </a:t>
            </a:r>
            <a:r>
              <a:rPr lang="zh-CN" altLang="en-US" sz="2400" b="1" u="none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   曾老师</a:t>
            </a:r>
            <a:endParaRPr lang="zh-CN" altLang="en-US" sz="2400" b="1" u="none" dirty="0" smtClean="0">
              <a:solidFill>
                <a:schemeClr val="tx1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623620" y="1567891"/>
            <a:ext cx="1056073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精彩语录：拥有梦想只是一种智力</a:t>
            </a:r>
            <a:r>
              <a:rPr lang="en-US" altLang="zh-CN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,</a:t>
            </a:r>
            <a:r>
              <a:rPr lang="zh-CN" altLang="en-US" sz="1600" b="1" u="none" kern="1200" dirty="0" smtClean="0">
                <a:solidFill>
                  <a:srgbClr val="00A4DE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实现梦想才是一种能力。 </a:t>
            </a:r>
            <a:endParaRPr lang="zh-CN" altLang="en-US" sz="1600" b="1" u="none" kern="1200" dirty="0" smtClean="0">
              <a:solidFill>
                <a:srgbClr val="00A4DE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903985" y="2276921"/>
            <a:ext cx="604842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华清远见教学总监，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“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四大才子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”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之首；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华清远见金牌讲师，嵌入式系统、软件开发培训专家；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Unix/Linux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操作系统和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下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C/C++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语言编程；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精通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的各种应用编程接口和机制；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深入理解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Linux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内核驱动相关机制；</a:t>
            </a:r>
            <a:endParaRPr lang="zh-CN" altLang="en-US" sz="1600" u="none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indent="17653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超级丰富的产品开发经验，辅导过超过</a:t>
            </a:r>
            <a:r>
              <a:rPr lang="en-US" altLang="zh-CN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10000</a:t>
            </a:r>
            <a:r>
              <a:rPr lang="zh-CN" altLang="en-US" sz="1600" u="none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名学生。</a:t>
            </a:r>
            <a:endParaRPr lang="zh-CN" altLang="en-US" sz="100" u="none"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5999993" y="4437070"/>
            <a:ext cx="3456240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135" b="1" u="none" dirty="0" smtClean="0">
                <a:solidFill>
                  <a:srgbClr val="CC0000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rPr>
              <a:t>曾老师编写的图书：</a:t>
            </a:r>
            <a:endParaRPr lang="zh-CN" altLang="en-US" sz="2135" b="1" u="none" dirty="0" smtClean="0">
              <a:solidFill>
                <a:srgbClr val="CC0000"/>
              </a:solidFill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6" name="TextBox 65"/>
          <p:cNvSpPr txBox="1"/>
          <p:nvPr userDrawn="1"/>
        </p:nvSpPr>
        <p:spPr>
          <a:xfrm>
            <a:off x="623620" y="476795"/>
            <a:ext cx="100807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735" b="1" u="none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主讲老师介绍：</a:t>
            </a:r>
            <a:endParaRPr lang="zh-CN" altLang="en-US" sz="3735" b="1" u="none" kern="1200" noProof="0" dirty="0" smtClean="0">
              <a:solidFill>
                <a:srgbClr val="C00000"/>
              </a:solidFill>
              <a:latin typeface="华文细黑" panose="02010600040101010101" pitchFamily="2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67" name="图片 66" descr="t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31607" y="1844890"/>
            <a:ext cx="5376373" cy="2615222"/>
          </a:xfrm>
          <a:prstGeom prst="rect">
            <a:avLst/>
          </a:prstGeom>
        </p:spPr>
      </p:pic>
      <p:pic>
        <p:nvPicPr>
          <p:cNvPr id="68" name="图片 67" descr="2014《嵌入式应用程序设计综合教程》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288013" y="4843990"/>
            <a:ext cx="125336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9" name="图片 68" descr="2012《从实践中学嵌入式Linux C编程》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8113" y="4843990"/>
            <a:ext cx="1247059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0" name="图片 69" descr="2009《嵌入式Linux C语言开发》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9168213" y="4843990"/>
            <a:ext cx="1216295" cy="132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468053" y="241696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831773" y="320902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31773" y="400107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447747" y="472112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1777816" y="5441175"/>
            <a:ext cx="6288617" cy="508000"/>
            <a:chOff x="961" y="3212"/>
            <a:chExt cx="2971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 userDrawn="1"/>
          </p:nvGrpSpPr>
          <p:grpSpPr bwMode="auto">
            <a:xfrm>
              <a:off x="961" y="3244"/>
              <a:ext cx="225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 userDrawn="1"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 userDrawn="1"/>
            </p:nvSpPr>
            <p:spPr bwMode="gray">
              <a:xfrm>
                <a:off x="2172" y="1767"/>
                <a:ext cx="1425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 userDrawn="1"/>
            </p:nvSpPr>
            <p:spPr bwMode="gray">
              <a:xfrm>
                <a:off x="2251" y="2076"/>
                <a:ext cx="1420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 userDrawn="1"/>
            </p:nvSpPr>
            <p:spPr bwMode="gray">
              <a:xfrm>
                <a:off x="2337" y="2096"/>
                <a:ext cx="1093" cy="775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0" y="2093"/>
                <a:ext cx="1091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94787" y="404291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021947" y="481422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2383460" y="54992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405973" y="32551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3081407" y="251264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grpSp>
        <p:nvGrpSpPr>
          <p:cNvPr id="28" name="Group 43"/>
          <p:cNvGrpSpPr/>
          <p:nvPr userDrawn="1"/>
        </p:nvGrpSpPr>
        <p:grpSpPr bwMode="auto">
          <a:xfrm>
            <a:off x="1629393" y="1628875"/>
            <a:ext cx="6290733" cy="508000"/>
            <a:chOff x="960" y="3212"/>
            <a:chExt cx="2972" cy="320"/>
          </a:xfrm>
        </p:grpSpPr>
        <p:sp>
          <p:nvSpPr>
            <p:cNvPr id="5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0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5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6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65" name="文本占位符 120"/>
          <p:cNvSpPr>
            <a:spLocks noGrp="1"/>
          </p:cNvSpPr>
          <p:nvPr>
            <p:ph type="body" sz="quarter" idx="18" hasCustomPrompt="1"/>
          </p:nvPr>
        </p:nvSpPr>
        <p:spPr>
          <a:xfrm>
            <a:off x="2237153" y="168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课程目录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30400" y="1773238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641600" y="25908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459163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34"/>
          <p:cNvGrpSpPr/>
          <p:nvPr/>
        </p:nvGrpSpPr>
        <p:grpSpPr bwMode="auto">
          <a:xfrm>
            <a:off x="2641600" y="4271963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9" name="Group 43"/>
          <p:cNvGrpSpPr/>
          <p:nvPr/>
        </p:nvGrpSpPr>
        <p:grpSpPr bwMode="auto">
          <a:xfrm>
            <a:off x="2032000" y="509905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21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/>
          </p:nvPr>
        </p:nvSpPr>
        <p:spPr>
          <a:xfrm>
            <a:off x="3407813" y="3501005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/>
          </p:nvPr>
        </p:nvSpPr>
        <p:spPr>
          <a:xfrm>
            <a:off x="3215800" y="436506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/>
          </p:nvPr>
        </p:nvSpPr>
        <p:spPr>
          <a:xfrm>
            <a:off x="2639760" y="515712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/>
          </p:nvPr>
        </p:nvSpPr>
        <p:spPr>
          <a:xfrm>
            <a:off x="3215800" y="26369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/>
          </p:nvPr>
        </p:nvSpPr>
        <p:spPr>
          <a:xfrm>
            <a:off x="2543753" y="1868917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543753" y="2492935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34"/>
          <p:cNvGrpSpPr/>
          <p:nvPr/>
        </p:nvGrpSpPr>
        <p:grpSpPr bwMode="auto">
          <a:xfrm>
            <a:off x="2831773" y="3501005"/>
            <a:ext cx="6341533" cy="508000"/>
            <a:chOff x="1248" y="2691"/>
            <a:chExt cx="2996" cy="320"/>
          </a:xfrm>
        </p:grpSpPr>
        <p:sp>
          <p:nvSpPr>
            <p:cNvPr id="38" name="AutoShape 35"/>
            <p:cNvSpPr>
              <a:spLocks noChangeArrowheads="1"/>
            </p:cNvSpPr>
            <p:nvPr/>
          </p:nvSpPr>
          <p:spPr bwMode="gray">
            <a:xfrm>
              <a:off x="1460" y="2691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36"/>
            <p:cNvGrpSpPr/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40" name="Oval 37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3" name="Oval 4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44" name="Oval 41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Oval 4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43"/>
          <p:cNvGrpSpPr/>
          <p:nvPr/>
        </p:nvGrpSpPr>
        <p:grpSpPr bwMode="auto">
          <a:xfrm>
            <a:off x="2589460" y="457711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106767" y="2534777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5" name="文本占位符 120"/>
          <p:cNvSpPr>
            <a:spLocks noGrp="1"/>
          </p:cNvSpPr>
          <p:nvPr>
            <p:ph type="body" sz="quarter" idx="13" hasCustomPrompt="1"/>
          </p:nvPr>
        </p:nvSpPr>
        <p:spPr>
          <a:xfrm>
            <a:off x="3405973" y="3594107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197220" y="463518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773007" y="2996970"/>
            <a:ext cx="6299200" cy="508000"/>
            <a:chOff x="1344" y="2179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79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43"/>
          <p:cNvGrpSpPr/>
          <p:nvPr/>
        </p:nvGrpSpPr>
        <p:grpSpPr bwMode="auto">
          <a:xfrm>
            <a:off x="2877480" y="3933035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336020" y="3038812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485240" y="399110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/>
            </a:lvl1pPr>
            <a:lvl2pPr>
              <a:spcBef>
                <a:spcPts val="500"/>
              </a:spcBef>
              <a:spcAft>
                <a:spcPts val="500"/>
              </a:spcAft>
              <a:defRPr sz="20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容2 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368719" cy="4968345"/>
          </a:xfrm>
          <a:prstGeom prst="rect">
            <a:avLst/>
          </a:prstGeom>
        </p:spPr>
        <p:txBody>
          <a:bodyPr/>
          <a:lstStyle>
            <a:lvl1pPr marL="342265">
              <a:spcBef>
                <a:spcPts val="800"/>
              </a:spcBef>
              <a:spcAft>
                <a:spcPts val="800"/>
              </a:spcAft>
              <a:defRPr sz="2400"/>
            </a:lvl1pPr>
            <a:lvl2pPr marL="363855" indent="265430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SzPct val="107000"/>
              <a:buFont typeface="Calibri" panose="020F0502020204030204" pitchFamily="34" charset="0"/>
              <a:buChar char="–"/>
              <a:defRPr sz="1600"/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3.png"/><Relationship Id="rId13" Type="http://schemas.openxmlformats.org/officeDocument/2006/relationships/image" Target="../media/image1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进程基础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（</a:t>
            </a:r>
            <a:r>
              <a:rPr sz="5865" smtClean="0">
                <a:solidFill>
                  <a:srgbClr val="FFFF00"/>
                </a:solidFill>
                <a:sym typeface="+mn-ea"/>
              </a:rPr>
              <a:t>二</a:t>
            </a:r>
            <a:r>
              <a:rPr lang="en-US" altLang="zh-CN" sz="5865" smtClean="0">
                <a:solidFill>
                  <a:srgbClr val="FFFF00"/>
                </a:solidFill>
                <a:sym typeface="+mn-ea"/>
              </a:rPr>
              <a:t>）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4" tIns="46037" rIns="92074" bIns="46037" anchor="ctr"/>
          <a:lstStyle/>
          <a:p>
            <a:pPr>
              <a:spcBef>
                <a:spcPct val="0"/>
              </a:spcBef>
              <a:buNone/>
            </a:pP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sz="quarter" idx="11"/>
          </p:nvPr>
        </p:nvSpPr>
        <p:spPr>
          <a:xfrm>
            <a:off x="772563" y="3858057"/>
            <a:ext cx="5473117" cy="57604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改变进程优先级（熟练）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76280" y="4685398"/>
            <a:ext cx="5473117" cy="48003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小结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72930" y="3222980"/>
            <a:ext cx="5473117" cy="48003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前后</a:t>
            </a:r>
            <a:r>
              <a:rPr lang="zh-CN" altLang="en-US" sz="2400" dirty="0" smtClean="0">
                <a:solidFill>
                  <a:schemeClr val="bg1"/>
                </a:solidFill>
              </a:rPr>
              <a:t>台进程切换（熟练）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776020" y="1436280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7"/>
          </p:nvPr>
        </p:nvSpPr>
        <p:spPr>
          <a:xfrm>
            <a:off x="772483" y="2581747"/>
            <a:ext cx="5473117" cy="480033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查看进程信息（</a:t>
            </a:r>
            <a:r>
              <a:rPr lang="zh-CN" altLang="en-US" sz="2400" dirty="0">
                <a:solidFill>
                  <a:schemeClr val="bg1"/>
                </a:solidFill>
              </a:rPr>
              <a:t>熟练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817880" y="2675255"/>
            <a:ext cx="4454525" cy="39751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ps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查看系统进程快照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top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查看进程动态信息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/proc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查看进程详细信息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18173" y="17842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查看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进程信息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3615" y="1340485"/>
            <a:ext cx="4454525" cy="397510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ps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命令详细参数：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-e：显示所有进程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-l：长格式显示更加详细的信息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-f 全部列出，通常和其他选项联用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9763" y="47618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查看</a:t>
            </a:r>
            <a:r>
              <a:rPr lang="zh-CN" altLang="en-US" sz="4400" b="0" dirty="0" smtClean="0">
                <a:solidFill>
                  <a:srgbClr val="01E1EF"/>
                </a:solidFill>
              </a:rPr>
              <a:t>进程信息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29005" y="1489075"/>
            <a:ext cx="8495665" cy="532511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nice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按用户指定的优先级运行进程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 nice [-n NI值] 命令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NI 范围是 -20~19。</a:t>
            </a:r>
            <a:r>
              <a:rPr lang="zh-CN" altLang="en-US" sz="1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数值越大优先级越低</a:t>
            </a:r>
            <a:endParaRPr lang="en-US" altLang="zh-CN" sz="1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普通用户调整 NI 值的范围是 0~19，而且只能调整自己的进程。</a:t>
            </a:r>
            <a:endParaRPr lang="en-US" altLang="zh-CN" sz="1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普通用户只能调高 NI 值，而不能降低。如原本 NI 值为 0，则只能调整为大于 0。</a:t>
            </a:r>
            <a:endParaRPr lang="en-US" altLang="zh-CN" sz="1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66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只有 root 用户才能设定进程 NI 值为负值，而且可以调整任何用户的进程。</a:t>
            </a:r>
            <a:endParaRPr lang="en-US" altLang="zh-CN" sz="1665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renice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改变正在运行进程的优先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级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	renice [优先级] PID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839763" y="54857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进程相关命令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983615" y="2564765"/>
            <a:ext cx="5924550" cy="3027045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jobs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查看后台进程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bg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挂起的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进程在后台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fg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后台运行的进程放到前台运行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959143" y="1482027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进程相关命令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635" name="Rectangle 3"/>
          <p:cNvSpPr>
            <a:spLocks noGrp="1"/>
          </p:cNvSpPr>
          <p:nvPr>
            <p:ph type="body" sz="quarter" idx="11"/>
          </p:nvPr>
        </p:nvSpPr>
        <p:spPr>
          <a:xfrm>
            <a:off x="784860" y="2799715"/>
            <a:ext cx="3712845" cy="327850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/proc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 /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renice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15633" y="155378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</a:rPr>
              <a:t>进程小结</a:t>
            </a:r>
            <a:endParaRPr lang="zh-CN" altLang="en-US" sz="4400" b="0" dirty="0" smtClean="0">
              <a:solidFill>
                <a:srgbClr val="01E1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480</Words>
  <Application>WPS 演示</Application>
  <PresentationFormat>自定义</PresentationFormat>
  <Paragraphs>62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黑体</vt:lpstr>
      <vt:lpstr>华文细黑</vt:lpstr>
      <vt:lpstr>Symbol</vt:lpstr>
      <vt:lpstr>Times New Roman</vt:lpstr>
      <vt:lpstr>Arial Unicode MS</vt:lpstr>
      <vt:lpstr>华清远见慕课堂 - PPT模板（最终版）</vt:lpstr>
      <vt:lpstr>进程基础（二）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1138</cp:revision>
  <dcterms:created xsi:type="dcterms:W3CDTF">2008-06-24T03:08:00Z</dcterms:created>
  <dcterms:modified xsi:type="dcterms:W3CDTF">2021-10-13T08:45:37Z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7B12AD30174C4CD48948FC330C8769BF</vt:lpwstr>
  </property>
</Properties>
</file>