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4"/>
  </p:handoutMasterIdLst>
  <p:sldIdLst>
    <p:sldId id="1604" r:id="rId3"/>
    <p:sldId id="1550" r:id="rId4"/>
    <p:sldId id="1585" r:id="rId5"/>
    <p:sldId id="1596" r:id="rId7"/>
    <p:sldId id="1598" r:id="rId8"/>
    <p:sldId id="1597" r:id="rId9"/>
    <p:sldId id="1599" r:id="rId10"/>
    <p:sldId id="1600" r:id="rId11"/>
    <p:sldId id="1583" r:id="rId12"/>
    <p:sldId id="1582" r:id="rId13"/>
  </p:sldIdLst>
  <p:sldSz cx="12192000" cy="6858000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E1EF"/>
    <a:srgbClr val="3A3C3F"/>
    <a:srgbClr val="E30C07"/>
    <a:srgbClr val="6F6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342" autoAdjust="0"/>
    <p:restoredTop sz="85902" autoAdjust="0"/>
  </p:normalViewPr>
  <p:slideViewPr>
    <p:cSldViewPr>
      <p:cViewPr varScale="1">
        <p:scale>
          <a:sx n="67" d="100"/>
          <a:sy n="67" d="100"/>
        </p:scale>
        <p:origin x="-798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215F5-BED6-4843-BE30-F7DCC61DF9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C9D07-4D2E-4279-BB2A-272192FFB15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74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74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74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74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fld id="{0E7FBE50-E1A1-4D32-9B8B-4E7C79B0A50D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CA4E876-A859-4FFF-9DBB-C136A0B1E55B}" type="slidenum">
              <a:rPr lang="en-US" altLang="zh-CN"/>
            </a:fld>
            <a:endParaRPr lang="en-US" altLang="zh-CN"/>
          </a:p>
        </p:txBody>
      </p:sp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1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1" tIns="45716" rIns="91431" bIns="45716" anchor="b"/>
          <a:lstStyle/>
          <a:p>
            <a:pPr algn="r" latinLnBrk="1"/>
            <a:fld id="{C4E139AD-E5C1-4CA8-9F56-F6D5C84F7864}" type="slidenum">
              <a:rPr kumimoji="1" lang="en-US" altLang="zh-CN" sz="1200">
                <a:latin typeface="Times New Roman" panose="02020603050405020304" pitchFamily="18" charset="0"/>
              </a:rPr>
            </a:fld>
            <a:endParaRPr kumimoji="1"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CA4E876-A859-4FFF-9DBB-C136A0B1E55B}" type="slidenum">
              <a:rPr lang="en-US" altLang="zh-CN"/>
            </a:fld>
            <a:endParaRPr lang="en-US" altLang="zh-CN"/>
          </a:p>
        </p:txBody>
      </p:sp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1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1" tIns="45716" rIns="91431" bIns="45716" anchor="b"/>
          <a:lstStyle/>
          <a:p>
            <a:pPr algn="r" latinLnBrk="1"/>
            <a:fld id="{C4E139AD-E5C1-4CA8-9F56-F6D5C84F7864}" type="slidenum">
              <a:rPr kumimoji="1" lang="en-US" altLang="zh-CN" sz="1200">
                <a:latin typeface="Times New Roman" panose="02020603050405020304" pitchFamily="18" charset="0"/>
              </a:rPr>
            </a:fld>
            <a:endParaRPr kumimoji="1"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CA4E876-A859-4FFF-9DBB-C136A0B1E55B}" type="slidenum">
              <a:rPr lang="en-US" altLang="zh-CN"/>
            </a:fld>
            <a:endParaRPr lang="en-US" altLang="zh-CN"/>
          </a:p>
        </p:txBody>
      </p:sp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1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1" tIns="45716" rIns="91431" bIns="45716" anchor="b"/>
          <a:lstStyle/>
          <a:p>
            <a:pPr algn="r" latinLnBrk="1"/>
            <a:fld id="{C4E139AD-E5C1-4CA8-9F56-F6D5C84F7864}" type="slidenum">
              <a:rPr kumimoji="1" lang="en-US" altLang="zh-CN" sz="1200">
                <a:latin typeface="Times New Roman" panose="02020603050405020304" pitchFamily="18" charset="0"/>
              </a:rPr>
            </a:fld>
            <a:endParaRPr kumimoji="1"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CA4E876-A859-4FFF-9DBB-C136A0B1E55B}" type="slidenum">
              <a:rPr lang="en-US" altLang="zh-CN"/>
            </a:fld>
            <a:endParaRPr lang="en-US" altLang="zh-CN"/>
          </a:p>
        </p:txBody>
      </p:sp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1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1" tIns="45716" rIns="91431" bIns="45716" anchor="b"/>
          <a:lstStyle/>
          <a:p>
            <a:pPr algn="r" latinLnBrk="1"/>
            <a:fld id="{C4E139AD-E5C1-4CA8-9F56-F6D5C84F7864}" type="slidenum">
              <a:rPr kumimoji="1" lang="en-US" altLang="zh-CN" sz="1200">
                <a:latin typeface="Times New Roman" panose="02020603050405020304" pitchFamily="18" charset="0"/>
              </a:rPr>
            </a:fld>
            <a:endParaRPr kumimoji="1"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CA4E876-A859-4FFF-9DBB-C136A0B1E55B}" type="slidenum">
              <a:rPr lang="en-US" altLang="zh-CN"/>
            </a:fld>
            <a:endParaRPr lang="en-US" altLang="zh-CN"/>
          </a:p>
        </p:txBody>
      </p:sp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1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1" tIns="45716" rIns="91431" bIns="45716" anchor="b"/>
          <a:lstStyle/>
          <a:p>
            <a:pPr algn="r" latinLnBrk="1"/>
            <a:fld id="{C4E139AD-E5C1-4CA8-9F56-F6D5C84F7864}" type="slidenum">
              <a:rPr kumimoji="1" lang="en-US" altLang="zh-CN" sz="1200">
                <a:latin typeface="Times New Roman" panose="02020603050405020304" pitchFamily="18" charset="0"/>
              </a:rPr>
            </a:fld>
            <a:endParaRPr kumimoji="1"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CA4E876-A859-4FFF-9DBB-C136A0B1E55B}" type="slidenum">
              <a:rPr lang="en-US" altLang="zh-CN"/>
            </a:fld>
            <a:endParaRPr lang="en-US" altLang="zh-CN"/>
          </a:p>
        </p:txBody>
      </p:sp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1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1" tIns="45716" rIns="91431" bIns="45716" anchor="b"/>
          <a:lstStyle/>
          <a:p>
            <a:pPr algn="r" latinLnBrk="1"/>
            <a:fld id="{C4E139AD-E5C1-4CA8-9F56-F6D5C84F7864}" type="slidenum">
              <a:rPr kumimoji="1" lang="en-US" altLang="zh-CN" sz="1200">
                <a:latin typeface="Times New Roman" panose="02020603050405020304" pitchFamily="18" charset="0"/>
              </a:rPr>
            </a:fld>
            <a:endParaRPr kumimoji="1"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</a:t>
            </a:r>
            <a:r>
              <a:rPr lang="en-US" altLang="zh-CN" baseline="0" dirty="0" smtClean="0"/>
              <a:t>  </a:t>
            </a:r>
            <a:r>
              <a:rPr lang="zh-CN" altLang="en-US" baseline="0" dirty="0" smtClean="0"/>
              <a:t>表示创建库文件</a:t>
            </a:r>
            <a:endParaRPr lang="en-US" altLang="zh-CN" baseline="0" dirty="0" smtClean="0"/>
          </a:p>
          <a:p>
            <a:r>
              <a:rPr lang="en-US" altLang="zh-CN" baseline="0" dirty="0" smtClean="0"/>
              <a:t>r  </a:t>
            </a:r>
            <a:r>
              <a:rPr lang="zh-CN" altLang="en-US" baseline="0" dirty="0" smtClean="0"/>
              <a:t>表示替换库中同名的目标文件内容</a:t>
            </a:r>
            <a:endParaRPr lang="en-US" altLang="zh-CN" baseline="0" dirty="0" smtClean="0"/>
          </a:p>
          <a:p>
            <a:r>
              <a:rPr lang="en-US" altLang="zh-CN" baseline="0" dirty="0" smtClean="0"/>
              <a:t>s  </a:t>
            </a:r>
            <a:r>
              <a:rPr lang="zh-CN" altLang="en-US" baseline="0" dirty="0" smtClean="0"/>
              <a:t>表示为库中符号创建索引，能够加快链接过程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FBE50-E1A1-4D32-9B8B-4E7C79B0A50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9.png"/><Relationship Id="rId3" Type="http://schemas.openxmlformats.org/officeDocument/2006/relationships/image" Target="../media/image2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0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71733" y="0"/>
            <a:ext cx="5520267" cy="646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8" descr="8cm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2284" y="4581525"/>
            <a:ext cx="1909233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本框 9"/>
          <p:cNvSpPr txBox="1"/>
          <p:nvPr/>
        </p:nvSpPr>
        <p:spPr>
          <a:xfrm>
            <a:off x="2832100" y="5013325"/>
            <a:ext cx="5029200" cy="9531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扫描华清远见官方二维码（</a:t>
            </a:r>
            <a:r>
              <a:rPr lang="en-US" altLang="zh-CN" sz="1600" u="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farsight2013</a:t>
            </a:r>
            <a:r>
              <a:rPr lang="zh-CN" altLang="en-US" sz="1600" u="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u="none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第一时间获取更多华清远见课程信息。</a:t>
            </a:r>
            <a:endParaRPr lang="zh-CN" altLang="en-US" sz="1600" u="none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815633" y="2132910"/>
            <a:ext cx="6624460" cy="576040"/>
          </a:xfrm>
          <a:prstGeom prst="rect">
            <a:avLst/>
          </a:prstGeom>
        </p:spPr>
        <p:txBody>
          <a:bodyPr anchor="t"/>
          <a:lstStyle>
            <a:lvl1pPr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  <a:sym typeface="Calibri" panose="020F0502020204030204" pitchFamily="34" charset="0"/>
              </a:defRPr>
            </a:lvl1pPr>
          </a:lstStyle>
          <a:p>
            <a:r>
              <a:rPr lang="zh-CN" altLang="en-US" dirty="0" smtClean="0"/>
              <a:t>编辑母版标题样式</a:t>
            </a:r>
            <a:endParaRPr lang="zh-CN" altLang="en-US" dirty="0"/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10" hasCustomPrompt="1"/>
          </p:nvPr>
        </p:nvSpPr>
        <p:spPr>
          <a:xfrm>
            <a:off x="719627" y="3068975"/>
            <a:ext cx="6048420" cy="504035"/>
          </a:xfrm>
          <a:prstGeom prst="rect">
            <a:avLst/>
          </a:prstGeom>
        </p:spPr>
        <p:txBody>
          <a:bodyPr/>
          <a:lstStyle>
            <a:lvl1pPr algn="ctr">
              <a:buNone/>
              <a:defRPr lang="zh-CN" altLang="en-US" sz="2000" b="1" dirty="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  <p:pic>
        <p:nvPicPr>
          <p:cNvPr id="8" name="图片 7" descr="logo-ppt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31607" y="330376"/>
            <a:ext cx="3456240" cy="650454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 descr="p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2542117" y="2032000"/>
            <a:ext cx="7404100" cy="5835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2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华清远见慕课堂  </a:t>
            </a:r>
            <a:r>
              <a:rPr lang="en-US" altLang="zh-CN" sz="32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 </a:t>
            </a:r>
            <a:r>
              <a:rPr lang="zh-CN" altLang="en-US" sz="32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程序员的学习天堂</a:t>
            </a:r>
            <a:endParaRPr lang="zh-CN" altLang="en-US" sz="3200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9"/>
          <p:cNvSpPr txBox="1"/>
          <p:nvPr/>
        </p:nvSpPr>
        <p:spPr>
          <a:xfrm rot="220577">
            <a:off x="2034117" y="5778706"/>
            <a:ext cx="3172883" cy="9531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关注微信（</a:t>
            </a:r>
            <a:r>
              <a:rPr lang="en-US" altLang="zh-CN" sz="1600" u="none" dirty="0">
                <a:solidFill>
                  <a:srgbClr val="E30C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farsight2013</a:t>
            </a: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第一时间获取更多免费学习资料</a:t>
            </a:r>
            <a:endParaRPr lang="zh-CN" altLang="en-US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14" descr="8cm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56691">
            <a:off x="2338917" y="4076700"/>
            <a:ext cx="2317749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本框 5"/>
          <p:cNvSpPr txBox="1"/>
          <p:nvPr/>
        </p:nvSpPr>
        <p:spPr>
          <a:xfrm rot="195230">
            <a:off x="5096933" y="3994895"/>
            <a:ext cx="5331884" cy="30486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更多课程欢迎关注华清远见慕课堂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http://mooc.farsight.com.cn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免费咨询电话：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400-706-1880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值班手机：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15010390966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咨询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619366077</a:t>
            </a: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1462495461</a:t>
            </a:r>
            <a:endParaRPr lang="zh-CN" altLang="en-US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logo-白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747243" y="836820"/>
            <a:ext cx="4556911" cy="792055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4165600" y="6381750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www.embedu.org</a:t>
            </a:r>
            <a:endParaRPr lang="en-US" alt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>
          <a:xfrm>
            <a:off x="9956800" y="6381750"/>
            <a:ext cx="162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-19685"/>
            <a:ext cx="12193291" cy="6897651"/>
          </a:xfrm>
          <a:prstGeom prst="rect">
            <a:avLst/>
          </a:prstGeom>
        </p:spPr>
      </p:pic>
      <p:sp>
        <p:nvSpPr>
          <p:cNvPr id="10" name="标题 4"/>
          <p:cNvSpPr>
            <a:spLocks noGrp="1"/>
          </p:cNvSpPr>
          <p:nvPr>
            <p:ph type="ctrTitle" hasCustomPrompt="1"/>
          </p:nvPr>
        </p:nvSpPr>
        <p:spPr>
          <a:xfrm>
            <a:off x="531731" y="2168539"/>
            <a:ext cx="7208855" cy="1066911"/>
          </a:xfrm>
          <a:ln>
            <a:noFill/>
          </a:ln>
        </p:spPr>
        <p:txBody>
          <a:bodyPr/>
          <a:lstStyle>
            <a:lvl1pPr algn="ctr">
              <a:defRPr sz="2280">
                <a:solidFill>
                  <a:schemeClr val="bg1"/>
                </a:solidFill>
              </a:defRPr>
            </a:lvl1pPr>
          </a:lstStyle>
          <a:p>
            <a:r>
              <a:rPr kumimoji="1" lang="en-US" altLang="zh-CN" b="0" dirty="0"/>
              <a:t>编辑母版标题样式</a:t>
            </a:r>
            <a:endParaRPr kumimoji="1" lang="en-US" altLang="zh-CN" b="0" dirty="0"/>
          </a:p>
        </p:txBody>
      </p:sp>
      <p:sp>
        <p:nvSpPr>
          <p:cNvPr id="12" name="文本占位符 28"/>
          <p:cNvSpPr>
            <a:spLocks noGrp="1"/>
          </p:cNvSpPr>
          <p:nvPr>
            <p:ph type="body" sz="quarter" idx="10" hasCustomPrompt="1"/>
          </p:nvPr>
        </p:nvSpPr>
        <p:spPr>
          <a:xfrm>
            <a:off x="2167567" y="3445443"/>
            <a:ext cx="3840659" cy="96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50000"/>
              </a:lnSpc>
              <a:spcBef>
                <a:spcPts val="0"/>
              </a:spcBef>
              <a:buNone/>
              <a:defRPr lang="zh-CN" altLang="en-US" sz="118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编辑母版主讲人</a:t>
            </a:r>
            <a:endParaRPr lang="zh-CN" altLang="en-US" dirty="0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313241" y="3445439"/>
            <a:ext cx="1889001" cy="112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35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685"/>
            <a:ext cx="12192000" cy="6897651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曾老师-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3"/>
          <p:cNvGrpSpPr/>
          <p:nvPr userDrawn="1"/>
        </p:nvGrpSpPr>
        <p:grpSpPr>
          <a:xfrm>
            <a:off x="527613" y="4941105"/>
            <a:ext cx="5376373" cy="337185"/>
            <a:chOff x="467715" y="4941105"/>
            <a:chExt cx="4032280" cy="337185"/>
          </a:xfrm>
        </p:grpSpPr>
        <p:sp>
          <p:nvSpPr>
            <p:cNvPr id="45" name="矩形 44"/>
            <p:cNvSpPr/>
            <p:nvPr userDrawn="1"/>
          </p:nvSpPr>
          <p:spPr bwMode="auto">
            <a:xfrm>
              <a:off x="3563930" y="4941105"/>
              <a:ext cx="720050" cy="252000"/>
            </a:xfrm>
            <a:prstGeom prst="rect">
              <a:avLst/>
            </a:prstGeom>
            <a:solidFill>
              <a:srgbClr val="2D32FB"/>
            </a:solidFill>
            <a:ln w="9525" cap="flat" cmpd="sng" algn="ctr">
              <a:solidFill>
                <a:srgbClr val="2D32F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" name="矩形 45"/>
            <p:cNvSpPr/>
            <p:nvPr userDrawn="1"/>
          </p:nvSpPr>
          <p:spPr bwMode="auto">
            <a:xfrm>
              <a:off x="2915885" y="4941105"/>
              <a:ext cx="576040" cy="252000"/>
            </a:xfrm>
            <a:prstGeom prst="rect">
              <a:avLst/>
            </a:prstGeom>
            <a:solidFill>
              <a:srgbClr val="FF8119"/>
            </a:solidFill>
            <a:ln w="9525" cap="flat" cmpd="sng" algn="ctr">
              <a:solidFill>
                <a:srgbClr val="FF811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" name="矩形 54"/>
            <p:cNvSpPr/>
            <p:nvPr userDrawn="1"/>
          </p:nvSpPr>
          <p:spPr bwMode="auto">
            <a:xfrm>
              <a:off x="1043756" y="4941105"/>
              <a:ext cx="432030" cy="2520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" name="矩形 55"/>
            <p:cNvSpPr/>
            <p:nvPr userDrawn="1"/>
          </p:nvSpPr>
          <p:spPr bwMode="auto">
            <a:xfrm>
              <a:off x="1547790" y="4941105"/>
              <a:ext cx="792055" cy="252000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" name="矩形 56"/>
            <p:cNvSpPr/>
            <p:nvPr userDrawn="1"/>
          </p:nvSpPr>
          <p:spPr bwMode="auto">
            <a:xfrm>
              <a:off x="2411850" y="4941105"/>
              <a:ext cx="432030" cy="252000"/>
            </a:xfrm>
            <a:prstGeom prst="rect">
              <a:avLst/>
            </a:prstGeom>
            <a:solidFill>
              <a:srgbClr val="9148C8"/>
            </a:solidFill>
            <a:ln w="9525" cap="flat" cmpd="sng" algn="ctr">
              <a:solidFill>
                <a:srgbClr val="9148C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 userDrawn="1"/>
          </p:nvSpPr>
          <p:spPr bwMode="auto">
            <a:xfrm>
              <a:off x="539720" y="4941105"/>
              <a:ext cx="432030" cy="252000"/>
            </a:xfrm>
            <a:prstGeom prst="rect">
              <a:avLst/>
            </a:prstGeom>
            <a:solidFill>
              <a:srgbClr val="DE0000"/>
            </a:solidFill>
            <a:ln w="9525" cap="flat" cmpd="sng" algn="ctr">
              <a:solidFill>
                <a:srgbClr val="DE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" name="TextBox 58"/>
            <p:cNvSpPr txBox="1"/>
            <p:nvPr userDrawn="1"/>
          </p:nvSpPr>
          <p:spPr>
            <a:xfrm>
              <a:off x="467715" y="4941105"/>
              <a:ext cx="403228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b="1" u="none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rPr>
                <a:t> 牛人      幽默      条理清晰      帅气      责任心     有感染力</a:t>
              </a:r>
              <a:endParaRPr lang="zh-CN" altLang="en-US" sz="100" u="none" dirty="0"/>
            </a:p>
          </p:txBody>
        </p:sp>
      </p:grpSp>
      <p:sp>
        <p:nvSpPr>
          <p:cNvPr id="60" name="TextBox 59"/>
          <p:cNvSpPr txBox="1"/>
          <p:nvPr userDrawn="1"/>
        </p:nvSpPr>
        <p:spPr>
          <a:xfrm>
            <a:off x="527613" y="4509075"/>
            <a:ext cx="3456240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135" b="1" u="none" dirty="0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学员给他的标签：</a:t>
            </a:r>
            <a:endParaRPr lang="zh-CN" altLang="en-US" sz="2135" b="1" u="none" dirty="0" smtClean="0">
              <a:solidFill>
                <a:srgbClr val="CC0000"/>
              </a:solidFill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1" name="TextBox 60"/>
          <p:cNvSpPr txBox="1"/>
          <p:nvPr userDrawn="1"/>
        </p:nvSpPr>
        <p:spPr>
          <a:xfrm>
            <a:off x="5903985" y="1844890"/>
            <a:ext cx="5664393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135" b="1" u="none" dirty="0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讲师介绍：</a:t>
            </a:r>
            <a:endParaRPr lang="zh-CN" altLang="en-US" sz="2135" b="1" u="none" dirty="0" smtClean="0">
              <a:solidFill>
                <a:srgbClr val="CC0000"/>
              </a:solidFill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2" name="TextBox 61"/>
          <p:cNvSpPr txBox="1"/>
          <p:nvPr userDrawn="1"/>
        </p:nvSpPr>
        <p:spPr>
          <a:xfrm>
            <a:off x="623620" y="1124840"/>
            <a:ext cx="364825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b="1" u="none" dirty="0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金牌</a:t>
            </a:r>
            <a:r>
              <a:rPr lang="zh-CN" altLang="en-US" sz="2400" b="1" u="none" kern="1200" dirty="0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讲师 </a:t>
            </a:r>
            <a:r>
              <a:rPr lang="zh-CN" altLang="en-US" sz="2400" b="1" u="none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   曾老师</a:t>
            </a:r>
            <a:endParaRPr lang="zh-CN" altLang="en-US" sz="2400" b="1" u="none" dirty="0" smtClean="0">
              <a:solidFill>
                <a:schemeClr val="tx1"/>
              </a:solidFill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3" name="TextBox 62"/>
          <p:cNvSpPr txBox="1"/>
          <p:nvPr userDrawn="1"/>
        </p:nvSpPr>
        <p:spPr>
          <a:xfrm>
            <a:off x="623620" y="1567891"/>
            <a:ext cx="1056073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600" b="1" u="none" kern="1200" dirty="0" smtClean="0">
                <a:solidFill>
                  <a:srgbClr val="00A4DE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精彩语录：拥有梦想只是一种智力</a:t>
            </a:r>
            <a:r>
              <a:rPr lang="en-US" altLang="zh-CN" sz="1600" b="1" u="none" kern="1200" dirty="0" smtClean="0">
                <a:solidFill>
                  <a:srgbClr val="00A4DE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,</a:t>
            </a:r>
            <a:r>
              <a:rPr lang="zh-CN" altLang="en-US" sz="1600" b="1" u="none" kern="1200" dirty="0" smtClean="0">
                <a:solidFill>
                  <a:srgbClr val="00A4DE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实现梦想才是一种能力。 </a:t>
            </a:r>
            <a:endParaRPr lang="zh-CN" altLang="en-US" sz="1600" b="1" u="none" kern="1200" dirty="0" smtClean="0">
              <a:solidFill>
                <a:srgbClr val="00A4DE"/>
              </a:solidFill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4" name="TextBox 63"/>
          <p:cNvSpPr txBox="1"/>
          <p:nvPr userDrawn="1"/>
        </p:nvSpPr>
        <p:spPr>
          <a:xfrm>
            <a:off x="5903985" y="2276921"/>
            <a:ext cx="6048420" cy="233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华清远见教学总监，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“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四大才子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”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之首；</a:t>
            </a:r>
            <a:endParaRPr lang="zh-CN" altLang="en-US" sz="160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华清远见金牌讲师，嵌入式系统、软件开发培训专家；</a:t>
            </a:r>
            <a:endParaRPr lang="zh-CN" altLang="en-US" sz="160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精通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Unix/Linux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操作系统和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Linux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下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C/C++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语言编程；</a:t>
            </a:r>
            <a:endParaRPr lang="zh-CN" altLang="en-US" sz="160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精通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Linux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的各种应用编程接口和机制；</a:t>
            </a:r>
            <a:endParaRPr lang="zh-CN" altLang="en-US" sz="160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深入理解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Linux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内核驱动相关机制；</a:t>
            </a:r>
            <a:endParaRPr lang="zh-CN" altLang="en-US" sz="160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超级丰富的产品开发经验，辅导过超过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10000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名学生。</a:t>
            </a:r>
            <a:endParaRPr lang="zh-CN" altLang="en-US" sz="100" u="none" dirty="0"/>
          </a:p>
        </p:txBody>
      </p:sp>
      <p:sp>
        <p:nvSpPr>
          <p:cNvPr id="65" name="TextBox 64"/>
          <p:cNvSpPr txBox="1"/>
          <p:nvPr userDrawn="1"/>
        </p:nvSpPr>
        <p:spPr>
          <a:xfrm>
            <a:off x="5999993" y="4437070"/>
            <a:ext cx="3456240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135" b="1" u="none" dirty="0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曾老师编写的图书：</a:t>
            </a:r>
            <a:endParaRPr lang="zh-CN" altLang="en-US" sz="2135" b="1" u="none" dirty="0" smtClean="0">
              <a:solidFill>
                <a:srgbClr val="CC0000"/>
              </a:solidFill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6" name="TextBox 65"/>
          <p:cNvSpPr txBox="1"/>
          <p:nvPr userDrawn="1"/>
        </p:nvSpPr>
        <p:spPr>
          <a:xfrm>
            <a:off x="623620" y="476795"/>
            <a:ext cx="10080700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3735" b="1" u="none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主讲老师介绍：</a:t>
            </a:r>
            <a:endParaRPr lang="zh-CN" altLang="en-US" sz="3735" b="1" u="none" kern="1200" noProof="0" dirty="0" smtClean="0">
              <a:solidFill>
                <a:srgbClr val="C00000"/>
              </a:solidFill>
              <a:latin typeface="华文细黑" panose="02010600040101010101" pitchFamily="2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pic>
        <p:nvPicPr>
          <p:cNvPr id="67" name="图片 66" descr="t1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31607" y="1844890"/>
            <a:ext cx="5376373" cy="2615222"/>
          </a:xfrm>
          <a:prstGeom prst="rect">
            <a:avLst/>
          </a:prstGeom>
        </p:spPr>
      </p:pic>
      <p:pic>
        <p:nvPicPr>
          <p:cNvPr id="68" name="图片 67" descr="2014《嵌入式应用程序设计综合教程》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288013" y="4843990"/>
            <a:ext cx="1253369" cy="1321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9" name="图片 68" descr="2012《从实践中学嵌入式Linux C编程》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728113" y="4843990"/>
            <a:ext cx="1247059" cy="1321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0" name="图片 69" descr="2009《嵌入式Linux C语言开发》.JP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9168213" y="4843990"/>
            <a:ext cx="1216295" cy="1321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课程目录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7"/>
          <p:cNvGrpSpPr/>
          <p:nvPr userDrawn="1"/>
        </p:nvGrpSpPr>
        <p:grpSpPr bwMode="auto">
          <a:xfrm>
            <a:off x="2468053" y="2416965"/>
            <a:ext cx="6316133" cy="508000"/>
            <a:chOff x="912" y="1147"/>
            <a:chExt cx="2984" cy="320"/>
          </a:xfrm>
        </p:grpSpPr>
        <p:sp>
          <p:nvSpPr>
            <p:cNvPr id="11" name="AutoShape 8"/>
            <p:cNvSpPr>
              <a:spLocks noChangeArrowheads="1"/>
            </p:cNvSpPr>
            <p:nvPr userDrawn="1"/>
          </p:nvSpPr>
          <p:spPr bwMode="gray">
            <a:xfrm>
              <a:off x="1112" y="1147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9"/>
            <p:cNvGrpSpPr/>
            <p:nvPr/>
          </p:nvGrpSpPr>
          <p:grpSpPr bwMode="auto">
            <a:xfrm>
              <a:off x="912" y="1203"/>
              <a:ext cx="240" cy="240"/>
              <a:chOff x="2078" y="1680"/>
              <a:chExt cx="1615" cy="1615"/>
            </a:xfrm>
          </p:grpSpPr>
          <p:sp>
            <p:nvSpPr>
              <p:cNvPr id="13" name="Oval 10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4" name="Oval 11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5" name="Oval 1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6" name="Oval 13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7" name="Oval 1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8" name="Oval 15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16"/>
          <p:cNvGrpSpPr/>
          <p:nvPr/>
        </p:nvGrpSpPr>
        <p:grpSpPr bwMode="auto">
          <a:xfrm>
            <a:off x="2831773" y="3209020"/>
            <a:ext cx="6299200" cy="508000"/>
            <a:chOff x="1248" y="1632"/>
            <a:chExt cx="2976" cy="320"/>
          </a:xfrm>
        </p:grpSpPr>
        <p:sp>
          <p:nvSpPr>
            <p:cNvPr id="20" name="AutoShape 17"/>
            <p:cNvSpPr>
              <a:spLocks noChangeArrowheads="1"/>
            </p:cNvSpPr>
            <p:nvPr/>
          </p:nvSpPr>
          <p:spPr bwMode="gray">
            <a:xfrm>
              <a:off x="1440" y="163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18"/>
            <p:cNvGrpSpPr/>
            <p:nvPr/>
          </p:nvGrpSpPr>
          <p:grpSpPr bwMode="auto">
            <a:xfrm>
              <a:off x="1248" y="1699"/>
              <a:ext cx="240" cy="240"/>
              <a:chOff x="2078" y="1680"/>
              <a:chExt cx="1615" cy="1615"/>
            </a:xfrm>
          </p:grpSpPr>
          <p:sp>
            <p:nvSpPr>
              <p:cNvPr id="22" name="Oval 19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3" name="Oval 20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4" name="Oval 2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5" name="Oval 2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6" name="Oval 2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7" name="Oval 2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6" name="Group 25"/>
          <p:cNvGrpSpPr/>
          <p:nvPr/>
        </p:nvGrpSpPr>
        <p:grpSpPr bwMode="auto">
          <a:xfrm>
            <a:off x="2831773" y="4001075"/>
            <a:ext cx="6299200" cy="508000"/>
            <a:chOff x="1344" y="2179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79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7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0" name="Group 34"/>
          <p:cNvGrpSpPr/>
          <p:nvPr/>
        </p:nvGrpSpPr>
        <p:grpSpPr bwMode="auto">
          <a:xfrm>
            <a:off x="2447747" y="4721125"/>
            <a:ext cx="6341533" cy="508000"/>
            <a:chOff x="1248" y="2691"/>
            <a:chExt cx="2996" cy="320"/>
          </a:xfrm>
        </p:grpSpPr>
        <p:sp>
          <p:nvSpPr>
            <p:cNvPr id="38" name="AutoShape 35"/>
            <p:cNvSpPr>
              <a:spLocks noChangeArrowheads="1"/>
            </p:cNvSpPr>
            <p:nvPr/>
          </p:nvSpPr>
          <p:spPr bwMode="gray">
            <a:xfrm>
              <a:off x="1460" y="2691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12" name="Group 36"/>
            <p:cNvGrpSpPr/>
            <p:nvPr/>
          </p:nvGrpSpPr>
          <p:grpSpPr bwMode="auto">
            <a:xfrm>
              <a:off x="1248" y="2755"/>
              <a:ext cx="240" cy="240"/>
              <a:chOff x="2078" y="1680"/>
              <a:chExt cx="1615" cy="1615"/>
            </a:xfrm>
          </p:grpSpPr>
          <p:sp>
            <p:nvSpPr>
              <p:cNvPr id="40" name="Oval 37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1" name="Oval 38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2" name="Oval 39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3" name="Oval 4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4" name="Oval 41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5" name="Oval 4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9" name="Group 43"/>
          <p:cNvGrpSpPr/>
          <p:nvPr/>
        </p:nvGrpSpPr>
        <p:grpSpPr bwMode="auto">
          <a:xfrm>
            <a:off x="1777816" y="5441175"/>
            <a:ext cx="6288617" cy="508000"/>
            <a:chOff x="961" y="3212"/>
            <a:chExt cx="2971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21" name="Group 45"/>
            <p:cNvGrpSpPr/>
            <p:nvPr userDrawn="1"/>
          </p:nvGrpSpPr>
          <p:grpSpPr bwMode="auto">
            <a:xfrm>
              <a:off x="961" y="3244"/>
              <a:ext cx="225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 userDrawn="1"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 userDrawn="1"/>
            </p:nvSpPr>
            <p:spPr bwMode="gray">
              <a:xfrm>
                <a:off x="2172" y="1767"/>
                <a:ext cx="1425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 userDrawn="1"/>
            </p:nvSpPr>
            <p:spPr bwMode="gray">
              <a:xfrm>
                <a:off x="2251" y="2076"/>
                <a:ext cx="1420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 userDrawn="1"/>
            </p:nvSpPr>
            <p:spPr bwMode="gray">
              <a:xfrm>
                <a:off x="2251" y="2076"/>
                <a:ext cx="1420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 userDrawn="1"/>
            </p:nvSpPr>
            <p:spPr bwMode="gray">
              <a:xfrm>
                <a:off x="2337" y="2096"/>
                <a:ext cx="1093" cy="775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0" y="2093"/>
                <a:ext cx="1091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 hasCustomPrompt="1"/>
          </p:nvPr>
        </p:nvSpPr>
        <p:spPr>
          <a:xfrm>
            <a:off x="3394787" y="4042917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5" name="文本占位符 120"/>
          <p:cNvSpPr>
            <a:spLocks noGrp="1"/>
          </p:cNvSpPr>
          <p:nvPr>
            <p:ph type="body" sz="quarter" idx="13" hasCustomPrompt="1"/>
          </p:nvPr>
        </p:nvSpPr>
        <p:spPr>
          <a:xfrm>
            <a:off x="3021947" y="4814227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 hasCustomPrompt="1"/>
          </p:nvPr>
        </p:nvSpPr>
        <p:spPr>
          <a:xfrm>
            <a:off x="2383460" y="549924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7" name="文本占位符 120"/>
          <p:cNvSpPr>
            <a:spLocks noGrp="1"/>
          </p:cNvSpPr>
          <p:nvPr>
            <p:ph type="body" sz="quarter" idx="15" hasCustomPrompt="1"/>
          </p:nvPr>
        </p:nvSpPr>
        <p:spPr>
          <a:xfrm>
            <a:off x="3405973" y="325516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  <p:sp>
        <p:nvSpPr>
          <p:cNvPr id="56" name="文本占位符 120"/>
          <p:cNvSpPr>
            <a:spLocks noGrp="1"/>
          </p:cNvSpPr>
          <p:nvPr>
            <p:ph type="body" sz="quarter" idx="17" hasCustomPrompt="1"/>
          </p:nvPr>
        </p:nvSpPr>
        <p:spPr>
          <a:xfrm>
            <a:off x="3081407" y="2512644"/>
            <a:ext cx="5473117" cy="360025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grpSp>
        <p:nvGrpSpPr>
          <p:cNvPr id="28" name="Group 43"/>
          <p:cNvGrpSpPr/>
          <p:nvPr userDrawn="1"/>
        </p:nvGrpSpPr>
        <p:grpSpPr bwMode="auto">
          <a:xfrm>
            <a:off x="1629393" y="1628875"/>
            <a:ext cx="6290733" cy="508000"/>
            <a:chOff x="960" y="3212"/>
            <a:chExt cx="2972" cy="320"/>
          </a:xfrm>
        </p:grpSpPr>
        <p:sp>
          <p:nvSpPr>
            <p:cNvPr id="5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0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5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6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6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6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6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6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65" name="文本占位符 120"/>
          <p:cNvSpPr>
            <a:spLocks noGrp="1"/>
          </p:cNvSpPr>
          <p:nvPr>
            <p:ph type="body" sz="quarter" idx="18" hasCustomPrompt="1"/>
          </p:nvPr>
        </p:nvSpPr>
        <p:spPr>
          <a:xfrm>
            <a:off x="2237153" y="168694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课程目录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1930400" y="1773238"/>
            <a:ext cx="6316133" cy="508000"/>
            <a:chOff x="912" y="1147"/>
            <a:chExt cx="2984" cy="320"/>
          </a:xfrm>
        </p:grpSpPr>
        <p:sp>
          <p:nvSpPr>
            <p:cNvPr id="11" name="AutoShape 8"/>
            <p:cNvSpPr>
              <a:spLocks noChangeArrowheads="1"/>
            </p:cNvSpPr>
            <p:nvPr userDrawn="1"/>
          </p:nvSpPr>
          <p:spPr bwMode="gray">
            <a:xfrm>
              <a:off x="1112" y="1147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9"/>
            <p:cNvGrpSpPr/>
            <p:nvPr/>
          </p:nvGrpSpPr>
          <p:grpSpPr bwMode="auto">
            <a:xfrm>
              <a:off x="912" y="1203"/>
              <a:ext cx="240" cy="240"/>
              <a:chOff x="2078" y="1680"/>
              <a:chExt cx="1615" cy="1615"/>
            </a:xfrm>
          </p:grpSpPr>
          <p:sp>
            <p:nvSpPr>
              <p:cNvPr id="13" name="Oval 10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4" name="Oval 11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5" name="Oval 1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6" name="Oval 13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7" name="Oval 1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8" name="Oval 15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16"/>
          <p:cNvGrpSpPr/>
          <p:nvPr/>
        </p:nvGrpSpPr>
        <p:grpSpPr bwMode="auto">
          <a:xfrm>
            <a:off x="2641600" y="2590800"/>
            <a:ext cx="6299200" cy="508000"/>
            <a:chOff x="1248" y="1632"/>
            <a:chExt cx="2976" cy="320"/>
          </a:xfrm>
        </p:grpSpPr>
        <p:sp>
          <p:nvSpPr>
            <p:cNvPr id="20" name="AutoShape 17"/>
            <p:cNvSpPr>
              <a:spLocks noChangeArrowheads="1"/>
            </p:cNvSpPr>
            <p:nvPr/>
          </p:nvSpPr>
          <p:spPr bwMode="gray">
            <a:xfrm>
              <a:off x="1440" y="163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18"/>
            <p:cNvGrpSpPr/>
            <p:nvPr/>
          </p:nvGrpSpPr>
          <p:grpSpPr bwMode="auto">
            <a:xfrm>
              <a:off x="1248" y="1699"/>
              <a:ext cx="240" cy="240"/>
              <a:chOff x="2078" y="1680"/>
              <a:chExt cx="1615" cy="1615"/>
            </a:xfrm>
          </p:grpSpPr>
          <p:sp>
            <p:nvSpPr>
              <p:cNvPr id="22" name="Oval 19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3" name="Oval 20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4" name="Oval 2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5" name="Oval 2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6" name="Oval 2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7" name="Oval 2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6" name="Group 25"/>
          <p:cNvGrpSpPr/>
          <p:nvPr/>
        </p:nvGrpSpPr>
        <p:grpSpPr bwMode="auto">
          <a:xfrm>
            <a:off x="2844800" y="3459163"/>
            <a:ext cx="6299200" cy="508000"/>
            <a:chOff x="1344" y="2179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79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7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0" name="Group 34"/>
          <p:cNvGrpSpPr/>
          <p:nvPr/>
        </p:nvGrpSpPr>
        <p:grpSpPr bwMode="auto">
          <a:xfrm>
            <a:off x="2641600" y="4271963"/>
            <a:ext cx="6341533" cy="508000"/>
            <a:chOff x="1248" y="2691"/>
            <a:chExt cx="2996" cy="320"/>
          </a:xfrm>
        </p:grpSpPr>
        <p:sp>
          <p:nvSpPr>
            <p:cNvPr id="38" name="AutoShape 35"/>
            <p:cNvSpPr>
              <a:spLocks noChangeArrowheads="1"/>
            </p:cNvSpPr>
            <p:nvPr/>
          </p:nvSpPr>
          <p:spPr bwMode="gray">
            <a:xfrm>
              <a:off x="1460" y="2691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12" name="Group 36"/>
            <p:cNvGrpSpPr/>
            <p:nvPr/>
          </p:nvGrpSpPr>
          <p:grpSpPr bwMode="auto">
            <a:xfrm>
              <a:off x="1248" y="2755"/>
              <a:ext cx="240" cy="240"/>
              <a:chOff x="2078" y="1680"/>
              <a:chExt cx="1615" cy="1615"/>
            </a:xfrm>
          </p:grpSpPr>
          <p:sp>
            <p:nvSpPr>
              <p:cNvPr id="40" name="Oval 37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1" name="Oval 38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2" name="Oval 39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3" name="Oval 4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4" name="Oval 41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5" name="Oval 4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9" name="Group 43"/>
          <p:cNvGrpSpPr/>
          <p:nvPr/>
        </p:nvGrpSpPr>
        <p:grpSpPr bwMode="auto">
          <a:xfrm>
            <a:off x="2032000" y="5099050"/>
            <a:ext cx="6290733" cy="508000"/>
            <a:chOff x="960" y="3212"/>
            <a:chExt cx="2972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21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/>
          </p:nvPr>
        </p:nvSpPr>
        <p:spPr>
          <a:xfrm>
            <a:off x="3407813" y="3501005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5" name="文本占位符 120"/>
          <p:cNvSpPr>
            <a:spLocks noGrp="1"/>
          </p:cNvSpPr>
          <p:nvPr>
            <p:ph type="body" sz="quarter" idx="13"/>
          </p:nvPr>
        </p:nvSpPr>
        <p:spPr>
          <a:xfrm>
            <a:off x="3215800" y="436506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/>
          </p:nvPr>
        </p:nvSpPr>
        <p:spPr>
          <a:xfrm>
            <a:off x="2639760" y="5157120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7" name="文本占位符 120"/>
          <p:cNvSpPr>
            <a:spLocks noGrp="1"/>
          </p:cNvSpPr>
          <p:nvPr>
            <p:ph type="body" sz="quarter" idx="15"/>
          </p:nvPr>
        </p:nvSpPr>
        <p:spPr>
          <a:xfrm>
            <a:off x="3215800" y="263694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  <p:sp>
        <p:nvSpPr>
          <p:cNvPr id="56" name="文本占位符 120"/>
          <p:cNvSpPr>
            <a:spLocks noGrp="1"/>
          </p:cNvSpPr>
          <p:nvPr>
            <p:ph type="body" sz="quarter" idx="17"/>
          </p:nvPr>
        </p:nvSpPr>
        <p:spPr>
          <a:xfrm>
            <a:off x="2543753" y="1868917"/>
            <a:ext cx="5473117" cy="360025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课程目录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7"/>
          <p:cNvGrpSpPr/>
          <p:nvPr userDrawn="1"/>
        </p:nvGrpSpPr>
        <p:grpSpPr bwMode="auto">
          <a:xfrm>
            <a:off x="2084027" y="1984935"/>
            <a:ext cx="6316133" cy="508000"/>
            <a:chOff x="912" y="1147"/>
            <a:chExt cx="2984" cy="320"/>
          </a:xfrm>
        </p:grpSpPr>
        <p:sp>
          <p:nvSpPr>
            <p:cNvPr id="11" name="AutoShape 8"/>
            <p:cNvSpPr>
              <a:spLocks noChangeArrowheads="1"/>
            </p:cNvSpPr>
            <p:nvPr userDrawn="1"/>
          </p:nvSpPr>
          <p:spPr bwMode="gray">
            <a:xfrm>
              <a:off x="1112" y="1147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9"/>
            <p:cNvGrpSpPr/>
            <p:nvPr/>
          </p:nvGrpSpPr>
          <p:grpSpPr bwMode="auto">
            <a:xfrm>
              <a:off x="912" y="1203"/>
              <a:ext cx="240" cy="240"/>
              <a:chOff x="2078" y="1680"/>
              <a:chExt cx="1615" cy="1615"/>
            </a:xfrm>
          </p:grpSpPr>
          <p:sp>
            <p:nvSpPr>
              <p:cNvPr id="13" name="Oval 10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4" name="Oval 11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5" name="Oval 1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6" name="Oval 13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7" name="Oval 1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8" name="Oval 15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16"/>
          <p:cNvGrpSpPr/>
          <p:nvPr/>
        </p:nvGrpSpPr>
        <p:grpSpPr bwMode="auto">
          <a:xfrm>
            <a:off x="2735767" y="2921000"/>
            <a:ext cx="6299200" cy="508000"/>
            <a:chOff x="1248" y="1632"/>
            <a:chExt cx="2976" cy="320"/>
          </a:xfrm>
        </p:grpSpPr>
        <p:sp>
          <p:nvSpPr>
            <p:cNvPr id="20" name="AutoShape 17"/>
            <p:cNvSpPr>
              <a:spLocks noChangeArrowheads="1"/>
            </p:cNvSpPr>
            <p:nvPr/>
          </p:nvSpPr>
          <p:spPr bwMode="gray">
            <a:xfrm>
              <a:off x="1440" y="163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18"/>
            <p:cNvGrpSpPr/>
            <p:nvPr/>
          </p:nvGrpSpPr>
          <p:grpSpPr bwMode="auto">
            <a:xfrm>
              <a:off x="1248" y="1699"/>
              <a:ext cx="240" cy="240"/>
              <a:chOff x="2078" y="1680"/>
              <a:chExt cx="1615" cy="1615"/>
            </a:xfrm>
          </p:grpSpPr>
          <p:sp>
            <p:nvSpPr>
              <p:cNvPr id="22" name="Oval 19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3" name="Oval 20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4" name="Oval 2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5" name="Oval 2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6" name="Oval 2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7" name="Oval 2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6" name="Group 25"/>
          <p:cNvGrpSpPr/>
          <p:nvPr/>
        </p:nvGrpSpPr>
        <p:grpSpPr bwMode="auto">
          <a:xfrm>
            <a:off x="2844800" y="3857065"/>
            <a:ext cx="6299200" cy="508000"/>
            <a:chOff x="1344" y="2160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60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7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1972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0" name="Group 43"/>
          <p:cNvGrpSpPr/>
          <p:nvPr/>
        </p:nvGrpSpPr>
        <p:grpSpPr bwMode="auto">
          <a:xfrm>
            <a:off x="2447747" y="4793130"/>
            <a:ext cx="6290733" cy="508000"/>
            <a:chOff x="960" y="3212"/>
            <a:chExt cx="2972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12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 hasCustomPrompt="1"/>
          </p:nvPr>
        </p:nvSpPr>
        <p:spPr>
          <a:xfrm>
            <a:off x="3407813" y="3929069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 hasCustomPrompt="1"/>
          </p:nvPr>
        </p:nvSpPr>
        <p:spPr>
          <a:xfrm>
            <a:off x="3055507" y="4851200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7" name="文本占位符 120"/>
          <p:cNvSpPr>
            <a:spLocks noGrp="1"/>
          </p:cNvSpPr>
          <p:nvPr>
            <p:ph type="body" sz="quarter" idx="15" hasCustomPrompt="1"/>
          </p:nvPr>
        </p:nvSpPr>
        <p:spPr>
          <a:xfrm>
            <a:off x="3309967" y="296714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  <p:sp>
        <p:nvSpPr>
          <p:cNvPr id="56" name="文本占位符 120"/>
          <p:cNvSpPr>
            <a:spLocks noGrp="1"/>
          </p:cNvSpPr>
          <p:nvPr>
            <p:ph type="body" sz="quarter" idx="17" hasCustomPrompt="1"/>
          </p:nvPr>
        </p:nvSpPr>
        <p:spPr>
          <a:xfrm>
            <a:off x="2697380" y="2080614"/>
            <a:ext cx="5473117" cy="360025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课程目录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25"/>
          <p:cNvGrpSpPr/>
          <p:nvPr/>
        </p:nvGrpSpPr>
        <p:grpSpPr bwMode="auto">
          <a:xfrm>
            <a:off x="2543753" y="2492935"/>
            <a:ext cx="6299200" cy="508000"/>
            <a:chOff x="1344" y="2179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79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34"/>
          <p:cNvGrpSpPr/>
          <p:nvPr/>
        </p:nvGrpSpPr>
        <p:grpSpPr bwMode="auto">
          <a:xfrm>
            <a:off x="2831773" y="3501005"/>
            <a:ext cx="6341533" cy="508000"/>
            <a:chOff x="1248" y="2691"/>
            <a:chExt cx="2996" cy="320"/>
          </a:xfrm>
        </p:grpSpPr>
        <p:sp>
          <p:nvSpPr>
            <p:cNvPr id="38" name="AutoShape 35"/>
            <p:cNvSpPr>
              <a:spLocks noChangeArrowheads="1"/>
            </p:cNvSpPr>
            <p:nvPr/>
          </p:nvSpPr>
          <p:spPr bwMode="gray">
            <a:xfrm>
              <a:off x="1460" y="2691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36"/>
            <p:cNvGrpSpPr/>
            <p:nvPr/>
          </p:nvGrpSpPr>
          <p:grpSpPr bwMode="auto">
            <a:xfrm>
              <a:off x="1248" y="2755"/>
              <a:ext cx="240" cy="240"/>
              <a:chOff x="2078" y="1680"/>
              <a:chExt cx="1615" cy="1615"/>
            </a:xfrm>
          </p:grpSpPr>
          <p:sp>
            <p:nvSpPr>
              <p:cNvPr id="40" name="Oval 37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1" name="Oval 38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2" name="Oval 39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3" name="Oval 4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4" name="Oval 41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5" name="Oval 4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6" name="Group 43"/>
          <p:cNvGrpSpPr/>
          <p:nvPr/>
        </p:nvGrpSpPr>
        <p:grpSpPr bwMode="auto">
          <a:xfrm>
            <a:off x="2589460" y="4577115"/>
            <a:ext cx="6290733" cy="508000"/>
            <a:chOff x="960" y="3212"/>
            <a:chExt cx="2972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7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 hasCustomPrompt="1"/>
          </p:nvPr>
        </p:nvSpPr>
        <p:spPr>
          <a:xfrm>
            <a:off x="3106767" y="2534777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5" name="文本占位符 120"/>
          <p:cNvSpPr>
            <a:spLocks noGrp="1"/>
          </p:cNvSpPr>
          <p:nvPr>
            <p:ph type="body" sz="quarter" idx="13" hasCustomPrompt="1"/>
          </p:nvPr>
        </p:nvSpPr>
        <p:spPr>
          <a:xfrm>
            <a:off x="3405973" y="3594107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 hasCustomPrompt="1"/>
          </p:nvPr>
        </p:nvSpPr>
        <p:spPr>
          <a:xfrm>
            <a:off x="3197220" y="463518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课程目录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25"/>
          <p:cNvGrpSpPr/>
          <p:nvPr/>
        </p:nvGrpSpPr>
        <p:grpSpPr bwMode="auto">
          <a:xfrm>
            <a:off x="2773007" y="2996970"/>
            <a:ext cx="6299200" cy="508000"/>
            <a:chOff x="1344" y="2179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79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43"/>
          <p:cNvGrpSpPr/>
          <p:nvPr/>
        </p:nvGrpSpPr>
        <p:grpSpPr bwMode="auto">
          <a:xfrm>
            <a:off x="2877480" y="3933035"/>
            <a:ext cx="6290733" cy="508000"/>
            <a:chOff x="960" y="3212"/>
            <a:chExt cx="2972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 hasCustomPrompt="1"/>
          </p:nvPr>
        </p:nvSpPr>
        <p:spPr>
          <a:xfrm>
            <a:off x="3336020" y="3038812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 hasCustomPrompt="1"/>
          </p:nvPr>
        </p:nvSpPr>
        <p:spPr>
          <a:xfrm>
            <a:off x="3485240" y="399110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内页1 - 多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413" y="1196844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defRPr sz="2400"/>
            </a:lvl1pPr>
            <a:lvl2pPr>
              <a:spcBef>
                <a:spcPts val="500"/>
              </a:spcBef>
              <a:spcAft>
                <a:spcPts val="500"/>
              </a:spcAft>
              <a:defRPr sz="2000"/>
            </a:lvl2pPr>
            <a:lvl3pPr marL="1224280" indent="-3429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80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  <p:sp>
        <p:nvSpPr>
          <p:cNvPr id="4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633" y="405702"/>
            <a:ext cx="10368720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内容2 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413" y="1196844"/>
            <a:ext cx="10368719" cy="4968345"/>
          </a:xfrm>
          <a:prstGeom prst="rect">
            <a:avLst/>
          </a:prstGeom>
        </p:spPr>
        <p:txBody>
          <a:bodyPr/>
          <a:lstStyle>
            <a:lvl1pPr marL="342265">
              <a:spcBef>
                <a:spcPts val="800"/>
              </a:spcBef>
              <a:spcAft>
                <a:spcPts val="800"/>
              </a:spcAft>
              <a:defRPr sz="2400"/>
            </a:lvl1pPr>
            <a:lvl2pPr marL="363855" indent="265430">
              <a:lnSpc>
                <a:spcPct val="125000"/>
              </a:lnSpc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SzPct val="107000"/>
              <a:buFont typeface="Calibri" panose="020F0502020204030204" pitchFamily="34" charset="0"/>
              <a:buChar char="–"/>
              <a:defRPr sz="1600"/>
            </a:lvl2pPr>
            <a:lvl3pPr marL="1224280" indent="-3429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80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633" y="405702"/>
            <a:ext cx="10368720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3.png"/><Relationship Id="rId13" Type="http://schemas.openxmlformats.org/officeDocument/2006/relationships/image" Target="../media/image1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3A3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2" descr="bg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0" y="6397625"/>
            <a:ext cx="12192000" cy="4873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0" tIns="51950" rIns="103900" bIns="5195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100"/>
          </a:p>
        </p:txBody>
      </p:sp>
      <p:sp>
        <p:nvSpPr>
          <p:cNvPr id="11" name="文本框 2"/>
          <p:cNvSpPr txBox="1"/>
          <p:nvPr/>
        </p:nvSpPr>
        <p:spPr>
          <a:xfrm>
            <a:off x="336551" y="6524625"/>
            <a:ext cx="4967816" cy="348615"/>
          </a:xfrm>
          <a:prstGeom prst="rect">
            <a:avLst/>
          </a:prstGeom>
          <a:noFill/>
        </p:spPr>
        <p:txBody>
          <a:bodyPr lIns="103900" tIns="51950" rIns="103900" bIns="51950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华清远见慕课堂  </a:t>
            </a:r>
            <a:r>
              <a:rPr lang="en-US" altLang="zh-CN" sz="16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 </a:t>
            </a:r>
            <a:r>
              <a:rPr lang="zh-CN" altLang="en-US" sz="16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程序员的学习天堂</a:t>
            </a:r>
            <a:endParaRPr lang="zh-CN" altLang="en-US" sz="1600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3"/>
          <p:cNvSpPr txBox="1"/>
          <p:nvPr/>
        </p:nvSpPr>
        <p:spPr>
          <a:xfrm>
            <a:off x="8688917" y="6524625"/>
            <a:ext cx="3263900" cy="348615"/>
          </a:xfrm>
          <a:prstGeom prst="rect">
            <a:avLst/>
          </a:prstGeom>
          <a:noFill/>
        </p:spPr>
        <p:txBody>
          <a:bodyPr lIns="103900" tIns="51950" rIns="103900" bIns="51950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6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http://mooc.farsight.com.cn</a:t>
            </a:r>
            <a:endParaRPr lang="zh-CN" altLang="en-US" sz="1600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logo-ppt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9072207" y="186901"/>
            <a:ext cx="2688187" cy="505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marL="914400" indent="-914400" algn="l" rtl="0" eaLnBrk="1" fontAlgn="base" hangingPunct="1">
        <a:spcBef>
          <a:spcPct val="0"/>
        </a:spcBef>
        <a:spcAft>
          <a:spcPct val="0"/>
        </a:spcAft>
        <a:defRPr lang="zh-CN" altLang="en-US" sz="2800" kern="1200" dirty="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  <a:sym typeface="Calibri" panose="020F0502020204030204" pitchFamily="34" charset="0"/>
        </a:defRPr>
      </a:lvl1pPr>
      <a:lvl2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13716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25448" y="2756692"/>
            <a:ext cx="7208855" cy="1066911"/>
          </a:xfrm>
        </p:spPr>
        <p:txBody>
          <a:bodyPr/>
          <a:lstStyle/>
          <a:p>
            <a:pPr algn="l"/>
            <a:r>
              <a:rPr sz="5865" smtClean="0">
                <a:solidFill>
                  <a:srgbClr val="FFFF00"/>
                </a:solidFill>
                <a:sym typeface="+mn-ea"/>
              </a:rPr>
              <a:t>进程基础</a:t>
            </a:r>
            <a:r>
              <a:rPr lang="en-US" altLang="zh-CN" sz="5865" smtClean="0">
                <a:solidFill>
                  <a:srgbClr val="FFFF00"/>
                </a:solidFill>
                <a:sym typeface="+mn-ea"/>
              </a:rPr>
              <a:t>（</a:t>
            </a:r>
            <a:r>
              <a:rPr sz="5865" smtClean="0">
                <a:solidFill>
                  <a:srgbClr val="FFFF00"/>
                </a:solidFill>
                <a:sym typeface="+mn-ea"/>
              </a:rPr>
              <a:t>四</a:t>
            </a:r>
            <a:r>
              <a:rPr lang="en-US" altLang="zh-CN" sz="5865" smtClean="0">
                <a:solidFill>
                  <a:srgbClr val="FFFF00"/>
                </a:solidFill>
                <a:sym typeface="+mn-ea"/>
              </a:rPr>
              <a:t>）</a:t>
            </a:r>
            <a:endParaRPr lang="en-US" altLang="zh-CN" sz="5865" b="0" smtClean="0">
              <a:solidFill>
                <a:srgbClr val="FFFF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754717"/>
            <a:ext cx="12191999" cy="60959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35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" y="5096416"/>
            <a:ext cx="12191999" cy="60959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35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525145" y="5404165"/>
            <a:ext cx="6408737" cy="7143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3" tIns="46036" rIns="92073" bIns="46036" anchor="ctr"/>
          <a:lstStyle/>
          <a:p>
            <a:pPr>
              <a:spcBef>
                <a:spcPct val="0"/>
              </a:spcBef>
              <a:buNone/>
            </a:pPr>
            <a:r>
              <a:rPr lang="zh-CN" altLang="en-US" sz="2000" u="none" smtClean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主讲</a:t>
            </a:r>
            <a:r>
              <a:rPr lang="en-US" altLang="zh-CN" sz="2000" u="none" smtClean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000" u="none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大海老师</a:t>
            </a:r>
            <a:endParaRPr lang="zh-CN" altLang="en-US" sz="2000" u="none" dirty="0" smtClean="0">
              <a:solidFill>
                <a:schemeClr val="bg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983115" y="2491338"/>
            <a:ext cx="5473117" cy="576041"/>
          </a:xfrm>
        </p:spPr>
        <p:txBody>
          <a:bodyPr/>
          <a:lstStyle/>
          <a:p>
            <a:r>
              <a:rPr lang="en-US" altLang="zh-CN" sz="2400" dirty="0">
                <a:solidFill>
                  <a:schemeClr val="bg1"/>
                </a:solidFill>
              </a:rPr>
              <a:t>exec</a:t>
            </a:r>
            <a:r>
              <a:rPr lang="zh-CN" altLang="en-US" sz="2400" dirty="0">
                <a:solidFill>
                  <a:schemeClr val="bg1"/>
                </a:solidFill>
              </a:rPr>
              <a:t>函数族（熟练）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982602" y="3355773"/>
            <a:ext cx="5473117" cy="480035"/>
          </a:xfrm>
        </p:spPr>
        <p:txBody>
          <a:bodyPr/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system</a:t>
            </a:r>
            <a:r>
              <a:rPr lang="zh-CN" altLang="en-US" sz="2400" dirty="0" smtClean="0">
                <a:solidFill>
                  <a:schemeClr val="bg1"/>
                </a:solidFill>
              </a:rPr>
              <a:t>（熟练）</a:t>
            </a:r>
            <a:endParaRPr lang="zh-CN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982975" y="4289217"/>
            <a:ext cx="5473117" cy="480035"/>
          </a:xfrm>
        </p:spPr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小结</a:t>
            </a:r>
            <a:endParaRPr lang="zh-CN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6"/>
          </p:nvPr>
        </p:nvSpPr>
        <p:spPr>
          <a:xfrm>
            <a:off x="982395" y="1262290"/>
            <a:ext cx="10368720" cy="719138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</a:rPr>
              <a:t>课程目标：</a:t>
            </a:r>
            <a:endParaRPr lang="zh-CN" altLang="en-US" sz="4400" b="0" dirty="0">
              <a:solidFill>
                <a:srgbClr val="01E1E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sz="quarter" idx="11"/>
          </p:nvPr>
        </p:nvSpPr>
        <p:spPr>
          <a:xfrm>
            <a:off x="728980" y="2080895"/>
            <a:ext cx="6634480" cy="3859530"/>
          </a:xfrm>
          <a:prstGeom prst="rect">
            <a:avLst/>
          </a:prstGeom>
        </p:spPr>
        <p:txBody>
          <a:bodyPr lIns="122766" tIns="61384" rIns="122766" bIns="61384"/>
          <a:lstStyle/>
          <a:p>
            <a:pPr marL="262255" lvl="1" indent="-262255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进程调用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exec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函数族执行某个程序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进程当前内容被指定的程序替换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实现让父子进程执行不同的程序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8763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父进程创建子进程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8763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子进程调用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exec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函数族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8763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父进程不受影响</a:t>
            </a:r>
            <a:endParaRPr lang="zh-CN" alt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740068" y="1106742"/>
            <a:ext cx="10368720" cy="503123"/>
          </a:xfrm>
        </p:spPr>
        <p:txBody>
          <a:bodyPr/>
          <a:lstStyle/>
          <a:p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进程 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–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exec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函数族</a:t>
            </a:r>
            <a:endParaRPr lang="zh-CN" altLang="en-US" sz="4400" b="0" dirty="0" smtClean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9701" name="页脚占位符 6"/>
          <p:cNvSpPr txBox="1">
            <a:spLocks noGrp="1"/>
          </p:cNvSpPr>
          <p:nvPr/>
        </p:nvSpPr>
        <p:spPr bwMode="auto">
          <a:xfrm>
            <a:off x="4667885" y="8106834"/>
            <a:ext cx="3860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2766" tIns="61384" rIns="122766" bIns="61384" anchor="ctr"/>
          <a:lstStyle/>
          <a:p>
            <a:pPr algn="ctr"/>
            <a:endParaRPr kumimoji="1" lang="zh-CN" altLang="zh-CN" sz="1865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sz="quarter" idx="11"/>
          </p:nvPr>
        </p:nvSpPr>
        <p:spPr>
          <a:xfrm>
            <a:off x="492760" y="1344295"/>
            <a:ext cx="7516495" cy="5383530"/>
          </a:xfrm>
          <a:prstGeom prst="rect">
            <a:avLst/>
          </a:prstGeom>
        </p:spPr>
        <p:txBody>
          <a:bodyPr lIns="122766" tIns="61384" rIns="122766" bIns="61384"/>
          <a:lstStyle/>
          <a:p>
            <a:pPr marL="800100" lvl="1" indent="-8001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#include  &lt;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unistd.h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execl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(const char *path, const char *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arg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 …);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execlp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(const char *file, const char *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arg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 …);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174625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成功时执行指定的程序；失败时返回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EOF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174625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path 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执行的程序名称，包含路径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174625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arg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…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传递给执行的程序的参数列表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174625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file 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执行的程序的名称，在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PATH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中查找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565443" y="471742"/>
            <a:ext cx="10368720" cy="503123"/>
          </a:xfrm>
        </p:spPr>
        <p:txBody>
          <a:bodyPr/>
          <a:lstStyle/>
          <a:p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进程 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–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4400" b="0" dirty="0" err="1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execl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/ </a:t>
            </a:r>
            <a:r>
              <a:rPr lang="en-US" altLang="zh-CN" sz="4400" b="0" dirty="0" err="1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execlp</a:t>
            </a:r>
            <a:endParaRPr lang="en-US" altLang="zh-CN" sz="4400" b="0" dirty="0" err="1" smtClean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9701" name="页脚占位符 6"/>
          <p:cNvSpPr txBox="1">
            <a:spLocks noGrp="1"/>
          </p:cNvSpPr>
          <p:nvPr/>
        </p:nvSpPr>
        <p:spPr bwMode="auto">
          <a:xfrm>
            <a:off x="4165600" y="7389284"/>
            <a:ext cx="3860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2766" tIns="61384" rIns="122766" bIns="61384" anchor="ctr"/>
          <a:lstStyle/>
          <a:p>
            <a:pPr algn="ctr"/>
            <a:endParaRPr kumimoji="1" lang="zh-CN" altLang="zh-CN" sz="1865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sz="quarter" idx="11"/>
          </p:nvPr>
        </p:nvSpPr>
        <p:spPr>
          <a:xfrm>
            <a:off x="642620" y="1813560"/>
            <a:ext cx="8430895" cy="3927475"/>
          </a:xfrm>
          <a:prstGeom prst="rect">
            <a:avLst/>
          </a:prstGeom>
        </p:spPr>
        <p:txBody>
          <a:bodyPr lIns="122766" tIns="61384" rIns="122766" bIns="61384"/>
          <a:lstStyle/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ls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命令，显示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/etc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目录下所有文件的详细信息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if  (</a:t>
            </a:r>
            <a:r>
              <a:rPr lang="en-US" altLang="zh-CN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execl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(“/bin/ls”,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ls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”, “-a”, “-l”, “/etc”, NULL) &lt; 0) {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perror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(“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execl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”);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}  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if  (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execlp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(“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ls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”, “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ls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”, “-a”, “-l”, “/etc”, NULL) &lt; 0) {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perror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(“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execlp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”);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}  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731813" y="1180402"/>
            <a:ext cx="10368720" cy="503123"/>
          </a:xfrm>
        </p:spPr>
        <p:txBody>
          <a:bodyPr/>
          <a:lstStyle/>
          <a:p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进程</a:t>
            </a:r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创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建 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–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4400" b="0" dirty="0" err="1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execl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(p) – 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示例</a:t>
            </a:r>
            <a:endParaRPr lang="zh-CN" altLang="en-US" sz="4400" b="0" dirty="0" smtClean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9701" name="页脚占位符 6"/>
          <p:cNvSpPr txBox="1">
            <a:spLocks noGrp="1"/>
          </p:cNvSpPr>
          <p:nvPr/>
        </p:nvSpPr>
        <p:spPr bwMode="auto">
          <a:xfrm>
            <a:off x="4165600" y="7389284"/>
            <a:ext cx="3860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2766" tIns="61384" rIns="122766" bIns="61384" anchor="ctr"/>
          <a:lstStyle/>
          <a:p>
            <a:pPr algn="ctr"/>
            <a:endParaRPr kumimoji="1" lang="zh-CN" altLang="zh-CN" sz="1865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sz="quarter" idx="11"/>
          </p:nvPr>
        </p:nvSpPr>
        <p:spPr>
          <a:xfrm>
            <a:off x="708660" y="1574800"/>
            <a:ext cx="7962900" cy="4249420"/>
          </a:xfrm>
          <a:prstGeom prst="rect">
            <a:avLst/>
          </a:prstGeom>
        </p:spPr>
        <p:txBody>
          <a:bodyPr lIns="122766" tIns="61384" rIns="122766" bIns="61384"/>
          <a:lstStyle/>
          <a:p>
            <a:pPr marL="800100" lvl="1" indent="-8001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#include  &lt;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unistd.h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execv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(const char *path, char *const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argv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[]);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execvp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(const char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*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file, char *const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argv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[]);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174625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成功时执行指定的程序；失败时返回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EOF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174625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arg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…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封装成指针数组的形式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870878" y="820992"/>
            <a:ext cx="10368720" cy="503123"/>
          </a:xfrm>
        </p:spPr>
        <p:txBody>
          <a:bodyPr/>
          <a:lstStyle/>
          <a:p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进程 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–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4400" b="0" dirty="0" err="1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execv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/ </a:t>
            </a:r>
            <a:r>
              <a:rPr lang="en-US" altLang="zh-CN" sz="4400" b="0" dirty="0" err="1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execvp</a:t>
            </a:r>
            <a:endParaRPr lang="en-US" altLang="zh-CN" sz="4400" b="0" dirty="0" err="1" smtClean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9701" name="页脚占位符 6"/>
          <p:cNvSpPr txBox="1">
            <a:spLocks noGrp="1"/>
          </p:cNvSpPr>
          <p:nvPr/>
        </p:nvSpPr>
        <p:spPr bwMode="auto">
          <a:xfrm>
            <a:off x="4165600" y="7389284"/>
            <a:ext cx="3860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2766" tIns="61384" rIns="122766" bIns="61384" anchor="ctr"/>
          <a:lstStyle/>
          <a:p>
            <a:pPr algn="ctr"/>
            <a:endParaRPr kumimoji="1" lang="zh-CN" altLang="zh-CN" sz="1865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sz="quarter" idx="11"/>
          </p:nvPr>
        </p:nvSpPr>
        <p:spPr>
          <a:xfrm>
            <a:off x="525145" y="1753235"/>
            <a:ext cx="8622665" cy="4678680"/>
          </a:xfrm>
          <a:prstGeom prst="rect">
            <a:avLst/>
          </a:prstGeom>
        </p:spPr>
        <p:txBody>
          <a:bodyPr lIns="122766" tIns="61384" rIns="122766" bIns="61384"/>
          <a:lstStyle/>
          <a:p>
            <a:pPr marL="800100" lvl="1" indent="-80010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ls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命令，显示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/etc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目录下所有文件的详细信息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char  *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arg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[] = {“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ls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”, “-a”, “-l”, “/etc”, NULL};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if  (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execv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(“/bin/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ls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”,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arg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 &lt; 0) {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perror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(“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execv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”);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}  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if  (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execvp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(“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ls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”,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arg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 &lt; 0) {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perror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(“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execvp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”);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}  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702603" y="688912"/>
            <a:ext cx="10368720" cy="503123"/>
          </a:xfrm>
        </p:spPr>
        <p:txBody>
          <a:bodyPr/>
          <a:lstStyle/>
          <a:p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进程</a:t>
            </a:r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创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建 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–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4400" b="0" dirty="0" err="1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execv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(p) – 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示例</a:t>
            </a:r>
            <a:endParaRPr lang="zh-CN" altLang="en-US" sz="4400" b="0" dirty="0" smtClean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9701" name="页脚占位符 6"/>
          <p:cNvSpPr txBox="1">
            <a:spLocks noGrp="1"/>
          </p:cNvSpPr>
          <p:nvPr/>
        </p:nvSpPr>
        <p:spPr bwMode="auto">
          <a:xfrm>
            <a:off x="4165600" y="7389284"/>
            <a:ext cx="3860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2766" tIns="61384" rIns="122766" bIns="61384" anchor="ctr"/>
          <a:lstStyle/>
          <a:p>
            <a:pPr algn="ctr"/>
            <a:endParaRPr kumimoji="1" lang="zh-CN" altLang="zh-CN" sz="1865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sz="quarter" idx="11"/>
          </p:nvPr>
        </p:nvSpPr>
        <p:spPr>
          <a:xfrm>
            <a:off x="674370" y="2026920"/>
            <a:ext cx="8239125" cy="3897630"/>
          </a:xfrm>
          <a:prstGeom prst="rect">
            <a:avLst/>
          </a:prstGeom>
        </p:spPr>
        <p:txBody>
          <a:bodyPr lIns="122766" tIns="61384" rIns="122766" bIns="61384"/>
          <a:lstStyle/>
          <a:p>
            <a:pPr marL="800100" lvl="1" indent="-8001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#include  &lt;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stdlib.h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system(const char *command);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174625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成功时返回命令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command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的返回值；失败时返回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EOF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174625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当前进程等待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command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执行结束后才继续执行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761658" y="944182"/>
            <a:ext cx="10368720" cy="503123"/>
          </a:xfrm>
        </p:spPr>
        <p:txBody>
          <a:bodyPr/>
          <a:lstStyle/>
          <a:p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进程 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–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system</a:t>
            </a:r>
            <a:endParaRPr lang="en-US" altLang="zh-CN" sz="4400" b="0" dirty="0" smtClean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9701" name="页脚占位符 6"/>
          <p:cNvSpPr txBox="1">
            <a:spLocks noGrp="1"/>
          </p:cNvSpPr>
          <p:nvPr/>
        </p:nvSpPr>
        <p:spPr bwMode="auto">
          <a:xfrm>
            <a:off x="4165600" y="7389284"/>
            <a:ext cx="3860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2766" tIns="61384" rIns="122766" bIns="61384" anchor="ctr"/>
          <a:lstStyle/>
          <a:p>
            <a:pPr algn="ctr"/>
            <a:endParaRPr kumimoji="1" lang="zh-CN" altLang="zh-CN" sz="1865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635" name="Rectangle 3"/>
          <p:cNvSpPr>
            <a:spLocks noGrp="1"/>
          </p:cNvSpPr>
          <p:nvPr>
            <p:ph type="body" sz="quarter" idx="11"/>
          </p:nvPr>
        </p:nvSpPr>
        <p:spPr>
          <a:xfrm>
            <a:off x="959485" y="2595880"/>
            <a:ext cx="5393690" cy="308229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execl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execlp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execv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execvp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959143" y="1553782"/>
            <a:ext cx="10368720" cy="503123"/>
          </a:xfrm>
        </p:spPr>
        <p:txBody>
          <a:bodyPr/>
          <a:lstStyle/>
          <a:p>
            <a:r>
              <a:rPr lang="zh-CN" altLang="en-US" sz="4400" b="0" dirty="0" smtClean="0">
                <a:solidFill>
                  <a:srgbClr val="01E1EF"/>
                </a:solidFill>
              </a:rPr>
              <a:t>进程小结</a:t>
            </a:r>
            <a:endParaRPr lang="zh-CN" altLang="en-US" sz="4400" b="0" dirty="0" smtClean="0">
              <a:solidFill>
                <a:srgbClr val="01E1E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3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33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33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华清远见慕课堂 - PPT模板（最终版）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文件操作</Template>
  <TotalTime>0</TotalTime>
  <Words>1153</Words>
  <Application>WPS 演示</Application>
  <PresentationFormat>自定义</PresentationFormat>
  <Paragraphs>95</Paragraphs>
  <Slides>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Calibri</vt:lpstr>
      <vt:lpstr>黑体</vt:lpstr>
      <vt:lpstr>华文细黑</vt:lpstr>
      <vt:lpstr>Times New Roman</vt:lpstr>
      <vt:lpstr>Arial Unicode MS</vt:lpstr>
      <vt:lpstr>华清远见慕课堂 - PPT模板（最终版）</vt:lpstr>
      <vt:lpstr>进程基础（四）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标准I/O库 </dc:title>
  <dc:creator>User</dc:creator>
  <cp:lastModifiedBy>Administrator</cp:lastModifiedBy>
  <cp:revision>1179</cp:revision>
  <dcterms:created xsi:type="dcterms:W3CDTF">2008-06-24T03:08:00Z</dcterms:created>
  <dcterms:modified xsi:type="dcterms:W3CDTF">2021-10-15T04:35:50Z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B2653836D8654E79975AE4F800D8A143</vt:lpwstr>
  </property>
</Properties>
</file>