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1"/>
  </p:handoutMasterIdLst>
  <p:sldIdLst>
    <p:sldId id="1629" r:id="rId3"/>
    <p:sldId id="1550" r:id="rId4"/>
    <p:sldId id="1601" r:id="rId5"/>
    <p:sldId id="1613" r:id="rId6"/>
    <p:sldId id="1614" r:id="rId7"/>
    <p:sldId id="1619" r:id="rId9"/>
    <p:sldId id="1620" r:id="rId10"/>
    <p:sldId id="1615" r:id="rId11"/>
    <p:sldId id="1616" r:id="rId12"/>
    <p:sldId id="1618" r:id="rId13"/>
    <p:sldId id="1648" r:id="rId14"/>
    <p:sldId id="1649" r:id="rId15"/>
    <p:sldId id="1654" r:id="rId16"/>
    <p:sldId id="1617" r:id="rId17"/>
    <p:sldId id="1650" r:id="rId18"/>
    <p:sldId id="1632" r:id="rId19"/>
    <p:sldId id="1655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42" autoAdjust="0"/>
    <p:restoredTop sz="95113" autoAdjust="0"/>
  </p:normalViewPr>
  <p:slideViewPr>
    <p:cSldViewPr>
      <p:cViewPr varScale="1">
        <p:scale>
          <a:sx n="63" d="100"/>
          <a:sy n="63" d="100"/>
        </p:scale>
        <p:origin x="-954" y="-108"/>
      </p:cViewPr>
      <p:guideLst>
        <p:guide orient="horz" pos="2160"/>
        <p:guide pos="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80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68F1DAD-AA25-47B2-A138-19B977C294A4}" type="slidenum">
              <a:rPr lang="en-US" altLang="zh-CN"/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TLB : </a:t>
            </a:r>
            <a:r>
              <a:rPr lang="zh-CN" altLang="en-US"/>
              <a:t>页表选项</a:t>
            </a:r>
            <a:endParaRPr lang="zh-CN" altLang="en-US"/>
          </a:p>
          <a:p>
            <a:r>
              <a:rPr lang="en-US" altLang="zh-CN"/>
              <a:t>2. cache</a:t>
            </a:r>
            <a:r>
              <a:rPr lang="zh-CN" altLang="en-US"/>
              <a:t>刷新包括指令</a:t>
            </a:r>
            <a:r>
              <a:rPr lang="en-US" altLang="zh-CN"/>
              <a:t>cache</a:t>
            </a:r>
            <a:r>
              <a:rPr lang="zh-CN" altLang="en-US"/>
              <a:t>和数据</a:t>
            </a:r>
            <a:r>
              <a:rPr lang="en-US" altLang="zh-CN"/>
              <a:t>cache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F2B4023-99B4-4997-800E-183E3E43C9FD}" type="slidenum">
              <a:rPr lang="en-US" altLang="zh-CN"/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DFBB0CF-57D0-454D-B502-47C7906059F5}" type="slidenum">
              <a:rPr lang="en-US" altLang="zh-CN"/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65B593-D201-4F89-9FB7-CEE37FFF31CC}" type="slidenum">
              <a:rPr lang="en-US" altLang="zh-CN"/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500"/>
              </a:spcBef>
              <a:spcAft>
                <a:spcPts val="500"/>
              </a:spcAft>
              <a:defRPr sz="2000">
                <a:solidFill>
                  <a:schemeClr val="bg1"/>
                </a:solidFill>
              </a:defRPr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FFFF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171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885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1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sz="5865" smtClean="0">
                <a:solidFill>
                  <a:srgbClr val="FFFF00"/>
                </a:solidFill>
                <a:sym typeface="+mn-ea"/>
              </a:rPr>
              <a:t>线程基础</a:t>
            </a:r>
            <a:endParaRPr lang="en-US" altLang="zh-CN" sz="5865" b="0" smtClean="0">
              <a:solidFill>
                <a:srgbClr val="FFFF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2" tIns="46036" rIns="92072" bIns="46036"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u="none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大海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861133" y="1986149"/>
            <a:ext cx="10656739" cy="496834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pthread.h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void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pthread_exit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(void *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retval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结束当前线程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retval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可被其他线程通过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pthread_join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线程私有资源被释放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61353" y="899097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线程结束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pthread_exit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5413" y="1340354"/>
            <a:ext cx="10656739" cy="4968345"/>
          </a:xfrm>
        </p:spPr>
        <p:txBody>
          <a:bodyPr/>
          <a:p>
            <a:pPr marL="0" lvl="1"/>
            <a:r>
              <a:rPr lang="en-US" altLang="zh-CN" sz="2400" smtClean="0">
                <a:sym typeface="+mn-ea"/>
              </a:rPr>
              <a:t>pthread_t  pthread_self(void)   </a:t>
            </a:r>
            <a:r>
              <a:rPr lang="zh-CN" altLang="en-US" sz="2400" smtClean="0">
                <a:sym typeface="+mn-ea"/>
              </a:rPr>
              <a:t>查看自己的</a:t>
            </a:r>
            <a:r>
              <a:rPr lang="en-US" altLang="zh-CN" sz="2400" smtClean="0">
                <a:sym typeface="+mn-ea"/>
              </a:rPr>
              <a:t>TID</a:t>
            </a:r>
            <a:endParaRPr lang="en-US" altLang="zh-CN" sz="2400" smtClean="0">
              <a:sym typeface="+mn-ea"/>
            </a:endParaRPr>
          </a:p>
          <a:p>
            <a:pPr marL="0" lvl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 &lt;pthread.h&gt;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pthread_t pthread_self(void);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r>
              <a:rPr sz="4400"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线程查看tid函数</a:t>
            </a:r>
            <a:endParaRPr sz="4400" b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 marL="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pthread_create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pthread_t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*thread, const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pthread_attr_t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*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attr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void *(*routine)(void *), void *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最后一个参数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r>
              <a:rPr lang="zh-CN" altLang="en-US" sz="4400"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线程间参数传递</a:t>
            </a:r>
            <a:endParaRPr lang="zh-CN" altLang="en-US" sz="4400" b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ps -eLf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pPr algn="l">
              <a:buClrTx/>
              <a:buSzTx/>
            </a:pPr>
            <a:r>
              <a:rPr lang="zh-CN" altLang="en-US" sz="4400"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线程查看命令</a:t>
            </a:r>
            <a:endParaRPr lang="zh-CN" altLang="en-US" sz="4400" b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870023" y="1627374"/>
            <a:ext cx="10656739" cy="496834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pthread.h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pthread_join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pthread_t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thread, void **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retval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对于一个默认属性的线程 A 来说，线程占用的资源并不会因为执行结束而得到释放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成功返回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，失败时返回错误码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thread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要回收的线程对象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调用线程阻塞直到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thread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结束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retval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接收线程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thread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的返回值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68008" y="692087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线程回收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pthread_join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5340" y="1196975"/>
            <a:ext cx="8681085" cy="4968240"/>
          </a:xfrm>
        </p:spPr>
        <p:txBody>
          <a:bodyPr/>
          <a:p>
            <a:r>
              <a:rPr lang="zh-CN" altLang="en-US"/>
              <a:t>int pthread_detach(pthread_t thread);    成功：0；失败：错误号</a:t>
            </a:r>
            <a:endParaRPr lang="zh-CN" altLang="en-US"/>
          </a:p>
          <a:p>
            <a:pPr lvl="1"/>
            <a:r>
              <a:rPr lang="zh-CN" altLang="en-US"/>
              <a:t>指定该状态，线程主动与主控线程断开关系。线程结束后（不会产生僵尸线程）</a:t>
            </a:r>
            <a:endParaRPr lang="zh-CN" altLang="en-US"/>
          </a:p>
          <a:p>
            <a:r>
              <a:rPr lang="zh-CN" altLang="en-US"/>
              <a:t> pthread_attr_t attr;            /*通过线程属性来设置游离态（分离态）*/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设置线程属性为分离</a:t>
            </a:r>
            <a:endParaRPr lang="zh-CN" altLang="en-US"/>
          </a:p>
          <a:p>
            <a:r>
              <a:rPr lang="zh-CN" altLang="en-US"/>
              <a:t>pthread_attr_init(&amp;attr);</a:t>
            </a:r>
            <a:endParaRPr lang="zh-CN" altLang="en-US"/>
          </a:p>
          <a:p>
            <a:r>
              <a:rPr lang="zh-CN" altLang="en-US"/>
              <a:t>pthread_attr_setdetachstate(&amp;attr, PTHREAD_CREATE_DETACHED);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839763" y="476187"/>
            <a:ext cx="10368720" cy="503123"/>
          </a:xfrm>
        </p:spPr>
        <p:txBody>
          <a:bodyPr/>
          <a:p>
            <a:pPr algn="l">
              <a:buClrTx/>
              <a:buSzTx/>
            </a:pPr>
            <a:r>
              <a:rPr sz="4400"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线程分离</a:t>
            </a:r>
            <a:r>
              <a:rPr lang="en-US" altLang="zh-CN" sz="4400"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sz="4400"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thead_detach</a:t>
            </a:r>
            <a:endParaRPr lang="en-US" altLang="zh-CN" sz="4400" smtClean="0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endParaRPr sz="4400" b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int </a:t>
            </a:r>
            <a:r>
              <a:rPr lang="en-US" altLang="zh-CN" smtClean="0">
                <a:solidFill>
                  <a:schemeClr val="bg1"/>
                </a:solidFill>
              </a:rPr>
              <a:t>pthread_cancel(pthread_t thread);     杀死一个线程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void pthread_testcancel(void);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 int pthread_setcancelstate(int state, int *</a:t>
            </a:r>
            <a:r>
              <a:rPr lang="en-US" altLang="zh-CN" smtClean="0">
                <a:solidFill>
                  <a:schemeClr val="bg1"/>
                </a:solidFill>
              </a:rPr>
              <a:t>oldstate</a:t>
            </a:r>
            <a:r>
              <a:rPr lang="en-US" altLang="zh-CN" smtClean="0">
                <a:solidFill>
                  <a:schemeClr val="bg1"/>
                </a:solidFill>
              </a:rPr>
              <a:t>);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PTHREAD_CANCEL_ENABLE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PTHREAD_CANCEL_DISABLE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int </a:t>
            </a:r>
            <a:r>
              <a:rPr lang="en-US" altLang="zh-CN" smtClean="0">
                <a:solidFill>
                  <a:schemeClr val="bg1"/>
                </a:solidFill>
              </a:rPr>
              <a:t>pthread_setcanceltype(int type, int *</a:t>
            </a:r>
            <a:r>
              <a:rPr lang="en-US" altLang="zh-CN" smtClean="0">
                <a:solidFill>
                  <a:schemeClr val="bg1"/>
                </a:solidFill>
              </a:rPr>
              <a:t>oldtype</a:t>
            </a:r>
            <a:r>
              <a:rPr lang="en-US" altLang="zh-CN" smtClean="0">
                <a:solidFill>
                  <a:schemeClr val="bg1"/>
                </a:solidFill>
              </a:rPr>
              <a:t>);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PTHREAD_CANCEL_DEFERRED                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PTHREAD_CANCEL_ASYNCHRONOUS     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altLang="en-US" sz="4400" b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取消一个线程</a:t>
            </a:r>
            <a:endParaRPr lang="zh-CN" altLang="en-US" sz="4400" b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void pthread_cleanup_push(void (*routine) (void *), void *arg)</a:t>
            </a:r>
            <a:endParaRPr lang="zh-CN" altLang="en-US"/>
          </a:p>
          <a:p>
            <a:r>
              <a:rPr lang="zh-CN" altLang="en-US"/>
              <a:t>void pthread_cleanup_pop(int execute)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pPr algn="l">
              <a:buClrTx/>
              <a:buSzTx/>
            </a:pPr>
            <a:r>
              <a:rPr lang="zh-CN" altLang="en-US" sz="4400"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线程的清理</a:t>
            </a:r>
            <a:endParaRPr lang="zh-CN" altLang="en-US" sz="4400" b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956845" y="4289922"/>
            <a:ext cx="5473117" cy="432031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线</a:t>
            </a:r>
            <a:r>
              <a:rPr lang="zh-CN" altLang="en-US" sz="2400" dirty="0" smtClean="0">
                <a:solidFill>
                  <a:schemeClr val="bg1"/>
                </a:solidFill>
              </a:rPr>
              <a:t>程创建（熟练）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956845" y="5248459"/>
            <a:ext cx="5473117" cy="360026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小结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956845" y="3403390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线</a:t>
            </a:r>
            <a:r>
              <a:rPr lang="zh-CN" altLang="en-US" sz="2400" dirty="0" smtClean="0">
                <a:solidFill>
                  <a:schemeClr val="bg1"/>
                </a:solidFill>
              </a:rPr>
              <a:t>程特点（</a:t>
            </a:r>
            <a:r>
              <a:rPr lang="zh-CN" altLang="en-US" sz="2400" dirty="0">
                <a:solidFill>
                  <a:schemeClr val="bg1"/>
                </a:solidFill>
              </a:rPr>
              <a:t>了解）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741095" y="972095"/>
            <a:ext cx="10368720" cy="719138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课程目标：</a:t>
            </a:r>
            <a:endParaRPr lang="zh-CN" altLang="en-US" sz="4400" b="0" dirty="0">
              <a:solidFill>
                <a:srgbClr val="01E1EF"/>
              </a:solidFill>
            </a:endParaRPr>
          </a:p>
          <a:p>
            <a:endParaRPr lang="zh-CN" altLang="en-US" sz="4400" b="0" dirty="0">
              <a:solidFill>
                <a:srgbClr val="01E1EF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956845" y="2516859"/>
            <a:ext cx="5473117" cy="360025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线</a:t>
            </a:r>
            <a:r>
              <a:rPr lang="zh-CN" altLang="en-US" sz="2400" dirty="0" smtClean="0">
                <a:solidFill>
                  <a:schemeClr val="bg1"/>
                </a:solidFill>
              </a:rPr>
              <a:t>程</a:t>
            </a:r>
            <a:r>
              <a:rPr lang="zh-CN" altLang="en-US" sz="2400" dirty="0">
                <a:solidFill>
                  <a:schemeClr val="bg1"/>
                </a:solidFill>
              </a:rPr>
              <a:t>概念</a:t>
            </a:r>
            <a:r>
              <a:rPr lang="zh-CN" altLang="en-US" sz="2400" dirty="0" smtClean="0">
                <a:solidFill>
                  <a:schemeClr val="bg1"/>
                </a:solidFill>
              </a:rPr>
              <a:t>（</a:t>
            </a:r>
            <a:r>
              <a:rPr lang="zh-CN" altLang="en-US" sz="2400" dirty="0">
                <a:solidFill>
                  <a:schemeClr val="bg1"/>
                </a:solidFill>
              </a:rPr>
              <a:t>了解）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978608" y="2129659"/>
            <a:ext cx="10656739" cy="496834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进程有独立的地址空间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为每个进程创建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task_struct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每个进程都参与内核调度，互不影响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978828" y="1338517"/>
            <a:ext cx="10368720" cy="503123"/>
          </a:xfrm>
        </p:spPr>
        <p:txBody>
          <a:bodyPr/>
          <a:lstStyle/>
          <a:p>
            <a:pPr marL="0" indent="0"/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</a:rPr>
              <a:t>进程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88035" y="1513205"/>
            <a:ext cx="7148195" cy="4438015"/>
          </a:xfrm>
        </p:spPr>
        <p:txBody>
          <a:bodyPr/>
          <a:lstStyle/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进程在切换时系统开销大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很多操作系统引入了轻量级进程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LWP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同一进程中的线程共享相同地址空间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不区分进程、线程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1075983" y="79368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</a:rPr>
              <a:t>线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</a:rPr>
              <a:t>程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567690" y="1793875"/>
            <a:ext cx="6396355" cy="4304665"/>
          </a:xfrm>
          <a:prstGeom prst="rect">
            <a:avLst/>
          </a:prstGeom>
        </p:spPr>
        <p:txBody>
          <a:bodyPr lIns="122766" tIns="61384" rIns="122766" bIns="61384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通常线程指的是共享相同地址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 3" panose="05040102010807070707" pitchFamily="18" charset="2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空间的多个任务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使用多线程的好处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大提高了任务切换的效率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避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免了额外的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TLB &amp; cache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的刷新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567983" y="707327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</a:rPr>
              <a:t>线程特点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0358" name="Oval 6"/>
          <p:cNvSpPr>
            <a:spLocks noChangeArrowheads="1"/>
          </p:cNvSpPr>
          <p:nvPr/>
        </p:nvSpPr>
        <p:spPr bwMode="auto">
          <a:xfrm>
            <a:off x="4906222" y="2938262"/>
            <a:ext cx="3251200" cy="757535"/>
          </a:xfrm>
          <a:prstGeom prst="ellipse">
            <a:avLst/>
          </a:prstGeom>
          <a:solidFill>
            <a:srgbClr val="008C57"/>
          </a:solidFill>
          <a:ln w="9525">
            <a:noFill/>
            <a:round/>
          </a:ln>
          <a:effectLst>
            <a:outerShdw dist="71842" dir="2700000" algn="ctr" rotWithShape="0">
              <a:schemeClr val="bg1"/>
            </a:outerShdw>
          </a:effectLst>
        </p:spPr>
        <p:txBody>
          <a:bodyPr anchor="ctr">
            <a:spAutoFit/>
          </a:bodyPr>
          <a:lstStyle/>
          <a:p>
            <a:endParaRPr lang="zh-CN" altLang="en-US" sz="2400" u="none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5589937" y="1664442"/>
            <a:ext cx="1873249" cy="460375"/>
          </a:xfrm>
          <a:prstGeom prst="rect">
            <a:avLst/>
          </a:prstGeom>
          <a:solidFill>
            <a:srgbClr val="FF954D"/>
          </a:solidFill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>
              <a:buNone/>
            </a:pPr>
            <a:r>
              <a:rPr lang="en-US" altLang="zh-CN" sz="2400" u="none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task_struct</a:t>
            </a:r>
            <a:endParaRPr lang="en-US" altLang="zh-CN" sz="2400" u="none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5589937" y="2375642"/>
            <a:ext cx="1873249" cy="460375"/>
          </a:xfrm>
          <a:prstGeom prst="rect">
            <a:avLst/>
          </a:prstGeom>
          <a:solidFill>
            <a:srgbClr val="FF954D"/>
          </a:solidFill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>
              <a:buNone/>
            </a:pPr>
            <a:r>
              <a:rPr lang="en-US" altLang="zh-CN" sz="2400" u="none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task_struct</a:t>
            </a:r>
            <a:endParaRPr lang="en-US" altLang="zh-CN" sz="2400" u="none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5589937" y="3086842"/>
            <a:ext cx="1873249" cy="460375"/>
          </a:xfrm>
          <a:prstGeom prst="rect">
            <a:avLst/>
          </a:prstGeom>
          <a:solidFill>
            <a:srgbClr val="FF954D"/>
          </a:solidFill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>
              <a:buNone/>
            </a:pPr>
            <a:r>
              <a:rPr lang="en-US" altLang="zh-CN" sz="2400" u="none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task_struct</a:t>
            </a:r>
            <a:endParaRPr lang="en-US" altLang="zh-CN" sz="2400" u="none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5589937" y="3798042"/>
            <a:ext cx="1873249" cy="460375"/>
          </a:xfrm>
          <a:prstGeom prst="rect">
            <a:avLst/>
          </a:prstGeom>
          <a:solidFill>
            <a:srgbClr val="FF954D"/>
          </a:solidFill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>
              <a:buNone/>
            </a:pPr>
            <a:r>
              <a:rPr lang="en-US" altLang="zh-CN" sz="2400" u="none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task_struct</a:t>
            </a:r>
            <a:endParaRPr lang="en-US" altLang="zh-CN" sz="2400" u="none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5589937" y="4509242"/>
            <a:ext cx="1873249" cy="460375"/>
          </a:xfrm>
          <a:prstGeom prst="rect">
            <a:avLst/>
          </a:prstGeom>
          <a:solidFill>
            <a:srgbClr val="FF954D"/>
          </a:solidFill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>
              <a:buNone/>
            </a:pPr>
            <a:r>
              <a:rPr lang="en-US" altLang="zh-CN" sz="2400" u="none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task_struct</a:t>
            </a:r>
            <a:endParaRPr lang="en-US" altLang="zh-CN" sz="2400" u="none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827405" y="1327785"/>
            <a:ext cx="6455410" cy="496824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一个进程中的多个线程共享以下资源：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5125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可执行的指令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5125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静态数据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5125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进程中打开的文件描述符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5125" lvl="1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前工作目录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5125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5125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/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</a:rPr>
              <a:t>线程共享资源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988695" y="1544955"/>
            <a:ext cx="6971030" cy="496824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每个线程私有的资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源包括：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5125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 (TID)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5125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PC(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程序计数器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和相关寄存器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5125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堆栈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5125" lvl="1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错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误号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errno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5125" lvl="1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先级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5125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执行状态和属性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989623" y="579057"/>
            <a:ext cx="10368720" cy="503123"/>
          </a:xfrm>
        </p:spPr>
        <p:txBody>
          <a:bodyPr/>
          <a:lstStyle/>
          <a:p>
            <a:pPr marL="0" indent="0"/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</a:rPr>
              <a:t>线程私有资源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481403" y="1756279"/>
            <a:ext cx="10656739" cy="4968345"/>
          </a:xfrm>
          <a:prstGeom prst="rect">
            <a:avLst/>
          </a:prstGeom>
        </p:spPr>
        <p:txBody>
          <a:bodyPr lIns="122766" tIns="61384" rIns="122766" bIns="61384"/>
          <a:lstStyle/>
          <a:p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pthread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程库中提供了如下基本操作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创建线程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回收线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结束线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步和互斥机制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信号量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互斥锁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41033" y="683832"/>
            <a:ext cx="10368720" cy="503123"/>
          </a:xfrm>
        </p:spPr>
        <p:txBody>
          <a:bodyPr/>
          <a:lstStyle/>
          <a:p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线程库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7366000"/>
            <a:ext cx="3860800" cy="635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/>
              <a:t>www.embedu.org</a:t>
            </a:r>
            <a:endParaRPr lang="en-US" altLang="zh-CN" sz="10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812165" y="1364615"/>
            <a:ext cx="7856220" cy="496824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 &lt;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pthread.h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pthread_create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pthread_t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*thread, const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pthread_attr_t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attr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void *(*routine)(void *), void *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arg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成功返回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，失败时返回错误码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thread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线程对象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attr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线程属性，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NULL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代表默认属性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routine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线程执行的函数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arg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传递给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routine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的参数 ，参数是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void * 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，注意传递参数格式，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spcBef>
                <a:spcPct val="0"/>
              </a:spcBef>
              <a:buNone/>
            </a:pP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spcBef>
                <a:spcPct val="0"/>
              </a:spcBef>
              <a:buNone/>
            </a:pP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33413" y="50095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线程创建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pthread_create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1953</Words>
  <Application>WPS 演示</Application>
  <PresentationFormat>自定义</PresentationFormat>
  <Paragraphs>171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华文细黑</vt:lpstr>
      <vt:lpstr>黑体</vt:lpstr>
      <vt:lpstr>Wingdings 3</vt:lpstr>
      <vt:lpstr>Symbol</vt:lpstr>
      <vt:lpstr>Times New Roman</vt:lpstr>
      <vt:lpstr>Arial Unicode MS</vt:lpstr>
      <vt:lpstr>华清远见慕课堂 - PPT模板（最终版）</vt:lpstr>
      <vt:lpstr>线程基础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1315</cp:revision>
  <dcterms:created xsi:type="dcterms:W3CDTF">2008-06-24T03:08:00Z</dcterms:created>
  <dcterms:modified xsi:type="dcterms:W3CDTF">2021-11-03T02:26:54Z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6E58C85CC879451EABF7B2EA00BE5170</vt:lpwstr>
  </property>
</Properties>
</file>