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6"/>
  </p:handoutMasterIdLst>
  <p:sldIdLst>
    <p:sldId id="1636" r:id="rId3"/>
    <p:sldId id="1550" r:id="rId4"/>
    <p:sldId id="1613" r:id="rId5"/>
    <p:sldId id="1616" r:id="rId6"/>
    <p:sldId id="1650" r:id="rId8"/>
    <p:sldId id="1627" r:id="rId9"/>
    <p:sldId id="1628" r:id="rId10"/>
    <p:sldId id="1651" r:id="rId11"/>
    <p:sldId id="1653" r:id="rId12"/>
    <p:sldId id="1652" r:id="rId13"/>
    <p:sldId id="1654" r:id="rId14"/>
    <p:sldId id="1657" r:id="rId15"/>
  </p:sldIdLst>
  <p:sldSz cx="12192000" cy="6858000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Font typeface="Wingdings" panose="05000000000000000000" pitchFamily="2" charset="2"/>
      <a:buChar char="Ø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1EF"/>
    <a:srgbClr val="3A3C3F"/>
    <a:srgbClr val="E30C07"/>
    <a:srgbClr val="6F6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42" autoAdjust="0"/>
    <p:restoredTop sz="95113" autoAdjust="0"/>
  </p:normalViewPr>
  <p:slideViewPr>
    <p:cSldViewPr>
      <p:cViewPr varScale="1">
        <p:scale>
          <a:sx n="63" d="100"/>
          <a:sy n="63" d="100"/>
        </p:scale>
        <p:origin x="-954" y="-108"/>
      </p:cViewPr>
      <p:guideLst>
        <p:guide orient="horz" pos="2160"/>
        <p:guide pos="38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84"/>
      </p:cViewPr>
      <p:guideLst>
        <p:guide orient="horz" pos="2880"/>
        <p:guide pos="217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215F5-BED6-4843-BE30-F7DCC61DF9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C9D07-4D2E-4279-BB2A-272192FFB1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74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 u="none">
                <a:solidFill>
                  <a:schemeClr val="tx1"/>
                </a:solidFill>
              </a:defRPr>
            </a:lvl1pPr>
          </a:lstStyle>
          <a:p>
            <a:fld id="{0E7FBE50-E1A1-4D32-9B8B-4E7C79B0A50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CA4E876-A859-4FFF-9DBB-C136A0B1E55B}" type="slidenum">
              <a:rPr lang="en-US" altLang="zh-CN"/>
            </a:fld>
            <a:endParaRPr lang="en-US" altLang="zh-CN"/>
          </a:p>
        </p:txBody>
      </p:sp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1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31" tIns="45716" rIns="91431" bIns="45716" anchor="b"/>
          <a:lstStyle/>
          <a:p>
            <a:pPr algn="r" latinLnBrk="1"/>
            <a:fld id="{C4E139AD-E5C1-4CA8-9F56-F6D5C84F786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内页1 - 多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815413" y="1196844"/>
            <a:ext cx="10656739" cy="496834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spcAft>
                <a:spcPts val="50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500"/>
              </a:spcBef>
              <a:spcAft>
                <a:spcPts val="500"/>
              </a:spcAft>
              <a:defRPr sz="2000">
                <a:solidFill>
                  <a:schemeClr val="bg1"/>
                </a:solidFill>
              </a:defRPr>
            </a:lvl2pPr>
            <a:lvl3pPr marL="1224280" indent="-3429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/>
            </a:lvl4pPr>
            <a:lvl5pPr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815633" y="405702"/>
            <a:ext cx="10368720" cy="503123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00B0F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单击此处编辑标题样式</a:t>
            </a:r>
            <a:endParaRPr lang="zh-CN" altLang="en-US" dirty="0" smtClean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课程目录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ltGray">
          <a:xfrm rot="5400000">
            <a:off x="-3230035" y="1474788"/>
            <a:ext cx="6432551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ltGray">
          <a:xfrm rot="5400000" flipH="1">
            <a:off x="-2689224" y="1910556"/>
            <a:ext cx="5376333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100"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 userDrawn="1"/>
        </p:nvGrpSpPr>
        <p:grpSpPr bwMode="auto">
          <a:xfrm>
            <a:off x="2084027" y="1984935"/>
            <a:ext cx="6316133" cy="508000"/>
            <a:chOff x="912" y="1147"/>
            <a:chExt cx="2984" cy="320"/>
          </a:xfrm>
        </p:grpSpPr>
        <p:sp>
          <p:nvSpPr>
            <p:cNvPr id="11" name="AutoShape 8"/>
            <p:cNvSpPr>
              <a:spLocks noChangeArrowheads="1"/>
            </p:cNvSpPr>
            <p:nvPr userDrawn="1"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3" name="Group 9"/>
            <p:cNvGrpSpPr/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13" name="Oval 10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17" name="Oval 1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18" name="Oval 15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7C6300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4" name="Group 16"/>
          <p:cNvGrpSpPr/>
          <p:nvPr/>
        </p:nvGrpSpPr>
        <p:grpSpPr bwMode="auto">
          <a:xfrm>
            <a:off x="2735767" y="2921000"/>
            <a:ext cx="6299200" cy="508000"/>
            <a:chOff x="1248" y="1632"/>
            <a:chExt cx="2976" cy="320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1440" y="163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5" name="Group 18"/>
            <p:cNvGrpSpPr/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22" name="Oval 19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3" name="Oval 20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4" name="Oval 2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5" name="Oval 22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26" name="Oval 23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27" name="Oval 24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235C32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6" name="Group 25"/>
          <p:cNvGrpSpPr/>
          <p:nvPr/>
        </p:nvGrpSpPr>
        <p:grpSpPr bwMode="auto">
          <a:xfrm>
            <a:off x="2844800" y="3857065"/>
            <a:ext cx="6299200" cy="508000"/>
            <a:chOff x="1344" y="2160"/>
            <a:chExt cx="2976" cy="320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gray">
            <a:xfrm>
              <a:off x="1536" y="2160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31" name="Oval 2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2" name="Oval 29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7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3" name="Oval 30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4" name="Oval 31"/>
              <p:cNvSpPr>
                <a:spLocks noChangeArrowheads="1"/>
              </p:cNvSpPr>
              <p:nvPr/>
            </p:nvSpPr>
            <p:spPr bwMode="gray">
              <a:xfrm>
                <a:off x="2253" y="2076"/>
                <a:ext cx="1356" cy="823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0F5368"/>
                  </a:gs>
                </a:gsLst>
                <a:lin ang="54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35" name="Oval 32"/>
              <p:cNvSpPr>
                <a:spLocks noChangeArrowheads="1"/>
              </p:cNvSpPr>
              <p:nvPr/>
            </p:nvSpPr>
            <p:spPr bwMode="gray">
              <a:xfrm>
                <a:off x="2334" y="2100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3"/>
              <p:cNvSpPr>
                <a:spLocks noChangeArrowheads="1"/>
              </p:cNvSpPr>
              <p:nvPr/>
            </p:nvSpPr>
            <p:spPr bwMode="gray">
              <a:xfrm>
                <a:off x="2334" y="1972"/>
                <a:ext cx="1097" cy="776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10576D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grpSp>
        <p:nvGrpSpPr>
          <p:cNvPr id="10" name="Group 43"/>
          <p:cNvGrpSpPr/>
          <p:nvPr/>
        </p:nvGrpSpPr>
        <p:grpSpPr bwMode="auto">
          <a:xfrm>
            <a:off x="2447747" y="4793130"/>
            <a:ext cx="6290733" cy="508000"/>
            <a:chOff x="960" y="3212"/>
            <a:chExt cx="2972" cy="320"/>
          </a:xfrm>
        </p:grpSpPr>
        <p:sp>
          <p:nvSpPr>
            <p:cNvPr id="47" name="AutoShape 44"/>
            <p:cNvSpPr>
              <a:spLocks noChangeArrowheads="1"/>
            </p:cNvSpPr>
            <p:nvPr/>
          </p:nvSpPr>
          <p:spPr bwMode="gray">
            <a:xfrm>
              <a:off x="1148" y="3212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</a:ln>
          </p:spPr>
          <p:txBody>
            <a:bodyPr wrap="none" anchor="ctr"/>
            <a:lstStyle/>
            <a:p>
              <a:pPr eaLnBrk="0" hangingPunct="0">
                <a:buFont typeface="Arial" panose="020B0604020202020204" pitchFamily="34" charset="0"/>
                <a:buNone/>
                <a:defRPr/>
              </a:pPr>
              <a:endParaRPr lang="en-US" altLang="zh-CN" sz="100" b="1" dirty="0"/>
            </a:p>
          </p:txBody>
        </p:sp>
        <p:grpSp>
          <p:nvGrpSpPr>
            <p:cNvPr id="12" name="Group 45"/>
            <p:cNvGrpSpPr/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49" name="Oval 46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57150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gray">
              <a:xfrm>
                <a:off x="2172" y="1774"/>
                <a:ext cx="1428" cy="1427"/>
              </a:xfrm>
              <a:prstGeom prst="ellipse">
                <a:avLst/>
              </a:prstGeom>
              <a:gradFill rotWithShape="1">
                <a:gsLst>
                  <a:gs pos="0">
                    <a:srgbClr val="A2A2A2"/>
                  </a:gs>
                  <a:gs pos="50000">
                    <a:srgbClr val="FFFFFF"/>
                  </a:gs>
                  <a:gs pos="100000">
                    <a:srgbClr val="A2A2A2"/>
                  </a:gs>
                </a:gsLst>
                <a:lin ang="0" scaled="1"/>
              </a:gradFill>
              <a:ln w="9525" algn="ctr">
                <a:noFill/>
                <a:round/>
              </a:ln>
            </p:spPr>
            <p:txBody>
              <a:bodyPr wrap="none" anchor="ctr"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</a:ln>
              <a:effectLst/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gray">
              <a:xfrm>
                <a:off x="2251" y="2076"/>
                <a:ext cx="1425" cy="823"/>
              </a:xfrm>
              <a:prstGeom prst="ellipse">
                <a:avLst/>
              </a:prstGeom>
              <a:gradFill rotWithShape="1">
                <a:gsLst>
                  <a:gs pos="0">
                    <a:srgbClr val="000000"/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wrap="none"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  <p:sp>
            <p:nvSpPr>
              <p:cNvPr id="53" name="Oval 50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>
                  <a:ea typeface="宋体" panose="02010600030101010101" pitchFamily="2" charset="-122"/>
                </a:endParaRPr>
              </a:p>
            </p:txBody>
          </p:sp>
          <p:sp>
            <p:nvSpPr>
              <p:cNvPr id="54" name="Oval 51"/>
              <p:cNvSpPr>
                <a:spLocks noChangeArrowheads="1"/>
              </p:cNvSpPr>
              <p:nvPr/>
            </p:nvSpPr>
            <p:spPr bwMode="gray">
              <a:xfrm>
                <a:off x="2338" y="2100"/>
                <a:ext cx="1096" cy="776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6E2E11"/>
                  </a:gs>
                </a:gsLst>
                <a:lin ang="2700000" scaled="1"/>
              </a:gra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 sz="100"/>
              </a:p>
            </p:txBody>
          </p:sp>
        </p:grpSp>
      </p:grpSp>
      <p:sp>
        <p:nvSpPr>
          <p:cNvPr id="122" name="文本占位符 120"/>
          <p:cNvSpPr>
            <a:spLocks noGrp="1"/>
          </p:cNvSpPr>
          <p:nvPr>
            <p:ph type="body" sz="quarter" idx="11" hasCustomPrompt="1"/>
          </p:nvPr>
        </p:nvSpPr>
        <p:spPr>
          <a:xfrm>
            <a:off x="3407813" y="3929069"/>
            <a:ext cx="5473117" cy="432031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6" name="文本占位符 120"/>
          <p:cNvSpPr>
            <a:spLocks noGrp="1"/>
          </p:cNvSpPr>
          <p:nvPr>
            <p:ph type="body" sz="quarter" idx="14" hasCustomPrompt="1"/>
          </p:nvPr>
        </p:nvSpPr>
        <p:spPr>
          <a:xfrm>
            <a:off x="3055507" y="4851200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27" name="文本占位符 120"/>
          <p:cNvSpPr>
            <a:spLocks noGrp="1"/>
          </p:cNvSpPr>
          <p:nvPr>
            <p:ph type="body" sz="quarter" idx="15" hasCustomPrompt="1"/>
          </p:nvPr>
        </p:nvSpPr>
        <p:spPr>
          <a:xfrm>
            <a:off x="3309967" y="2967145"/>
            <a:ext cx="5473117" cy="360026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  <p:sp>
        <p:nvSpPr>
          <p:cNvPr id="130" name="文本占位符 129"/>
          <p:cNvSpPr>
            <a:spLocks noGrp="1"/>
          </p:cNvSpPr>
          <p:nvPr>
            <p:ph type="body" sz="quarter" idx="16" hasCustomPrompt="1"/>
          </p:nvPr>
        </p:nvSpPr>
        <p:spPr>
          <a:xfrm>
            <a:off x="623620" y="476795"/>
            <a:ext cx="10368720" cy="719138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2800" b="1" kern="1200" noProof="0" dirty="0" smtClean="0">
                <a:solidFill>
                  <a:srgbClr val="C00000"/>
                </a:solidFill>
                <a:latin typeface="华文细黑" panose="02010600040101010101" pitchFamily="2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单击此处编辑标题</a:t>
            </a:r>
            <a:endParaRPr lang="zh-CN" altLang="en-US" dirty="0" smtClean="0"/>
          </a:p>
        </p:txBody>
      </p:sp>
      <p:sp>
        <p:nvSpPr>
          <p:cNvPr id="56" name="文本占位符 120"/>
          <p:cNvSpPr>
            <a:spLocks noGrp="1"/>
          </p:cNvSpPr>
          <p:nvPr>
            <p:ph type="body" sz="quarter" idx="17" hasCustomPrompt="1"/>
          </p:nvPr>
        </p:nvSpPr>
        <p:spPr>
          <a:xfrm>
            <a:off x="2697380" y="2080614"/>
            <a:ext cx="5473117" cy="360025"/>
          </a:xfrm>
          <a:prstGeom prst="rect">
            <a:avLst/>
          </a:prstGeom>
        </p:spPr>
        <p:txBody>
          <a:bodyPr/>
          <a:lstStyle>
            <a:lvl1pPr>
              <a:buNone/>
              <a:defRPr lang="zh-CN" altLang="en-US" sz="1800" b="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p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2542117" y="2032000"/>
            <a:ext cx="74041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32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32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9"/>
          <p:cNvSpPr txBox="1"/>
          <p:nvPr/>
        </p:nvSpPr>
        <p:spPr>
          <a:xfrm rot="220577">
            <a:off x="2034117" y="5778706"/>
            <a:ext cx="3172883" cy="953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关注微信（</a:t>
            </a:r>
            <a:r>
              <a:rPr lang="en-US" altLang="zh-CN" sz="1600" u="none" dirty="0">
                <a:solidFill>
                  <a:srgbClr val="E30C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farsight2013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第一时间获取更多免费学习资料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14" descr="8cm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56691">
            <a:off x="2338917" y="4076700"/>
            <a:ext cx="2317749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5"/>
          <p:cNvSpPr txBox="1"/>
          <p:nvPr/>
        </p:nvSpPr>
        <p:spPr>
          <a:xfrm rot="195230">
            <a:off x="5096933" y="3994895"/>
            <a:ext cx="5331884" cy="30486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更多课程欢迎关注华清远见慕课堂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免费咨询电话：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400-706-1880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值班手机：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15010390966</a:t>
            </a:r>
            <a:endParaRPr lang="en-US" altLang="zh-CN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335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335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619366077</a:t>
            </a:r>
            <a:r>
              <a:rPr lang="zh-CN" altLang="en-US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u="none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1462495461</a:t>
            </a:r>
            <a:endParaRPr lang="zh-CN" altLang="en-US" sz="1600" u="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logo-白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747243" y="836820"/>
            <a:ext cx="4556911" cy="792055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-635" y="-19685"/>
            <a:ext cx="12193291" cy="6897651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ctrTitle" hasCustomPrompt="1"/>
          </p:nvPr>
        </p:nvSpPr>
        <p:spPr>
          <a:xfrm>
            <a:off x="531731" y="2168539"/>
            <a:ext cx="7208855" cy="1066911"/>
          </a:xfrm>
          <a:ln>
            <a:noFill/>
          </a:ln>
        </p:spPr>
        <p:txBody>
          <a:bodyPr/>
          <a:lstStyle>
            <a:lvl1pPr algn="ctr">
              <a:defRPr sz="1285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dirty="0"/>
              <a:t>编辑母版标题样式</a:t>
            </a:r>
            <a:endParaRPr kumimoji="1" lang="en-US" altLang="zh-CN" b="0" dirty="0"/>
          </a:p>
        </p:txBody>
      </p:sp>
      <p:sp>
        <p:nvSpPr>
          <p:cNvPr id="12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167567" y="3445443"/>
            <a:ext cx="3840659" cy="96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buNone/>
              <a:defRPr lang="zh-CN" altLang="en-US" sz="665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编辑母版主讲人</a:t>
            </a:r>
            <a:endParaRPr lang="zh-CN" alt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313241" y="3445439"/>
            <a:ext cx="1889001" cy="11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35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85"/>
            <a:ext cx="12192000" cy="6897651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3A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2" descr="bg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6397625"/>
            <a:ext cx="12192000" cy="4873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900" tIns="51950" rIns="103900" bIns="5195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100"/>
          </a:p>
        </p:txBody>
      </p:sp>
      <p:sp>
        <p:nvSpPr>
          <p:cNvPr id="11" name="文本框 2"/>
          <p:cNvSpPr txBox="1"/>
          <p:nvPr/>
        </p:nvSpPr>
        <p:spPr>
          <a:xfrm>
            <a:off x="336551" y="6524625"/>
            <a:ext cx="4967816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华清远见慕课堂  </a:t>
            </a: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程序员的学习天堂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"/>
          <p:cNvSpPr txBox="1"/>
          <p:nvPr/>
        </p:nvSpPr>
        <p:spPr>
          <a:xfrm>
            <a:off x="8688917" y="6524625"/>
            <a:ext cx="3263900" cy="348615"/>
          </a:xfrm>
          <a:prstGeom prst="rect">
            <a:avLst/>
          </a:prstGeom>
          <a:noFill/>
        </p:spPr>
        <p:txBody>
          <a:bodyPr lIns="103900" tIns="51950" rIns="103900" bIns="51950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u="none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http://mooc.farsight.com.cn</a:t>
            </a:r>
            <a:endParaRPr lang="zh-CN" altLang="en-US" sz="1600" u="none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logo-ppt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9072207" y="186901"/>
            <a:ext cx="2688187" cy="505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lang="zh-CN" altLang="en-US" sz="2800" kern="1200" dirty="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" Type="http://schemas.openxmlformats.org/officeDocument/2006/relationships/image" Target="file:///C:\Users\Administrator\AppData\Local\Temp\wps\INetCache\06bf4967af60317188920d55521ff638" TargetMode="Externa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5448" y="2756692"/>
            <a:ext cx="7208855" cy="1066911"/>
          </a:xfrm>
        </p:spPr>
        <p:txBody>
          <a:bodyPr/>
          <a:lstStyle/>
          <a:p>
            <a:pPr algn="l"/>
            <a:r>
              <a:rPr sz="5865" smtClean="0">
                <a:solidFill>
                  <a:srgbClr val="FFFF00"/>
                </a:solidFill>
                <a:sym typeface="+mn-ea"/>
              </a:rPr>
              <a:t>线程的同步和互斥</a:t>
            </a:r>
            <a:endParaRPr lang="en-US" altLang="zh-CN" sz="5865" b="0" smtClean="0">
              <a:solidFill>
                <a:srgbClr val="FFFF00"/>
              </a:solidFill>
              <a:latin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754717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" y="5096416"/>
            <a:ext cx="12191999" cy="60959"/>
          </a:xfrm>
          <a:prstGeom prst="rect">
            <a:avLst/>
          </a:prstGeom>
          <a:solidFill>
            <a:srgbClr val="F8F018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25145" y="5404165"/>
            <a:ext cx="6408737" cy="714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2" tIns="46036" rIns="92072" bIns="46036" anchor="ctr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2000" u="none" dirty="0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主讲</a:t>
            </a:r>
            <a:r>
              <a:rPr lang="en-US" altLang="zh-CN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u="none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大海</a:t>
            </a:r>
            <a:r>
              <a:rPr lang="zh-CN" altLang="en-US" sz="2000" u="none" smtClean="0"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老师</a:t>
            </a:r>
            <a:endParaRPr lang="zh-CN" altLang="en-US" sz="2000" u="none" dirty="0" smtClean="0">
              <a:solidFill>
                <a:schemeClr val="bg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pthread_cond_wait(&amp;m_cond,&amp;m_mutex); </a:t>
            </a:r>
            <a:endParaRPr lang="zh-CN" altLang="en-US"/>
          </a:p>
          <a:p>
            <a:r>
              <a:rPr lang="zh-CN" altLang="en-US"/>
              <a:t>int pthread_cond_timedwait(pthread_cond_t *restrict cond,</a:t>
            </a:r>
            <a:endParaRPr lang="zh-CN" altLang="en-US"/>
          </a:p>
          <a:p>
            <a:r>
              <a:rPr lang="zh-CN" altLang="en-US"/>
              <a:t>           pthread_mutex_t *restrict mutex,</a:t>
            </a:r>
            <a:endParaRPr lang="zh-CN" altLang="en-US"/>
          </a:p>
          <a:p>
            <a:r>
              <a:rPr lang="zh-CN" altLang="en-US"/>
              <a:t>           const struct timespec *restrict abstime);</a:t>
            </a:r>
            <a:endParaRPr lang="zh-CN" altLang="en-US"/>
          </a:p>
          <a:p>
            <a:r>
              <a:rPr lang="zh-CN" altLang="en-US"/>
              <a:t>int pthread_cond_signal(pthread_cond_t *cond);</a:t>
            </a:r>
            <a:endParaRPr lang="zh-CN" altLang="en-US"/>
          </a:p>
          <a:p>
            <a:r>
              <a:rPr lang="zh-CN" altLang="en-US"/>
              <a:t>int pthread_cond_broadcast(pthread_cond_t *cond);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pPr algn="l">
              <a:buClrTx/>
              <a:buSzTx/>
            </a:pPr>
            <a:r>
              <a:rPr sz="4400" b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条件变量</a:t>
            </a:r>
            <a:endParaRPr sz="4400" b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概念：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r>
              <a:rPr lang="zh-CN" altLang="en-US" sz="4400" b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线程池概念和实现</a:t>
            </a:r>
            <a:endParaRPr sz="4400" b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67788" y="908554"/>
            <a:ext cx="10656739" cy="4968345"/>
          </a:xfrm>
        </p:spPr>
        <p:txBody>
          <a:bodyPr/>
          <a:p>
            <a:r>
              <a:rPr lang="zh-CN" altLang="en-US"/>
              <a:t>显示线程</a:t>
            </a:r>
            <a:endParaRPr lang="en-US" altLang="zh-CN"/>
          </a:p>
          <a:p>
            <a:pPr lvl="1"/>
            <a:r>
              <a:rPr lang="en-US" altLang="zh-CN"/>
              <a:t>info thread </a:t>
            </a:r>
            <a:endParaRPr lang="en-US" altLang="zh-CN"/>
          </a:p>
          <a:p>
            <a:r>
              <a:rPr lang="zh-CN" altLang="en-US"/>
              <a:t>切换线程</a:t>
            </a:r>
            <a:endParaRPr lang="en-US" altLang="zh-CN"/>
          </a:p>
          <a:p>
            <a:pPr lvl="1"/>
            <a:r>
              <a:rPr lang="en-US" altLang="zh-CN"/>
              <a:t>thread xxx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r>
              <a:rPr lang="en-US" altLang="zh-CN"/>
              <a:t>GDB为特定线程设置断点</a:t>
            </a:r>
            <a:endParaRPr lang="en-US" altLang="zh-CN"/>
          </a:p>
          <a:p>
            <a:pPr lvl="1"/>
            <a:r>
              <a:rPr lang="en-US" altLang="zh-CN"/>
              <a:t>break location thread id</a:t>
            </a:r>
            <a:endParaRPr lang="en-US" altLang="zh-CN"/>
          </a:p>
          <a:p>
            <a:pPr lvl="0"/>
            <a:r>
              <a:rPr lang="en-US" altLang="zh-CN"/>
              <a:t>GDB设置线程锁</a:t>
            </a:r>
            <a:endParaRPr lang="en-US" altLang="zh-CN"/>
          </a:p>
          <a:p>
            <a:pPr lvl="1"/>
            <a:r>
              <a:rPr lang="en-US" altLang="zh-CN" sz="2000"/>
              <a:t>set scheduler-locking on/off</a:t>
            </a:r>
            <a:endParaRPr lang="en-US" altLang="zh-CN" sz="2000"/>
          </a:p>
          <a:p>
            <a:pPr lvl="1"/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815633" y="188532"/>
            <a:ext cx="10368720" cy="503123"/>
          </a:xfrm>
        </p:spPr>
        <p:txBody>
          <a:bodyPr/>
          <a:p>
            <a:r>
              <a:rPr lang="zh-CN" altLang="en-US" sz="4400" b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线程的</a:t>
            </a:r>
            <a:r>
              <a:rPr sz="4400" b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GDB调试</a:t>
            </a:r>
            <a:endParaRPr sz="4400" b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86995" y="4372299"/>
            <a:ext cx="5473117" cy="432031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互斥锁</a:t>
            </a:r>
            <a:r>
              <a:rPr lang="zh-CN" altLang="en-US" sz="2400" dirty="0" smtClean="0">
                <a:solidFill>
                  <a:schemeClr val="bg1"/>
                </a:solidFill>
              </a:rPr>
              <a:t>（熟练）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886995" y="5294430"/>
            <a:ext cx="5473117" cy="360026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小结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5"/>
          </p:nvPr>
        </p:nvSpPr>
        <p:spPr>
          <a:xfrm>
            <a:off x="886995" y="3410375"/>
            <a:ext cx="5473117" cy="360026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互</a:t>
            </a:r>
            <a:r>
              <a:rPr lang="zh-CN" altLang="en-US" sz="2400" dirty="0" smtClean="0">
                <a:solidFill>
                  <a:schemeClr val="bg1"/>
                </a:solidFill>
              </a:rPr>
              <a:t>斥机制（理解</a:t>
            </a:r>
            <a:r>
              <a:rPr lang="zh-CN" altLang="en-US" sz="2400" dirty="0">
                <a:solidFill>
                  <a:schemeClr val="bg1"/>
                </a:solidFill>
              </a:rPr>
              <a:t>）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886995" y="920025"/>
            <a:ext cx="10368720" cy="719138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</a:rPr>
              <a:t>课程目标：</a:t>
            </a:r>
            <a:endParaRPr lang="zh-CN" altLang="en-US" sz="4400" b="0" dirty="0">
              <a:solidFill>
                <a:srgbClr val="01E1EF"/>
              </a:solidFill>
            </a:endParaRPr>
          </a:p>
          <a:p>
            <a:endParaRPr lang="zh-CN" altLang="en-US" sz="4400" b="0" dirty="0">
              <a:solidFill>
                <a:srgbClr val="01E1EF"/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7"/>
          </p:nvPr>
        </p:nvSpPr>
        <p:spPr>
          <a:xfrm>
            <a:off x="886995" y="2523844"/>
            <a:ext cx="5473117" cy="360025"/>
          </a:xfrm>
        </p:spPr>
        <p:txBody>
          <a:bodyPr/>
          <a:lstStyle/>
          <a:p>
            <a:r>
              <a:rPr lang="zh-CN" altLang="en-US" sz="2400" dirty="0">
                <a:solidFill>
                  <a:schemeClr val="bg1"/>
                </a:solidFill>
              </a:rPr>
              <a:t>临</a:t>
            </a:r>
            <a:r>
              <a:rPr lang="zh-CN" altLang="en-US" sz="2400" dirty="0" smtClean="0">
                <a:solidFill>
                  <a:schemeClr val="bg1"/>
                </a:solidFill>
              </a:rPr>
              <a:t>界资源（</a:t>
            </a:r>
            <a:r>
              <a:rPr lang="zh-CN" altLang="en-US" sz="2400" dirty="0">
                <a:solidFill>
                  <a:schemeClr val="bg1"/>
                </a:solidFill>
              </a:rPr>
              <a:t>了解）</a:t>
            </a:r>
            <a:endParaRPr lang="zh-CN" altLang="en-US" sz="2400" dirty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817880" y="1052195"/>
            <a:ext cx="9463405" cy="5328285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临界资源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一次只允许一个任务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进程、线程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访问的共享资源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临界区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访问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临界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互斥机制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mutex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互斥锁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任务访问临界资源前申请锁，访问完后释放锁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线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程通信 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互斥</a:t>
            </a:r>
            <a:endParaRPr lang="zh-CN" altLang="en-US" sz="4400" b="0" dirty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510613" y="1211449"/>
            <a:ext cx="10656739" cy="5646551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include  &lt;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pthread.h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pthread_mutex_init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pthread_mutex_t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*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mutex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const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pthread_mutexattr_t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*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attr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成功时返回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，失败时返回错误码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mutex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指向要初始化的互斥锁对象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attr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互斥锁属性，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NULL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缺省属性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5430" lvl="1" indent="-26543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man 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函数出现 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 manual entry for pthread_mutex_xxx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解决办法 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apt-get install manpages-posix-dev </a:t>
            </a:r>
            <a:endParaRPr lang="en-US" altLang="zh-CN" sz="240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439713" y="287592"/>
            <a:ext cx="10368720" cy="503123"/>
          </a:xfrm>
        </p:spPr>
        <p:txBody>
          <a:bodyPr/>
          <a:lstStyle/>
          <a:p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互</a:t>
            </a:r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斥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锁初始化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pthread_mutex_init</a:t>
            </a:r>
            <a:endParaRPr lang="en-US" altLang="zh-CN" sz="4400" b="0" dirty="0" err="1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701" name="页脚占位符 6"/>
          <p:cNvSpPr txBox="1">
            <a:spLocks noGrp="1"/>
          </p:cNvSpPr>
          <p:nvPr/>
        </p:nvSpPr>
        <p:spPr bwMode="auto">
          <a:xfrm>
            <a:off x="4165600" y="7389284"/>
            <a:ext cx="386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22766" tIns="61384" rIns="122766" bIns="61384" anchor="ctr"/>
          <a:lstStyle/>
          <a:p>
            <a:pPr algn="ctr"/>
            <a:endParaRPr kumimoji="1" lang="zh-CN" altLang="zh-CN" sz="1865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815340" y="1196975"/>
            <a:ext cx="8448040" cy="4968240"/>
          </a:xfrm>
        </p:spPr>
        <p:txBody>
          <a:bodyPr/>
          <a:p>
            <a:r>
              <a:rPr lang="zh-CN" altLang="en-US"/>
              <a:t>int pthread_mutex_destroy(pthread_mutex_t *mutex)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r>
              <a:rPr sz="3600" b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互斥锁销毁</a:t>
            </a:r>
            <a:r>
              <a:rPr lang="en-US" altLang="zh-CN" sz="3600" b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3600" b="0" dirty="0" err="1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pthread_mutex_destroy</a:t>
            </a:r>
            <a:endParaRPr lang="en-US" altLang="zh-CN" sz="3600" b="0" dirty="0" err="1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467360" y="1438910"/>
            <a:ext cx="10047605" cy="528574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 &lt;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pthread.h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pthread_mutex_lock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pthread_mutex_t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*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mutex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int pthread_mutex_trylock(pthread_mutex_t *mutex)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成功时返回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，失败时返回错误码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mutex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指向要初始化的互斥锁对象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pthread_mutex_lock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如果无法获得锁，任务阻塞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pthread_mutex_trylock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如果无法获得锁，返回EBUSY而不是挂起等待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62255" lvl="1" indent="-262255"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623863" y="548577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申请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锁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pthread_mutex_lock</a:t>
            </a:r>
            <a:endParaRPr lang="en-US" altLang="zh-CN" sz="4400" b="0" dirty="0" err="1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quarter" idx="11"/>
          </p:nvPr>
        </p:nvSpPr>
        <p:spPr>
          <a:xfrm>
            <a:off x="255270" y="1756410"/>
            <a:ext cx="8342630" cy="4099560"/>
          </a:xfrm>
          <a:prstGeom prst="rect">
            <a:avLst/>
          </a:prstGeom>
        </p:spPr>
        <p:txBody>
          <a:bodyPr lIns="122766" tIns="61384" rIns="122766" bIns="61384"/>
          <a:lstStyle/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#include  &lt;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pthread.h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pthread_mutex_unlock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pthread_mutex_t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*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mutex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800100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成功时返回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，失败时返回错误码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mutex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指向要初始化的互斥锁对象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执行完临界区要及时释放锁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62255" lvl="1" indent="-262255">
              <a:spcBef>
                <a:spcPct val="0"/>
              </a:spcBef>
              <a:buNone/>
            </a:pP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387643" y="979742"/>
            <a:ext cx="10368720" cy="503123"/>
          </a:xfrm>
        </p:spPr>
        <p:txBody>
          <a:bodyPr/>
          <a:lstStyle/>
          <a:p>
            <a:r>
              <a:rPr lang="zh-CN" altLang="en-US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释放</a:t>
            </a:r>
            <a:r>
              <a:rPr lang="zh-CN" altLang="en-US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锁 </a:t>
            </a:r>
            <a:r>
              <a:rPr lang="en-US" altLang="zh-CN" sz="4400" b="0" dirty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–</a:t>
            </a:r>
            <a:r>
              <a:rPr lang="en-US" altLang="zh-CN" sz="4400" b="0" dirty="0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4400" b="0" dirty="0" err="1" smtClean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pthread_mutex_unlock</a:t>
            </a:r>
            <a:endParaRPr lang="en-US" altLang="zh-CN" sz="4400" b="0" dirty="0" err="1" smtClean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初始化一个读写锁</a:t>
            </a:r>
            <a:r>
              <a:rPr lang="en-US" altLang="zh-CN"/>
              <a:t>   </a:t>
            </a:r>
            <a:r>
              <a:rPr lang="zh-CN" altLang="en-US"/>
              <a:t>pthread_rwlock_init</a:t>
            </a:r>
            <a:endParaRPr lang="zh-CN" altLang="en-US"/>
          </a:p>
          <a:p>
            <a:r>
              <a:rPr lang="zh-CN" altLang="en-US"/>
              <a:t>读锁定读写锁    </a:t>
            </a:r>
            <a:r>
              <a:rPr lang="en-US" altLang="zh-CN"/>
              <a:t>  </a:t>
            </a:r>
            <a:r>
              <a:rPr lang="zh-CN" altLang="en-US"/>
              <a:t>  pthread_rwlock_rdlock</a:t>
            </a:r>
            <a:endParaRPr lang="zh-CN" altLang="en-US"/>
          </a:p>
          <a:p>
            <a:r>
              <a:rPr lang="zh-CN" altLang="en-US"/>
              <a:t>非阻塞读锁定　　pthread_rwlock_tryrdlock</a:t>
            </a:r>
            <a:endParaRPr lang="zh-CN" altLang="en-US"/>
          </a:p>
          <a:p>
            <a:r>
              <a:rPr lang="zh-CN" altLang="en-US"/>
              <a:t>写锁定读写锁      pthread_rwlock_wrlock</a:t>
            </a:r>
            <a:endParaRPr lang="zh-CN" altLang="en-US"/>
          </a:p>
          <a:p>
            <a:r>
              <a:rPr lang="zh-CN" altLang="en-US"/>
              <a:t>非阻塞写锁定      pthread_rwlock_trywrlock</a:t>
            </a:r>
            <a:endParaRPr lang="zh-CN" altLang="en-US"/>
          </a:p>
          <a:p>
            <a:r>
              <a:rPr lang="zh-CN" altLang="en-US"/>
              <a:t>解锁读写锁         pthread_rwlock_unlock</a:t>
            </a:r>
            <a:endParaRPr lang="zh-CN" altLang="en-US"/>
          </a:p>
          <a:p>
            <a:r>
              <a:rPr lang="zh-CN" altLang="en-US"/>
              <a:t>释放读写锁         pthread_rwlock_destroy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r>
              <a:rPr lang="zh-CN" altLang="en-US" sz="4400" b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读写锁</a:t>
            </a:r>
            <a:endParaRPr lang="zh-CN" altLang="en-US" sz="4400" b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zh-CN" altLang="en-US"/>
              <a:t>什么是死锁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/>
          <a:p>
            <a:pPr algn="l">
              <a:buClrTx/>
              <a:buSzTx/>
            </a:pPr>
            <a:r>
              <a:rPr lang="zh-CN" altLang="en-US" sz="4400" b="0">
                <a:solidFill>
                  <a:srgbClr val="01E1EF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死锁的避免</a:t>
            </a:r>
            <a:endParaRPr lang="zh-CN" altLang="en-US" sz="4400" b="0">
              <a:solidFill>
                <a:srgbClr val="01E1EF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4" name="图片 103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图片 105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图片 106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对象 3"/>
          <p:cNvGraphicFramePr/>
          <p:nvPr/>
        </p:nvGraphicFramePr>
        <p:xfrm>
          <a:off x="479425" y="1700530"/>
          <a:ext cx="4065905" cy="3550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2804160" imgH="1714500" progId="Paint.Picture">
                  <p:embed/>
                </p:oleObj>
              </mc:Choice>
              <mc:Fallback>
                <p:oleObj name="" r:id="rId3" imgW="2804160" imgH="17145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425" y="1700530"/>
                        <a:ext cx="4065905" cy="3550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5088255" y="1340485"/>
          <a:ext cx="5177790" cy="3843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5173980" imgH="3840480" progId="Paint.Picture">
                  <p:embed/>
                </p:oleObj>
              </mc:Choice>
              <mc:Fallback>
                <p:oleObj name="" r:id="rId5" imgW="5173980" imgH="384048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88255" y="1340485"/>
                        <a:ext cx="5177790" cy="3843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华清远见慕课堂 - PPT模板（最终版）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文件操作</Template>
  <TotalTime>0</TotalTime>
  <Words>1554</Words>
  <Application>WPS 演示</Application>
  <PresentationFormat>自定义</PresentationFormat>
  <Paragraphs>115</Paragraphs>
  <Slides>12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华文细黑</vt:lpstr>
      <vt:lpstr>黑体</vt:lpstr>
      <vt:lpstr>Times New Roman</vt:lpstr>
      <vt:lpstr>Arial Unicode MS</vt:lpstr>
      <vt:lpstr>华清远见慕课堂 - PPT模板（最终版）</vt:lpstr>
      <vt:lpstr>Paint.Picture</vt:lpstr>
      <vt:lpstr>Paint.Picture</vt:lpstr>
      <vt:lpstr>线程的同步和互斥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标准I/O库 </dc:title>
  <dc:creator>User</dc:creator>
  <cp:lastModifiedBy>Administrator</cp:lastModifiedBy>
  <cp:revision>1371</cp:revision>
  <dcterms:created xsi:type="dcterms:W3CDTF">2008-06-24T03:08:00Z</dcterms:created>
  <dcterms:modified xsi:type="dcterms:W3CDTF">2021-11-17T07:15:33Z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22C2152C9E1D4BCE9E739DEED58EFA7D</vt:lpwstr>
  </property>
</Properties>
</file>