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12"/>
  </p:notesMasterIdLst>
  <p:sldIdLst>
    <p:sldId id="267" r:id="rId2"/>
    <p:sldId id="268" r:id="rId3"/>
    <p:sldId id="269" r:id="rId4"/>
    <p:sldId id="270" r:id="rId5"/>
    <p:sldId id="271" r:id="rId6"/>
    <p:sldId id="272" r:id="rId7"/>
    <p:sldId id="261" r:id="rId8"/>
    <p:sldId id="257" r:id="rId9"/>
    <p:sldId id="258"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9056" autoAdjust="0"/>
  </p:normalViewPr>
  <p:slideViewPr>
    <p:cSldViewPr snapToGrid="0">
      <p:cViewPr varScale="1">
        <p:scale>
          <a:sx n="68" d="100"/>
          <a:sy n="68" d="100"/>
        </p:scale>
        <p:origin x="23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47171E-7155-4690-AB78-1153627CCBFC}" type="doc">
      <dgm:prSet loTypeId="urn:microsoft.com/office/officeart/2005/8/layout/hProcess11" loCatId="process" qsTypeId="urn:microsoft.com/office/officeart/2005/8/quickstyle/simple1" qsCatId="simple" csTypeId="urn:microsoft.com/office/officeart/2005/8/colors/accent1_2" csCatId="accent1" phldr="1"/>
      <dgm:spPr/>
    </dgm:pt>
    <dgm:pt modelId="{AF668E73-501F-4468-832D-164017C2EB20}">
      <dgm:prSet phldrT="[Text]" custT="1"/>
      <dgm:spPr/>
      <dgm:t>
        <a:bodyPr/>
        <a:lstStyle/>
        <a:p>
          <a:r>
            <a:rPr lang="en-US" altLang="zh-CN" sz="2000" dirty="0">
              <a:sym typeface="+mn-lt"/>
            </a:rPr>
            <a:t>Introduction</a:t>
          </a:r>
          <a:endParaRPr lang="en-AU" sz="2000" dirty="0"/>
        </a:p>
      </dgm:t>
    </dgm:pt>
    <dgm:pt modelId="{A5AE6777-E653-4608-B783-44099BA8541D}" type="parTrans" cxnId="{69AF6433-E785-4D45-B722-3EA533CB4878}">
      <dgm:prSet/>
      <dgm:spPr/>
      <dgm:t>
        <a:bodyPr/>
        <a:lstStyle/>
        <a:p>
          <a:endParaRPr lang="en-AU"/>
        </a:p>
      </dgm:t>
    </dgm:pt>
    <dgm:pt modelId="{B499F473-F56E-45E4-9C2A-AE4C11204656}" type="sibTrans" cxnId="{69AF6433-E785-4D45-B722-3EA533CB4878}">
      <dgm:prSet/>
      <dgm:spPr/>
      <dgm:t>
        <a:bodyPr/>
        <a:lstStyle/>
        <a:p>
          <a:endParaRPr lang="en-AU"/>
        </a:p>
      </dgm:t>
    </dgm:pt>
    <dgm:pt modelId="{76C1C454-9206-44AE-85F5-00010E44214C}">
      <dgm:prSet phldrT="[Text]" custT="1"/>
      <dgm:spPr/>
      <dgm:t>
        <a:bodyPr/>
        <a:lstStyle/>
        <a:p>
          <a:r>
            <a:rPr lang="en-AU" altLang="zh-CN" sz="2000" dirty="0">
              <a:sym typeface="+mn-lt"/>
            </a:rPr>
            <a:t>Continued Fraction Factorization Algorithm</a:t>
          </a:r>
          <a:endParaRPr lang="en-AU" sz="2000" dirty="0"/>
        </a:p>
      </dgm:t>
    </dgm:pt>
    <dgm:pt modelId="{5FF6E481-8872-4363-A054-C32D6EE6BED2}" type="parTrans" cxnId="{66CCD582-040C-40A1-A7F6-27F1536311B3}">
      <dgm:prSet/>
      <dgm:spPr/>
      <dgm:t>
        <a:bodyPr/>
        <a:lstStyle/>
        <a:p>
          <a:endParaRPr lang="en-AU"/>
        </a:p>
      </dgm:t>
    </dgm:pt>
    <dgm:pt modelId="{32935111-C74F-468F-A77A-A66E9503977B}" type="sibTrans" cxnId="{66CCD582-040C-40A1-A7F6-27F1536311B3}">
      <dgm:prSet/>
      <dgm:spPr/>
      <dgm:t>
        <a:bodyPr/>
        <a:lstStyle/>
        <a:p>
          <a:endParaRPr lang="en-AU"/>
        </a:p>
      </dgm:t>
    </dgm:pt>
    <dgm:pt modelId="{AE68BDA9-6398-422C-A833-04F48C416088}">
      <dgm:prSet phldrT="[Text]" custT="1"/>
      <dgm:spPr/>
      <dgm:t>
        <a:bodyPr/>
        <a:lstStyle/>
        <a:p>
          <a:r>
            <a:rPr lang="en-US" altLang="zh-CN" sz="2000" dirty="0">
              <a:sym typeface="+mn-lt"/>
            </a:rPr>
            <a:t>Shor’s Algorithm</a:t>
          </a:r>
          <a:endParaRPr lang="en-AU" sz="2000" dirty="0"/>
        </a:p>
      </dgm:t>
    </dgm:pt>
    <dgm:pt modelId="{33753981-9349-4A06-9394-51D6735E1E4C}" type="parTrans" cxnId="{85CD67DD-1CFF-436C-A5EA-2DDAF10E7572}">
      <dgm:prSet/>
      <dgm:spPr/>
      <dgm:t>
        <a:bodyPr/>
        <a:lstStyle/>
        <a:p>
          <a:endParaRPr lang="en-AU"/>
        </a:p>
      </dgm:t>
    </dgm:pt>
    <dgm:pt modelId="{1E8E88E1-AE34-46C8-9345-7D94BCD166F2}" type="sibTrans" cxnId="{85CD67DD-1CFF-436C-A5EA-2DDAF10E7572}">
      <dgm:prSet/>
      <dgm:spPr/>
      <dgm:t>
        <a:bodyPr/>
        <a:lstStyle/>
        <a:p>
          <a:endParaRPr lang="en-AU"/>
        </a:p>
      </dgm:t>
    </dgm:pt>
    <dgm:pt modelId="{B91E563A-5452-436A-B01B-0A7B91BB79DE}">
      <dgm:prSet custT="1"/>
      <dgm:spPr/>
      <dgm:t>
        <a:bodyPr/>
        <a:lstStyle/>
        <a:p>
          <a:r>
            <a:rPr lang="en-US" altLang="zh-CN" sz="2000" dirty="0">
              <a:sym typeface="+mn-lt"/>
            </a:rPr>
            <a:t>Quadratic Sieve Algorithm</a:t>
          </a:r>
          <a:endParaRPr lang="zh-CN" altLang="en-US" sz="2000" dirty="0">
            <a:sym typeface="+mn-lt"/>
          </a:endParaRPr>
        </a:p>
      </dgm:t>
    </dgm:pt>
    <dgm:pt modelId="{003652CE-7678-4B4B-A97D-787763DCB885}" type="parTrans" cxnId="{03F39D25-F657-4292-9144-6695EDED6A84}">
      <dgm:prSet/>
      <dgm:spPr/>
      <dgm:t>
        <a:bodyPr/>
        <a:lstStyle/>
        <a:p>
          <a:endParaRPr lang="en-AU"/>
        </a:p>
      </dgm:t>
    </dgm:pt>
    <dgm:pt modelId="{FB6D0E35-7FF1-4B2D-9470-4EAA9B3FF60A}" type="sibTrans" cxnId="{03F39D25-F657-4292-9144-6695EDED6A84}">
      <dgm:prSet/>
      <dgm:spPr/>
      <dgm:t>
        <a:bodyPr/>
        <a:lstStyle/>
        <a:p>
          <a:endParaRPr lang="en-AU"/>
        </a:p>
      </dgm:t>
    </dgm:pt>
    <dgm:pt modelId="{678040B0-B843-4494-85FA-6B5497DC7872}">
      <dgm:prSet phldrT="[Text]" custT="1"/>
      <dgm:spPr/>
      <dgm:t>
        <a:bodyPr/>
        <a:lstStyle/>
        <a:p>
          <a:r>
            <a:rPr lang="en-AU" sz="2000" dirty="0"/>
            <a:t>Conclusion</a:t>
          </a:r>
        </a:p>
      </dgm:t>
    </dgm:pt>
    <dgm:pt modelId="{341941AE-7288-4309-9662-B52302652047}" type="parTrans" cxnId="{CC3E2901-9B7E-4953-9699-4D88E6C6EEC2}">
      <dgm:prSet/>
      <dgm:spPr/>
      <dgm:t>
        <a:bodyPr/>
        <a:lstStyle/>
        <a:p>
          <a:endParaRPr lang="en-AU"/>
        </a:p>
      </dgm:t>
    </dgm:pt>
    <dgm:pt modelId="{E98C36B6-452D-49CD-8B41-6764AD96F23F}" type="sibTrans" cxnId="{CC3E2901-9B7E-4953-9699-4D88E6C6EEC2}">
      <dgm:prSet/>
      <dgm:spPr/>
      <dgm:t>
        <a:bodyPr/>
        <a:lstStyle/>
        <a:p>
          <a:endParaRPr lang="en-AU"/>
        </a:p>
      </dgm:t>
    </dgm:pt>
    <dgm:pt modelId="{2BE9350D-FC45-4C57-B398-93DF811BE4FD}" type="pres">
      <dgm:prSet presAssocID="{3B47171E-7155-4690-AB78-1153627CCBFC}" presName="Name0" presStyleCnt="0">
        <dgm:presLayoutVars>
          <dgm:dir/>
          <dgm:resizeHandles val="exact"/>
        </dgm:presLayoutVars>
      </dgm:prSet>
      <dgm:spPr/>
    </dgm:pt>
    <dgm:pt modelId="{EEE24873-0606-4B42-A66A-88CAC607A605}" type="pres">
      <dgm:prSet presAssocID="{3B47171E-7155-4690-AB78-1153627CCBFC}" presName="arrow" presStyleLbl="bgShp" presStyleIdx="0" presStyleCnt="1"/>
      <dgm:spPr/>
    </dgm:pt>
    <dgm:pt modelId="{13CE21C2-4EA9-4F0F-8309-2D7996C2DD64}" type="pres">
      <dgm:prSet presAssocID="{3B47171E-7155-4690-AB78-1153627CCBFC}" presName="points" presStyleCnt="0"/>
      <dgm:spPr/>
    </dgm:pt>
    <dgm:pt modelId="{5267C5F8-A3D8-4D62-9DEE-8A55924D65B5}" type="pres">
      <dgm:prSet presAssocID="{AF668E73-501F-4468-832D-164017C2EB20}" presName="compositeA" presStyleCnt="0"/>
      <dgm:spPr/>
    </dgm:pt>
    <dgm:pt modelId="{10575C4B-A308-4019-AB49-592B20DEDC21}" type="pres">
      <dgm:prSet presAssocID="{AF668E73-501F-4468-832D-164017C2EB20}" presName="textA" presStyleLbl="revTx" presStyleIdx="0" presStyleCnt="5" custScaleX="120186">
        <dgm:presLayoutVars>
          <dgm:bulletEnabled val="1"/>
        </dgm:presLayoutVars>
      </dgm:prSet>
      <dgm:spPr/>
      <dgm:t>
        <a:bodyPr/>
        <a:lstStyle/>
        <a:p>
          <a:endParaRPr lang="en-AU"/>
        </a:p>
      </dgm:t>
    </dgm:pt>
    <dgm:pt modelId="{AD08BAC5-941C-4D2B-9A55-652EEE44A53B}" type="pres">
      <dgm:prSet presAssocID="{AF668E73-501F-4468-832D-164017C2EB20}" presName="circleA" presStyleLbl="node1" presStyleIdx="0" presStyleCnt="5"/>
      <dgm:spPr/>
    </dgm:pt>
    <dgm:pt modelId="{FBD9C01E-0E03-4032-B76F-E2ABFBC84096}" type="pres">
      <dgm:prSet presAssocID="{AF668E73-501F-4468-832D-164017C2EB20}" presName="spaceA" presStyleCnt="0"/>
      <dgm:spPr/>
    </dgm:pt>
    <dgm:pt modelId="{17F3EBB3-763A-4521-AF07-8BE590C8EBDA}" type="pres">
      <dgm:prSet presAssocID="{B499F473-F56E-45E4-9C2A-AE4C11204656}" presName="space" presStyleCnt="0"/>
      <dgm:spPr/>
    </dgm:pt>
    <dgm:pt modelId="{4577EC23-5C59-4925-AB20-EE24F680FB23}" type="pres">
      <dgm:prSet presAssocID="{76C1C454-9206-44AE-85F5-00010E44214C}" presName="compositeB" presStyleCnt="0"/>
      <dgm:spPr/>
    </dgm:pt>
    <dgm:pt modelId="{7DCA0E48-D21F-41D9-983E-A7AA711DA11A}" type="pres">
      <dgm:prSet presAssocID="{76C1C454-9206-44AE-85F5-00010E44214C}" presName="textB" presStyleLbl="revTx" presStyleIdx="1" presStyleCnt="5" custScaleX="127485">
        <dgm:presLayoutVars>
          <dgm:bulletEnabled val="1"/>
        </dgm:presLayoutVars>
      </dgm:prSet>
      <dgm:spPr/>
      <dgm:t>
        <a:bodyPr/>
        <a:lstStyle/>
        <a:p>
          <a:endParaRPr lang="en-AU"/>
        </a:p>
      </dgm:t>
    </dgm:pt>
    <dgm:pt modelId="{DE2FD3FE-9FF1-4C25-B3C8-D78ADC8CF006}" type="pres">
      <dgm:prSet presAssocID="{76C1C454-9206-44AE-85F5-00010E44214C}" presName="circleB" presStyleLbl="node1" presStyleIdx="1" presStyleCnt="5"/>
      <dgm:spPr/>
    </dgm:pt>
    <dgm:pt modelId="{B2443A35-BEB8-4556-B8E6-CF51CF45A8D9}" type="pres">
      <dgm:prSet presAssocID="{76C1C454-9206-44AE-85F5-00010E44214C}" presName="spaceB" presStyleCnt="0"/>
      <dgm:spPr/>
    </dgm:pt>
    <dgm:pt modelId="{1C21551A-FD3E-4558-95DA-49894ABB0C59}" type="pres">
      <dgm:prSet presAssocID="{32935111-C74F-468F-A77A-A66E9503977B}" presName="space" presStyleCnt="0"/>
      <dgm:spPr/>
    </dgm:pt>
    <dgm:pt modelId="{D4BE397A-9772-431A-8BCD-1F0C1AB8C8ED}" type="pres">
      <dgm:prSet presAssocID="{B91E563A-5452-436A-B01B-0A7B91BB79DE}" presName="compositeA" presStyleCnt="0"/>
      <dgm:spPr/>
    </dgm:pt>
    <dgm:pt modelId="{DE94A1D0-341E-47E6-8E80-126D740AF282}" type="pres">
      <dgm:prSet presAssocID="{B91E563A-5452-436A-B01B-0A7B91BB79DE}" presName="textA" presStyleLbl="revTx" presStyleIdx="2" presStyleCnt="5" custScaleX="100780">
        <dgm:presLayoutVars>
          <dgm:bulletEnabled val="1"/>
        </dgm:presLayoutVars>
      </dgm:prSet>
      <dgm:spPr/>
      <dgm:t>
        <a:bodyPr/>
        <a:lstStyle/>
        <a:p>
          <a:endParaRPr lang="en-AU"/>
        </a:p>
      </dgm:t>
    </dgm:pt>
    <dgm:pt modelId="{EA5DD6D5-FB51-4BC2-8C53-4C993C06B128}" type="pres">
      <dgm:prSet presAssocID="{B91E563A-5452-436A-B01B-0A7B91BB79DE}" presName="circleA" presStyleLbl="node1" presStyleIdx="2" presStyleCnt="5"/>
      <dgm:spPr/>
    </dgm:pt>
    <dgm:pt modelId="{99AB0A14-B949-4D07-8983-040FF97368B5}" type="pres">
      <dgm:prSet presAssocID="{B91E563A-5452-436A-B01B-0A7B91BB79DE}" presName="spaceA" presStyleCnt="0"/>
      <dgm:spPr/>
    </dgm:pt>
    <dgm:pt modelId="{177DFEA7-1972-4DF1-9C44-397B55A67616}" type="pres">
      <dgm:prSet presAssocID="{FB6D0E35-7FF1-4B2D-9470-4EAA9B3FF60A}" presName="space" presStyleCnt="0"/>
      <dgm:spPr/>
    </dgm:pt>
    <dgm:pt modelId="{721B3816-9F75-453C-A8B2-4A661ECEFCE6}" type="pres">
      <dgm:prSet presAssocID="{AE68BDA9-6398-422C-A833-04F48C416088}" presName="compositeB" presStyleCnt="0"/>
      <dgm:spPr/>
    </dgm:pt>
    <dgm:pt modelId="{33F467C9-FA3E-4778-80A8-254403075F32}" type="pres">
      <dgm:prSet presAssocID="{AE68BDA9-6398-422C-A833-04F48C416088}" presName="textB" presStyleLbl="revTx" presStyleIdx="3" presStyleCnt="5" custScaleX="99099">
        <dgm:presLayoutVars>
          <dgm:bulletEnabled val="1"/>
        </dgm:presLayoutVars>
      </dgm:prSet>
      <dgm:spPr/>
      <dgm:t>
        <a:bodyPr/>
        <a:lstStyle/>
        <a:p>
          <a:endParaRPr lang="en-AU"/>
        </a:p>
      </dgm:t>
    </dgm:pt>
    <dgm:pt modelId="{118A445A-1A2C-40A2-AED6-121AE0347788}" type="pres">
      <dgm:prSet presAssocID="{AE68BDA9-6398-422C-A833-04F48C416088}" presName="circleB" presStyleLbl="node1" presStyleIdx="3" presStyleCnt="5"/>
      <dgm:spPr/>
    </dgm:pt>
    <dgm:pt modelId="{9667E2A2-696C-4091-B272-0393C39392FD}" type="pres">
      <dgm:prSet presAssocID="{AE68BDA9-6398-422C-A833-04F48C416088}" presName="spaceB" presStyleCnt="0"/>
      <dgm:spPr/>
    </dgm:pt>
    <dgm:pt modelId="{5A720AF2-DC85-4501-A560-CBA600281A66}" type="pres">
      <dgm:prSet presAssocID="{1E8E88E1-AE34-46C8-9345-7D94BCD166F2}" presName="space" presStyleCnt="0"/>
      <dgm:spPr/>
    </dgm:pt>
    <dgm:pt modelId="{584365E6-A487-44B8-9BB7-28E78441E44B}" type="pres">
      <dgm:prSet presAssocID="{678040B0-B843-4494-85FA-6B5497DC7872}" presName="compositeA" presStyleCnt="0"/>
      <dgm:spPr/>
    </dgm:pt>
    <dgm:pt modelId="{C14DB22A-6FCB-45A3-AD22-500413120CF8}" type="pres">
      <dgm:prSet presAssocID="{678040B0-B843-4494-85FA-6B5497DC7872}" presName="textA" presStyleLbl="revTx" presStyleIdx="4" presStyleCnt="5" custScaleX="108596">
        <dgm:presLayoutVars>
          <dgm:bulletEnabled val="1"/>
        </dgm:presLayoutVars>
      </dgm:prSet>
      <dgm:spPr/>
      <dgm:t>
        <a:bodyPr/>
        <a:lstStyle/>
        <a:p>
          <a:endParaRPr lang="en-AU"/>
        </a:p>
      </dgm:t>
    </dgm:pt>
    <dgm:pt modelId="{754708CF-75CA-4A4A-A90F-B3BE4958FDAA}" type="pres">
      <dgm:prSet presAssocID="{678040B0-B843-4494-85FA-6B5497DC7872}" presName="circleA" presStyleLbl="node1" presStyleIdx="4" presStyleCnt="5"/>
      <dgm:spPr/>
    </dgm:pt>
    <dgm:pt modelId="{A2C84F95-9D35-46F1-AFA3-713CD0E97C28}" type="pres">
      <dgm:prSet presAssocID="{678040B0-B843-4494-85FA-6B5497DC7872}" presName="spaceA" presStyleCnt="0"/>
      <dgm:spPr/>
    </dgm:pt>
  </dgm:ptLst>
  <dgm:cxnLst>
    <dgm:cxn modelId="{16566E0A-6CC2-4827-9BD5-6642F2E24C56}" type="presOf" srcId="{3B47171E-7155-4690-AB78-1153627CCBFC}" destId="{2BE9350D-FC45-4C57-B398-93DF811BE4FD}" srcOrd="0" destOrd="0" presId="urn:microsoft.com/office/officeart/2005/8/layout/hProcess11"/>
    <dgm:cxn modelId="{54C17408-D182-4DE4-A068-5CE7D89A29CE}" type="presOf" srcId="{B91E563A-5452-436A-B01B-0A7B91BB79DE}" destId="{DE94A1D0-341E-47E6-8E80-126D740AF282}" srcOrd="0" destOrd="0" presId="urn:microsoft.com/office/officeart/2005/8/layout/hProcess11"/>
    <dgm:cxn modelId="{66CCD582-040C-40A1-A7F6-27F1536311B3}" srcId="{3B47171E-7155-4690-AB78-1153627CCBFC}" destId="{76C1C454-9206-44AE-85F5-00010E44214C}" srcOrd="1" destOrd="0" parTransId="{5FF6E481-8872-4363-A054-C32D6EE6BED2}" sibTransId="{32935111-C74F-468F-A77A-A66E9503977B}"/>
    <dgm:cxn modelId="{69AF6433-E785-4D45-B722-3EA533CB4878}" srcId="{3B47171E-7155-4690-AB78-1153627CCBFC}" destId="{AF668E73-501F-4468-832D-164017C2EB20}" srcOrd="0" destOrd="0" parTransId="{A5AE6777-E653-4608-B783-44099BA8541D}" sibTransId="{B499F473-F56E-45E4-9C2A-AE4C11204656}"/>
    <dgm:cxn modelId="{701CCC58-AED3-437E-AF49-8458E7D37FB3}" type="presOf" srcId="{678040B0-B843-4494-85FA-6B5497DC7872}" destId="{C14DB22A-6FCB-45A3-AD22-500413120CF8}" srcOrd="0" destOrd="0" presId="urn:microsoft.com/office/officeart/2005/8/layout/hProcess11"/>
    <dgm:cxn modelId="{CE1F3B4A-43E9-4961-BE3D-EB0A41F45B15}" type="presOf" srcId="{AE68BDA9-6398-422C-A833-04F48C416088}" destId="{33F467C9-FA3E-4778-80A8-254403075F32}" srcOrd="0" destOrd="0" presId="urn:microsoft.com/office/officeart/2005/8/layout/hProcess11"/>
    <dgm:cxn modelId="{03F39D25-F657-4292-9144-6695EDED6A84}" srcId="{3B47171E-7155-4690-AB78-1153627CCBFC}" destId="{B91E563A-5452-436A-B01B-0A7B91BB79DE}" srcOrd="2" destOrd="0" parTransId="{003652CE-7678-4B4B-A97D-787763DCB885}" sibTransId="{FB6D0E35-7FF1-4B2D-9470-4EAA9B3FF60A}"/>
    <dgm:cxn modelId="{8200B637-FDD9-4EE1-84EA-3F38C7F63A58}" type="presOf" srcId="{76C1C454-9206-44AE-85F5-00010E44214C}" destId="{7DCA0E48-D21F-41D9-983E-A7AA711DA11A}" srcOrd="0" destOrd="0" presId="urn:microsoft.com/office/officeart/2005/8/layout/hProcess11"/>
    <dgm:cxn modelId="{85CD67DD-1CFF-436C-A5EA-2DDAF10E7572}" srcId="{3B47171E-7155-4690-AB78-1153627CCBFC}" destId="{AE68BDA9-6398-422C-A833-04F48C416088}" srcOrd="3" destOrd="0" parTransId="{33753981-9349-4A06-9394-51D6735E1E4C}" sibTransId="{1E8E88E1-AE34-46C8-9345-7D94BCD166F2}"/>
    <dgm:cxn modelId="{CC3E2901-9B7E-4953-9699-4D88E6C6EEC2}" srcId="{3B47171E-7155-4690-AB78-1153627CCBFC}" destId="{678040B0-B843-4494-85FA-6B5497DC7872}" srcOrd="4" destOrd="0" parTransId="{341941AE-7288-4309-9662-B52302652047}" sibTransId="{E98C36B6-452D-49CD-8B41-6764AD96F23F}"/>
    <dgm:cxn modelId="{C36F2BFF-E042-4C5B-928E-5F72C1B028BD}" type="presOf" srcId="{AF668E73-501F-4468-832D-164017C2EB20}" destId="{10575C4B-A308-4019-AB49-592B20DEDC21}" srcOrd="0" destOrd="0" presId="urn:microsoft.com/office/officeart/2005/8/layout/hProcess11"/>
    <dgm:cxn modelId="{A17B3BC5-4502-4D59-B4E0-094335DEEE7C}" type="presParOf" srcId="{2BE9350D-FC45-4C57-B398-93DF811BE4FD}" destId="{EEE24873-0606-4B42-A66A-88CAC607A605}" srcOrd="0" destOrd="0" presId="urn:microsoft.com/office/officeart/2005/8/layout/hProcess11"/>
    <dgm:cxn modelId="{70B9AFE5-7392-4F6B-9A2F-91B338F02BB5}" type="presParOf" srcId="{2BE9350D-FC45-4C57-B398-93DF811BE4FD}" destId="{13CE21C2-4EA9-4F0F-8309-2D7996C2DD64}" srcOrd="1" destOrd="0" presId="urn:microsoft.com/office/officeart/2005/8/layout/hProcess11"/>
    <dgm:cxn modelId="{554CB023-7684-4E92-AFCC-E46721DC7C26}" type="presParOf" srcId="{13CE21C2-4EA9-4F0F-8309-2D7996C2DD64}" destId="{5267C5F8-A3D8-4D62-9DEE-8A55924D65B5}" srcOrd="0" destOrd="0" presId="urn:microsoft.com/office/officeart/2005/8/layout/hProcess11"/>
    <dgm:cxn modelId="{EC5A7A1D-98C6-42A5-A03F-D502BF6172B3}" type="presParOf" srcId="{5267C5F8-A3D8-4D62-9DEE-8A55924D65B5}" destId="{10575C4B-A308-4019-AB49-592B20DEDC21}" srcOrd="0" destOrd="0" presId="urn:microsoft.com/office/officeart/2005/8/layout/hProcess11"/>
    <dgm:cxn modelId="{6C036AF7-B881-4FC2-AA39-CDFB0758471A}" type="presParOf" srcId="{5267C5F8-A3D8-4D62-9DEE-8A55924D65B5}" destId="{AD08BAC5-941C-4D2B-9A55-652EEE44A53B}" srcOrd="1" destOrd="0" presId="urn:microsoft.com/office/officeart/2005/8/layout/hProcess11"/>
    <dgm:cxn modelId="{BBEFFA7D-F0A9-44B9-9B5C-272BE1F85298}" type="presParOf" srcId="{5267C5F8-A3D8-4D62-9DEE-8A55924D65B5}" destId="{FBD9C01E-0E03-4032-B76F-E2ABFBC84096}" srcOrd="2" destOrd="0" presId="urn:microsoft.com/office/officeart/2005/8/layout/hProcess11"/>
    <dgm:cxn modelId="{6CBBF35C-A87D-42C4-BB09-8C2B8AC168F7}" type="presParOf" srcId="{13CE21C2-4EA9-4F0F-8309-2D7996C2DD64}" destId="{17F3EBB3-763A-4521-AF07-8BE590C8EBDA}" srcOrd="1" destOrd="0" presId="urn:microsoft.com/office/officeart/2005/8/layout/hProcess11"/>
    <dgm:cxn modelId="{1AE451CC-B5B0-4CAE-A639-F4D8280B1673}" type="presParOf" srcId="{13CE21C2-4EA9-4F0F-8309-2D7996C2DD64}" destId="{4577EC23-5C59-4925-AB20-EE24F680FB23}" srcOrd="2" destOrd="0" presId="urn:microsoft.com/office/officeart/2005/8/layout/hProcess11"/>
    <dgm:cxn modelId="{254EF57D-CCB8-4B16-B481-C75C8BC96B2C}" type="presParOf" srcId="{4577EC23-5C59-4925-AB20-EE24F680FB23}" destId="{7DCA0E48-D21F-41D9-983E-A7AA711DA11A}" srcOrd="0" destOrd="0" presId="urn:microsoft.com/office/officeart/2005/8/layout/hProcess11"/>
    <dgm:cxn modelId="{AD74F3C1-5A29-4B69-8DD8-91358C11A140}" type="presParOf" srcId="{4577EC23-5C59-4925-AB20-EE24F680FB23}" destId="{DE2FD3FE-9FF1-4C25-B3C8-D78ADC8CF006}" srcOrd="1" destOrd="0" presId="urn:microsoft.com/office/officeart/2005/8/layout/hProcess11"/>
    <dgm:cxn modelId="{BFA6B5A5-E231-480C-B331-9685E2A7ECAB}" type="presParOf" srcId="{4577EC23-5C59-4925-AB20-EE24F680FB23}" destId="{B2443A35-BEB8-4556-B8E6-CF51CF45A8D9}" srcOrd="2" destOrd="0" presId="urn:microsoft.com/office/officeart/2005/8/layout/hProcess11"/>
    <dgm:cxn modelId="{52431206-D57E-4961-9DC2-CB51CB006048}" type="presParOf" srcId="{13CE21C2-4EA9-4F0F-8309-2D7996C2DD64}" destId="{1C21551A-FD3E-4558-95DA-49894ABB0C59}" srcOrd="3" destOrd="0" presId="urn:microsoft.com/office/officeart/2005/8/layout/hProcess11"/>
    <dgm:cxn modelId="{A4EFE167-1300-49C7-ACB0-6335CF481421}" type="presParOf" srcId="{13CE21C2-4EA9-4F0F-8309-2D7996C2DD64}" destId="{D4BE397A-9772-431A-8BCD-1F0C1AB8C8ED}" srcOrd="4" destOrd="0" presId="urn:microsoft.com/office/officeart/2005/8/layout/hProcess11"/>
    <dgm:cxn modelId="{EEA4A768-5993-4274-947E-FD136FA4833F}" type="presParOf" srcId="{D4BE397A-9772-431A-8BCD-1F0C1AB8C8ED}" destId="{DE94A1D0-341E-47E6-8E80-126D740AF282}" srcOrd="0" destOrd="0" presId="urn:microsoft.com/office/officeart/2005/8/layout/hProcess11"/>
    <dgm:cxn modelId="{A5D9DB4C-84A1-4E0B-BD21-96C1954010EA}" type="presParOf" srcId="{D4BE397A-9772-431A-8BCD-1F0C1AB8C8ED}" destId="{EA5DD6D5-FB51-4BC2-8C53-4C993C06B128}" srcOrd="1" destOrd="0" presId="urn:microsoft.com/office/officeart/2005/8/layout/hProcess11"/>
    <dgm:cxn modelId="{33C786FD-DF5D-4232-8050-BF1D2D1514CA}" type="presParOf" srcId="{D4BE397A-9772-431A-8BCD-1F0C1AB8C8ED}" destId="{99AB0A14-B949-4D07-8983-040FF97368B5}" srcOrd="2" destOrd="0" presId="urn:microsoft.com/office/officeart/2005/8/layout/hProcess11"/>
    <dgm:cxn modelId="{D3F1A823-DA19-4CDA-9057-EDAFC6CF4C60}" type="presParOf" srcId="{13CE21C2-4EA9-4F0F-8309-2D7996C2DD64}" destId="{177DFEA7-1972-4DF1-9C44-397B55A67616}" srcOrd="5" destOrd="0" presId="urn:microsoft.com/office/officeart/2005/8/layout/hProcess11"/>
    <dgm:cxn modelId="{EB61B036-CABC-46A0-92D2-5C7DD34C3FA1}" type="presParOf" srcId="{13CE21C2-4EA9-4F0F-8309-2D7996C2DD64}" destId="{721B3816-9F75-453C-A8B2-4A661ECEFCE6}" srcOrd="6" destOrd="0" presId="urn:microsoft.com/office/officeart/2005/8/layout/hProcess11"/>
    <dgm:cxn modelId="{1D0DC526-DCE1-4615-BB6C-14F1F47A6825}" type="presParOf" srcId="{721B3816-9F75-453C-A8B2-4A661ECEFCE6}" destId="{33F467C9-FA3E-4778-80A8-254403075F32}" srcOrd="0" destOrd="0" presId="urn:microsoft.com/office/officeart/2005/8/layout/hProcess11"/>
    <dgm:cxn modelId="{55CF7644-3296-4548-81AC-241AAD453A9E}" type="presParOf" srcId="{721B3816-9F75-453C-A8B2-4A661ECEFCE6}" destId="{118A445A-1A2C-40A2-AED6-121AE0347788}" srcOrd="1" destOrd="0" presId="urn:microsoft.com/office/officeart/2005/8/layout/hProcess11"/>
    <dgm:cxn modelId="{3687A93E-80FF-4AA4-BC24-BE2AC57C6620}" type="presParOf" srcId="{721B3816-9F75-453C-A8B2-4A661ECEFCE6}" destId="{9667E2A2-696C-4091-B272-0393C39392FD}" srcOrd="2" destOrd="0" presId="urn:microsoft.com/office/officeart/2005/8/layout/hProcess11"/>
    <dgm:cxn modelId="{8A95A65E-5A5C-4D0D-B2A8-477FBE10CDD0}" type="presParOf" srcId="{13CE21C2-4EA9-4F0F-8309-2D7996C2DD64}" destId="{5A720AF2-DC85-4501-A560-CBA600281A66}" srcOrd="7" destOrd="0" presId="urn:microsoft.com/office/officeart/2005/8/layout/hProcess11"/>
    <dgm:cxn modelId="{D8D7C607-F13C-4213-B9B4-C14616B0744B}" type="presParOf" srcId="{13CE21C2-4EA9-4F0F-8309-2D7996C2DD64}" destId="{584365E6-A487-44B8-9BB7-28E78441E44B}" srcOrd="8" destOrd="0" presId="urn:microsoft.com/office/officeart/2005/8/layout/hProcess11"/>
    <dgm:cxn modelId="{A3E5EC58-D982-48DB-9D3C-13001ADB8BF2}" type="presParOf" srcId="{584365E6-A487-44B8-9BB7-28E78441E44B}" destId="{C14DB22A-6FCB-45A3-AD22-500413120CF8}" srcOrd="0" destOrd="0" presId="urn:microsoft.com/office/officeart/2005/8/layout/hProcess11"/>
    <dgm:cxn modelId="{D4813657-BEEF-41C3-B958-166CD0486592}" type="presParOf" srcId="{584365E6-A487-44B8-9BB7-28E78441E44B}" destId="{754708CF-75CA-4A4A-A90F-B3BE4958FDAA}" srcOrd="1" destOrd="0" presId="urn:microsoft.com/office/officeart/2005/8/layout/hProcess11"/>
    <dgm:cxn modelId="{CD92C248-9378-4AB4-B0EF-263EAFABF8CC}" type="presParOf" srcId="{584365E6-A487-44B8-9BB7-28E78441E44B}" destId="{A2C84F95-9D35-46F1-AFA3-713CD0E97C28}"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24873-0606-4B42-A66A-88CAC607A605}">
      <dsp:nvSpPr>
        <dsp:cNvPr id="0" name=""/>
        <dsp:cNvSpPr/>
      </dsp:nvSpPr>
      <dsp:spPr>
        <a:xfrm>
          <a:off x="0" y="1764376"/>
          <a:ext cx="8764733" cy="235250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75C4B-A308-4019-AB49-592B20DEDC21}">
      <dsp:nvSpPr>
        <dsp:cNvPr id="0" name=""/>
        <dsp:cNvSpPr/>
      </dsp:nvSpPr>
      <dsp:spPr>
        <a:xfrm>
          <a:off x="4561" y="0"/>
          <a:ext cx="1641048" cy="2352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US" altLang="zh-CN" sz="2000" kern="1200" dirty="0">
              <a:sym typeface="+mn-lt"/>
            </a:rPr>
            <a:t>Introduction</a:t>
          </a:r>
          <a:endParaRPr lang="en-AU" sz="2000" kern="1200" dirty="0"/>
        </a:p>
      </dsp:txBody>
      <dsp:txXfrm>
        <a:off x="4561" y="0"/>
        <a:ext cx="1641048" cy="2352502"/>
      </dsp:txXfrm>
    </dsp:sp>
    <dsp:sp modelId="{AD08BAC5-941C-4D2B-9A55-652EEE44A53B}">
      <dsp:nvSpPr>
        <dsp:cNvPr id="0" name=""/>
        <dsp:cNvSpPr/>
      </dsp:nvSpPr>
      <dsp:spPr>
        <a:xfrm>
          <a:off x="531022" y="2646564"/>
          <a:ext cx="588125" cy="5881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CA0E48-D21F-41D9-983E-A7AA711DA11A}">
      <dsp:nvSpPr>
        <dsp:cNvPr id="0" name=""/>
        <dsp:cNvSpPr/>
      </dsp:nvSpPr>
      <dsp:spPr>
        <a:xfrm>
          <a:off x="1713880" y="3528753"/>
          <a:ext cx="1740710" cy="2352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AU" altLang="zh-CN" sz="2000" kern="1200" dirty="0">
              <a:sym typeface="+mn-lt"/>
            </a:rPr>
            <a:t>Continued Fraction Factorization Algorithm</a:t>
          </a:r>
          <a:endParaRPr lang="en-AU" sz="2000" kern="1200" dirty="0"/>
        </a:p>
      </dsp:txBody>
      <dsp:txXfrm>
        <a:off x="1713880" y="3528753"/>
        <a:ext cx="1740710" cy="2352502"/>
      </dsp:txXfrm>
    </dsp:sp>
    <dsp:sp modelId="{DE2FD3FE-9FF1-4C25-B3C8-D78ADC8CF006}">
      <dsp:nvSpPr>
        <dsp:cNvPr id="0" name=""/>
        <dsp:cNvSpPr/>
      </dsp:nvSpPr>
      <dsp:spPr>
        <a:xfrm>
          <a:off x="2290173" y="2646564"/>
          <a:ext cx="588125" cy="5881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94A1D0-341E-47E6-8E80-126D740AF282}">
      <dsp:nvSpPr>
        <dsp:cNvPr id="0" name=""/>
        <dsp:cNvSpPr/>
      </dsp:nvSpPr>
      <dsp:spPr>
        <a:xfrm>
          <a:off x="3522862" y="0"/>
          <a:ext cx="1376074" cy="2352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US" altLang="zh-CN" sz="2000" kern="1200" dirty="0">
              <a:sym typeface="+mn-lt"/>
            </a:rPr>
            <a:t>Quadratic Sieve Algorithm</a:t>
          </a:r>
          <a:endParaRPr lang="zh-CN" altLang="en-US" sz="2000" kern="1200" dirty="0">
            <a:sym typeface="+mn-lt"/>
          </a:endParaRPr>
        </a:p>
      </dsp:txBody>
      <dsp:txXfrm>
        <a:off x="3522862" y="0"/>
        <a:ext cx="1376074" cy="2352502"/>
      </dsp:txXfrm>
    </dsp:sp>
    <dsp:sp modelId="{EA5DD6D5-FB51-4BC2-8C53-4C993C06B128}">
      <dsp:nvSpPr>
        <dsp:cNvPr id="0" name=""/>
        <dsp:cNvSpPr/>
      </dsp:nvSpPr>
      <dsp:spPr>
        <a:xfrm>
          <a:off x="3916836" y="2646564"/>
          <a:ext cx="588125" cy="5881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467C9-FA3E-4778-80A8-254403075F32}">
      <dsp:nvSpPr>
        <dsp:cNvPr id="0" name=""/>
        <dsp:cNvSpPr/>
      </dsp:nvSpPr>
      <dsp:spPr>
        <a:xfrm>
          <a:off x="4973359" y="3528753"/>
          <a:ext cx="1353121" cy="2352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altLang="zh-CN" sz="2000" kern="1200" dirty="0">
              <a:sym typeface="+mn-lt"/>
            </a:rPr>
            <a:t>Shor’s Algorithm</a:t>
          </a:r>
          <a:endParaRPr lang="en-AU" sz="2000" kern="1200" dirty="0"/>
        </a:p>
      </dsp:txBody>
      <dsp:txXfrm>
        <a:off x="4973359" y="3528753"/>
        <a:ext cx="1353121" cy="2352502"/>
      </dsp:txXfrm>
    </dsp:sp>
    <dsp:sp modelId="{118A445A-1A2C-40A2-AED6-121AE0347788}">
      <dsp:nvSpPr>
        <dsp:cNvPr id="0" name=""/>
        <dsp:cNvSpPr/>
      </dsp:nvSpPr>
      <dsp:spPr>
        <a:xfrm>
          <a:off x="5355856" y="2646564"/>
          <a:ext cx="588125" cy="5881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4DB22A-6FCB-45A3-AD22-500413120CF8}">
      <dsp:nvSpPr>
        <dsp:cNvPr id="0" name=""/>
        <dsp:cNvSpPr/>
      </dsp:nvSpPr>
      <dsp:spPr>
        <a:xfrm>
          <a:off x="6400902" y="0"/>
          <a:ext cx="1482795" cy="2352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AU" sz="2000" kern="1200" dirty="0"/>
            <a:t>Conclusion</a:t>
          </a:r>
        </a:p>
      </dsp:txBody>
      <dsp:txXfrm>
        <a:off x="6400902" y="0"/>
        <a:ext cx="1482795" cy="2352502"/>
      </dsp:txXfrm>
    </dsp:sp>
    <dsp:sp modelId="{754708CF-75CA-4A4A-A90F-B3BE4958FDAA}">
      <dsp:nvSpPr>
        <dsp:cNvPr id="0" name=""/>
        <dsp:cNvSpPr/>
      </dsp:nvSpPr>
      <dsp:spPr>
        <a:xfrm>
          <a:off x="6848237" y="2646564"/>
          <a:ext cx="588125" cy="5881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EB9F6-727E-4416-B1D3-B25CFBBAD771}" type="datetimeFigureOut">
              <a:rPr lang="en-AU" smtClean="0"/>
              <a:t>11/10/17</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E6CA4-A724-481E-A40E-03E56016C447}" type="slidenum">
              <a:rPr lang="en-AU" smtClean="0"/>
              <a:t>‹#›</a:t>
            </a:fld>
            <a:endParaRPr lang="en-AU"/>
          </a:p>
        </p:txBody>
      </p:sp>
    </p:spTree>
    <p:extLst>
      <p:ext uri="{BB962C8B-B14F-4D97-AF65-F5344CB8AC3E}">
        <p14:creationId xmlns:p14="http://schemas.microsoft.com/office/powerpoint/2010/main" val="400256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dirty="0"/>
              <a:t>Hello everyone, we are group 3.</a:t>
            </a:r>
          </a:p>
          <a:p>
            <a:r>
              <a:rPr kumimoji="1" lang="en-US" altLang="zh-CN" dirty="0"/>
              <a:t>We are glad to introduce </a:t>
            </a:r>
            <a:r>
              <a:rPr kumimoji="1" lang="en-US" altLang="zh-CN" sz="1200" kern="1200" dirty="0">
                <a:solidFill>
                  <a:schemeClr val="tx1"/>
                </a:solidFill>
                <a:latin typeface="+mn-lt"/>
                <a:ea typeface="+mn-ea"/>
                <a:cs typeface="+mn-cs"/>
                <a:sym typeface="+mn-lt"/>
              </a:rPr>
              <a:t>Factorization Attacks against RSA today</a:t>
            </a:r>
            <a:r>
              <a:rPr kumimoji="1" lang="en-US" altLang="zh-CN" sz="1200" kern="1200" dirty="0">
                <a:solidFill>
                  <a:schemeClr val="tx1"/>
                </a:solidFill>
                <a:latin typeface="+mn-lt"/>
                <a:ea typeface="+mn-ea"/>
                <a:cs typeface="+mn-cs"/>
              </a:rPr>
              <a:t>. We know the security of RSA is close to a large number n. If we can factor it and get to know the two large primes of n, it is easy to compute the private key and thus crack RSA. Attacking in this way is Factorization attack.</a:t>
            </a:r>
            <a:endParaRPr kumimoji="1" lang="zh-CN" altLang="en-US" sz="1200" kern="1200" dirty="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327E6CA4-A724-481E-A40E-03E56016C447}" type="slidenum">
              <a:rPr lang="en-AU" smtClean="0"/>
              <a:t>1</a:t>
            </a:fld>
            <a:endParaRPr lang="en-AU"/>
          </a:p>
        </p:txBody>
      </p:sp>
    </p:spTree>
    <p:extLst>
      <p:ext uri="{BB962C8B-B14F-4D97-AF65-F5344CB8AC3E}">
        <p14:creationId xmlns:p14="http://schemas.microsoft.com/office/powerpoint/2010/main" val="352584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AU" altLang="zh-CN" dirty="0"/>
              <a:t>In this presentation, we are going to talk about three factorization algorithms and finally give the conclusion for them. The reason why we choose these three algorithms for our presentation is because they are milestones, mark different stages for factorization. The first one I am going to talk about is continued fraction factorization algorithm.</a:t>
            </a:r>
            <a:endParaRPr kumimoji="1" lang="zh-CN" altLang="en-US" dirty="0"/>
          </a:p>
          <a:p>
            <a:endParaRPr lang="en-AU" dirty="0"/>
          </a:p>
        </p:txBody>
      </p:sp>
      <p:sp>
        <p:nvSpPr>
          <p:cNvPr id="4" name="Slide Number Placeholder 3"/>
          <p:cNvSpPr>
            <a:spLocks noGrp="1"/>
          </p:cNvSpPr>
          <p:nvPr>
            <p:ph type="sldNum" sz="quarter" idx="10"/>
          </p:nvPr>
        </p:nvSpPr>
        <p:spPr/>
        <p:txBody>
          <a:bodyPr/>
          <a:lstStyle/>
          <a:p>
            <a:fld id="{327E6CA4-A724-481E-A40E-03E56016C447}" type="slidenum">
              <a:rPr lang="en-AU" smtClean="0"/>
              <a:t>2</a:t>
            </a:fld>
            <a:endParaRPr lang="en-AU"/>
          </a:p>
        </p:txBody>
      </p:sp>
    </p:spTree>
    <p:extLst>
      <p:ext uri="{BB962C8B-B14F-4D97-AF65-F5344CB8AC3E}">
        <p14:creationId xmlns:p14="http://schemas.microsoft.com/office/powerpoint/2010/main" val="3152414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lumMod val="65000"/>
                    <a:lumOff val="35000"/>
                  </a:prstClr>
                </a:solidFill>
                <a:cs typeface="+mn-ea"/>
                <a:sym typeface="+mn-lt"/>
              </a:rPr>
              <a:t>We all familiar with this formula.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lumMod val="65000"/>
                    <a:lumOff val="35000"/>
                  </a:prstClr>
                </a:solidFill>
                <a:cs typeface="+mn-ea"/>
                <a:sym typeface="+mn-lt"/>
              </a:rPr>
              <a:t>Given a large number n, if we can find such a and b. We actually have found its factors x, y.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lumMod val="65000"/>
                    <a:lumOff val="35000"/>
                  </a:prstClr>
                </a:solidFill>
                <a:cs typeface="+mn-ea"/>
                <a:sym typeface="+mn-lt"/>
              </a:rPr>
              <a:t>One way to find such a and b can be trying all square numbers that are larger than n and test whether the difference between the square number and n is also a square number.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lumMod val="65000"/>
                    <a:lumOff val="35000"/>
                  </a:prstClr>
                </a:solidFill>
                <a:cs typeface="+mn-ea"/>
                <a:sym typeface="+mn-lt"/>
              </a:rPr>
              <a:t>However, CFF bring us a more efficient way to find such a pair of a and 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lumMod val="65000"/>
                    <a:lumOff val="35000"/>
                  </a:prstClr>
                </a:solidFill>
                <a:cs typeface="+mn-ea"/>
                <a:sym typeface="+mn-lt"/>
              </a:rPr>
              <a:t>According to Fermat theorem, if a squared is congruent to b squared but a is not congruent to b or minus b, then either the </a:t>
            </a:r>
            <a:r>
              <a:rPr lang="en-US" altLang="zh-CN" sz="1200" dirty="0" err="1">
                <a:solidFill>
                  <a:prstClr val="black">
                    <a:lumMod val="65000"/>
                    <a:lumOff val="35000"/>
                  </a:prstClr>
                </a:solidFill>
                <a:cs typeface="+mn-ea"/>
                <a:sym typeface="+mn-lt"/>
              </a:rPr>
              <a:t>gcd</a:t>
            </a:r>
            <a:r>
              <a:rPr lang="en-US" altLang="zh-CN" sz="1200" dirty="0">
                <a:solidFill>
                  <a:prstClr val="black">
                    <a:lumMod val="65000"/>
                    <a:lumOff val="35000"/>
                  </a:prstClr>
                </a:solidFill>
                <a:cs typeface="+mn-ea"/>
                <a:sym typeface="+mn-lt"/>
              </a:rPr>
              <a:t> of the difference and n or the </a:t>
            </a:r>
            <a:r>
              <a:rPr lang="en-US" altLang="zh-CN" sz="1200" dirty="0" err="1">
                <a:solidFill>
                  <a:prstClr val="black">
                    <a:lumMod val="65000"/>
                    <a:lumOff val="35000"/>
                  </a:prstClr>
                </a:solidFill>
                <a:cs typeface="+mn-ea"/>
                <a:sym typeface="+mn-lt"/>
              </a:rPr>
              <a:t>gcd</a:t>
            </a:r>
            <a:r>
              <a:rPr lang="en-US" altLang="zh-CN" sz="1200" dirty="0">
                <a:solidFill>
                  <a:prstClr val="black">
                    <a:lumMod val="65000"/>
                    <a:lumOff val="35000"/>
                  </a:prstClr>
                </a:solidFill>
                <a:cs typeface="+mn-ea"/>
                <a:sym typeface="+mn-lt"/>
              </a:rPr>
              <a:t> of the sum and n is a non-trivial factor of n. Therefore, with CFF, instead of test every square number lager than n, we create pairs of square numbers that satisfy this formula to find the factors. This effectively improves the efficiency of factorization.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lumMod val="65000"/>
                  <a:lumOff val="35000"/>
                </a:prstClr>
              </a:solidFill>
              <a:cs typeface="+mn-ea"/>
              <a:sym typeface="+mn-lt"/>
            </a:endParaRPr>
          </a:p>
          <a:p>
            <a:endParaRPr lang="en-AU" dirty="0"/>
          </a:p>
        </p:txBody>
      </p:sp>
      <p:sp>
        <p:nvSpPr>
          <p:cNvPr id="4" name="Slide Number Placeholder 3"/>
          <p:cNvSpPr>
            <a:spLocks noGrp="1"/>
          </p:cNvSpPr>
          <p:nvPr>
            <p:ph type="sldNum" sz="quarter" idx="10"/>
          </p:nvPr>
        </p:nvSpPr>
        <p:spPr/>
        <p:txBody>
          <a:bodyPr/>
          <a:lstStyle/>
          <a:p>
            <a:fld id="{327E6CA4-A724-481E-A40E-03E56016C447}" type="slidenum">
              <a:rPr lang="en-AU" smtClean="0"/>
              <a:t>3</a:t>
            </a:fld>
            <a:endParaRPr lang="en-AU"/>
          </a:p>
        </p:txBody>
      </p:sp>
    </p:spTree>
    <p:extLst>
      <p:ext uri="{BB962C8B-B14F-4D97-AF65-F5344CB8AC3E}">
        <p14:creationId xmlns:p14="http://schemas.microsoft.com/office/powerpoint/2010/main" val="139920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t>
            </a:r>
            <a:r>
              <a:rPr lang="en-US" dirty="0" err="1"/>
              <a:t>Brillhart</a:t>
            </a:r>
            <a:r>
              <a:rPr lang="en-US" dirty="0"/>
              <a:t> and Morrison first came up with this method in 1975, they also gave an example in their paper to factor 13290059. </a:t>
            </a:r>
            <a:r>
              <a:rPr lang="en-US" dirty="0" err="1"/>
              <a:t>Qn</a:t>
            </a:r>
            <a:r>
              <a:rPr lang="en-US" dirty="0"/>
              <a:t> and An are all generate from continued fraction of square root of n in different expansion. Once Q and A generated, we can just pick several from all these generated Qs and make a square number. In this example we find that when </a:t>
            </a:r>
            <a:r>
              <a:rPr lang="en-US" dirty="0" err="1"/>
              <a:t>Q5</a:t>
            </a:r>
            <a:r>
              <a:rPr lang="en-US" dirty="0"/>
              <a:t>, </a:t>
            </a:r>
            <a:r>
              <a:rPr lang="en-US" dirty="0" err="1"/>
              <a:t>Q22</a:t>
            </a:r>
            <a:r>
              <a:rPr lang="en-US" dirty="0"/>
              <a:t> and </a:t>
            </a:r>
            <a:r>
              <a:rPr lang="en-US" dirty="0" err="1"/>
              <a:t>Q23</a:t>
            </a:r>
            <a:r>
              <a:rPr lang="en-US" dirty="0"/>
              <a:t> multiply together, the result is a square number. Also multiply their corresponding A, then there is a good possibility that </a:t>
            </a:r>
            <a:r>
              <a:rPr lang="en-US" dirty="0" err="1"/>
              <a:t>gcd</a:t>
            </a:r>
            <a:r>
              <a:rPr lang="en-US" dirty="0"/>
              <a:t> of these two number is a factor of 13290059. For this example, 4261 is indeed a factor of it. This method CFF is the fastest way used between 1970 and 1985. It is able to factor a number with 39 digits. However, another great method emerged which has much better performance. Then my teammate will introduce this method to you.</a:t>
            </a:r>
          </a:p>
          <a:p>
            <a:endParaRPr lang="en-AU" dirty="0"/>
          </a:p>
        </p:txBody>
      </p:sp>
      <p:sp>
        <p:nvSpPr>
          <p:cNvPr id="4" name="Slide Number Placeholder 3"/>
          <p:cNvSpPr>
            <a:spLocks noGrp="1"/>
          </p:cNvSpPr>
          <p:nvPr>
            <p:ph type="sldNum" sz="quarter" idx="10"/>
          </p:nvPr>
        </p:nvSpPr>
        <p:spPr/>
        <p:txBody>
          <a:bodyPr/>
          <a:lstStyle/>
          <a:p>
            <a:fld id="{327E6CA4-A724-481E-A40E-03E56016C447}" type="slidenum">
              <a:rPr lang="en-AU" smtClean="0"/>
              <a:t>4</a:t>
            </a:fld>
            <a:endParaRPr lang="en-AU"/>
          </a:p>
        </p:txBody>
      </p:sp>
    </p:spTree>
    <p:extLst>
      <p:ext uri="{BB962C8B-B14F-4D97-AF65-F5344CB8AC3E}">
        <p14:creationId xmlns:p14="http://schemas.microsoft.com/office/powerpoint/2010/main" val="215151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t>
            </a:r>
            <a:r>
              <a:rPr lang="en-US" dirty="0" err="1" smtClean="0"/>
              <a:t>Yuqing</a:t>
            </a:r>
            <a:r>
              <a:rPr lang="en-US" dirty="0" smtClean="0"/>
              <a:t>! Good</a:t>
            </a:r>
            <a:r>
              <a:rPr lang="en-US" baseline="0" dirty="0" smtClean="0"/>
              <a:t> </a:t>
            </a:r>
            <a:r>
              <a:rPr lang="en-US" baseline="0" dirty="0" smtClean="0"/>
              <a:t>morning, everyone!</a:t>
            </a:r>
            <a:br>
              <a:rPr lang="en-US" baseline="0" dirty="0" smtClean="0"/>
            </a:br>
            <a:r>
              <a:rPr lang="en-US" baseline="0" dirty="0" smtClean="0"/>
              <a:t>Let’s talk about another factorization algorithm which is called Quadratic Sieve Algorithm. We can just call it QS.</a:t>
            </a:r>
          </a:p>
          <a:p>
            <a:r>
              <a:rPr lang="en-US" baseline="0" dirty="0" smtClean="0"/>
              <a:t>QS is also based on Fermat’s method. As </a:t>
            </a:r>
            <a:r>
              <a:rPr lang="en-US" baseline="0" dirty="0" err="1" smtClean="0"/>
              <a:t>Yuqing</a:t>
            </a:r>
            <a:r>
              <a:rPr lang="en-US" baseline="0" dirty="0" smtClean="0"/>
              <a:t> mentioned early. </a:t>
            </a:r>
            <a:endParaRPr lang="en-US" baseline="0" dirty="0" smtClean="0"/>
          </a:p>
          <a:p>
            <a:endParaRPr lang="en-US" baseline="0" dirty="0" smtClean="0"/>
          </a:p>
          <a:p>
            <a:r>
              <a:rPr lang="en-US" baseline="0" dirty="0" smtClean="0"/>
              <a:t>This method takes infeasible time to find such a and b. Because </a:t>
            </a:r>
            <a:r>
              <a:rPr lang="en-US" baseline="0" dirty="0" smtClean="0"/>
              <a:t>the number n </a:t>
            </a:r>
            <a:r>
              <a:rPr lang="en-US" baseline="0" dirty="0" smtClean="0"/>
              <a:t>is </a:t>
            </a:r>
            <a:r>
              <a:rPr lang="en-US" baseline="0" dirty="0" smtClean="0"/>
              <a:t>often a large prime number, a has to </a:t>
            </a:r>
            <a:r>
              <a:rPr lang="en-US" baseline="0" dirty="0" smtClean="0"/>
              <a:t>try huge </a:t>
            </a:r>
            <a:r>
              <a:rPr lang="en-US" baseline="0" dirty="0" smtClean="0"/>
              <a:t>amount of numbers to compute  a square mod n, then check </a:t>
            </a:r>
            <a:r>
              <a:rPr lang="en-US" baseline="0" dirty="0" smtClean="0"/>
              <a:t>whether </a:t>
            </a:r>
            <a:r>
              <a:rPr lang="en-US" baseline="0" dirty="0" smtClean="0"/>
              <a:t>the result is a perfect square or not. And, in most case, the result is not a square.</a:t>
            </a:r>
          </a:p>
          <a:p>
            <a:endParaRPr lang="en-US" baseline="0" dirty="0" smtClean="0"/>
          </a:p>
          <a:p>
            <a:r>
              <a:rPr lang="en-US" baseline="0" dirty="0" smtClean="0"/>
              <a:t>Facing </a:t>
            </a:r>
            <a:r>
              <a:rPr lang="en-US" baseline="0" dirty="0" smtClean="0"/>
              <a:t>the two problems, QS improved the method:</a:t>
            </a:r>
          </a:p>
          <a:p>
            <a:r>
              <a:rPr lang="en-US" baseline="0" dirty="0" smtClean="0"/>
              <a:t>Firstly, a tries a small quantity of numbers rather than all of possible a. </a:t>
            </a:r>
            <a:endParaRPr lang="en-US" baseline="0" dirty="0" smtClean="0"/>
          </a:p>
          <a:p>
            <a:r>
              <a:rPr lang="en-US" baseline="0" dirty="0" smtClean="0"/>
              <a:t>Secondly</a:t>
            </a:r>
            <a:r>
              <a:rPr lang="en-US" baseline="0" dirty="0" smtClean="0"/>
              <a:t>, we expect the result of </a:t>
            </a:r>
            <a:r>
              <a:rPr lang="en-US" baseline="0" dirty="0" err="1" smtClean="0"/>
              <a:t>ai</a:t>
            </a:r>
            <a:r>
              <a:rPr lang="en-US" baseline="0" dirty="0" smtClean="0"/>
              <a:t> square mod n is a B-Smooth number rather than a square. A number is said to be a B-Smooth number if all of its prime factors are less than or equal to B.</a:t>
            </a:r>
          </a:p>
          <a:p>
            <a:r>
              <a:rPr lang="en-US" baseline="0" dirty="0" smtClean="0"/>
              <a:t>We can choose </a:t>
            </a:r>
            <a:r>
              <a:rPr lang="en-US" baseline="0" dirty="0" smtClean="0"/>
              <a:t>a sequence of such B-Smooth numbers to construct b. Multiply corresponding </a:t>
            </a:r>
            <a:r>
              <a:rPr lang="en-US" baseline="0" dirty="0" err="1" smtClean="0"/>
              <a:t>ai</a:t>
            </a:r>
            <a:r>
              <a:rPr lang="en-US" baseline="0" dirty="0" smtClean="0"/>
              <a:t> to construct a. So, we got a and b.</a:t>
            </a:r>
          </a:p>
          <a:p>
            <a:r>
              <a:rPr lang="en-US" baseline="0" dirty="0" smtClean="0"/>
              <a:t>Compute the </a:t>
            </a:r>
            <a:r>
              <a:rPr lang="en-US" baseline="0" dirty="0" err="1" smtClean="0"/>
              <a:t>gcd</a:t>
            </a:r>
            <a:r>
              <a:rPr lang="en-US" baseline="0" dirty="0" smtClean="0"/>
              <a:t>(n, </a:t>
            </a:r>
            <a:r>
              <a:rPr lang="en-US" baseline="0" dirty="0" err="1" smtClean="0"/>
              <a:t>a+b</a:t>
            </a:r>
            <a:r>
              <a:rPr lang="en-US" baseline="0" dirty="0" smtClean="0"/>
              <a:t>) and </a:t>
            </a:r>
            <a:r>
              <a:rPr lang="en-US" baseline="0" dirty="0" err="1" smtClean="0"/>
              <a:t>gcd</a:t>
            </a:r>
            <a:r>
              <a:rPr lang="en-US" baseline="0" dirty="0" smtClean="0"/>
              <a:t>(n, a-b), which are p and q</a:t>
            </a:r>
            <a:r>
              <a:rPr lang="en-US" baseline="0" dirty="0" smtClean="0"/>
              <a:t>.</a:t>
            </a:r>
          </a:p>
          <a:p>
            <a:r>
              <a:rPr lang="en-US" baseline="0" dirty="0" smtClean="0"/>
              <a:t> Well</a:t>
            </a:r>
            <a:r>
              <a:rPr lang="en-US" baseline="0" dirty="0" smtClean="0"/>
              <a:t>, </a:t>
            </a:r>
            <a:r>
              <a:rPr lang="en-US" baseline="0" dirty="0" smtClean="0"/>
              <a:t>now n </a:t>
            </a:r>
            <a:r>
              <a:rPr lang="en-US" baseline="0" dirty="0" smtClean="0"/>
              <a:t>has been successfully factored.</a:t>
            </a:r>
          </a:p>
          <a:p>
            <a:endParaRPr lang="en-US" dirty="0"/>
          </a:p>
        </p:txBody>
      </p:sp>
      <p:sp>
        <p:nvSpPr>
          <p:cNvPr id="4" name="Slide Number Placeholder 3"/>
          <p:cNvSpPr>
            <a:spLocks noGrp="1"/>
          </p:cNvSpPr>
          <p:nvPr>
            <p:ph type="sldNum" sz="quarter" idx="10"/>
          </p:nvPr>
        </p:nvSpPr>
        <p:spPr/>
        <p:txBody>
          <a:bodyPr/>
          <a:lstStyle/>
          <a:p>
            <a:fld id="{327E6CA4-A724-481E-A40E-03E56016C447}" type="slidenum">
              <a:rPr lang="en-AU" smtClean="0"/>
              <a:t>5</a:t>
            </a:fld>
            <a:endParaRPr lang="en-AU"/>
          </a:p>
        </p:txBody>
      </p:sp>
    </p:spTree>
    <p:extLst>
      <p:ext uri="{BB962C8B-B14F-4D97-AF65-F5344CB8AC3E}">
        <p14:creationId xmlns:p14="http://schemas.microsoft.com/office/powerpoint/2010/main" val="1543315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a:t>
            </a:r>
            <a:r>
              <a:rPr lang="en-US" baseline="0" dirty="0" smtClean="0"/>
              <a:t> on QS algorithm, RSA-100 has been successfully achieved by </a:t>
            </a:r>
            <a:r>
              <a:rPr lang="en-US" baseline="0" dirty="0" err="1" smtClean="0"/>
              <a:t>arjen</a:t>
            </a:r>
            <a:r>
              <a:rPr lang="en-US" baseline="0" dirty="0" smtClean="0"/>
              <a:t> K. </a:t>
            </a:r>
            <a:r>
              <a:rPr lang="en-US" baseline="0" dirty="0" err="1" smtClean="0"/>
              <a:t>Lenstra</a:t>
            </a:r>
            <a:r>
              <a:rPr lang="en-US" baseline="0" dirty="0" smtClean="0"/>
              <a:t> in 1991.</a:t>
            </a:r>
          </a:p>
          <a:p>
            <a:r>
              <a:rPr lang="en-US" baseline="0" dirty="0" smtClean="0"/>
              <a:t>However, it still takes exponential time.</a:t>
            </a:r>
            <a:endParaRPr lang="en-US" baseline="0" dirty="0" smtClean="0"/>
          </a:p>
          <a:p>
            <a:endParaRPr lang="en-US" baseline="0" dirty="0" smtClean="0"/>
          </a:p>
          <a:p>
            <a:r>
              <a:rPr lang="en-US" baseline="0" dirty="0" smtClean="0"/>
              <a:t>First, QS </a:t>
            </a:r>
            <a:r>
              <a:rPr lang="en-US" baseline="0" dirty="0" smtClean="0"/>
              <a:t>is a general-purpose factorization algorithm, which means the running time depends only on the size of the integer to be factored rather than some special structure or property.</a:t>
            </a:r>
          </a:p>
          <a:p>
            <a:r>
              <a:rPr lang="en-US" baseline="0" dirty="0" smtClean="0"/>
              <a:t>Second, QS is still the fastest for integers under 100 decimal </a:t>
            </a:r>
            <a:r>
              <a:rPr lang="en-US" baseline="0" dirty="0" smtClean="0"/>
              <a:t>digits.</a:t>
            </a:r>
          </a:p>
          <a:p>
            <a:r>
              <a:rPr lang="en-US" baseline="0" dirty="0" smtClean="0"/>
              <a:t>Third</a:t>
            </a:r>
            <a:r>
              <a:rPr lang="en-US" baseline="0" dirty="0" smtClean="0"/>
              <a:t>, the scheme of QS is </a:t>
            </a:r>
            <a:r>
              <a:rPr lang="en-US" baseline="0" dirty="0" smtClean="0"/>
              <a:t>simple.</a:t>
            </a:r>
            <a:endParaRPr lang="en-US" baseline="0" dirty="0" smtClean="0"/>
          </a:p>
          <a:p>
            <a:r>
              <a:rPr lang="en-US" dirty="0" smtClean="0"/>
              <a:t>However, when</a:t>
            </a:r>
            <a:r>
              <a:rPr lang="en-US" baseline="0" dirty="0" smtClean="0"/>
              <a:t> it has been used to factor integers above 100 decimal digits, it performs poor</a:t>
            </a:r>
            <a:r>
              <a:rPr lang="en-US" baseline="0" dirty="0" smtClean="0"/>
              <a:t>.</a:t>
            </a:r>
          </a:p>
          <a:p>
            <a:endParaRPr lang="en-US" baseline="0" dirty="0" smtClean="0"/>
          </a:p>
          <a:p>
            <a:r>
              <a:rPr lang="en-US" baseline="0" dirty="0" smtClean="0"/>
              <a:t>Next, let’s welcome </a:t>
            </a:r>
            <a:r>
              <a:rPr lang="en-US" baseline="0" dirty="0" err="1" smtClean="0"/>
              <a:t>wenjun</a:t>
            </a:r>
            <a:r>
              <a:rPr lang="en-US" baseline="0" dirty="0" smtClean="0"/>
              <a:t> to introduce </a:t>
            </a:r>
            <a:r>
              <a:rPr lang="en-US" baseline="0" dirty="0" err="1" smtClean="0"/>
              <a:t>shor’s</a:t>
            </a:r>
            <a:r>
              <a:rPr lang="en-US" baseline="0" dirty="0" smtClean="0"/>
              <a:t> algorithm. </a:t>
            </a:r>
            <a:endParaRPr lang="en-US" dirty="0"/>
          </a:p>
        </p:txBody>
      </p:sp>
      <p:sp>
        <p:nvSpPr>
          <p:cNvPr id="4" name="Slide Number Placeholder 3"/>
          <p:cNvSpPr>
            <a:spLocks noGrp="1"/>
          </p:cNvSpPr>
          <p:nvPr>
            <p:ph type="sldNum" sz="quarter" idx="10"/>
          </p:nvPr>
        </p:nvSpPr>
        <p:spPr/>
        <p:txBody>
          <a:bodyPr/>
          <a:lstStyle/>
          <a:p>
            <a:fld id="{327E6CA4-A724-481E-A40E-03E56016C447}" type="slidenum">
              <a:rPr lang="en-AU" smtClean="0"/>
              <a:t>6</a:t>
            </a:fld>
            <a:endParaRPr lang="en-AU"/>
          </a:p>
        </p:txBody>
      </p:sp>
    </p:spTree>
    <p:extLst>
      <p:ext uri="{BB962C8B-B14F-4D97-AF65-F5344CB8AC3E}">
        <p14:creationId xmlns:p14="http://schemas.microsoft.com/office/powerpoint/2010/main" val="66700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What has quantum mechanics to do with factoring?</a:t>
            </a:r>
          </a:p>
          <a:p>
            <a:r>
              <a:rPr lang="en-AU" sz="1200" b="0" i="0" u="none" strike="noStrike" kern="1200" baseline="0" dirty="0">
                <a:solidFill>
                  <a:schemeClr val="tx1"/>
                </a:solidFill>
                <a:latin typeface="+mn-lt"/>
                <a:ea typeface="+mn-ea"/>
                <a:cs typeface="+mn-cs"/>
              </a:rPr>
              <a:t>The Answer is Nothing!</a:t>
            </a:r>
          </a:p>
          <a:p>
            <a:r>
              <a:rPr lang="en-AU" sz="1200" b="0" i="0" u="none" strike="noStrike" kern="1200" baseline="0" dirty="0">
                <a:solidFill>
                  <a:schemeClr val="tx1"/>
                </a:solidFill>
                <a:latin typeface="+mn-lt"/>
                <a:ea typeface="+mn-ea"/>
                <a:cs typeface="+mn-cs"/>
              </a:rPr>
              <a:t>But quantum mechanics has a lot to do with waves.</a:t>
            </a:r>
          </a:p>
          <a:p>
            <a:r>
              <a:rPr lang="en-AU" sz="1200" b="0" i="0" u="none" strike="noStrike" kern="1200" baseline="0" dirty="0">
                <a:solidFill>
                  <a:schemeClr val="tx1"/>
                </a:solidFill>
                <a:latin typeface="+mn-lt"/>
                <a:ea typeface="+mn-ea"/>
                <a:cs typeface="+mn-cs"/>
              </a:rPr>
              <a:t>And waves have a lot to do with periodicity.</a:t>
            </a:r>
          </a:p>
          <a:p>
            <a:r>
              <a:rPr lang="en-AU" sz="1200" b="0" i="0" u="none" strike="noStrike" kern="1200" baseline="0" dirty="0">
                <a:solidFill>
                  <a:schemeClr val="tx1"/>
                </a:solidFill>
                <a:latin typeface="+mn-lt"/>
                <a:ea typeface="+mn-ea"/>
                <a:cs typeface="+mn-cs"/>
              </a:rPr>
              <a:t>And being good at diagnosing periodicity has a lot to do with factoring.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pt-BR" sz="1200" b="0" i="0" u="none" strike="noStrike" kern="1200" baseline="0" dirty="0">
                <a:solidFill>
                  <a:schemeClr val="tx1"/>
                </a:solidFill>
                <a:latin typeface="+mn-lt"/>
                <a:ea typeface="+mn-ea"/>
                <a:cs typeface="+mn-cs"/>
              </a:rPr>
              <a:t>ax modulo N for integers a </a:t>
            </a:r>
            <a:r>
              <a:rPr lang="en-AU" sz="1200" b="0" i="0" u="none" strike="noStrike" kern="1200" baseline="0" dirty="0">
                <a:solidFill>
                  <a:schemeClr val="tx1"/>
                </a:solidFill>
                <a:latin typeface="+mn-lt"/>
                <a:ea typeface="+mn-ea"/>
                <a:cs typeface="+mn-cs"/>
              </a:rPr>
              <a:t>that share no factors with N.</a:t>
            </a:r>
          </a:p>
          <a:p>
            <a:r>
              <a:rPr lang="en-AU" sz="1200" b="0" i="0" u="none" strike="noStrike" kern="1200" baseline="0" dirty="0">
                <a:solidFill>
                  <a:schemeClr val="tx1"/>
                </a:solidFill>
                <a:latin typeface="+mn-lt"/>
                <a:ea typeface="+mn-ea"/>
                <a:cs typeface="+mn-cs"/>
              </a:rPr>
              <a:t>Periodic function</a:t>
            </a:r>
            <a:endParaRPr lang="en-AU" b="1" dirty="0"/>
          </a:p>
        </p:txBody>
      </p:sp>
      <p:sp>
        <p:nvSpPr>
          <p:cNvPr id="4" name="Slide Number Placeholder 3"/>
          <p:cNvSpPr>
            <a:spLocks noGrp="1"/>
          </p:cNvSpPr>
          <p:nvPr>
            <p:ph type="sldNum" sz="quarter" idx="10"/>
          </p:nvPr>
        </p:nvSpPr>
        <p:spPr/>
        <p:txBody>
          <a:bodyPr/>
          <a:lstStyle/>
          <a:p>
            <a:fld id="{327E6CA4-A724-481E-A40E-03E56016C447}" type="slidenum">
              <a:rPr lang="en-AU" smtClean="0"/>
              <a:t>7</a:t>
            </a:fld>
            <a:endParaRPr lang="en-AU"/>
          </a:p>
        </p:txBody>
      </p:sp>
    </p:spTree>
    <p:extLst>
      <p:ext uri="{BB962C8B-B14F-4D97-AF65-F5344CB8AC3E}">
        <p14:creationId xmlns:p14="http://schemas.microsoft.com/office/powerpoint/2010/main" val="165978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28625" indent="-428625">
              <a:lnSpc>
                <a:spcPct val="125000"/>
              </a:lnSpc>
              <a:buClrTx/>
              <a:buFont typeface="Arial" panose="020B0604020202020204" pitchFamily="34" charset="0"/>
              <a:buChar char="•"/>
              <a:defRPr/>
            </a:pPr>
            <a:r>
              <a:rPr lang="en-AU" sz="1200" dirty="0">
                <a:solidFill>
                  <a:schemeClr val="tx1"/>
                </a:solidFill>
              </a:rPr>
              <a:t>15 is factorised in 2001 with 7 qubits</a:t>
            </a:r>
          </a:p>
          <a:p>
            <a:pPr marL="428625" indent="-428625">
              <a:lnSpc>
                <a:spcPct val="125000"/>
              </a:lnSpc>
              <a:buClrTx/>
              <a:buFont typeface="Arial" panose="020B0604020202020204" pitchFamily="34" charset="0"/>
              <a:buChar char="•"/>
              <a:defRPr/>
            </a:pPr>
            <a:r>
              <a:rPr lang="en-AU" sz="1200" dirty="0">
                <a:solidFill>
                  <a:schemeClr val="tx1"/>
                </a:solidFill>
              </a:rPr>
              <a:t>21 is factorised in 2012 with solid-state qubits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sz="1200" dirty="0">
              <a:solidFill>
                <a:schemeClr val="tx1"/>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sz="1200" dirty="0">
              <a:solidFill>
                <a:schemeClr val="tx1"/>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200" dirty="0">
                <a:solidFill>
                  <a:schemeClr val="tx1"/>
                </a:solidFill>
                <a:cs typeface="+mn-ea"/>
                <a:sym typeface="+mn-lt"/>
              </a:rPr>
              <a:t>Factorization algorithm with polynomial complexity:</a:t>
            </a:r>
          </a:p>
          <a:p>
            <a:endParaRPr lang="en-AU" dirty="0"/>
          </a:p>
        </p:txBody>
      </p:sp>
      <p:sp>
        <p:nvSpPr>
          <p:cNvPr id="4" name="Slide Number Placeholder 3"/>
          <p:cNvSpPr>
            <a:spLocks noGrp="1"/>
          </p:cNvSpPr>
          <p:nvPr>
            <p:ph type="sldNum" sz="quarter" idx="10"/>
          </p:nvPr>
        </p:nvSpPr>
        <p:spPr/>
        <p:txBody>
          <a:bodyPr/>
          <a:lstStyle/>
          <a:p>
            <a:fld id="{327E6CA4-A724-481E-A40E-03E56016C447}" type="slidenum">
              <a:rPr lang="en-AU" smtClean="0"/>
              <a:t>8</a:t>
            </a:fld>
            <a:endParaRPr lang="en-AU"/>
          </a:p>
        </p:txBody>
      </p:sp>
    </p:spTree>
    <p:extLst>
      <p:ext uri="{BB962C8B-B14F-4D97-AF65-F5344CB8AC3E}">
        <p14:creationId xmlns:p14="http://schemas.microsoft.com/office/powerpoint/2010/main" val="247537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Shor’s algorithm enables solving integer factorisation problem in polynomial time; however, it’s only theoretically possible. </a:t>
            </a:r>
            <a:endParaRPr lang="en-AU"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t>It takes time to build a powerful quantum computer which can threaten RSA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lumMod val="65000"/>
                  <a:lumOff val="35000"/>
                </a:prstClr>
              </a:solidFill>
              <a:cs typeface="+mn-ea"/>
              <a:sym typeface="+mn-lt"/>
            </a:endParaRPr>
          </a:p>
        </p:txBody>
      </p:sp>
      <p:sp>
        <p:nvSpPr>
          <p:cNvPr id="4" name="Slide Number Placeholder 3"/>
          <p:cNvSpPr>
            <a:spLocks noGrp="1"/>
          </p:cNvSpPr>
          <p:nvPr>
            <p:ph type="sldNum" sz="quarter" idx="10"/>
          </p:nvPr>
        </p:nvSpPr>
        <p:spPr/>
        <p:txBody>
          <a:bodyPr/>
          <a:lstStyle/>
          <a:p>
            <a:fld id="{327E6CA4-A724-481E-A40E-03E56016C447}" type="slidenum">
              <a:rPr lang="en-AU" smtClean="0"/>
              <a:t>9</a:t>
            </a:fld>
            <a:endParaRPr lang="en-AU"/>
          </a:p>
        </p:txBody>
      </p:sp>
    </p:spTree>
    <p:extLst>
      <p:ext uri="{BB962C8B-B14F-4D97-AF65-F5344CB8AC3E}">
        <p14:creationId xmlns:p14="http://schemas.microsoft.com/office/powerpoint/2010/main" val="4001566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A99CBD9-7E8F-4130-A9B3-C65384BCF220}" type="datetimeFigureOut">
              <a:rPr lang="en-AU" smtClean="0"/>
              <a:t>11/10/17</a:t>
            </a:fld>
            <a:endParaRPr lang="en-A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A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766B2A4-5160-4FC4-94B7-C78A0C38EFBA}" type="slidenum">
              <a:rPr lang="en-AU" smtClean="0"/>
              <a:t>‹#›</a:t>
            </a:fld>
            <a:endParaRPr lang="en-AU"/>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45793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9CBD9-7E8F-4130-A9B3-C65384BCF220}" type="datetimeFigureOut">
              <a:rPr lang="en-AU" smtClean="0"/>
              <a:t>11/10/17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12563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9CBD9-7E8F-4130-A9B3-C65384BCF220}" type="datetimeFigureOut">
              <a:rPr lang="en-AU" smtClean="0"/>
              <a:t>11/10/17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28512755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99CBD9-7E8F-4130-A9B3-C65384BCF220}" type="datetimeFigureOut">
              <a:rPr lang="en-AU" smtClean="0"/>
              <a:t>11/10/17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3623029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99CBD9-7E8F-4130-A9B3-C65384BCF220}" type="datetimeFigureOut">
              <a:rPr lang="en-AU" smtClean="0"/>
              <a:t>11/10/17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766B2A4-5160-4FC4-94B7-C78A0C38EFBA}" type="slidenum">
              <a:rPr lang="en-AU" smtClean="0"/>
              <a:t>‹#›</a:t>
            </a:fld>
            <a:endParaRPr lang="en-AU"/>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2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99CBD9-7E8F-4130-A9B3-C65384BCF220}" type="datetimeFigureOut">
              <a:rPr lang="en-AU" smtClean="0"/>
              <a:t>11/10/17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4094481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99CBD9-7E8F-4130-A9B3-C65384BCF220}" type="datetimeFigureOut">
              <a:rPr lang="en-AU" smtClean="0"/>
              <a:t>11/10/17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316288361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99CBD9-7E8F-4130-A9B3-C65384BCF220}" type="datetimeFigureOut">
              <a:rPr lang="en-AU" smtClean="0"/>
              <a:t>11/10/17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9216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9CBD9-7E8F-4130-A9B3-C65384BCF220}" type="datetimeFigureOut">
              <a:rPr lang="en-AU" smtClean="0"/>
              <a:t>11/10/17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245623644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A99CBD9-7E8F-4130-A9B3-C65384BCF220}" type="datetimeFigureOut">
              <a:rPr lang="en-AU" smtClean="0"/>
              <a:t>11/10/17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1088162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A99CBD9-7E8F-4130-A9B3-C65384BCF220}" type="datetimeFigureOut">
              <a:rPr lang="en-AU" smtClean="0"/>
              <a:t>11/10/17</a:t>
            </a:fld>
            <a:endParaRPr lang="en-AU"/>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66B2A4-5160-4FC4-94B7-C78A0C38EFBA}" type="slidenum">
              <a:rPr lang="en-AU" smtClean="0"/>
              <a:t>‹#›</a:t>
            </a:fld>
            <a:endParaRPr lang="en-AU"/>
          </a:p>
        </p:txBody>
      </p:sp>
    </p:spTree>
    <p:extLst>
      <p:ext uri="{BB962C8B-B14F-4D97-AF65-F5344CB8AC3E}">
        <p14:creationId xmlns:p14="http://schemas.microsoft.com/office/powerpoint/2010/main" val="41717407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3A99CBD9-7E8F-4130-A9B3-C65384BCF220}" type="datetimeFigureOut">
              <a:rPr lang="en-AU" smtClean="0"/>
              <a:t>11/10/17</a:t>
            </a:fld>
            <a:endParaRPr lang="en-AU"/>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AU"/>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2766B2A4-5160-4FC4-94B7-C78A0C38EFBA}" type="slidenum">
              <a:rPr lang="en-AU" smtClean="0"/>
              <a:t>‹#›</a:t>
            </a:fld>
            <a:endParaRPr lang="en-AU"/>
          </a:p>
        </p:txBody>
      </p:sp>
    </p:spTree>
    <p:extLst>
      <p:ext uri="{BB962C8B-B14F-4D97-AF65-F5344CB8AC3E}">
        <p14:creationId xmlns:p14="http://schemas.microsoft.com/office/powerpoint/2010/main" val="1655292583"/>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NULL"/><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485" y="882376"/>
            <a:ext cx="7475220" cy="2583495"/>
          </a:xfrm>
        </p:spPr>
        <p:txBody>
          <a:bodyPr>
            <a:normAutofit/>
          </a:bodyPr>
          <a:lstStyle/>
          <a:p>
            <a:r>
              <a:rPr lang="en-AU" cap="none" dirty="0" smtClean="0"/>
              <a:t>Factorisation Attacks Against RSA</a:t>
            </a:r>
            <a:endParaRPr lang="en-AU" cap="none" dirty="0"/>
          </a:p>
        </p:txBody>
      </p:sp>
      <p:sp>
        <p:nvSpPr>
          <p:cNvPr id="3" name="Subtitle 2"/>
          <p:cNvSpPr>
            <a:spLocks noGrp="1"/>
          </p:cNvSpPr>
          <p:nvPr>
            <p:ph type="subTitle" idx="1"/>
          </p:nvPr>
        </p:nvSpPr>
        <p:spPr/>
        <p:txBody>
          <a:bodyPr>
            <a:normAutofit/>
          </a:bodyPr>
          <a:lstStyle/>
          <a:p>
            <a:r>
              <a:rPr lang="en-AU" sz="2000" dirty="0"/>
              <a:t>Group 3 </a:t>
            </a:r>
          </a:p>
          <a:p>
            <a:r>
              <a:rPr lang="en-AU" sz="2000" dirty="0" err="1"/>
              <a:t>Yuqing</a:t>
            </a:r>
            <a:r>
              <a:rPr lang="en-AU" sz="2000" dirty="0"/>
              <a:t> Liu; </a:t>
            </a:r>
            <a:r>
              <a:rPr lang="en-AU" sz="2000" dirty="0" err="1"/>
              <a:t>Shuai</a:t>
            </a:r>
            <a:r>
              <a:rPr lang="en-AU" sz="2000" dirty="0"/>
              <a:t> Wang; </a:t>
            </a:r>
            <a:r>
              <a:rPr lang="en-AU" sz="2000" dirty="0" err="1"/>
              <a:t>Wenjun</a:t>
            </a:r>
            <a:r>
              <a:rPr lang="en-AU" sz="2000" dirty="0"/>
              <a:t> Zhou</a:t>
            </a:r>
          </a:p>
        </p:txBody>
      </p:sp>
    </p:spTree>
    <p:extLst>
      <p:ext uri="{BB962C8B-B14F-4D97-AF65-F5344CB8AC3E}">
        <p14:creationId xmlns:p14="http://schemas.microsoft.com/office/powerpoint/2010/main" val="1495332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1" y="800099"/>
            <a:ext cx="7404653" cy="5569528"/>
          </a:xfrm>
        </p:spPr>
        <p:txBody>
          <a:bodyPr>
            <a:normAutofit/>
          </a:bodyPr>
          <a:lstStyle/>
          <a:p>
            <a:r>
              <a:rPr lang="en-AU" dirty="0"/>
              <a:t>[1] Smith, F. J. (2006). A brief history of factorization techniques. </a:t>
            </a:r>
            <a:r>
              <a:rPr lang="en-AU" i="1" dirty="0"/>
              <a:t>University of Washington</a:t>
            </a:r>
            <a:r>
              <a:rPr lang="en-AU" dirty="0"/>
              <a:t>.</a:t>
            </a:r>
          </a:p>
          <a:p>
            <a:r>
              <a:rPr lang="en-AU" dirty="0"/>
              <a:t>[2] </a:t>
            </a:r>
            <a:r>
              <a:rPr lang="en-AU" dirty="0" err="1"/>
              <a:t>Wunderlich</a:t>
            </a:r>
            <a:r>
              <a:rPr lang="en-AU" dirty="0"/>
              <a:t>, M. C. (1979). </a:t>
            </a:r>
            <a:r>
              <a:rPr lang="en-AU" i="1" dirty="0"/>
              <a:t>A running time analysis of </a:t>
            </a:r>
            <a:r>
              <a:rPr lang="en-AU" i="1" dirty="0" err="1"/>
              <a:t>Brillhart's</a:t>
            </a:r>
            <a:r>
              <a:rPr lang="en-AU" i="1" dirty="0"/>
              <a:t> continued fraction factoring method</a:t>
            </a:r>
            <a:r>
              <a:rPr lang="en-AU" dirty="0"/>
              <a:t>. </a:t>
            </a:r>
            <a:r>
              <a:rPr lang="en-AU" i="1" dirty="0"/>
              <a:t>Number Theory Carbondale 1979</a:t>
            </a:r>
            <a:r>
              <a:rPr lang="en-AU" dirty="0"/>
              <a:t>. Springer Berlin Heidelberg. </a:t>
            </a:r>
          </a:p>
          <a:p>
            <a:r>
              <a:rPr lang="en-AU" dirty="0"/>
              <a:t>[3] Dixon, J. D. (1981). Asymptotically fast factorization of integers. </a:t>
            </a:r>
            <a:r>
              <a:rPr lang="en-AU" i="1" dirty="0"/>
              <a:t>Mathematics of Computation,</a:t>
            </a:r>
            <a:r>
              <a:rPr lang="en-AU" dirty="0"/>
              <a:t> </a:t>
            </a:r>
            <a:r>
              <a:rPr lang="en-AU" i="1" dirty="0"/>
              <a:t>36</a:t>
            </a:r>
            <a:r>
              <a:rPr lang="en-AU" dirty="0"/>
              <a:t>(153), 255-260.</a:t>
            </a:r>
          </a:p>
          <a:p>
            <a:r>
              <a:rPr lang="en-AU" dirty="0"/>
              <a:t>[4] </a:t>
            </a:r>
            <a:r>
              <a:rPr lang="en-AU" dirty="0" err="1"/>
              <a:t>Pomerance</a:t>
            </a:r>
            <a:r>
              <a:rPr lang="en-AU" dirty="0"/>
              <a:t>, C. (1982). Analysis and comparison of some integer factoring algorithms. </a:t>
            </a:r>
            <a:r>
              <a:rPr lang="en-AU" i="1" dirty="0"/>
              <a:t>Computational Methods in Number Theory Part</a:t>
            </a:r>
            <a:r>
              <a:rPr lang="en-AU" dirty="0"/>
              <a:t>.</a:t>
            </a:r>
          </a:p>
          <a:p>
            <a:endParaRPr lang="en-AU" dirty="0"/>
          </a:p>
        </p:txBody>
      </p:sp>
      <p:sp>
        <p:nvSpPr>
          <p:cNvPr id="5" name="Title 1"/>
          <p:cNvSpPr txBox="1">
            <a:spLocks/>
          </p:cNvSpPr>
          <p:nvPr/>
        </p:nvSpPr>
        <p:spPr>
          <a:xfrm>
            <a:off x="192232" y="183572"/>
            <a:ext cx="7406640" cy="61652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AU" sz="3600" b="1" dirty="0"/>
              <a:t>References</a:t>
            </a:r>
          </a:p>
        </p:txBody>
      </p:sp>
      <p:sp>
        <p:nvSpPr>
          <p:cNvPr id="7" name="TextBox 6"/>
          <p:cNvSpPr txBox="1"/>
          <p:nvPr/>
        </p:nvSpPr>
        <p:spPr>
          <a:xfrm>
            <a:off x="3229430" y="6640634"/>
            <a:ext cx="2752677" cy="261610"/>
          </a:xfrm>
          <a:prstGeom prst="rect">
            <a:avLst/>
          </a:prstGeom>
          <a:noFill/>
        </p:spPr>
        <p:txBody>
          <a:bodyPr wrap="none" rtlCol="0">
            <a:spAutoFit/>
          </a:bodyPr>
          <a:lstStyle/>
          <a:p>
            <a:r>
              <a:rPr lang="en-AU" sz="1100" dirty="0"/>
              <a:t>Factorisation Attacks against RSA – Group 3</a:t>
            </a:r>
          </a:p>
        </p:txBody>
      </p:sp>
    </p:spTree>
    <p:extLst>
      <p:ext uri="{BB962C8B-B14F-4D97-AF65-F5344CB8AC3E}">
        <p14:creationId xmlns:p14="http://schemas.microsoft.com/office/powerpoint/2010/main" val="1829010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192231" y="800099"/>
          <a:ext cx="8764733" cy="58812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3198258" y="6640634"/>
            <a:ext cx="2752677" cy="261610"/>
          </a:xfrm>
          <a:prstGeom prst="rect">
            <a:avLst/>
          </a:prstGeom>
          <a:noFill/>
        </p:spPr>
        <p:txBody>
          <a:bodyPr wrap="none" rtlCol="0">
            <a:spAutoFit/>
          </a:bodyPr>
          <a:lstStyle/>
          <a:p>
            <a:r>
              <a:rPr lang="en-AU" sz="1100" dirty="0"/>
              <a:t>Factorisation Attacks against RSA – Group 3</a:t>
            </a:r>
          </a:p>
        </p:txBody>
      </p:sp>
      <p:sp>
        <p:nvSpPr>
          <p:cNvPr id="5" name="Title 1"/>
          <p:cNvSpPr txBox="1">
            <a:spLocks/>
          </p:cNvSpPr>
          <p:nvPr/>
        </p:nvSpPr>
        <p:spPr>
          <a:xfrm>
            <a:off x="192232" y="183572"/>
            <a:ext cx="7406640" cy="61652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AU" sz="3600" b="1" dirty="0"/>
              <a:t>Outline</a:t>
            </a:r>
          </a:p>
        </p:txBody>
      </p:sp>
    </p:spTree>
    <p:extLst>
      <p:ext uri="{BB962C8B-B14F-4D97-AF65-F5344CB8AC3E}">
        <p14:creationId xmlns:p14="http://schemas.microsoft.com/office/powerpoint/2010/main" val="4027983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2232" y="183572"/>
            <a:ext cx="8069672" cy="616527"/>
          </a:xfrm>
        </p:spPr>
        <p:txBody>
          <a:bodyPr>
            <a:normAutofit/>
          </a:bodyPr>
          <a:lstStyle/>
          <a:p>
            <a:r>
              <a:rPr lang="en-AU" sz="3600" b="1" dirty="0"/>
              <a:t>Continued Fraction Factorization (</a:t>
            </a:r>
            <a:r>
              <a:rPr lang="en-AU" sz="3600" b="1" dirty="0" err="1"/>
              <a:t>CFF</a:t>
            </a:r>
            <a:r>
              <a:rPr lang="en-AU" sz="3600" b="1" dirty="0"/>
              <a:t>)</a:t>
            </a:r>
          </a:p>
        </p:txBody>
      </p:sp>
      <p:sp>
        <p:nvSpPr>
          <p:cNvPr id="5" name="TextBox 4"/>
          <p:cNvSpPr txBox="1"/>
          <p:nvPr/>
        </p:nvSpPr>
        <p:spPr>
          <a:xfrm>
            <a:off x="3228061" y="6640634"/>
            <a:ext cx="2752677" cy="261610"/>
          </a:xfrm>
          <a:prstGeom prst="rect">
            <a:avLst/>
          </a:prstGeom>
          <a:noFill/>
        </p:spPr>
        <p:txBody>
          <a:bodyPr wrap="none" rtlCol="0">
            <a:spAutoFit/>
          </a:bodyPr>
          <a:lstStyle/>
          <a:p>
            <a:r>
              <a:rPr lang="en-AU" sz="1100" dirty="0"/>
              <a:t>Factorisation Attacks against RSA – Group 3</a:t>
            </a:r>
          </a:p>
        </p:txBody>
      </p:sp>
      <mc:AlternateContent xmlns:mc="http://schemas.openxmlformats.org/markup-compatibility/2006" xmlns:a14="http://schemas.microsoft.com/office/drawing/2010/main">
        <mc:Choice Requires="a14">
          <p:sp>
            <p:nvSpPr>
              <p:cNvPr id="7" name="Rectangle 6"/>
              <p:cNvSpPr/>
              <p:nvPr/>
            </p:nvSpPr>
            <p:spPr>
              <a:xfrm>
                <a:off x="1302140" y="4102260"/>
                <a:ext cx="6607258" cy="784830"/>
              </a:xfrm>
              <a:prstGeom prst="rect">
                <a:avLst/>
              </a:prstGeom>
            </p:spPr>
            <p:txBody>
              <a:bodyPr wrap="none">
                <a:spAutoFit/>
              </a:bodyPr>
              <a:lstStyle/>
              <a:p>
                <a:pPr lvl="0">
                  <a:lnSpc>
                    <a:spcPct val="125000"/>
                  </a:lnSpc>
                  <a:defRPr/>
                </a:pPr>
                <a14:m>
                  <m:oMathPara xmlns:m="http://schemas.openxmlformats.org/officeDocument/2006/math">
                    <m:oMathParaPr>
                      <m:jc m:val="centerGroup"/>
                    </m:oMathParaPr>
                    <m:oMath xmlns:m="http://schemas.openxmlformats.org/officeDocument/2006/math">
                      <m:sSup>
                        <m:sSupPr>
                          <m:ctrlPr>
                            <a:rPr lang="en-AU" altLang="zh-CN" sz="3600" i="1" smtClean="0">
                              <a:solidFill>
                                <a:schemeClr val="tx1"/>
                              </a:solidFill>
                              <a:latin typeface="Cambria Math" charset="0"/>
                              <a:ea typeface="Cambria Math" panose="02040503050406030204" pitchFamily="18" charset="0"/>
                              <a:cs typeface="+mn-ea"/>
                              <a:sym typeface="+mn-lt"/>
                            </a:rPr>
                          </m:ctrlPr>
                        </m:sSupPr>
                        <m:e>
                          <m:r>
                            <a:rPr lang="en-AU" altLang="zh-CN" sz="3600" i="1">
                              <a:solidFill>
                                <a:schemeClr val="tx1"/>
                              </a:solidFill>
                              <a:latin typeface="Cambria Math" panose="02040503050406030204" pitchFamily="18" charset="0"/>
                              <a:ea typeface="Cambria Math" panose="02040503050406030204" pitchFamily="18" charset="0"/>
                              <a:cs typeface="+mn-ea"/>
                              <a:sym typeface="+mn-lt"/>
                            </a:rPr>
                            <m:t>𝑎</m:t>
                          </m:r>
                        </m:e>
                        <m:sup>
                          <m:r>
                            <a:rPr lang="en-AU" altLang="zh-CN" sz="3600" i="1">
                              <a:solidFill>
                                <a:schemeClr val="tx1"/>
                              </a:solidFill>
                              <a:latin typeface="Cambria Math" panose="02040503050406030204" pitchFamily="18" charset="0"/>
                              <a:ea typeface="Cambria Math" panose="02040503050406030204" pitchFamily="18" charset="0"/>
                              <a:cs typeface="+mn-ea"/>
                              <a:sym typeface="+mn-lt"/>
                            </a:rPr>
                            <m:t>2</m:t>
                          </m:r>
                        </m:sup>
                      </m:sSup>
                      <m:r>
                        <a:rPr lang="en-AU" altLang="zh-CN" sz="3600" i="1">
                          <a:solidFill>
                            <a:schemeClr val="tx1"/>
                          </a:solidFill>
                          <a:latin typeface="Cambria Math" panose="02040503050406030204" pitchFamily="18" charset="0"/>
                          <a:ea typeface="Cambria Math" panose="02040503050406030204" pitchFamily="18" charset="0"/>
                          <a:cs typeface="+mn-ea"/>
                          <a:sym typeface="+mn-lt"/>
                        </a:rPr>
                        <m:t>≡</m:t>
                      </m:r>
                      <m:sSup>
                        <m:sSupPr>
                          <m:ctrlPr>
                            <a:rPr lang="en-AU" altLang="zh-CN" sz="3600" i="1">
                              <a:solidFill>
                                <a:schemeClr val="tx1"/>
                              </a:solidFill>
                              <a:latin typeface="Cambria Math" charset="0"/>
                              <a:ea typeface="Cambria Math" panose="02040503050406030204" pitchFamily="18" charset="0"/>
                              <a:cs typeface="+mn-ea"/>
                              <a:sym typeface="+mn-lt"/>
                            </a:rPr>
                          </m:ctrlPr>
                        </m:sSupPr>
                        <m:e>
                          <m:r>
                            <a:rPr lang="en-AU" altLang="zh-CN" sz="3600" i="1">
                              <a:solidFill>
                                <a:schemeClr val="tx1"/>
                              </a:solidFill>
                              <a:latin typeface="Cambria Math" panose="02040503050406030204" pitchFamily="18" charset="0"/>
                              <a:ea typeface="Cambria Math" panose="02040503050406030204" pitchFamily="18" charset="0"/>
                              <a:cs typeface="+mn-ea"/>
                              <a:sym typeface="+mn-lt"/>
                            </a:rPr>
                            <m:t>𝑏</m:t>
                          </m:r>
                        </m:e>
                        <m:sup>
                          <m:r>
                            <a:rPr lang="en-AU" altLang="zh-CN" sz="3600" i="1">
                              <a:solidFill>
                                <a:schemeClr val="tx1"/>
                              </a:solidFill>
                              <a:latin typeface="Cambria Math" panose="02040503050406030204" pitchFamily="18" charset="0"/>
                              <a:ea typeface="Cambria Math" panose="02040503050406030204" pitchFamily="18" charset="0"/>
                              <a:cs typeface="+mn-ea"/>
                              <a:sym typeface="+mn-lt"/>
                            </a:rPr>
                            <m:t>2</m:t>
                          </m:r>
                        </m:sup>
                      </m:sSup>
                      <m:r>
                        <a:rPr lang="en-AU" altLang="zh-CN" sz="3600" i="1">
                          <a:solidFill>
                            <a:schemeClr val="tx1"/>
                          </a:solidFill>
                          <a:latin typeface="Cambria Math" panose="02040503050406030204" pitchFamily="18" charset="0"/>
                          <a:ea typeface="Cambria Math" panose="02040503050406030204" pitchFamily="18" charset="0"/>
                          <a:cs typeface="+mn-ea"/>
                          <a:sym typeface="+mn-lt"/>
                        </a:rPr>
                        <m:t> </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𝑚𝑜𝑑</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 </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𝑛</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 &amp; </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𝑎</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𝑏</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 </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𝑚𝑜𝑑</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 </m:t>
                      </m:r>
                      <m:r>
                        <a:rPr lang="en-AU" altLang="zh-CN" sz="3600" i="1">
                          <a:solidFill>
                            <a:schemeClr val="tx1"/>
                          </a:solidFill>
                          <a:latin typeface="Cambria Math" panose="02040503050406030204" pitchFamily="18" charset="0"/>
                          <a:ea typeface="Cambria Math" panose="02040503050406030204" pitchFamily="18" charset="0"/>
                          <a:cs typeface="+mn-ea"/>
                          <a:sym typeface="+mn-lt"/>
                        </a:rPr>
                        <m:t>𝑛</m:t>
                      </m:r>
                    </m:oMath>
                  </m:oMathPara>
                </a14:m>
                <a:endParaRPr lang="en-US" altLang="zh-CN" sz="3600" dirty="0">
                  <a:solidFill>
                    <a:schemeClr val="tx1"/>
                  </a:solidFill>
                  <a:cs typeface="+mn-ea"/>
                  <a:sym typeface="+mn-lt"/>
                </a:endParaRPr>
              </a:p>
            </p:txBody>
          </p:sp>
        </mc:Choice>
        <mc:Fallback xmlns="">
          <p:sp>
            <p:nvSpPr>
              <p:cNvPr id="7" name="Rectangle 6"/>
              <p:cNvSpPr>
                <a:spLocks noRot="1" noChangeAspect="1" noMove="1" noResize="1" noEditPoints="1" noAdjustHandles="1" noChangeArrowheads="1" noChangeShapeType="1" noTextEdit="1"/>
              </p:cNvSpPr>
              <p:nvPr/>
            </p:nvSpPr>
            <p:spPr>
              <a:xfrm>
                <a:off x="1302140" y="4102260"/>
                <a:ext cx="6607258" cy="784830"/>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594656" y="5123800"/>
                <a:ext cx="6205481" cy="732188"/>
              </a:xfrm>
              <a:prstGeom prst="rect">
                <a:avLst/>
              </a:prstGeom>
            </p:spPr>
            <p:txBody>
              <a:bodyPr wrap="none">
                <a:spAutoFit/>
              </a:bodyPr>
              <a:lstStyle/>
              <a:p>
                <a:pPr lvl="0">
                  <a:lnSpc>
                    <a:spcPct val="125000"/>
                  </a:lnSpc>
                  <a:defRPr/>
                </a:pPr>
                <a14:m>
                  <m:oMath xmlns:m="http://schemas.openxmlformats.org/officeDocument/2006/math">
                    <m:func>
                      <m:funcPr>
                        <m:ctrlPr>
                          <a:rPr lang="en-AU" altLang="zh-CN" sz="3600" i="1" smtClean="0">
                            <a:solidFill>
                              <a:schemeClr val="tx1"/>
                            </a:solidFill>
                            <a:latin typeface="Cambria Math" charset="0"/>
                            <a:cs typeface="+mn-ea"/>
                            <a:sym typeface="+mn-lt"/>
                          </a:rPr>
                        </m:ctrlPr>
                      </m:funcPr>
                      <m:fName>
                        <m:r>
                          <m:rPr>
                            <m:sty m:val="p"/>
                          </m:rPr>
                          <a:rPr lang="en-AU" altLang="zh-CN" sz="3600">
                            <a:solidFill>
                              <a:schemeClr val="tx1"/>
                            </a:solidFill>
                            <a:latin typeface="Cambria Math" panose="02040503050406030204" pitchFamily="18" charset="0"/>
                            <a:cs typeface="+mn-ea"/>
                            <a:sym typeface="+mn-lt"/>
                          </a:rPr>
                          <m:t>gcd</m:t>
                        </m:r>
                      </m:fName>
                      <m:e>
                        <m:d>
                          <m:dPr>
                            <m:ctrlPr>
                              <a:rPr lang="en-AU" altLang="zh-CN" sz="3600" i="1">
                                <a:solidFill>
                                  <a:schemeClr val="tx1"/>
                                </a:solidFill>
                                <a:latin typeface="Cambria Math" charset="0"/>
                                <a:cs typeface="+mn-ea"/>
                                <a:sym typeface="+mn-lt"/>
                              </a:rPr>
                            </m:ctrlPr>
                          </m:dPr>
                          <m:e>
                            <m:r>
                              <a:rPr lang="en-AU" altLang="zh-CN" sz="3600" i="1">
                                <a:solidFill>
                                  <a:schemeClr val="tx1"/>
                                </a:solidFill>
                                <a:latin typeface="Cambria Math" panose="02040503050406030204" pitchFamily="18" charset="0"/>
                                <a:cs typeface="+mn-ea"/>
                                <a:sym typeface="+mn-lt"/>
                              </a:rPr>
                              <m:t>𝑎</m:t>
                            </m:r>
                            <m:r>
                              <a:rPr lang="en-AU" altLang="zh-CN" sz="3600" i="1">
                                <a:solidFill>
                                  <a:schemeClr val="tx1"/>
                                </a:solidFill>
                                <a:latin typeface="Cambria Math" panose="02040503050406030204" pitchFamily="18" charset="0"/>
                                <a:cs typeface="+mn-ea"/>
                                <a:sym typeface="+mn-lt"/>
                              </a:rPr>
                              <m:t>−</m:t>
                            </m:r>
                            <m:r>
                              <a:rPr lang="en-AU" altLang="zh-CN" sz="3600" i="1">
                                <a:solidFill>
                                  <a:schemeClr val="tx1"/>
                                </a:solidFill>
                                <a:latin typeface="Cambria Math" panose="02040503050406030204" pitchFamily="18" charset="0"/>
                                <a:cs typeface="+mn-ea"/>
                                <a:sym typeface="+mn-lt"/>
                              </a:rPr>
                              <m:t>𝑏</m:t>
                            </m:r>
                            <m:r>
                              <a:rPr lang="en-AU" altLang="zh-CN" sz="3600" i="1">
                                <a:solidFill>
                                  <a:schemeClr val="tx1"/>
                                </a:solidFill>
                                <a:latin typeface="Cambria Math" panose="02040503050406030204" pitchFamily="18" charset="0"/>
                                <a:cs typeface="+mn-ea"/>
                                <a:sym typeface="+mn-lt"/>
                              </a:rPr>
                              <m:t>,</m:t>
                            </m:r>
                            <m:r>
                              <a:rPr lang="en-AU" altLang="zh-CN" sz="3600" i="1">
                                <a:solidFill>
                                  <a:schemeClr val="tx1"/>
                                </a:solidFill>
                                <a:latin typeface="Cambria Math" panose="02040503050406030204" pitchFamily="18" charset="0"/>
                                <a:cs typeface="+mn-ea"/>
                                <a:sym typeface="+mn-lt"/>
                              </a:rPr>
                              <m:t>𝑛</m:t>
                            </m:r>
                          </m:e>
                        </m:d>
                      </m:e>
                    </m:func>
                    <m:r>
                      <a:rPr lang="en-AU" altLang="zh-CN" sz="3600" i="1">
                        <a:solidFill>
                          <a:schemeClr val="tx1"/>
                        </a:solidFill>
                        <a:latin typeface="Cambria Math" panose="02040503050406030204" pitchFamily="18" charset="0"/>
                        <a:cs typeface="+mn-ea"/>
                        <a:sym typeface="+mn-lt"/>
                      </a:rPr>
                      <m:t> </m:t>
                    </m:r>
                    <m:r>
                      <a:rPr lang="en-AU" altLang="zh-CN" sz="3600" b="0" i="1" smtClean="0">
                        <a:solidFill>
                          <a:schemeClr val="tx1"/>
                        </a:solidFill>
                        <a:latin typeface="Cambria Math" panose="02040503050406030204" pitchFamily="18" charset="0"/>
                        <a:cs typeface="+mn-ea"/>
                        <a:sym typeface="+mn-lt"/>
                      </a:rPr>
                      <m:t>𝑜𝑟</m:t>
                    </m:r>
                  </m:oMath>
                </a14:m>
                <a:r>
                  <a:rPr lang="en-US" altLang="zh-CN" sz="3600" dirty="0">
                    <a:solidFill>
                      <a:schemeClr val="tx1"/>
                    </a:solidFill>
                    <a:cs typeface="+mn-ea"/>
                    <a:sym typeface="+mn-lt"/>
                  </a:rPr>
                  <a:t> </a:t>
                </a:r>
                <a14:m>
                  <m:oMath xmlns:m="http://schemas.openxmlformats.org/officeDocument/2006/math">
                    <m:func>
                      <m:funcPr>
                        <m:ctrlPr>
                          <a:rPr lang="en-AU" altLang="zh-CN" sz="3600" i="1">
                            <a:solidFill>
                              <a:schemeClr val="tx1"/>
                            </a:solidFill>
                            <a:latin typeface="Cambria Math" charset="0"/>
                            <a:cs typeface="+mn-ea"/>
                            <a:sym typeface="+mn-lt"/>
                          </a:rPr>
                        </m:ctrlPr>
                      </m:funcPr>
                      <m:fName>
                        <m:r>
                          <m:rPr>
                            <m:sty m:val="p"/>
                          </m:rPr>
                          <a:rPr lang="en-AU" altLang="zh-CN" sz="3600">
                            <a:solidFill>
                              <a:schemeClr val="tx1"/>
                            </a:solidFill>
                            <a:latin typeface="Cambria Math" panose="02040503050406030204" pitchFamily="18" charset="0"/>
                            <a:cs typeface="+mn-ea"/>
                            <a:sym typeface="+mn-lt"/>
                          </a:rPr>
                          <m:t>gcd</m:t>
                        </m:r>
                      </m:fName>
                      <m:e>
                        <m:d>
                          <m:dPr>
                            <m:ctrlPr>
                              <a:rPr lang="en-AU" altLang="zh-CN" sz="3600" i="1">
                                <a:solidFill>
                                  <a:schemeClr val="tx1"/>
                                </a:solidFill>
                                <a:latin typeface="Cambria Math" charset="0"/>
                                <a:cs typeface="+mn-ea"/>
                                <a:sym typeface="+mn-lt"/>
                              </a:rPr>
                            </m:ctrlPr>
                          </m:dPr>
                          <m:e>
                            <m:r>
                              <a:rPr lang="en-AU" altLang="zh-CN" sz="3600" i="1">
                                <a:solidFill>
                                  <a:schemeClr val="tx1"/>
                                </a:solidFill>
                                <a:latin typeface="Cambria Math" panose="02040503050406030204" pitchFamily="18" charset="0"/>
                                <a:cs typeface="+mn-ea"/>
                                <a:sym typeface="+mn-lt"/>
                              </a:rPr>
                              <m:t>𝑎</m:t>
                            </m:r>
                            <m:r>
                              <a:rPr lang="en-AU" altLang="zh-CN" sz="3600" i="1">
                                <a:solidFill>
                                  <a:schemeClr val="tx1"/>
                                </a:solidFill>
                                <a:latin typeface="Cambria Math" panose="02040503050406030204" pitchFamily="18" charset="0"/>
                                <a:cs typeface="+mn-ea"/>
                                <a:sym typeface="+mn-lt"/>
                              </a:rPr>
                              <m:t>+</m:t>
                            </m:r>
                            <m:r>
                              <a:rPr lang="en-AU" altLang="zh-CN" sz="3600" i="1">
                                <a:solidFill>
                                  <a:schemeClr val="tx1"/>
                                </a:solidFill>
                                <a:latin typeface="Cambria Math" panose="02040503050406030204" pitchFamily="18" charset="0"/>
                                <a:cs typeface="+mn-ea"/>
                                <a:sym typeface="+mn-lt"/>
                              </a:rPr>
                              <m:t>𝑏</m:t>
                            </m:r>
                            <m:r>
                              <a:rPr lang="en-AU" altLang="zh-CN" sz="3600" i="1">
                                <a:solidFill>
                                  <a:schemeClr val="tx1"/>
                                </a:solidFill>
                                <a:latin typeface="Cambria Math" panose="02040503050406030204" pitchFamily="18" charset="0"/>
                                <a:cs typeface="+mn-ea"/>
                                <a:sym typeface="+mn-lt"/>
                              </a:rPr>
                              <m:t>,</m:t>
                            </m:r>
                            <m:r>
                              <a:rPr lang="en-AU" altLang="zh-CN" sz="3600" i="1">
                                <a:solidFill>
                                  <a:schemeClr val="tx1"/>
                                </a:solidFill>
                                <a:latin typeface="Cambria Math" panose="02040503050406030204" pitchFamily="18" charset="0"/>
                                <a:cs typeface="+mn-ea"/>
                                <a:sym typeface="+mn-lt"/>
                              </a:rPr>
                              <m:t>𝑛</m:t>
                            </m:r>
                          </m:e>
                        </m:d>
                      </m:e>
                    </m:func>
                  </m:oMath>
                </a14:m>
                <a:r>
                  <a:rPr lang="en-US" altLang="zh-CN" sz="3600" dirty="0">
                    <a:solidFill>
                      <a:schemeClr val="tx1"/>
                    </a:solidFill>
                    <a:cs typeface="+mn-ea"/>
                    <a:sym typeface="+mn-lt"/>
                  </a:rPr>
                  <a:t> </a:t>
                </a:r>
              </a:p>
            </p:txBody>
          </p:sp>
        </mc:Choice>
        <mc:Fallback xmlns="">
          <p:sp>
            <p:nvSpPr>
              <p:cNvPr id="8" name="Rectangle 7"/>
              <p:cNvSpPr>
                <a:spLocks noRot="1" noChangeAspect="1" noMove="1" noResize="1" noEditPoints="1" noAdjustHandles="1" noChangeArrowheads="1" noChangeShapeType="1" noTextEdit="1"/>
              </p:cNvSpPr>
              <p:nvPr/>
            </p:nvSpPr>
            <p:spPr>
              <a:xfrm>
                <a:off x="1594656" y="5123800"/>
                <a:ext cx="6205481" cy="732188"/>
              </a:xfrm>
              <a:prstGeom prst="rect">
                <a:avLst/>
              </a:prstGeom>
              <a:blipFill>
                <a:blip r:embed="rId4"/>
                <a:stretch>
                  <a:fillRect/>
                </a:stretch>
              </a:blipFill>
            </p:spPr>
            <p:txBody>
              <a:bodyPr/>
              <a:lstStyle/>
              <a:p>
                <a:r>
                  <a:rPr lang="en-AU">
                    <a:noFill/>
                  </a:rPr>
                  <a:t> </a:t>
                </a:r>
              </a:p>
            </p:txBody>
          </p:sp>
        </mc:Fallback>
      </mc:AlternateContent>
      <p:grpSp>
        <p:nvGrpSpPr>
          <p:cNvPr id="15" name="Group 14"/>
          <p:cNvGrpSpPr/>
          <p:nvPr/>
        </p:nvGrpSpPr>
        <p:grpSpPr>
          <a:xfrm>
            <a:off x="1594656" y="1416910"/>
            <a:ext cx="6444748" cy="2485549"/>
            <a:chOff x="1817155" y="1300489"/>
            <a:chExt cx="6444748" cy="2485549"/>
          </a:xfrm>
        </p:grpSpPr>
        <mc:AlternateContent xmlns:mc="http://schemas.openxmlformats.org/markup-compatibility/2006" xmlns:a14="http://schemas.microsoft.com/office/drawing/2010/main">
          <mc:Choice Requires="a14">
            <p:sp>
              <p:nvSpPr>
                <p:cNvPr id="2" name="Rectangle 1"/>
                <p:cNvSpPr/>
                <p:nvPr/>
              </p:nvSpPr>
              <p:spPr>
                <a:xfrm>
                  <a:off x="2510288" y="1300489"/>
                  <a:ext cx="5751615" cy="784830"/>
                </a:xfrm>
                <a:prstGeom prst="rect">
                  <a:avLst/>
                </a:prstGeom>
              </p:spPr>
              <p:txBody>
                <a:bodyPr wrap="square">
                  <a:spAutoFit/>
                </a:bodyPr>
                <a:lstStyle/>
                <a:p>
                  <a:pPr lvl="0">
                    <a:lnSpc>
                      <a:spcPct val="125000"/>
                    </a:lnSpc>
                    <a:defRPr/>
                  </a:pPr>
                  <a14:m>
                    <m:oMathPara xmlns:m="http://schemas.openxmlformats.org/officeDocument/2006/math">
                      <m:oMathParaPr>
                        <m:jc m:val="centerGroup"/>
                      </m:oMathParaPr>
                      <m:oMath xmlns:m="http://schemas.openxmlformats.org/officeDocument/2006/math">
                        <m:sSup>
                          <m:sSupPr>
                            <m:ctrlPr>
                              <a:rPr lang="en-US" altLang="zh-CN" sz="3600" i="1" smtClean="0">
                                <a:solidFill>
                                  <a:schemeClr val="tx1"/>
                                </a:solidFill>
                                <a:latin typeface="Cambria Math" charset="0"/>
                                <a:cs typeface="+mn-ea"/>
                                <a:sym typeface="+mn-lt"/>
                              </a:rPr>
                            </m:ctrlPr>
                          </m:sSupPr>
                          <m:e>
                            <m:r>
                              <a:rPr lang="en-AU" altLang="zh-CN" sz="3600" i="1">
                                <a:solidFill>
                                  <a:schemeClr val="tx1"/>
                                </a:solidFill>
                                <a:latin typeface="Cambria Math" panose="02040503050406030204" pitchFamily="18" charset="0"/>
                                <a:cs typeface="+mn-ea"/>
                                <a:sym typeface="+mn-lt"/>
                              </a:rPr>
                              <m:t>𝑎</m:t>
                            </m:r>
                          </m:e>
                          <m:sup>
                            <m:r>
                              <a:rPr lang="en-AU" altLang="zh-CN" sz="3600" i="1">
                                <a:solidFill>
                                  <a:schemeClr val="tx1"/>
                                </a:solidFill>
                                <a:latin typeface="Cambria Math" panose="02040503050406030204" pitchFamily="18" charset="0"/>
                                <a:cs typeface="+mn-ea"/>
                                <a:sym typeface="+mn-lt"/>
                              </a:rPr>
                              <m:t>2</m:t>
                            </m:r>
                          </m:sup>
                        </m:sSup>
                        <m:r>
                          <a:rPr lang="en-AU" altLang="zh-CN" sz="3600" i="1">
                            <a:solidFill>
                              <a:schemeClr val="tx1"/>
                            </a:solidFill>
                            <a:latin typeface="Cambria Math" panose="02040503050406030204" pitchFamily="18" charset="0"/>
                            <a:cs typeface="+mn-ea"/>
                            <a:sym typeface="+mn-lt"/>
                          </a:rPr>
                          <m:t>−</m:t>
                        </m:r>
                        <m:sSup>
                          <m:sSupPr>
                            <m:ctrlPr>
                              <a:rPr lang="en-AU" altLang="zh-CN" sz="3600" i="1">
                                <a:solidFill>
                                  <a:schemeClr val="tx1"/>
                                </a:solidFill>
                                <a:latin typeface="Cambria Math" charset="0"/>
                                <a:cs typeface="+mn-ea"/>
                                <a:sym typeface="+mn-lt"/>
                              </a:rPr>
                            </m:ctrlPr>
                          </m:sSupPr>
                          <m:e>
                            <m:r>
                              <a:rPr lang="en-AU" altLang="zh-CN" sz="3600" i="1">
                                <a:solidFill>
                                  <a:schemeClr val="tx1"/>
                                </a:solidFill>
                                <a:latin typeface="Cambria Math" panose="02040503050406030204" pitchFamily="18" charset="0"/>
                                <a:cs typeface="+mn-ea"/>
                                <a:sym typeface="+mn-lt"/>
                              </a:rPr>
                              <m:t>𝑏</m:t>
                            </m:r>
                          </m:e>
                          <m:sup>
                            <m:r>
                              <a:rPr lang="en-AU" altLang="zh-CN" sz="3600" i="1">
                                <a:solidFill>
                                  <a:schemeClr val="tx1"/>
                                </a:solidFill>
                                <a:latin typeface="Cambria Math" panose="02040503050406030204" pitchFamily="18" charset="0"/>
                                <a:cs typeface="+mn-ea"/>
                                <a:sym typeface="+mn-lt"/>
                              </a:rPr>
                              <m:t>2</m:t>
                            </m:r>
                          </m:sup>
                        </m:sSup>
                        <m:r>
                          <a:rPr lang="en-AU" altLang="zh-CN" sz="3600" i="1">
                            <a:solidFill>
                              <a:schemeClr val="tx1"/>
                            </a:solidFill>
                            <a:latin typeface="Cambria Math" panose="02040503050406030204" pitchFamily="18" charset="0"/>
                            <a:cs typeface="+mn-ea"/>
                            <a:sym typeface="+mn-lt"/>
                          </a:rPr>
                          <m:t>=</m:t>
                        </m:r>
                        <m:d>
                          <m:dPr>
                            <m:ctrlPr>
                              <a:rPr lang="en-AU" altLang="zh-CN" sz="3600" i="1">
                                <a:solidFill>
                                  <a:schemeClr val="tx1"/>
                                </a:solidFill>
                                <a:latin typeface="Cambria Math" charset="0"/>
                                <a:cs typeface="+mn-ea"/>
                                <a:sym typeface="+mn-lt"/>
                              </a:rPr>
                            </m:ctrlPr>
                          </m:dPr>
                          <m:e>
                            <m:r>
                              <a:rPr lang="en-AU" altLang="zh-CN" sz="3600" i="1">
                                <a:solidFill>
                                  <a:schemeClr val="tx1"/>
                                </a:solidFill>
                                <a:latin typeface="Cambria Math" panose="02040503050406030204" pitchFamily="18" charset="0"/>
                                <a:cs typeface="+mn-ea"/>
                                <a:sym typeface="+mn-lt"/>
                              </a:rPr>
                              <m:t>𝑎</m:t>
                            </m:r>
                            <m:r>
                              <a:rPr lang="en-AU" altLang="zh-CN" sz="3600" i="1">
                                <a:solidFill>
                                  <a:schemeClr val="tx1"/>
                                </a:solidFill>
                                <a:latin typeface="Cambria Math" panose="02040503050406030204" pitchFamily="18" charset="0"/>
                                <a:cs typeface="+mn-ea"/>
                                <a:sym typeface="+mn-lt"/>
                              </a:rPr>
                              <m:t>−</m:t>
                            </m:r>
                            <m:r>
                              <a:rPr lang="en-AU" altLang="zh-CN" sz="3600" i="1">
                                <a:solidFill>
                                  <a:schemeClr val="tx1"/>
                                </a:solidFill>
                                <a:latin typeface="Cambria Math" panose="02040503050406030204" pitchFamily="18" charset="0"/>
                                <a:cs typeface="+mn-ea"/>
                                <a:sym typeface="+mn-lt"/>
                              </a:rPr>
                              <m:t>𝑏</m:t>
                            </m:r>
                          </m:e>
                        </m:d>
                        <m:d>
                          <m:dPr>
                            <m:ctrlPr>
                              <a:rPr lang="en-AU" altLang="zh-CN" sz="3600" i="1">
                                <a:solidFill>
                                  <a:schemeClr val="tx1"/>
                                </a:solidFill>
                                <a:latin typeface="Cambria Math" charset="0"/>
                                <a:cs typeface="+mn-ea"/>
                                <a:sym typeface="+mn-lt"/>
                              </a:rPr>
                            </m:ctrlPr>
                          </m:dPr>
                          <m:e>
                            <m:r>
                              <a:rPr lang="en-AU" altLang="zh-CN" sz="3600" i="1">
                                <a:solidFill>
                                  <a:schemeClr val="tx1"/>
                                </a:solidFill>
                                <a:latin typeface="Cambria Math" panose="02040503050406030204" pitchFamily="18" charset="0"/>
                                <a:cs typeface="+mn-ea"/>
                                <a:sym typeface="+mn-lt"/>
                              </a:rPr>
                              <m:t>𝑎</m:t>
                            </m:r>
                            <m:r>
                              <a:rPr lang="en-AU" altLang="zh-CN" sz="3600" i="1">
                                <a:solidFill>
                                  <a:schemeClr val="tx1"/>
                                </a:solidFill>
                                <a:latin typeface="Cambria Math" panose="02040503050406030204" pitchFamily="18" charset="0"/>
                                <a:cs typeface="+mn-ea"/>
                                <a:sym typeface="+mn-lt"/>
                              </a:rPr>
                              <m:t>+</m:t>
                            </m:r>
                            <m:r>
                              <a:rPr lang="en-AU" altLang="zh-CN" sz="3600" i="1">
                                <a:solidFill>
                                  <a:schemeClr val="tx1"/>
                                </a:solidFill>
                                <a:latin typeface="Cambria Math" panose="02040503050406030204" pitchFamily="18" charset="0"/>
                                <a:cs typeface="+mn-ea"/>
                                <a:sym typeface="+mn-lt"/>
                              </a:rPr>
                              <m:t>𝑏</m:t>
                            </m:r>
                          </m:e>
                        </m:d>
                      </m:oMath>
                    </m:oMathPara>
                  </a14:m>
                  <a:endParaRPr lang="en-US" altLang="zh-CN" sz="3600" i="1" dirty="0">
                    <a:solidFill>
                      <a:schemeClr val="tx1"/>
                    </a:solidFill>
                    <a:cs typeface="+mn-ea"/>
                    <a:sym typeface="+mn-lt"/>
                  </a:endParaRPr>
                </a:p>
              </p:txBody>
            </p:sp>
          </mc:Choice>
          <mc:Fallback xmlns="">
            <p:sp>
              <p:nvSpPr>
                <p:cNvPr id="2" name="Rectangle 1"/>
                <p:cNvSpPr>
                  <a:spLocks noRot="1" noChangeAspect="1" noMove="1" noResize="1" noEditPoints="1" noAdjustHandles="1" noChangeArrowheads="1" noChangeShapeType="1" noTextEdit="1"/>
                </p:cNvSpPr>
                <p:nvPr/>
              </p:nvSpPr>
              <p:spPr>
                <a:xfrm>
                  <a:off x="2510288" y="1300489"/>
                  <a:ext cx="5751615" cy="784830"/>
                </a:xfrm>
                <a:prstGeom prst="rect">
                  <a:avLst/>
                </a:prstGeom>
                <a:blipFill rotWithShape="0">
                  <a:blip r:embed="rId5"/>
                  <a:stretch>
                    <a:fillRect/>
                  </a:stretch>
                </a:blipFill>
              </p:spPr>
              <p:txBody>
                <a:bodyPr/>
                <a:lstStyle/>
                <a:p>
                  <a:r>
                    <a:rPr lang="en-AU">
                      <a:noFill/>
                    </a:rPr>
                    <a:t> </a:t>
                  </a:r>
                </a:p>
              </p:txBody>
            </p:sp>
          </mc:Fallback>
        </mc:AlternateContent>
        <p:sp>
          <p:nvSpPr>
            <p:cNvPr id="6" name="Rectangle 5"/>
            <p:cNvSpPr/>
            <p:nvPr/>
          </p:nvSpPr>
          <p:spPr>
            <a:xfrm>
              <a:off x="1817155" y="1338961"/>
              <a:ext cx="952505" cy="707886"/>
            </a:xfrm>
            <a:prstGeom prst="rect">
              <a:avLst/>
            </a:prstGeom>
          </p:spPr>
          <p:txBody>
            <a:bodyPr wrap="none">
              <a:spAutoFit/>
            </a:bodyPr>
            <a:lstStyle/>
            <a:p>
              <a:pPr algn="ctr"/>
              <a:r>
                <a:rPr lang="en-US" sz="4000" b="1" dirty="0">
                  <a:ln w="9525">
                    <a:solidFill>
                      <a:schemeClr val="bg1"/>
                    </a:solidFill>
                    <a:prstDash val="solid"/>
                  </a:ln>
                  <a:solidFill>
                    <a:schemeClr val="tx2"/>
                  </a:solidFill>
                  <a:effectLst>
                    <a:outerShdw blurRad="38100" dist="38100" dir="2700000" algn="tl">
                      <a:srgbClr val="000000">
                        <a:alpha val="43137"/>
                      </a:srgbClr>
                    </a:outerShdw>
                  </a:effectLst>
                </a:rPr>
                <a:t>n = </a:t>
              </a:r>
            </a:p>
          </p:txBody>
        </p:sp>
        <p:sp>
          <p:nvSpPr>
            <p:cNvPr id="10" name="Arrow: Down 10">
              <a:extLst>
                <a:ext uri="{FF2B5EF4-FFF2-40B4-BE49-F238E27FC236}">
                  <a16:creationId xmlns:a16="http://schemas.microsoft.com/office/drawing/2014/main" xmlns="" id="{602BA65C-E5FC-47C1-A8E4-F4CA74AC2397}"/>
                </a:ext>
              </a:extLst>
            </p:cNvPr>
            <p:cNvSpPr/>
            <p:nvPr/>
          </p:nvSpPr>
          <p:spPr>
            <a:xfrm>
              <a:off x="6911987" y="1975419"/>
              <a:ext cx="386443" cy="859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a:p>
          </p:txBody>
        </p:sp>
        <p:sp>
          <p:nvSpPr>
            <p:cNvPr id="12" name="Rectangle 11">
              <a:extLst>
                <a:ext uri="{FF2B5EF4-FFF2-40B4-BE49-F238E27FC236}">
                  <a16:creationId xmlns:a16="http://schemas.microsoft.com/office/drawing/2014/main" xmlns="" id="{D6C8B63D-EC4D-4CF0-891F-B4A31149B08E}"/>
                </a:ext>
              </a:extLst>
            </p:cNvPr>
            <p:cNvSpPr/>
            <p:nvPr/>
          </p:nvSpPr>
          <p:spPr>
            <a:xfrm>
              <a:off x="6880733" y="2569338"/>
              <a:ext cx="448953" cy="1200329"/>
            </a:xfrm>
            <a:prstGeom prst="rect">
              <a:avLst/>
            </a:prstGeom>
            <a:noFill/>
          </p:spPr>
          <p:txBody>
            <a:bodyPr wrap="square" lIns="91440" tIns="45720" rIns="91440" bIns="45720">
              <a:spAutoFit/>
            </a:bodyPr>
            <a:lstStyle/>
            <a:p>
              <a:pPr algn="ctr"/>
              <a:r>
                <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a:t>
              </a:r>
              <a:endParaRPr lang="en-US"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Arrow: Down 19">
              <a:extLst>
                <a:ext uri="{FF2B5EF4-FFF2-40B4-BE49-F238E27FC236}">
                  <a16:creationId xmlns:a16="http://schemas.microsoft.com/office/drawing/2014/main" xmlns="" id="{69D4505A-276F-4F39-B466-05C64C8C0948}"/>
                </a:ext>
              </a:extLst>
            </p:cNvPr>
            <p:cNvSpPr/>
            <p:nvPr/>
          </p:nvSpPr>
          <p:spPr>
            <a:xfrm>
              <a:off x="5502526" y="1975419"/>
              <a:ext cx="386443" cy="859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a:p>
          </p:txBody>
        </p:sp>
        <p:sp>
          <p:nvSpPr>
            <p:cNvPr id="14" name="Rectangle 13">
              <a:extLst>
                <a:ext uri="{FF2B5EF4-FFF2-40B4-BE49-F238E27FC236}">
                  <a16:creationId xmlns:a16="http://schemas.microsoft.com/office/drawing/2014/main" xmlns="" id="{40D253CA-D9C1-4593-B97C-4E5BADA4DA3F}"/>
                </a:ext>
              </a:extLst>
            </p:cNvPr>
            <p:cNvSpPr/>
            <p:nvPr/>
          </p:nvSpPr>
          <p:spPr>
            <a:xfrm>
              <a:off x="5349337" y="2585709"/>
              <a:ext cx="692818"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
              </a:r>
              <a:endParaRPr lang="en-US" sz="6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grpSp>
      <p:sp>
        <p:nvSpPr>
          <p:cNvPr id="3" name="Rectangle 2">
            <a:extLst>
              <a:ext uri="{FF2B5EF4-FFF2-40B4-BE49-F238E27FC236}">
                <a16:creationId xmlns:a16="http://schemas.microsoft.com/office/drawing/2014/main" xmlns="" id="{EA34ACAD-9F44-4958-AAFB-1D44F3A0FB27}"/>
              </a:ext>
            </a:extLst>
          </p:cNvPr>
          <p:cNvSpPr/>
          <p:nvPr/>
        </p:nvSpPr>
        <p:spPr>
          <a:xfrm>
            <a:off x="-127642" y="1155300"/>
            <a:ext cx="4665060" cy="523220"/>
          </a:xfrm>
          <a:prstGeom prst="rect">
            <a:avLst/>
          </a:prstGeom>
          <a:noFill/>
        </p:spPr>
        <p:txBody>
          <a:bodyPr wrap="squar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Fermat Method</a:t>
            </a:r>
          </a:p>
        </p:txBody>
      </p:sp>
      <p:sp>
        <p:nvSpPr>
          <p:cNvPr id="9" name="Rectangle 8">
            <a:extLst>
              <a:ext uri="{FF2B5EF4-FFF2-40B4-BE49-F238E27FC236}">
                <a16:creationId xmlns:a16="http://schemas.microsoft.com/office/drawing/2014/main" xmlns="" id="{6D8E4D48-A1DA-496B-B2AE-616BA8DE6BDF}"/>
              </a:ext>
            </a:extLst>
          </p:cNvPr>
          <p:cNvSpPr/>
          <p:nvPr/>
        </p:nvSpPr>
        <p:spPr>
          <a:xfrm>
            <a:off x="878400" y="1044000"/>
            <a:ext cx="7452000" cy="2894459"/>
          </a:xfrm>
          <a:prstGeom prst="rect">
            <a:avLst/>
          </a:prstGeom>
          <a:solidFill>
            <a:schemeClr val="accent1">
              <a:alpha val="0"/>
            </a:schemeClr>
          </a:solid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216812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extLst/>
              </p:nvPr>
            </p:nvGraphicFramePr>
            <p:xfrm>
              <a:off x="926821" y="1548242"/>
              <a:ext cx="7357896" cy="3716656"/>
            </p:xfrm>
            <a:graphic>
              <a:graphicData uri="http://schemas.openxmlformats.org/drawingml/2006/table">
                <a:tbl>
                  <a:tblPr firstRow="1" bandRow="1">
                    <a:tableStyleId>{5C22544A-7EE6-4342-B048-85BDC9FD1C3A}</a:tableStyleId>
                  </a:tblPr>
                  <a:tblGrid>
                    <a:gridCol w="1078799">
                      <a:extLst>
                        <a:ext uri="{9D8B030D-6E8A-4147-A177-3AD203B41FA5}">
                          <a16:colId xmlns:a16="http://schemas.microsoft.com/office/drawing/2014/main" xmlns="" val="20000"/>
                        </a:ext>
                      </a:extLst>
                    </a:gridCol>
                    <a:gridCol w="1228802">
                      <a:extLst>
                        <a:ext uri="{9D8B030D-6E8A-4147-A177-3AD203B41FA5}">
                          <a16:colId xmlns:a16="http://schemas.microsoft.com/office/drawing/2014/main" xmlns="" val="20001"/>
                        </a:ext>
                      </a:extLst>
                    </a:gridCol>
                    <a:gridCol w="2439014">
                      <a:extLst>
                        <a:ext uri="{9D8B030D-6E8A-4147-A177-3AD203B41FA5}">
                          <a16:colId xmlns:a16="http://schemas.microsoft.com/office/drawing/2014/main" xmlns="" val="20002"/>
                        </a:ext>
                      </a:extLst>
                    </a:gridCol>
                    <a:gridCol w="2611281">
                      <a:extLst>
                        <a:ext uri="{9D8B030D-6E8A-4147-A177-3AD203B41FA5}">
                          <a16:colId xmlns:a16="http://schemas.microsoft.com/office/drawing/2014/main" xmlns="" val="20003"/>
                        </a:ext>
                      </a:extLst>
                    </a:gridCol>
                  </a:tblGrid>
                  <a:tr h="464582">
                    <a:tc>
                      <a:txBody>
                        <a:bodyPr/>
                        <a:lstStyle/>
                        <a:p>
                          <a:pPr algn="ctr"/>
                          <a:r>
                            <a:rPr lang="en-AU" sz="2400" dirty="0">
                              <a:latin typeface="+mn-lt"/>
                            </a:rPr>
                            <a:t>n</a:t>
                          </a:r>
                        </a:p>
                      </a:txBody>
                      <a:tcPr anchor="ctr"/>
                    </a:tc>
                    <a:tc>
                      <a:txBody>
                        <a:bodyPr/>
                        <a:lstStyle/>
                        <a:p>
                          <a:pPr algn="ctr"/>
                          <a:r>
                            <a:rPr lang="en-AU" sz="2400" dirty="0" err="1">
                              <a:latin typeface="+mn-lt"/>
                            </a:rPr>
                            <a:t>Q</a:t>
                          </a:r>
                          <a:r>
                            <a:rPr lang="en-AU" sz="2400" baseline="-25000" dirty="0" err="1">
                              <a:latin typeface="+mn-lt"/>
                            </a:rPr>
                            <a:t>n</a:t>
                          </a:r>
                          <a:endParaRPr lang="en-AU" sz="2400" baseline="-25000" dirty="0">
                            <a:latin typeface="+mn-lt"/>
                          </a:endParaRPr>
                        </a:p>
                      </a:txBody>
                      <a:tcPr anchor="ctr"/>
                    </a:tc>
                    <a:tc>
                      <a:txBody>
                        <a:bodyPr/>
                        <a:lstStyle/>
                        <a:p>
                          <a:pPr algn="ctr"/>
                          <a:r>
                            <a:rPr lang="en-AU" sz="2400" dirty="0">
                              <a:latin typeface="+mn-lt"/>
                            </a:rPr>
                            <a:t>A</a:t>
                          </a:r>
                          <a:r>
                            <a:rPr lang="en-AU" sz="2400" baseline="-25000" dirty="0">
                              <a:latin typeface="+mn-lt"/>
                            </a:rPr>
                            <a:t>n-1 </a:t>
                          </a:r>
                          <a:r>
                            <a:rPr lang="en-AU" sz="2400" dirty="0">
                              <a:latin typeface="+mn-lt"/>
                            </a:rPr>
                            <a:t>(mod N)</a:t>
                          </a:r>
                          <a:endParaRPr lang="en-AU" sz="2400" baseline="-25000" dirty="0">
                            <a:latin typeface="+mn-lt"/>
                          </a:endParaRPr>
                        </a:p>
                      </a:txBody>
                      <a:tcPr anchor="ctr"/>
                    </a:tc>
                    <a:tc>
                      <a:txBody>
                        <a:bodyPr/>
                        <a:lstStyle/>
                        <a:p>
                          <a:pPr algn="ctr"/>
                          <a:r>
                            <a:rPr lang="en-AU" sz="2400" dirty="0" err="1">
                              <a:latin typeface="+mn-lt"/>
                            </a:rPr>
                            <a:t>Q</a:t>
                          </a:r>
                          <a:r>
                            <a:rPr lang="en-AU" sz="2400" baseline="-25000" dirty="0" err="1">
                              <a:latin typeface="+mn-lt"/>
                            </a:rPr>
                            <a:t>n</a:t>
                          </a:r>
                          <a:r>
                            <a:rPr lang="en-AU" sz="2400" dirty="0">
                              <a:latin typeface="+mn-lt"/>
                            </a:rPr>
                            <a:t> factored</a:t>
                          </a:r>
                        </a:p>
                      </a:txBody>
                      <a:tcPr anchor="ctr"/>
                    </a:tc>
                    <a:extLst>
                      <a:ext uri="{0D108BD9-81ED-4DB2-BD59-A6C34878D82A}">
                        <a16:rowId xmlns:a16="http://schemas.microsoft.com/office/drawing/2014/main" xmlns="" val="10000"/>
                      </a:ext>
                    </a:extLst>
                  </a:tr>
                  <a:tr h="464582">
                    <a:tc>
                      <a:txBody>
                        <a:bodyPr/>
                        <a:lstStyle/>
                        <a:p>
                          <a:pPr algn="ctr"/>
                          <a:r>
                            <a:rPr lang="en-AU" sz="2400" dirty="0">
                              <a:latin typeface="+mn-lt"/>
                            </a:rPr>
                            <a:t>2</a:t>
                          </a:r>
                        </a:p>
                      </a:txBody>
                      <a:tcPr anchor="ctr"/>
                    </a:tc>
                    <a:tc>
                      <a:txBody>
                        <a:bodyPr/>
                        <a:lstStyle/>
                        <a:p>
                          <a:pPr algn="ctr"/>
                          <a:r>
                            <a:rPr lang="en-AU" sz="2400" dirty="0">
                              <a:latin typeface="+mn-lt"/>
                            </a:rPr>
                            <a:t>3257</a:t>
                          </a:r>
                        </a:p>
                      </a:txBody>
                      <a:tcPr anchor="ctr"/>
                    </a:tc>
                    <a:tc>
                      <a:txBody>
                        <a:bodyPr/>
                        <a:lstStyle/>
                        <a:p>
                          <a:pPr algn="ctr"/>
                          <a:r>
                            <a:rPr lang="en-AU" sz="2400" dirty="0">
                              <a:latin typeface="+mn-lt"/>
                            </a:rPr>
                            <a:t>3646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AU" sz="2400" dirty="0" smtClean="0">
                                    <a:latin typeface="+mn-lt"/>
                                  </a:rPr>
                                  <m:t>3257</m:t>
                                </m:r>
                              </m:oMath>
                            </m:oMathPara>
                          </a14:m>
                          <a:endParaRPr lang="en-AU" sz="2400" dirty="0">
                            <a:latin typeface="+mn-lt"/>
                          </a:endParaRPr>
                        </a:p>
                      </a:txBody>
                      <a:tcPr anchor="ctr"/>
                    </a:tc>
                    <a:extLst>
                      <a:ext uri="{0D108BD9-81ED-4DB2-BD59-A6C34878D82A}">
                        <a16:rowId xmlns:a16="http://schemas.microsoft.com/office/drawing/2014/main" xmlns="" val="10001"/>
                      </a:ext>
                    </a:extLst>
                  </a:tr>
                  <a:tr h="464582">
                    <a:tc>
                      <a:txBody>
                        <a:bodyPr/>
                        <a:lstStyle/>
                        <a:p>
                          <a:pPr algn="ctr"/>
                          <a:r>
                            <a:rPr lang="en-AU" sz="2400" dirty="0">
                              <a:latin typeface="+mn-lt"/>
                            </a:rPr>
                            <a:t>5</a:t>
                          </a:r>
                        </a:p>
                      </a:txBody>
                      <a:tcPr anchor="ctr"/>
                    </a:tc>
                    <a:tc>
                      <a:txBody>
                        <a:bodyPr/>
                        <a:lstStyle/>
                        <a:p>
                          <a:pPr algn="ctr"/>
                          <a:r>
                            <a:rPr lang="en-AU" sz="2400" dirty="0">
                              <a:latin typeface="+mn-lt"/>
                            </a:rPr>
                            <a:t>2050</a:t>
                          </a:r>
                        </a:p>
                      </a:txBody>
                      <a:tcPr anchor="ctr"/>
                    </a:tc>
                    <a:tc>
                      <a:txBody>
                        <a:bodyPr/>
                        <a:lstStyle/>
                        <a:p>
                          <a:pPr algn="ctr"/>
                          <a:r>
                            <a:rPr lang="en-AU" sz="2400" dirty="0">
                              <a:latin typeface="+mn-lt"/>
                            </a:rPr>
                            <a:t>171341</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2</m:t>
                                </m:r>
                                <m:r>
                                  <a:rPr lang="en-AU" sz="2400" b="0" i="1" smtClean="0">
                                    <a:latin typeface="Cambria Math" panose="02040503050406030204" pitchFamily="18" charset="0"/>
                                    <a:ea typeface="Cambria Math" panose="02040503050406030204" pitchFamily="18" charset="0"/>
                                  </a:rPr>
                                  <m:t>×</m:t>
                                </m:r>
                                <m:sSup>
                                  <m:sSupPr>
                                    <m:ctrlPr>
                                      <a:rPr lang="en-AU" sz="2400" b="0" i="1" smtClean="0">
                                        <a:latin typeface="Cambria Math" charset="0"/>
                                        <a:ea typeface="Cambria Math" panose="02040503050406030204" pitchFamily="18" charset="0"/>
                                      </a:rPr>
                                    </m:ctrlPr>
                                  </m:sSupPr>
                                  <m:e>
                                    <m:r>
                                      <a:rPr lang="en-AU" sz="2400" b="0" i="1" smtClean="0">
                                        <a:latin typeface="Cambria Math" panose="02040503050406030204" pitchFamily="18" charset="0"/>
                                        <a:ea typeface="Cambria Math" panose="02040503050406030204" pitchFamily="18" charset="0"/>
                                      </a:rPr>
                                      <m:t>5</m:t>
                                    </m:r>
                                  </m:e>
                                  <m:sup>
                                    <m:r>
                                      <a:rPr lang="en-AU" sz="2400" b="0" i="1" smtClean="0">
                                        <a:latin typeface="Cambria Math" panose="02040503050406030204" pitchFamily="18" charset="0"/>
                                        <a:ea typeface="Cambria Math" panose="02040503050406030204" pitchFamily="18" charset="0"/>
                                      </a:rPr>
                                      <m:t>2</m:t>
                                    </m:r>
                                  </m:sup>
                                </m:sSup>
                                <m:r>
                                  <a:rPr lang="en-AU" sz="2400" b="0" i="1" smtClean="0">
                                    <a:latin typeface="Cambria Math" panose="02040503050406030204" pitchFamily="18" charset="0"/>
                                    <a:ea typeface="Cambria Math" panose="02040503050406030204" pitchFamily="18" charset="0"/>
                                  </a:rPr>
                                  <m:t> ×41</m:t>
                                </m:r>
                              </m:oMath>
                            </m:oMathPara>
                          </a14:m>
                          <a:endParaRPr lang="en-AU" sz="2400" dirty="0">
                            <a:latin typeface="+mn-lt"/>
                          </a:endParaRPr>
                        </a:p>
                      </a:txBody>
                      <a:tcPr anchor="ctr"/>
                    </a:tc>
                    <a:extLst>
                      <a:ext uri="{0D108BD9-81ED-4DB2-BD59-A6C34878D82A}">
                        <a16:rowId xmlns:a16="http://schemas.microsoft.com/office/drawing/2014/main" xmlns="" val="10002"/>
                      </a:ext>
                    </a:extLst>
                  </a:tr>
                  <a:tr h="464582">
                    <a:tc>
                      <a:txBody>
                        <a:bodyPr/>
                        <a:lstStyle/>
                        <a:p>
                          <a:pPr algn="ctr"/>
                          <a:r>
                            <a:rPr lang="en-AU" sz="2400" dirty="0">
                              <a:latin typeface="+mn-lt"/>
                            </a:rPr>
                            <a:t>10</a:t>
                          </a:r>
                        </a:p>
                      </a:txBody>
                      <a:tcPr anchor="ctr"/>
                    </a:tc>
                    <a:tc>
                      <a:txBody>
                        <a:bodyPr/>
                        <a:lstStyle/>
                        <a:p>
                          <a:pPr algn="ctr"/>
                          <a:r>
                            <a:rPr lang="en-AU" sz="2400" dirty="0">
                              <a:latin typeface="+mn-lt"/>
                            </a:rPr>
                            <a:t>1333</a:t>
                          </a:r>
                        </a:p>
                      </a:txBody>
                      <a:tcPr anchor="ctr"/>
                    </a:tc>
                    <a:tc>
                      <a:txBody>
                        <a:bodyPr/>
                        <a:lstStyle/>
                        <a:p>
                          <a:pPr algn="ctr"/>
                          <a:r>
                            <a:rPr lang="en-AU" sz="2400" dirty="0">
                              <a:latin typeface="+mn-lt"/>
                            </a:rPr>
                            <a:t>6700527</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31</m:t>
                                </m:r>
                                <m:r>
                                  <a:rPr lang="en-AU" sz="2400" b="0" i="1" smtClean="0">
                                    <a:latin typeface="Cambria Math" panose="02040503050406030204" pitchFamily="18" charset="0"/>
                                    <a:ea typeface="Cambria Math" panose="02040503050406030204" pitchFamily="18" charset="0"/>
                                  </a:rPr>
                                  <m:t>×43</m:t>
                                </m:r>
                              </m:oMath>
                            </m:oMathPara>
                          </a14:m>
                          <a:endParaRPr lang="en-AU" sz="2400" dirty="0">
                            <a:latin typeface="+mn-lt"/>
                          </a:endParaRPr>
                        </a:p>
                      </a:txBody>
                      <a:tcPr anchor="ctr"/>
                    </a:tc>
                    <a:extLst>
                      <a:ext uri="{0D108BD9-81ED-4DB2-BD59-A6C34878D82A}">
                        <a16:rowId xmlns:a16="http://schemas.microsoft.com/office/drawing/2014/main" xmlns="" val="10003"/>
                      </a:ext>
                    </a:extLst>
                  </a:tr>
                  <a:tr h="464582">
                    <a:tc>
                      <a:txBody>
                        <a:bodyPr/>
                        <a:lstStyle/>
                        <a:p>
                          <a:pPr algn="ctr"/>
                          <a:r>
                            <a:rPr lang="en-AU" sz="2400" dirty="0">
                              <a:latin typeface="+mn-lt"/>
                            </a:rPr>
                            <a:t>22</a:t>
                          </a:r>
                        </a:p>
                      </a:txBody>
                      <a:tcPr anchor="ctr"/>
                    </a:tc>
                    <a:tc>
                      <a:txBody>
                        <a:bodyPr/>
                        <a:lstStyle/>
                        <a:p>
                          <a:pPr algn="ctr"/>
                          <a:r>
                            <a:rPr lang="en-AU" sz="2400" dirty="0">
                              <a:latin typeface="+mn-lt"/>
                            </a:rPr>
                            <a:t>4633</a:t>
                          </a:r>
                        </a:p>
                      </a:txBody>
                      <a:tcPr anchor="ctr"/>
                    </a:tc>
                    <a:tc>
                      <a:txBody>
                        <a:bodyPr/>
                        <a:lstStyle/>
                        <a:p>
                          <a:pPr algn="ctr"/>
                          <a:r>
                            <a:rPr lang="en-AU" sz="2400" dirty="0">
                              <a:latin typeface="+mn-lt"/>
                            </a:rPr>
                            <a:t>175846005787</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41</m:t>
                                </m:r>
                                <m:r>
                                  <a:rPr lang="en-AU" sz="2400" b="0" i="1" smtClean="0">
                                    <a:latin typeface="Cambria Math" panose="02040503050406030204" pitchFamily="18" charset="0"/>
                                    <a:ea typeface="Cambria Math" panose="02040503050406030204" pitchFamily="18" charset="0"/>
                                  </a:rPr>
                                  <m:t>×113</m:t>
                                </m:r>
                              </m:oMath>
                            </m:oMathPara>
                          </a14:m>
                          <a:endParaRPr lang="en-AU" sz="2400" dirty="0">
                            <a:latin typeface="+mn-lt"/>
                          </a:endParaRPr>
                        </a:p>
                      </a:txBody>
                      <a:tcPr anchor="ctr"/>
                    </a:tc>
                    <a:extLst>
                      <a:ext uri="{0D108BD9-81ED-4DB2-BD59-A6C34878D82A}">
                        <a16:rowId xmlns:a16="http://schemas.microsoft.com/office/drawing/2014/main" xmlns="" val="10004"/>
                      </a:ext>
                    </a:extLst>
                  </a:tr>
                  <a:tr h="464582">
                    <a:tc>
                      <a:txBody>
                        <a:bodyPr/>
                        <a:lstStyle/>
                        <a:p>
                          <a:pPr algn="ctr"/>
                          <a:r>
                            <a:rPr lang="en-AU" sz="2400" dirty="0">
                              <a:latin typeface="+mn-lt"/>
                            </a:rPr>
                            <a:t>23</a:t>
                          </a:r>
                        </a:p>
                      </a:txBody>
                      <a:tcPr anchor="ctr"/>
                    </a:tc>
                    <a:tc>
                      <a:txBody>
                        <a:bodyPr/>
                        <a:lstStyle/>
                        <a:p>
                          <a:pPr algn="ctr"/>
                          <a:r>
                            <a:rPr lang="en-AU" sz="2400" dirty="0">
                              <a:latin typeface="+mn-lt"/>
                            </a:rPr>
                            <a:t>226</a:t>
                          </a:r>
                        </a:p>
                      </a:txBody>
                      <a:tcPr anchor="ctr"/>
                    </a:tc>
                    <a:tc>
                      <a:txBody>
                        <a:bodyPr/>
                        <a:lstStyle/>
                        <a:p>
                          <a:pPr algn="ctr"/>
                          <a:r>
                            <a:rPr lang="en-AU" sz="2400" dirty="0">
                              <a:latin typeface="+mn-lt"/>
                            </a:rPr>
                            <a:t>271172278057</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2</m:t>
                                </m:r>
                                <m:r>
                                  <a:rPr lang="en-AU" sz="2400" b="0" i="1" smtClean="0">
                                    <a:latin typeface="Cambria Math" panose="02040503050406030204" pitchFamily="18" charset="0"/>
                                    <a:ea typeface="Cambria Math" panose="02040503050406030204" pitchFamily="18" charset="0"/>
                                  </a:rPr>
                                  <m:t>×113</m:t>
                                </m:r>
                              </m:oMath>
                            </m:oMathPara>
                          </a14:m>
                          <a:endParaRPr lang="en-AU" sz="2400" dirty="0">
                            <a:latin typeface="+mn-lt"/>
                          </a:endParaRPr>
                        </a:p>
                      </a:txBody>
                      <a:tcPr anchor="ctr"/>
                    </a:tc>
                    <a:extLst>
                      <a:ext uri="{0D108BD9-81ED-4DB2-BD59-A6C34878D82A}">
                        <a16:rowId xmlns:a16="http://schemas.microsoft.com/office/drawing/2014/main" xmlns="" val="10005"/>
                      </a:ext>
                    </a:extLst>
                  </a:tr>
                  <a:tr h="464582">
                    <a:tc>
                      <a:txBody>
                        <a:bodyPr/>
                        <a:lstStyle/>
                        <a:p>
                          <a:pPr algn="ctr"/>
                          <a:r>
                            <a:rPr lang="en-AU" sz="2400" dirty="0">
                              <a:latin typeface="+mn-lt"/>
                            </a:rPr>
                            <a:t>26</a:t>
                          </a:r>
                        </a:p>
                      </a:txBody>
                      <a:tcPr anchor="ctr"/>
                    </a:tc>
                    <a:tc>
                      <a:txBody>
                        <a:bodyPr/>
                        <a:lstStyle/>
                        <a:p>
                          <a:pPr algn="ctr"/>
                          <a:r>
                            <a:rPr lang="en-AU" sz="2400" dirty="0">
                              <a:latin typeface="+mn-lt"/>
                            </a:rPr>
                            <a:t>3286</a:t>
                          </a:r>
                        </a:p>
                      </a:txBody>
                      <a:tcPr anchor="ctr"/>
                    </a:tc>
                    <a:tc>
                      <a:txBody>
                        <a:bodyPr/>
                        <a:lstStyle/>
                        <a:p>
                          <a:pPr algn="ctr"/>
                          <a:r>
                            <a:rPr lang="en-AU" sz="2400" dirty="0">
                              <a:latin typeface="+mn-lt"/>
                            </a:rPr>
                            <a:t>11455708</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2</m:t>
                                </m:r>
                                <m:r>
                                  <a:rPr lang="en-AU" sz="2400" b="0" i="1" smtClean="0">
                                    <a:latin typeface="Cambria Math" panose="02040503050406030204" pitchFamily="18" charset="0"/>
                                    <a:ea typeface="Cambria Math" panose="02040503050406030204" pitchFamily="18" charset="0"/>
                                  </a:rPr>
                                  <m:t>×31×53</m:t>
                                </m:r>
                              </m:oMath>
                            </m:oMathPara>
                          </a14:m>
                          <a:endParaRPr lang="en-AU" sz="2400" dirty="0">
                            <a:latin typeface="+mn-lt"/>
                          </a:endParaRPr>
                        </a:p>
                      </a:txBody>
                      <a:tcPr anchor="ctr"/>
                    </a:tc>
                    <a:extLst>
                      <a:ext uri="{0D108BD9-81ED-4DB2-BD59-A6C34878D82A}">
                        <a16:rowId xmlns:a16="http://schemas.microsoft.com/office/drawing/2014/main" xmlns="" val="10006"/>
                      </a:ext>
                    </a:extLst>
                  </a:tr>
                  <a:tr h="464582">
                    <a:tc>
                      <a:txBody>
                        <a:bodyPr/>
                        <a:lstStyle/>
                        <a:p>
                          <a:pPr algn="ctr"/>
                          <a:r>
                            <a:rPr lang="en-AU" sz="2400" dirty="0">
                              <a:latin typeface="+mn-lt"/>
                            </a:rPr>
                            <a:t>31</a:t>
                          </a:r>
                        </a:p>
                      </a:txBody>
                      <a:tcPr anchor="ctr"/>
                    </a:tc>
                    <a:tc>
                      <a:txBody>
                        <a:bodyPr/>
                        <a:lstStyle/>
                        <a:p>
                          <a:pPr algn="ctr"/>
                          <a:r>
                            <a:rPr lang="en-AU" sz="2400" dirty="0">
                              <a:latin typeface="+mn-lt"/>
                            </a:rPr>
                            <a:t>5650</a:t>
                          </a:r>
                        </a:p>
                      </a:txBody>
                      <a:tcPr anchor="ctr"/>
                    </a:tc>
                    <a:tc>
                      <a:txBody>
                        <a:bodyPr/>
                        <a:lstStyle/>
                        <a:p>
                          <a:pPr algn="ctr"/>
                          <a:r>
                            <a:rPr lang="en-AU" sz="2400" dirty="0">
                              <a:latin typeface="+mn-lt"/>
                            </a:rPr>
                            <a:t>1895246</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2</m:t>
                                </m:r>
                                <m:r>
                                  <a:rPr lang="en-AU" sz="2400" b="0" i="1" smtClean="0">
                                    <a:latin typeface="Cambria Math" panose="02040503050406030204" pitchFamily="18" charset="0"/>
                                    <a:ea typeface="Cambria Math" panose="02040503050406030204" pitchFamily="18" charset="0"/>
                                  </a:rPr>
                                  <m:t>×</m:t>
                                </m:r>
                                <m:sSup>
                                  <m:sSupPr>
                                    <m:ctrlPr>
                                      <a:rPr lang="en-AU" sz="2400" b="0" i="1" smtClean="0">
                                        <a:latin typeface="Cambria Math" charset="0"/>
                                        <a:ea typeface="Cambria Math" panose="02040503050406030204" pitchFamily="18" charset="0"/>
                                      </a:rPr>
                                    </m:ctrlPr>
                                  </m:sSupPr>
                                  <m:e>
                                    <m:r>
                                      <a:rPr lang="en-AU" sz="2400" b="0" i="1" smtClean="0">
                                        <a:latin typeface="Cambria Math" panose="02040503050406030204" pitchFamily="18" charset="0"/>
                                        <a:ea typeface="Cambria Math" panose="02040503050406030204" pitchFamily="18" charset="0"/>
                                      </a:rPr>
                                      <m:t>5</m:t>
                                    </m:r>
                                  </m:e>
                                  <m:sup>
                                    <m:r>
                                      <a:rPr lang="en-AU" sz="2400" b="0" i="1" smtClean="0">
                                        <a:latin typeface="Cambria Math" panose="02040503050406030204" pitchFamily="18" charset="0"/>
                                        <a:ea typeface="Cambria Math" panose="02040503050406030204" pitchFamily="18" charset="0"/>
                                      </a:rPr>
                                      <m:t>2</m:t>
                                    </m:r>
                                  </m:sup>
                                </m:sSup>
                                <m:r>
                                  <a:rPr lang="en-AU" sz="2400" b="0" i="1" smtClean="0">
                                    <a:latin typeface="Cambria Math" panose="02040503050406030204" pitchFamily="18" charset="0"/>
                                    <a:ea typeface="Cambria Math" panose="02040503050406030204" pitchFamily="18" charset="0"/>
                                  </a:rPr>
                                  <m:t>×113</m:t>
                                </m:r>
                              </m:oMath>
                            </m:oMathPara>
                          </a14:m>
                          <a:endParaRPr lang="en-AU" sz="2400" dirty="0">
                            <a:latin typeface="+mn-lt"/>
                          </a:endParaRPr>
                        </a:p>
                      </a:txBody>
                      <a:tcPr anchor="ctr"/>
                    </a:tc>
                    <a:extLst>
                      <a:ext uri="{0D108BD9-81ED-4DB2-BD59-A6C34878D82A}">
                        <a16:rowId xmlns:a16="http://schemas.microsoft.com/office/drawing/2014/main" xmlns="" val="10007"/>
                      </a:ext>
                    </a:extLst>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p14="http://schemas.microsoft.com/office/powerpoint/2010/main" val="1740693588"/>
                  </p:ext>
                </p:extLst>
              </p:nvPr>
            </p:nvGraphicFramePr>
            <p:xfrm>
              <a:off x="926821" y="1548242"/>
              <a:ext cx="7357896" cy="3784188"/>
            </p:xfrm>
            <a:graphic>
              <a:graphicData uri="http://schemas.openxmlformats.org/drawingml/2006/table">
                <a:tbl>
                  <a:tblPr firstRow="1" bandRow="1">
                    <a:tableStyleId>{5C22544A-7EE6-4342-B048-85BDC9FD1C3A}</a:tableStyleId>
                  </a:tblPr>
                  <a:tblGrid>
                    <a:gridCol w="1078799"/>
                    <a:gridCol w="1228802"/>
                    <a:gridCol w="2439014"/>
                    <a:gridCol w="2611281"/>
                  </a:tblGrid>
                  <a:tr h="464582">
                    <a:tc>
                      <a:txBody>
                        <a:bodyPr/>
                        <a:lstStyle/>
                        <a:p>
                          <a:pPr algn="ctr"/>
                          <a:r>
                            <a:rPr lang="en-AU" sz="2400" dirty="0">
                              <a:latin typeface="+mn-lt"/>
                            </a:rPr>
                            <a:t>n</a:t>
                          </a:r>
                        </a:p>
                      </a:txBody>
                      <a:tcPr anchor="ctr"/>
                    </a:tc>
                    <a:tc>
                      <a:txBody>
                        <a:bodyPr/>
                        <a:lstStyle/>
                        <a:p>
                          <a:pPr algn="ctr"/>
                          <a:r>
                            <a:rPr lang="en-AU" sz="2400" dirty="0" err="1">
                              <a:latin typeface="+mn-lt"/>
                            </a:rPr>
                            <a:t>Q</a:t>
                          </a:r>
                          <a:r>
                            <a:rPr lang="en-AU" sz="2400" baseline="-25000" dirty="0" err="1">
                              <a:latin typeface="+mn-lt"/>
                            </a:rPr>
                            <a:t>n</a:t>
                          </a:r>
                          <a:endParaRPr lang="en-AU" sz="2400" baseline="-25000" dirty="0">
                            <a:latin typeface="+mn-lt"/>
                          </a:endParaRPr>
                        </a:p>
                      </a:txBody>
                      <a:tcPr anchor="ctr"/>
                    </a:tc>
                    <a:tc>
                      <a:txBody>
                        <a:bodyPr/>
                        <a:lstStyle/>
                        <a:p>
                          <a:pPr algn="ctr"/>
                          <a:r>
                            <a:rPr lang="en-AU" sz="2400" dirty="0">
                              <a:latin typeface="+mn-lt"/>
                            </a:rPr>
                            <a:t>A</a:t>
                          </a:r>
                          <a:r>
                            <a:rPr lang="en-AU" sz="2400" baseline="-25000" dirty="0">
                              <a:latin typeface="+mn-lt"/>
                            </a:rPr>
                            <a:t>n-1 </a:t>
                          </a:r>
                          <a:r>
                            <a:rPr lang="en-AU" sz="2400" dirty="0">
                              <a:latin typeface="+mn-lt"/>
                            </a:rPr>
                            <a:t>(mod N)</a:t>
                          </a:r>
                          <a:endParaRPr lang="en-AU" sz="2400" baseline="-25000" dirty="0">
                            <a:latin typeface="+mn-lt"/>
                          </a:endParaRPr>
                        </a:p>
                      </a:txBody>
                      <a:tcPr anchor="ctr"/>
                    </a:tc>
                    <a:tc>
                      <a:txBody>
                        <a:bodyPr/>
                        <a:lstStyle/>
                        <a:p>
                          <a:pPr algn="ctr"/>
                          <a:r>
                            <a:rPr lang="en-AU" sz="2400" dirty="0" err="1">
                              <a:latin typeface="+mn-lt"/>
                            </a:rPr>
                            <a:t>Q</a:t>
                          </a:r>
                          <a:r>
                            <a:rPr lang="en-AU" sz="2400" baseline="-25000" dirty="0" err="1">
                              <a:latin typeface="+mn-lt"/>
                            </a:rPr>
                            <a:t>n</a:t>
                          </a:r>
                          <a:r>
                            <a:rPr lang="en-AU" sz="2400" dirty="0">
                              <a:latin typeface="+mn-lt"/>
                            </a:rPr>
                            <a:t> factored</a:t>
                          </a:r>
                        </a:p>
                      </a:txBody>
                      <a:tcPr anchor="ctr"/>
                    </a:tc>
                  </a:tr>
                  <a:tr h="464582">
                    <a:tc>
                      <a:txBody>
                        <a:bodyPr/>
                        <a:lstStyle/>
                        <a:p>
                          <a:pPr algn="ctr"/>
                          <a:r>
                            <a:rPr lang="en-AU" sz="2400" dirty="0">
                              <a:latin typeface="+mn-lt"/>
                            </a:rPr>
                            <a:t>2</a:t>
                          </a:r>
                        </a:p>
                      </a:txBody>
                      <a:tcPr anchor="ctr"/>
                    </a:tc>
                    <a:tc>
                      <a:txBody>
                        <a:bodyPr/>
                        <a:lstStyle/>
                        <a:p>
                          <a:pPr algn="ctr"/>
                          <a:r>
                            <a:rPr lang="en-AU" sz="2400" dirty="0">
                              <a:latin typeface="+mn-lt"/>
                            </a:rPr>
                            <a:t>3257</a:t>
                          </a:r>
                        </a:p>
                      </a:txBody>
                      <a:tcPr anchor="ctr"/>
                    </a:tc>
                    <a:tc>
                      <a:txBody>
                        <a:bodyPr/>
                        <a:lstStyle/>
                        <a:p>
                          <a:pPr algn="ctr"/>
                          <a:r>
                            <a:rPr lang="en-AU" sz="2400" dirty="0">
                              <a:latin typeface="+mn-lt"/>
                            </a:rPr>
                            <a:t>3646</a:t>
                          </a:r>
                        </a:p>
                      </a:txBody>
                      <a:tcPr anchor="ctr"/>
                    </a:tc>
                    <a:tc>
                      <a:txBody>
                        <a:bodyPr/>
                        <a:lstStyle/>
                        <a:p>
                          <a:endParaRPr lang="en-US"/>
                        </a:p>
                      </a:txBody>
                      <a:tcPr anchor="ctr">
                        <a:blipFill rotWithShape="0">
                          <a:blip r:embed="rId3"/>
                          <a:stretch>
                            <a:fillRect l="-182051" t="-106494" r="-932" b="-633766"/>
                          </a:stretch>
                        </a:blipFill>
                      </a:tcPr>
                    </a:tc>
                  </a:tr>
                  <a:tr h="498348">
                    <a:tc>
                      <a:txBody>
                        <a:bodyPr/>
                        <a:lstStyle/>
                        <a:p>
                          <a:pPr algn="ctr"/>
                          <a:r>
                            <a:rPr lang="en-AU" sz="2400" dirty="0">
                              <a:latin typeface="+mn-lt"/>
                            </a:rPr>
                            <a:t>5</a:t>
                          </a:r>
                        </a:p>
                      </a:txBody>
                      <a:tcPr anchor="ctr"/>
                    </a:tc>
                    <a:tc>
                      <a:txBody>
                        <a:bodyPr/>
                        <a:lstStyle/>
                        <a:p>
                          <a:pPr algn="ctr"/>
                          <a:r>
                            <a:rPr lang="en-AU" sz="2400" dirty="0">
                              <a:latin typeface="+mn-lt"/>
                            </a:rPr>
                            <a:t>2050</a:t>
                          </a:r>
                        </a:p>
                      </a:txBody>
                      <a:tcPr anchor="ctr"/>
                    </a:tc>
                    <a:tc>
                      <a:txBody>
                        <a:bodyPr/>
                        <a:lstStyle/>
                        <a:p>
                          <a:pPr algn="ctr"/>
                          <a:r>
                            <a:rPr lang="en-AU" sz="2400" dirty="0">
                              <a:latin typeface="+mn-lt"/>
                            </a:rPr>
                            <a:t>171341</a:t>
                          </a:r>
                        </a:p>
                      </a:txBody>
                      <a:tcPr anchor="ctr"/>
                    </a:tc>
                    <a:tc>
                      <a:txBody>
                        <a:bodyPr/>
                        <a:lstStyle/>
                        <a:p>
                          <a:endParaRPr lang="en-US"/>
                        </a:p>
                      </a:txBody>
                      <a:tcPr anchor="ctr">
                        <a:blipFill rotWithShape="0">
                          <a:blip r:embed="rId3"/>
                          <a:stretch>
                            <a:fillRect l="-182051" t="-193902" r="-932" b="-495122"/>
                          </a:stretch>
                        </a:blipFill>
                      </a:tcPr>
                    </a:tc>
                  </a:tr>
                  <a:tr h="464582">
                    <a:tc>
                      <a:txBody>
                        <a:bodyPr/>
                        <a:lstStyle/>
                        <a:p>
                          <a:pPr algn="ctr"/>
                          <a:r>
                            <a:rPr lang="en-AU" sz="2400" dirty="0">
                              <a:latin typeface="+mn-lt"/>
                            </a:rPr>
                            <a:t>10</a:t>
                          </a:r>
                        </a:p>
                      </a:txBody>
                      <a:tcPr anchor="ctr"/>
                    </a:tc>
                    <a:tc>
                      <a:txBody>
                        <a:bodyPr/>
                        <a:lstStyle/>
                        <a:p>
                          <a:pPr algn="ctr"/>
                          <a:r>
                            <a:rPr lang="en-AU" sz="2400" dirty="0">
                              <a:latin typeface="+mn-lt"/>
                            </a:rPr>
                            <a:t>1333</a:t>
                          </a:r>
                        </a:p>
                      </a:txBody>
                      <a:tcPr anchor="ctr"/>
                    </a:tc>
                    <a:tc>
                      <a:txBody>
                        <a:bodyPr/>
                        <a:lstStyle/>
                        <a:p>
                          <a:pPr algn="ctr"/>
                          <a:r>
                            <a:rPr lang="en-AU" sz="2400" dirty="0">
                              <a:latin typeface="+mn-lt"/>
                            </a:rPr>
                            <a:t>6700527</a:t>
                          </a:r>
                        </a:p>
                      </a:txBody>
                      <a:tcPr anchor="ctr"/>
                    </a:tc>
                    <a:tc>
                      <a:txBody>
                        <a:bodyPr/>
                        <a:lstStyle/>
                        <a:p>
                          <a:endParaRPr lang="en-US"/>
                        </a:p>
                      </a:txBody>
                      <a:tcPr anchor="ctr">
                        <a:blipFill rotWithShape="0">
                          <a:blip r:embed="rId3"/>
                          <a:stretch>
                            <a:fillRect l="-182051" t="-317105" r="-932" b="-434211"/>
                          </a:stretch>
                        </a:blipFill>
                      </a:tcPr>
                    </a:tc>
                  </a:tr>
                  <a:tr h="464582">
                    <a:tc>
                      <a:txBody>
                        <a:bodyPr/>
                        <a:lstStyle/>
                        <a:p>
                          <a:pPr algn="ctr"/>
                          <a:r>
                            <a:rPr lang="en-AU" sz="2400" dirty="0">
                              <a:latin typeface="+mn-lt"/>
                            </a:rPr>
                            <a:t>22</a:t>
                          </a:r>
                        </a:p>
                      </a:txBody>
                      <a:tcPr anchor="ctr"/>
                    </a:tc>
                    <a:tc>
                      <a:txBody>
                        <a:bodyPr/>
                        <a:lstStyle/>
                        <a:p>
                          <a:pPr algn="ctr"/>
                          <a:r>
                            <a:rPr lang="en-AU" sz="2400" dirty="0">
                              <a:latin typeface="+mn-lt"/>
                            </a:rPr>
                            <a:t>4633</a:t>
                          </a:r>
                        </a:p>
                      </a:txBody>
                      <a:tcPr anchor="ctr"/>
                    </a:tc>
                    <a:tc>
                      <a:txBody>
                        <a:bodyPr/>
                        <a:lstStyle/>
                        <a:p>
                          <a:pPr algn="ctr"/>
                          <a:r>
                            <a:rPr lang="en-AU" sz="2400" dirty="0">
                              <a:latin typeface="+mn-lt"/>
                            </a:rPr>
                            <a:t>175846005787</a:t>
                          </a:r>
                        </a:p>
                      </a:txBody>
                      <a:tcPr anchor="ctr"/>
                    </a:tc>
                    <a:tc>
                      <a:txBody>
                        <a:bodyPr/>
                        <a:lstStyle/>
                        <a:p>
                          <a:endParaRPr lang="en-US"/>
                        </a:p>
                      </a:txBody>
                      <a:tcPr anchor="ctr">
                        <a:blipFill rotWithShape="0">
                          <a:blip r:embed="rId3"/>
                          <a:stretch>
                            <a:fillRect l="-182051" t="-417105" r="-932" b="-334211"/>
                          </a:stretch>
                        </a:blipFill>
                      </a:tcPr>
                    </a:tc>
                  </a:tr>
                  <a:tr h="464582">
                    <a:tc>
                      <a:txBody>
                        <a:bodyPr/>
                        <a:lstStyle/>
                        <a:p>
                          <a:pPr algn="ctr"/>
                          <a:r>
                            <a:rPr lang="en-AU" sz="2400" dirty="0">
                              <a:latin typeface="+mn-lt"/>
                            </a:rPr>
                            <a:t>23</a:t>
                          </a:r>
                        </a:p>
                      </a:txBody>
                      <a:tcPr anchor="ctr"/>
                    </a:tc>
                    <a:tc>
                      <a:txBody>
                        <a:bodyPr/>
                        <a:lstStyle/>
                        <a:p>
                          <a:pPr algn="ctr"/>
                          <a:r>
                            <a:rPr lang="en-AU" sz="2400" dirty="0">
                              <a:latin typeface="+mn-lt"/>
                            </a:rPr>
                            <a:t>226</a:t>
                          </a:r>
                        </a:p>
                      </a:txBody>
                      <a:tcPr anchor="ctr"/>
                    </a:tc>
                    <a:tc>
                      <a:txBody>
                        <a:bodyPr/>
                        <a:lstStyle/>
                        <a:p>
                          <a:pPr algn="ctr"/>
                          <a:r>
                            <a:rPr lang="en-AU" sz="2400" dirty="0">
                              <a:latin typeface="+mn-lt"/>
                            </a:rPr>
                            <a:t>271172278057</a:t>
                          </a:r>
                        </a:p>
                      </a:txBody>
                      <a:tcPr anchor="ctr"/>
                    </a:tc>
                    <a:tc>
                      <a:txBody>
                        <a:bodyPr/>
                        <a:lstStyle/>
                        <a:p>
                          <a:endParaRPr lang="en-US"/>
                        </a:p>
                      </a:txBody>
                      <a:tcPr anchor="ctr">
                        <a:blipFill rotWithShape="0">
                          <a:blip r:embed="rId3"/>
                          <a:stretch>
                            <a:fillRect l="-182051" t="-510390" r="-932" b="-229870"/>
                          </a:stretch>
                        </a:blipFill>
                      </a:tcPr>
                    </a:tc>
                  </a:tr>
                  <a:tr h="464582">
                    <a:tc>
                      <a:txBody>
                        <a:bodyPr/>
                        <a:lstStyle/>
                        <a:p>
                          <a:pPr algn="ctr"/>
                          <a:r>
                            <a:rPr lang="en-AU" sz="2400" dirty="0">
                              <a:latin typeface="+mn-lt"/>
                            </a:rPr>
                            <a:t>26</a:t>
                          </a:r>
                        </a:p>
                      </a:txBody>
                      <a:tcPr anchor="ctr"/>
                    </a:tc>
                    <a:tc>
                      <a:txBody>
                        <a:bodyPr/>
                        <a:lstStyle/>
                        <a:p>
                          <a:pPr algn="ctr"/>
                          <a:r>
                            <a:rPr lang="en-AU" sz="2400" dirty="0">
                              <a:latin typeface="+mn-lt"/>
                            </a:rPr>
                            <a:t>3286</a:t>
                          </a:r>
                        </a:p>
                      </a:txBody>
                      <a:tcPr anchor="ctr"/>
                    </a:tc>
                    <a:tc>
                      <a:txBody>
                        <a:bodyPr/>
                        <a:lstStyle/>
                        <a:p>
                          <a:pPr algn="ctr"/>
                          <a:r>
                            <a:rPr lang="en-AU" sz="2400" dirty="0">
                              <a:latin typeface="+mn-lt"/>
                            </a:rPr>
                            <a:t>11455708</a:t>
                          </a:r>
                        </a:p>
                      </a:txBody>
                      <a:tcPr anchor="ctr"/>
                    </a:tc>
                    <a:tc>
                      <a:txBody>
                        <a:bodyPr/>
                        <a:lstStyle/>
                        <a:p>
                          <a:endParaRPr lang="en-US"/>
                        </a:p>
                      </a:txBody>
                      <a:tcPr anchor="ctr">
                        <a:blipFill rotWithShape="0">
                          <a:blip r:embed="rId3"/>
                          <a:stretch>
                            <a:fillRect l="-182051" t="-618421" r="-932" b="-132895"/>
                          </a:stretch>
                        </a:blipFill>
                      </a:tcPr>
                    </a:tc>
                  </a:tr>
                  <a:tr h="498348">
                    <a:tc>
                      <a:txBody>
                        <a:bodyPr/>
                        <a:lstStyle/>
                        <a:p>
                          <a:pPr algn="ctr"/>
                          <a:r>
                            <a:rPr lang="en-AU" sz="2400" dirty="0">
                              <a:latin typeface="+mn-lt"/>
                            </a:rPr>
                            <a:t>31</a:t>
                          </a:r>
                        </a:p>
                      </a:txBody>
                      <a:tcPr anchor="ctr"/>
                    </a:tc>
                    <a:tc>
                      <a:txBody>
                        <a:bodyPr/>
                        <a:lstStyle/>
                        <a:p>
                          <a:pPr algn="ctr"/>
                          <a:r>
                            <a:rPr lang="en-AU" sz="2400" dirty="0">
                              <a:latin typeface="+mn-lt"/>
                            </a:rPr>
                            <a:t>5650</a:t>
                          </a:r>
                        </a:p>
                      </a:txBody>
                      <a:tcPr anchor="ctr"/>
                    </a:tc>
                    <a:tc>
                      <a:txBody>
                        <a:bodyPr/>
                        <a:lstStyle/>
                        <a:p>
                          <a:pPr algn="ctr"/>
                          <a:r>
                            <a:rPr lang="en-AU" sz="2400" dirty="0">
                              <a:latin typeface="+mn-lt"/>
                            </a:rPr>
                            <a:t>1895246</a:t>
                          </a:r>
                        </a:p>
                      </a:txBody>
                      <a:tcPr anchor="ctr"/>
                    </a:tc>
                    <a:tc>
                      <a:txBody>
                        <a:bodyPr/>
                        <a:lstStyle/>
                        <a:p>
                          <a:endParaRPr lang="en-US"/>
                        </a:p>
                      </a:txBody>
                      <a:tcPr anchor="ctr">
                        <a:blipFill rotWithShape="0">
                          <a:blip r:embed="rId3"/>
                          <a:stretch>
                            <a:fillRect l="-182051" t="-665854" r="-932" b="-23171"/>
                          </a:stretch>
                        </a:blipFill>
                      </a:tcPr>
                    </a:tc>
                  </a:tr>
                </a:tbl>
              </a:graphicData>
            </a:graphic>
          </p:graphicFrame>
        </mc:Fallback>
      </mc:AlternateContent>
      <p:sp>
        <p:nvSpPr>
          <p:cNvPr id="5" name="Title 1"/>
          <p:cNvSpPr>
            <a:spLocks noGrp="1"/>
          </p:cNvSpPr>
          <p:nvPr>
            <p:ph type="title"/>
          </p:nvPr>
        </p:nvSpPr>
        <p:spPr>
          <a:xfrm>
            <a:off x="192232" y="183572"/>
            <a:ext cx="8069672" cy="616527"/>
          </a:xfrm>
        </p:spPr>
        <p:txBody>
          <a:bodyPr>
            <a:noAutofit/>
          </a:bodyPr>
          <a:lstStyle/>
          <a:p>
            <a:r>
              <a:rPr lang="en-AU" sz="3600" b="1" dirty="0"/>
              <a:t>Continued Fraction Factorization (</a:t>
            </a:r>
            <a:r>
              <a:rPr lang="en-AU" sz="3600" b="1" dirty="0" err="1"/>
              <a:t>CFF</a:t>
            </a:r>
            <a:r>
              <a:rPr lang="en-AU" sz="3600" b="1" dirty="0"/>
              <a:t>)</a:t>
            </a:r>
          </a:p>
        </p:txBody>
      </p:sp>
      <p:sp>
        <p:nvSpPr>
          <p:cNvPr id="6" name="TextBox 5"/>
          <p:cNvSpPr txBox="1"/>
          <p:nvPr/>
        </p:nvSpPr>
        <p:spPr>
          <a:xfrm>
            <a:off x="3229430" y="6640634"/>
            <a:ext cx="2752677" cy="261610"/>
          </a:xfrm>
          <a:prstGeom prst="rect">
            <a:avLst/>
          </a:prstGeom>
          <a:noFill/>
        </p:spPr>
        <p:txBody>
          <a:bodyPr wrap="none" rtlCol="0">
            <a:spAutoFit/>
          </a:bodyPr>
          <a:lstStyle/>
          <a:p>
            <a:r>
              <a:rPr lang="en-AU" sz="1100" dirty="0"/>
              <a:t>Factorisation Attacks against RSA – Group 3</a:t>
            </a:r>
          </a:p>
        </p:txBody>
      </p:sp>
      <mc:AlternateContent xmlns:mc="http://schemas.openxmlformats.org/markup-compatibility/2006" xmlns:a14="http://schemas.microsoft.com/office/drawing/2010/main">
        <mc:Choice Requires="a14">
          <p:sp>
            <p:nvSpPr>
              <p:cNvPr id="7" name="Rectangle 6"/>
              <p:cNvSpPr/>
              <p:nvPr/>
            </p:nvSpPr>
            <p:spPr>
              <a:xfrm>
                <a:off x="1734245" y="5350609"/>
                <a:ext cx="5876096" cy="605935"/>
              </a:xfrm>
              <a:prstGeom prst="rect">
                <a:avLst/>
              </a:prstGeom>
            </p:spPr>
            <p:txBody>
              <a:bodyPr wrap="none">
                <a:spAutoFit/>
              </a:bodyPr>
              <a:lstStyle/>
              <a:p>
                <a:pPr lvl="0">
                  <a:lnSpc>
                    <a:spcPct val="125000"/>
                  </a:lnSpc>
                  <a:defRPr/>
                </a:pPr>
                <a14:m>
                  <m:oMath xmlns:m="http://schemas.openxmlformats.org/officeDocument/2006/math">
                    <m:r>
                      <m:rPr>
                        <m:sty m:val="p"/>
                      </m:rPr>
                      <a:rPr lang="en-AU" altLang="zh-CN" sz="2400" i="0" smtClean="0">
                        <a:solidFill>
                          <a:schemeClr val="tx1"/>
                        </a:solidFill>
                        <a:latin typeface="Cambria Math" panose="02040503050406030204" pitchFamily="18" charset="0"/>
                        <a:cs typeface="+mn-ea"/>
                        <a:sym typeface="+mn-lt"/>
                      </a:rPr>
                      <m:t>Q</m:t>
                    </m:r>
                    <m:r>
                      <a:rPr lang="en-AU" altLang="zh-CN" sz="2400" i="0" baseline="-25000">
                        <a:solidFill>
                          <a:schemeClr val="tx1"/>
                        </a:solidFill>
                        <a:latin typeface="Cambria Math" panose="02040503050406030204" pitchFamily="18" charset="0"/>
                        <a:cs typeface="+mn-ea"/>
                        <a:sym typeface="+mn-lt"/>
                      </a:rPr>
                      <m:t>5</m:t>
                    </m:r>
                    <m:r>
                      <m:rPr>
                        <m:sty m:val="p"/>
                      </m:rPr>
                      <a:rPr lang="en-AU" altLang="zh-CN" sz="2400" i="0">
                        <a:solidFill>
                          <a:schemeClr val="tx1"/>
                        </a:solidFill>
                        <a:latin typeface="Cambria Math" panose="02040503050406030204" pitchFamily="18" charset="0"/>
                        <a:cs typeface="+mn-ea"/>
                        <a:sym typeface="+mn-lt"/>
                      </a:rPr>
                      <m:t>Q</m:t>
                    </m:r>
                    <m:r>
                      <a:rPr lang="en-AU" altLang="zh-CN" sz="2400" i="0" baseline="-25000">
                        <a:solidFill>
                          <a:schemeClr val="tx1"/>
                        </a:solidFill>
                        <a:latin typeface="Cambria Math" panose="02040503050406030204" pitchFamily="18" charset="0"/>
                        <a:cs typeface="+mn-ea"/>
                        <a:sym typeface="+mn-lt"/>
                      </a:rPr>
                      <m:t>22</m:t>
                    </m:r>
                    <m:r>
                      <m:rPr>
                        <m:sty m:val="p"/>
                      </m:rPr>
                      <a:rPr lang="en-AU" altLang="zh-CN" sz="2400" i="0">
                        <a:solidFill>
                          <a:schemeClr val="tx1"/>
                        </a:solidFill>
                        <a:latin typeface="Cambria Math" panose="02040503050406030204" pitchFamily="18" charset="0"/>
                        <a:cs typeface="+mn-ea"/>
                        <a:sym typeface="+mn-lt"/>
                      </a:rPr>
                      <m:t>Q</m:t>
                    </m:r>
                    <m:r>
                      <a:rPr lang="en-AU" altLang="zh-CN" sz="2400" i="0" baseline="-25000">
                        <a:solidFill>
                          <a:schemeClr val="tx1"/>
                        </a:solidFill>
                        <a:latin typeface="Cambria Math" panose="02040503050406030204" pitchFamily="18" charset="0"/>
                        <a:cs typeface="+mn-ea"/>
                        <a:sym typeface="+mn-lt"/>
                      </a:rPr>
                      <m:t>23</m:t>
                    </m:r>
                    <m:r>
                      <a:rPr lang="en-AU" altLang="zh-CN" sz="2400" i="0">
                        <a:solidFill>
                          <a:schemeClr val="tx1"/>
                        </a:solidFill>
                        <a:latin typeface="Cambria Math" panose="02040503050406030204" pitchFamily="18" charset="0"/>
                        <a:cs typeface="+mn-ea"/>
                        <a:sym typeface="+mn-lt"/>
                      </a:rPr>
                      <m:t>= </m:t>
                    </m:r>
                    <m:sSup>
                      <m:sSupPr>
                        <m:ctrlPr>
                          <a:rPr lang="en-AU" altLang="zh-CN" sz="2400" i="1">
                            <a:solidFill>
                              <a:schemeClr val="tx1"/>
                            </a:solidFill>
                            <a:latin typeface="Cambria Math" charset="0"/>
                            <a:cs typeface="+mn-ea"/>
                            <a:sym typeface="+mn-lt"/>
                          </a:rPr>
                        </m:ctrlPr>
                      </m:sSupPr>
                      <m:e>
                        <m:r>
                          <a:rPr lang="en-AU" altLang="zh-CN" sz="2400" i="0">
                            <a:solidFill>
                              <a:schemeClr val="tx1"/>
                            </a:solidFill>
                            <a:latin typeface="Cambria Math" panose="02040503050406030204" pitchFamily="18" charset="0"/>
                            <a:cs typeface="+mn-ea"/>
                            <a:sym typeface="+mn-lt"/>
                          </a:rPr>
                          <m:t>46330</m:t>
                        </m:r>
                      </m:e>
                      <m:sup>
                        <m:r>
                          <a:rPr lang="en-AU" altLang="zh-CN" sz="2400" i="0">
                            <a:solidFill>
                              <a:schemeClr val="tx1"/>
                            </a:solidFill>
                            <a:latin typeface="Cambria Math" panose="02040503050406030204" pitchFamily="18" charset="0"/>
                            <a:cs typeface="+mn-ea"/>
                            <a:sym typeface="+mn-lt"/>
                          </a:rPr>
                          <m:t>2</m:t>
                        </m:r>
                      </m:sup>
                    </m:sSup>
                  </m:oMath>
                </a14:m>
                <a:r>
                  <a:rPr lang="en-US" altLang="zh-CN" sz="2400" dirty="0">
                    <a:solidFill>
                      <a:schemeClr val="tx1"/>
                    </a:solidFill>
                    <a:cs typeface="+mn-ea"/>
                    <a:sym typeface="+mn-lt"/>
                  </a:rPr>
                  <a:t>     A</a:t>
                </a:r>
                <a:r>
                  <a:rPr lang="en-US" altLang="zh-CN" sz="2400" baseline="-25000" dirty="0">
                    <a:solidFill>
                      <a:schemeClr val="tx1"/>
                    </a:solidFill>
                    <a:cs typeface="+mn-ea"/>
                    <a:sym typeface="+mn-lt"/>
                  </a:rPr>
                  <a:t>4</a:t>
                </a:r>
                <a:r>
                  <a:rPr lang="en-US" altLang="zh-CN" sz="2400" dirty="0">
                    <a:solidFill>
                      <a:schemeClr val="tx1"/>
                    </a:solidFill>
                    <a:cs typeface="+mn-ea"/>
                    <a:sym typeface="+mn-lt"/>
                  </a:rPr>
                  <a:t>A</a:t>
                </a:r>
                <a:r>
                  <a:rPr lang="en-US" altLang="zh-CN" sz="2400" baseline="-25000" dirty="0">
                    <a:solidFill>
                      <a:schemeClr val="tx1"/>
                    </a:solidFill>
                    <a:cs typeface="+mn-ea"/>
                    <a:sym typeface="+mn-lt"/>
                  </a:rPr>
                  <a:t>21</a:t>
                </a:r>
                <a:r>
                  <a:rPr lang="en-US" altLang="zh-CN" sz="2400" dirty="0">
                    <a:solidFill>
                      <a:schemeClr val="tx1"/>
                    </a:solidFill>
                    <a:cs typeface="+mn-ea"/>
                    <a:sym typeface="+mn-lt"/>
                  </a:rPr>
                  <a:t>A</a:t>
                </a:r>
                <a:r>
                  <a:rPr lang="en-US" altLang="zh-CN" sz="2400" baseline="-25000" dirty="0">
                    <a:solidFill>
                      <a:schemeClr val="tx1"/>
                    </a:solidFill>
                    <a:cs typeface="+mn-ea"/>
                    <a:sym typeface="+mn-lt"/>
                  </a:rPr>
                  <a:t>22</a:t>
                </a:r>
                <a:r>
                  <a:rPr lang="en-US" altLang="zh-CN" sz="2400" dirty="0">
                    <a:solidFill>
                      <a:schemeClr val="tx1"/>
                    </a:solidFill>
                    <a:cs typeface="+mn-ea"/>
                    <a:sym typeface="+mn-lt"/>
                  </a:rPr>
                  <a:t> = </a:t>
                </a:r>
                <a14:m>
                  <m:oMath xmlns:m="http://schemas.openxmlformats.org/officeDocument/2006/math">
                    <m:sSup>
                      <m:sSupPr>
                        <m:ctrlPr>
                          <a:rPr lang="en-AU" altLang="zh-CN" sz="2400" i="1">
                            <a:solidFill>
                              <a:schemeClr val="tx1"/>
                            </a:solidFill>
                            <a:latin typeface="Cambria Math" charset="0"/>
                            <a:cs typeface="+mn-ea"/>
                            <a:sym typeface="+mn-lt"/>
                          </a:rPr>
                        </m:ctrlPr>
                      </m:sSupPr>
                      <m:e>
                        <m:r>
                          <a:rPr lang="en-AU" altLang="zh-CN" sz="2400" i="0">
                            <a:solidFill>
                              <a:schemeClr val="tx1"/>
                            </a:solidFill>
                            <a:latin typeface="Cambria Math" panose="02040503050406030204" pitchFamily="18" charset="0"/>
                            <a:cs typeface="+mn-ea"/>
                            <a:sym typeface="+mn-lt"/>
                          </a:rPr>
                          <m:t>1469504</m:t>
                        </m:r>
                      </m:e>
                      <m:sup>
                        <m:r>
                          <a:rPr lang="en-AU" altLang="zh-CN" sz="2400" i="0">
                            <a:solidFill>
                              <a:schemeClr val="tx1"/>
                            </a:solidFill>
                            <a:latin typeface="Cambria Math" panose="02040503050406030204" pitchFamily="18" charset="0"/>
                            <a:cs typeface="+mn-ea"/>
                            <a:sym typeface="+mn-lt"/>
                          </a:rPr>
                          <m:t>2</m:t>
                        </m:r>
                      </m:sup>
                    </m:sSup>
                  </m:oMath>
                </a14:m>
                <a:endParaRPr lang="en-US" altLang="zh-CN" sz="2400" dirty="0">
                  <a:solidFill>
                    <a:schemeClr val="tx1"/>
                  </a:solidFill>
                  <a:cs typeface="+mn-ea"/>
                  <a:sym typeface="+mn-lt"/>
                </a:endParaRPr>
              </a:p>
            </p:txBody>
          </p:sp>
        </mc:Choice>
        <mc:Fallback xmlns="">
          <p:sp>
            <p:nvSpPr>
              <p:cNvPr id="7" name="Rectangle 6"/>
              <p:cNvSpPr>
                <a:spLocks noRot="1" noChangeAspect="1" noMove="1" noResize="1" noEditPoints="1" noAdjustHandles="1" noChangeArrowheads="1" noChangeShapeType="1" noTextEdit="1"/>
              </p:cNvSpPr>
              <p:nvPr/>
            </p:nvSpPr>
            <p:spPr>
              <a:xfrm>
                <a:off x="1734245" y="5350609"/>
                <a:ext cx="5876096" cy="605935"/>
              </a:xfrm>
              <a:prstGeom prst="rect">
                <a:avLst/>
              </a:prstGeom>
              <a:blipFill rotWithShape="0">
                <a:blip r:embed="rId4"/>
                <a:stretch>
                  <a:fillRect l="-726" b="-808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295695" y="5953641"/>
                <a:ext cx="6730304" cy="553998"/>
              </a:xfrm>
              <a:prstGeom prst="rect">
                <a:avLst/>
              </a:prstGeom>
            </p:spPr>
            <p:txBody>
              <a:bodyPr wrap="none">
                <a:spAutoFit/>
              </a:bodyPr>
              <a:lstStyle/>
              <a:p>
                <a:pPr lvl="0">
                  <a:lnSpc>
                    <a:spcPct val="125000"/>
                  </a:lnSpc>
                  <a:defRPr/>
                </a:pPr>
                <a14:m>
                  <m:oMathPara xmlns:m="http://schemas.openxmlformats.org/officeDocument/2006/math">
                    <m:oMathParaPr>
                      <m:jc m:val="centerGroup"/>
                    </m:oMathParaPr>
                    <m:oMath xmlns:m="http://schemas.openxmlformats.org/officeDocument/2006/math">
                      <m:func>
                        <m:funcPr>
                          <m:ctrlPr>
                            <a:rPr lang="en-AU" altLang="zh-CN" sz="2400" i="1" smtClean="0">
                              <a:solidFill>
                                <a:schemeClr val="tx1"/>
                              </a:solidFill>
                              <a:latin typeface="Cambria Math" charset="0"/>
                              <a:cs typeface="+mn-ea"/>
                              <a:sym typeface="+mn-lt"/>
                            </a:rPr>
                          </m:ctrlPr>
                        </m:funcPr>
                        <m:fName>
                          <m:r>
                            <m:rPr>
                              <m:sty m:val="p"/>
                            </m:rPr>
                            <a:rPr lang="en-AU" altLang="zh-CN" sz="2400" b="0" i="0" smtClean="0">
                              <a:solidFill>
                                <a:schemeClr val="tx1"/>
                              </a:solidFill>
                              <a:latin typeface="Cambria Math" panose="02040503050406030204" pitchFamily="18" charset="0"/>
                              <a:cs typeface="+mn-ea"/>
                              <a:sym typeface="+mn-lt"/>
                            </a:rPr>
                            <m:t>n</m:t>
                          </m:r>
                          <m:r>
                            <a:rPr lang="en-AU" altLang="zh-CN" sz="2400" b="0" i="0" smtClean="0">
                              <a:solidFill>
                                <a:schemeClr val="tx1"/>
                              </a:solidFill>
                              <a:latin typeface="Cambria Math" panose="02040503050406030204" pitchFamily="18" charset="0"/>
                              <a:cs typeface="+mn-ea"/>
                              <a:sym typeface="+mn-lt"/>
                            </a:rPr>
                            <m:t> </m:t>
                          </m:r>
                          <m:r>
                            <m:rPr>
                              <m:nor/>
                            </m:rPr>
                            <a:rPr lang="en-AU" sz="2400"/>
                            <m:t>∈</m:t>
                          </m:r>
                          <m:r>
                            <m:rPr>
                              <m:nor/>
                            </m:rPr>
                            <a:rPr lang="en-AU" sz="2400" b="0" i="0" smtClean="0"/>
                            <m:t> </m:t>
                          </m:r>
                          <m:d>
                            <m:dPr>
                              <m:ctrlPr>
                                <a:rPr lang="en-AU" altLang="zh-CN" sz="2400" b="0" i="1" smtClean="0">
                                  <a:solidFill>
                                    <a:schemeClr val="tx1"/>
                                  </a:solidFill>
                                  <a:latin typeface="Cambria Math" charset="0"/>
                                  <a:cs typeface="+mn-ea"/>
                                  <a:sym typeface="+mn-lt"/>
                                </a:rPr>
                              </m:ctrlPr>
                            </m:dPr>
                            <m:e>
                              <m:r>
                                <a:rPr lang="en-AU" altLang="zh-CN" sz="2400" i="1">
                                  <a:latin typeface="Cambria Math" panose="02040503050406030204" pitchFamily="18" charset="0"/>
                                  <a:cs typeface="+mn-ea"/>
                                  <a:sym typeface="+mn-lt"/>
                                </a:rPr>
                                <m:t>46330</m:t>
                              </m:r>
                              <m:r>
                                <a:rPr lang="en-AU" altLang="zh-CN" sz="2400" b="0" i="1" smtClean="0">
                                  <a:latin typeface="Cambria Math" panose="02040503050406030204" pitchFamily="18" charset="0"/>
                                  <a:cs typeface="+mn-ea"/>
                                  <a:sym typeface="+mn-lt"/>
                                </a:rPr>
                                <m:t>, </m:t>
                              </m:r>
                              <m:r>
                                <a:rPr lang="en-AU" altLang="zh-CN" sz="2400" i="1">
                                  <a:latin typeface="Cambria Math" panose="02040503050406030204" pitchFamily="18" charset="0"/>
                                  <a:cs typeface="+mn-ea"/>
                                  <a:sym typeface="+mn-lt"/>
                                </a:rPr>
                                <m:t>1469504</m:t>
                              </m:r>
                            </m:e>
                          </m:d>
                          <m:r>
                            <a:rPr lang="en-AU" altLang="zh-CN" sz="2400" b="0" i="1" smtClean="0">
                              <a:solidFill>
                                <a:schemeClr val="tx1"/>
                              </a:solidFill>
                              <a:latin typeface="Cambria Math" panose="02040503050406030204" pitchFamily="18" charset="0"/>
                              <a:cs typeface="+mn-ea"/>
                              <a:sym typeface="+mn-lt"/>
                            </a:rPr>
                            <m:t>; </m:t>
                          </m:r>
                          <m:r>
                            <m:rPr>
                              <m:sty m:val="p"/>
                            </m:rPr>
                            <a:rPr lang="en-AU" altLang="zh-CN" sz="2400">
                              <a:solidFill>
                                <a:schemeClr val="tx1"/>
                              </a:solidFill>
                              <a:latin typeface="Cambria Math" panose="02040503050406030204" pitchFamily="18" charset="0"/>
                              <a:cs typeface="+mn-ea"/>
                              <a:sym typeface="+mn-lt"/>
                            </a:rPr>
                            <m:t>gcd</m:t>
                          </m:r>
                        </m:fName>
                        <m:e>
                          <m:d>
                            <m:dPr>
                              <m:ctrlPr>
                                <a:rPr lang="en-AU" altLang="zh-CN" sz="2400" i="1">
                                  <a:solidFill>
                                    <a:schemeClr val="tx1"/>
                                  </a:solidFill>
                                  <a:latin typeface="Cambria Math" charset="0"/>
                                  <a:cs typeface="+mn-ea"/>
                                  <a:sym typeface="+mn-lt"/>
                                </a:rPr>
                              </m:ctrlPr>
                            </m:dPr>
                            <m:e>
                              <m:r>
                                <a:rPr lang="en-AU" altLang="zh-CN" sz="2400" b="0" i="1" smtClean="0">
                                  <a:solidFill>
                                    <a:schemeClr val="tx1"/>
                                  </a:solidFill>
                                  <a:latin typeface="Cambria Math" panose="02040503050406030204" pitchFamily="18" charset="0"/>
                                  <a:cs typeface="+mn-ea"/>
                                  <a:sym typeface="+mn-lt"/>
                                </a:rPr>
                                <m:t>𝑛</m:t>
                              </m:r>
                              <m:r>
                                <a:rPr lang="en-AU" altLang="zh-CN" sz="2400" i="1">
                                  <a:solidFill>
                                    <a:schemeClr val="tx1"/>
                                  </a:solidFill>
                                  <a:latin typeface="Cambria Math" panose="02040503050406030204" pitchFamily="18" charset="0"/>
                                  <a:cs typeface="+mn-ea"/>
                                  <a:sym typeface="+mn-lt"/>
                                </a:rPr>
                                <m:t>, 13290059</m:t>
                              </m:r>
                            </m:e>
                          </m:d>
                        </m:e>
                      </m:func>
                      <m:r>
                        <a:rPr lang="en-AU" altLang="zh-CN" sz="2400" i="1">
                          <a:solidFill>
                            <a:schemeClr val="tx1"/>
                          </a:solidFill>
                          <a:latin typeface="Cambria Math" panose="02040503050406030204" pitchFamily="18" charset="0"/>
                          <a:cs typeface="+mn-ea"/>
                          <a:sym typeface="+mn-lt"/>
                        </a:rPr>
                        <m:t>=4261</m:t>
                      </m:r>
                    </m:oMath>
                  </m:oMathPara>
                </a14:m>
                <a:endParaRPr lang="en-US" altLang="zh-CN" sz="2400" dirty="0">
                  <a:solidFill>
                    <a:schemeClr val="tx1"/>
                  </a:solidFill>
                  <a:cs typeface="+mn-ea"/>
                  <a:sym typeface="+mn-lt"/>
                </a:endParaRPr>
              </a:p>
            </p:txBody>
          </p:sp>
        </mc:Choice>
        <mc:Fallback xmlns="">
          <p:sp>
            <p:nvSpPr>
              <p:cNvPr id="8" name="Rectangle 7"/>
              <p:cNvSpPr>
                <a:spLocks noRot="1" noChangeAspect="1" noMove="1" noResize="1" noEditPoints="1" noAdjustHandles="1" noChangeArrowheads="1" noChangeShapeType="1" noTextEdit="1"/>
              </p:cNvSpPr>
              <p:nvPr/>
            </p:nvSpPr>
            <p:spPr>
              <a:xfrm>
                <a:off x="1295695" y="5953641"/>
                <a:ext cx="6730304" cy="553998"/>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588880" y="1025022"/>
                <a:ext cx="2033778" cy="52322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AU" sz="2800" b="1" i="1" smtClean="0">
                          <a:ln w="13462">
                            <a:solidFill>
                              <a:schemeClr val="bg1"/>
                            </a:solidFill>
                            <a:prstDash val="solid"/>
                          </a:ln>
                          <a:solidFill>
                            <a:schemeClr val="tx2"/>
                          </a:solidFill>
                          <a:effectLst/>
                          <a:latin typeface="Cambria Math" panose="02040503050406030204" pitchFamily="18" charset="0"/>
                        </a:rPr>
                        <m:t>𝟏𝟑</m:t>
                      </m:r>
                      <m:r>
                        <a:rPr lang="en-AU" sz="2800" b="1" i="1" smtClean="0">
                          <a:ln w="13462">
                            <a:solidFill>
                              <a:schemeClr val="bg1"/>
                            </a:solidFill>
                            <a:prstDash val="solid"/>
                          </a:ln>
                          <a:solidFill>
                            <a:schemeClr val="tx2"/>
                          </a:solidFill>
                          <a:effectLst/>
                          <a:latin typeface="Cambria Math" panose="02040503050406030204" pitchFamily="18" charset="0"/>
                        </a:rPr>
                        <m:t>,</m:t>
                      </m:r>
                      <m:r>
                        <a:rPr lang="en-AU" sz="2800" b="1" i="1" smtClean="0">
                          <a:ln w="13462">
                            <a:solidFill>
                              <a:schemeClr val="bg1"/>
                            </a:solidFill>
                            <a:prstDash val="solid"/>
                          </a:ln>
                          <a:solidFill>
                            <a:schemeClr val="tx2"/>
                          </a:solidFill>
                          <a:effectLst/>
                          <a:latin typeface="Cambria Math" panose="02040503050406030204" pitchFamily="18" charset="0"/>
                        </a:rPr>
                        <m:t>𝟐𝟗𝟎</m:t>
                      </m:r>
                      <m:r>
                        <a:rPr lang="en-AU" sz="2800" b="1" i="1" smtClean="0">
                          <a:ln w="13462">
                            <a:solidFill>
                              <a:schemeClr val="bg1"/>
                            </a:solidFill>
                            <a:prstDash val="solid"/>
                          </a:ln>
                          <a:solidFill>
                            <a:schemeClr val="tx2"/>
                          </a:solidFill>
                          <a:effectLst/>
                          <a:latin typeface="Cambria Math" panose="02040503050406030204" pitchFamily="18" charset="0"/>
                        </a:rPr>
                        <m:t>,</m:t>
                      </m:r>
                      <m:r>
                        <a:rPr lang="en-AU" sz="2800" b="1" i="1" smtClean="0">
                          <a:ln w="13462">
                            <a:solidFill>
                              <a:schemeClr val="bg1"/>
                            </a:solidFill>
                            <a:prstDash val="solid"/>
                          </a:ln>
                          <a:solidFill>
                            <a:schemeClr val="tx2"/>
                          </a:solidFill>
                          <a:effectLst/>
                          <a:latin typeface="Cambria Math" panose="02040503050406030204" pitchFamily="18" charset="0"/>
                        </a:rPr>
                        <m:t>𝟎𝟓𝟗</m:t>
                      </m:r>
                    </m:oMath>
                  </m:oMathPara>
                </a14:m>
                <a:endParaRPr lang="en-AU" sz="2800" b="1" dirty="0">
                  <a:ln w="13462">
                    <a:solidFill>
                      <a:schemeClr val="bg1"/>
                    </a:solidFill>
                    <a:prstDash val="solid"/>
                  </a:ln>
                  <a:solidFill>
                    <a:schemeClr val="tx2"/>
                  </a:solidFill>
                  <a:effectLst/>
                </a:endParaRPr>
              </a:p>
            </p:txBody>
          </p:sp>
        </mc:Choice>
        <mc:Fallback xmlns="">
          <p:sp>
            <p:nvSpPr>
              <p:cNvPr id="9" name="Rectangle 8"/>
              <p:cNvSpPr>
                <a:spLocks noRot="1" noChangeAspect="1" noMove="1" noResize="1" noEditPoints="1" noAdjustHandles="1" noChangeArrowheads="1" noChangeShapeType="1" noTextEdit="1"/>
              </p:cNvSpPr>
              <p:nvPr/>
            </p:nvSpPr>
            <p:spPr>
              <a:xfrm>
                <a:off x="3588880" y="1025022"/>
                <a:ext cx="2033778" cy="523220"/>
              </a:xfrm>
              <a:prstGeom prst="rect">
                <a:avLst/>
              </a:prstGeom>
              <a:blipFill rotWithShape="0">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058289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9431" y="6596390"/>
            <a:ext cx="2752677" cy="261610"/>
          </a:xfrm>
          <a:prstGeom prst="rect">
            <a:avLst/>
          </a:prstGeom>
          <a:noFill/>
        </p:spPr>
        <p:txBody>
          <a:bodyPr wrap="none" rtlCol="0">
            <a:spAutoFit/>
          </a:bodyPr>
          <a:lstStyle/>
          <a:p>
            <a:r>
              <a:rPr lang="en-AU" sz="1100" dirty="0"/>
              <a:t>Factorisation Attacks against </a:t>
            </a:r>
            <a:r>
              <a:rPr lang="en-AU" sz="1100" dirty="0" smtClean="0"/>
              <a:t>RSA – Group 3</a:t>
            </a:r>
            <a:endParaRPr lang="en-AU" sz="1100" dirty="0"/>
          </a:p>
        </p:txBody>
      </p:sp>
      <p:sp>
        <p:nvSpPr>
          <p:cNvPr id="5" name="Title 1"/>
          <p:cNvSpPr txBox="1">
            <a:spLocks/>
          </p:cNvSpPr>
          <p:nvPr/>
        </p:nvSpPr>
        <p:spPr>
          <a:xfrm>
            <a:off x="192232" y="183572"/>
            <a:ext cx="7406640" cy="61652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AU" sz="3600" b="1" dirty="0"/>
              <a:t>Quadratic Sieve </a:t>
            </a:r>
            <a:r>
              <a:rPr lang="en-AU" sz="3600" b="1" dirty="0" smtClean="0"/>
              <a:t>Algorithm (</a:t>
            </a:r>
            <a:r>
              <a:rPr lang="en-AU" sz="3600" b="1" dirty="0"/>
              <a:t>QS)</a:t>
            </a:r>
          </a:p>
        </p:txBody>
      </p:sp>
      <mc:AlternateContent xmlns:mc="http://schemas.openxmlformats.org/markup-compatibility/2006" xmlns:a14="http://schemas.microsoft.com/office/drawing/2010/main">
        <mc:Choice Requires="a14">
          <p:sp>
            <p:nvSpPr>
              <p:cNvPr id="2" name="TextBox 1"/>
              <p:cNvSpPr txBox="1"/>
              <p:nvPr/>
            </p:nvSpPr>
            <p:spPr>
              <a:xfrm>
                <a:off x="1446681" y="888616"/>
                <a:ext cx="174817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charset="0"/>
                            </a:rPr>
                          </m:ctrlPr>
                        </m:sSupPr>
                        <m:e>
                          <m:r>
                            <a:rPr lang="en-US" sz="2400" b="0" i="1" smtClean="0">
                              <a:latin typeface="Cambria Math" charset="0"/>
                            </a:rPr>
                            <m:t>𝑎</m:t>
                          </m:r>
                        </m:e>
                        <m:sup>
                          <m:r>
                            <a:rPr lang="en-US" sz="2400" b="0" i="1" smtClean="0">
                              <a:latin typeface="Cambria Math" charset="0"/>
                            </a:rPr>
                            <m:t>2</m:t>
                          </m:r>
                        </m:sup>
                      </m:sSup>
                      <m:r>
                        <a:rPr lang="en-US" sz="2400" b="0" i="1" smtClean="0">
                          <a:latin typeface="Cambria Math" charset="0"/>
                        </a:rPr>
                        <m:t> </m:t>
                      </m:r>
                      <m:d>
                        <m:dPr>
                          <m:ctrlPr>
                            <a:rPr lang="en-US" sz="2400" b="0" i="1" smtClean="0">
                              <a:latin typeface="Cambria Math" charset="0"/>
                            </a:rPr>
                          </m:ctrlPr>
                        </m:dPr>
                        <m:e>
                          <m:r>
                            <a:rPr lang="en-US" sz="2400" b="0" i="1" smtClean="0">
                              <a:latin typeface="Cambria Math" charset="0"/>
                            </a:rPr>
                            <m:t>𝑚𝑜𝑑</m:t>
                          </m:r>
                          <m:r>
                            <a:rPr lang="en-US" sz="2400" b="0" i="1" smtClean="0">
                              <a:latin typeface="Cambria Math" charset="0"/>
                            </a:rPr>
                            <m:t> </m:t>
                          </m:r>
                          <m:r>
                            <a:rPr lang="en-US" sz="2400" b="0" i="1" smtClean="0">
                              <a:latin typeface="Cambria Math" charset="0"/>
                            </a:rPr>
                            <m:t>𝑛</m:t>
                          </m:r>
                        </m:e>
                      </m:d>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446681" y="888616"/>
                <a:ext cx="1748171" cy="461665"/>
              </a:xfrm>
              <a:prstGeom prst="rect">
                <a:avLst/>
              </a:prstGeom>
              <a:blipFill rotWithShape="0">
                <a:blip r:embed="rId3"/>
                <a:stretch>
                  <a:fillRect t="-105263" b="-1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819791" y="859700"/>
                <a:ext cx="3304878" cy="461665"/>
              </a:xfrm>
              <a:prstGeom prst="rect">
                <a:avLst/>
              </a:prstGeom>
              <a:noFill/>
            </p:spPr>
            <p:txBody>
              <a:bodyPr wrap="square" rtlCol="0">
                <a:spAutoFit/>
              </a:bodyPr>
              <a:lstStyle/>
              <a:p>
                <a14:m>
                  <m:oMath xmlns:m="http://schemas.openxmlformats.org/officeDocument/2006/math">
                    <m:sSup>
                      <m:sSupPr>
                        <m:ctrlPr>
                          <a:rPr lang="en-US" sz="2400" i="1" smtClean="0">
                            <a:latin typeface="Cambria Math" charset="0"/>
                          </a:rPr>
                        </m:ctrlPr>
                      </m:sSupPr>
                      <m:e>
                        <m:r>
                          <a:rPr lang="en-US" sz="2400" b="0" i="1" smtClean="0">
                            <a:latin typeface="Cambria Math" charset="0"/>
                          </a:rPr>
                          <m:t>𝑏</m:t>
                        </m:r>
                      </m:e>
                      <m:sup>
                        <m:r>
                          <a:rPr lang="en-US" sz="2400" b="0" i="1" smtClean="0">
                            <a:latin typeface="Cambria Math" charset="0"/>
                          </a:rPr>
                          <m:t>2</m:t>
                        </m:r>
                      </m:sup>
                    </m:sSup>
                  </m:oMath>
                </a14:m>
                <a:r>
                  <a:rPr lang="en-US" sz="2400" dirty="0" smtClean="0"/>
                  <a:t>	square  </a:t>
                </a:r>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819791" y="859700"/>
                <a:ext cx="3304878" cy="461665"/>
              </a:xfrm>
              <a:prstGeom prst="rect">
                <a:avLst/>
              </a:prstGeom>
              <a:blipFill rotWithShape="0">
                <a:blip r:embed="rId4"/>
                <a:stretch>
                  <a:fillRect l="-554" t="-7895" b="-31579"/>
                </a:stretch>
              </a:blipFill>
            </p:spPr>
            <p:txBody>
              <a:bodyPr/>
              <a:lstStyle/>
              <a:p>
                <a:r>
                  <a:rPr lang="en-US">
                    <a:noFill/>
                  </a:rPr>
                  <a:t> </a:t>
                </a:r>
              </a:p>
            </p:txBody>
          </p:sp>
        </mc:Fallback>
      </mc:AlternateContent>
      <p:sp>
        <p:nvSpPr>
          <p:cNvPr id="7" name="Right Arrow 6"/>
          <p:cNvSpPr/>
          <p:nvPr/>
        </p:nvSpPr>
        <p:spPr>
          <a:xfrm>
            <a:off x="3349114" y="957137"/>
            <a:ext cx="1092876" cy="2667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50692" y="2797326"/>
            <a:ext cx="184731" cy="369332"/>
          </a:xfrm>
          <a:prstGeom prst="rect">
            <a:avLst/>
          </a:prstGeom>
          <a:noFill/>
        </p:spPr>
        <p:txBody>
          <a:bodyPr wrap="none" rtlCol="0">
            <a:spAutoFit/>
          </a:bodyPr>
          <a:lstStyle/>
          <a:p>
            <a:endParaRPr lang="en-US"/>
          </a:p>
        </p:txBody>
      </p:sp>
      <mc:AlternateContent xmlns:mc="http://schemas.openxmlformats.org/markup-compatibility/2006" xmlns:a14="http://schemas.microsoft.com/office/drawing/2010/main">
        <mc:Choice Requires="a14">
          <p:sp>
            <p:nvSpPr>
              <p:cNvPr id="26" name="TextBox 25"/>
              <p:cNvSpPr txBox="1"/>
              <p:nvPr/>
            </p:nvSpPr>
            <p:spPr>
              <a:xfrm>
                <a:off x="6152932" y="2994253"/>
                <a:ext cx="2421176" cy="1346587"/>
              </a:xfrm>
              <a:prstGeom prst="rect">
                <a:avLst/>
              </a:prstGeom>
              <a:noFill/>
            </p:spPr>
            <p:txBody>
              <a:bodyPr wrap="none" rtlCol="0">
                <a:spAutoFit/>
              </a:bodyPr>
              <a:lstStyle/>
              <a:p>
                <a:r>
                  <a:rPr lang="en-US" sz="2400" b="1" dirty="0" smtClean="0"/>
                  <a:t>Steps:</a:t>
                </a:r>
              </a:p>
              <a:p>
                <a:pPr marL="342900" indent="-342900">
                  <a:buFont typeface="Arial" charset="0"/>
                  <a:buChar char="•"/>
                </a:pPr>
                <a14:m>
                  <m:oMath xmlns:m="http://schemas.openxmlformats.org/officeDocument/2006/math">
                    <m:r>
                      <a:rPr lang="en-US" sz="2400" b="0" i="1" smtClean="0">
                        <a:latin typeface="Cambria Math" charset="0"/>
                      </a:rPr>
                      <m:t>𝑏</m:t>
                    </m:r>
                    <m:r>
                      <a:rPr lang="en-US" sz="2400" b="0" i="1" smtClean="0">
                        <a:latin typeface="Cambria Math" charset="0"/>
                      </a:rPr>
                      <m:t>=</m:t>
                    </m:r>
                    <m:sSup>
                      <m:sSupPr>
                        <m:ctrlPr>
                          <a:rPr lang="en-US" sz="2400" b="0" i="1" smtClean="0">
                            <a:latin typeface="Cambria Math" charset="0"/>
                          </a:rPr>
                        </m:ctrlPr>
                      </m:sSupPr>
                      <m:e>
                        <m:r>
                          <a:rPr lang="en-US" sz="2400" b="0" i="1" smtClean="0">
                            <a:latin typeface="Cambria Math" charset="0"/>
                          </a:rPr>
                          <m:t>(</m:t>
                        </m:r>
                        <m:nary>
                          <m:naryPr>
                            <m:chr m:val="∏"/>
                            <m:ctrlPr>
                              <a:rPr lang="is-IS" sz="2400" b="0" i="1" smtClean="0">
                                <a:latin typeface="Cambria Math" charset="0"/>
                              </a:rPr>
                            </m:ctrlPr>
                          </m:naryPr>
                          <m:sub>
                            <m:r>
                              <m:rPr>
                                <m:brk m:alnAt="23"/>
                              </m:rPr>
                              <a:rPr lang="en-US" sz="2400" b="0" i="1" smtClean="0">
                                <a:latin typeface="Cambria Math" charset="0"/>
                              </a:rPr>
                              <m:t>𝑖</m:t>
                            </m:r>
                            <m:r>
                              <a:rPr lang="en-US" sz="2400" b="0" i="1" smtClean="0">
                                <a:latin typeface="Cambria Math" charset="0"/>
                              </a:rPr>
                              <m:t>=1</m:t>
                            </m:r>
                          </m:sub>
                          <m:sup>
                            <m:r>
                              <a:rPr lang="en-US" sz="2400" b="0" i="1" smtClean="0">
                                <a:latin typeface="Cambria Math" charset="0"/>
                              </a:rPr>
                              <m:t>𝑚</m:t>
                            </m:r>
                          </m:sup>
                          <m:e>
                            <m:sSub>
                              <m:sSubPr>
                                <m:ctrlPr>
                                  <a:rPr lang="en-US" sz="2400" b="0" i="1" smtClean="0">
                                    <a:latin typeface="Cambria Math" charset="0"/>
                                  </a:rPr>
                                </m:ctrlPr>
                              </m:sSubPr>
                              <m:e>
                                <m:r>
                                  <a:rPr lang="en-US" sz="2400" b="0" i="1" smtClean="0">
                                    <a:latin typeface="Cambria Math" charset="0"/>
                                  </a:rPr>
                                  <m:t>𝑏</m:t>
                                </m:r>
                              </m:e>
                              <m:sub>
                                <m:r>
                                  <a:rPr lang="en-US" sz="2400" b="0" i="1" smtClean="0">
                                    <a:latin typeface="Cambria Math" charset="0"/>
                                  </a:rPr>
                                  <m:t>𝑖</m:t>
                                </m:r>
                              </m:sub>
                            </m:sSub>
                          </m:e>
                        </m:nary>
                        <m:r>
                          <a:rPr lang="en-US" sz="2400" b="0" i="1" smtClean="0">
                            <a:latin typeface="Cambria Math" charset="0"/>
                          </a:rPr>
                          <m:t>)</m:t>
                        </m:r>
                      </m:e>
                      <m:sup>
                        <m:f>
                          <m:fPr>
                            <m:ctrlPr>
                              <a:rPr lang="mr-IN" sz="2400" b="0" i="1" smtClean="0">
                                <a:latin typeface="Cambria Math" charset="0"/>
                              </a:rPr>
                            </m:ctrlPr>
                          </m:fPr>
                          <m:num>
                            <m:r>
                              <a:rPr lang="en-US" sz="2400" b="0" i="1" smtClean="0">
                                <a:latin typeface="Cambria Math" charset="0"/>
                              </a:rPr>
                              <m:t>1</m:t>
                            </m:r>
                          </m:num>
                          <m:den>
                            <m:r>
                              <a:rPr lang="en-US" sz="2400" b="0" i="1" smtClean="0">
                                <a:latin typeface="Cambria Math" charset="0"/>
                              </a:rPr>
                              <m:t>2</m:t>
                            </m:r>
                          </m:den>
                        </m:f>
                      </m:sup>
                    </m:sSup>
                  </m:oMath>
                </a14:m>
                <a:endParaRPr lang="en-US" sz="2400" dirty="0" smtClean="0"/>
              </a:p>
              <a:p>
                <a:pPr marL="342900" indent="-342900">
                  <a:buFont typeface="Arial" charset="0"/>
                  <a:buChar char="•"/>
                </a:pPr>
                <a14:m>
                  <m:oMath xmlns:m="http://schemas.openxmlformats.org/officeDocument/2006/math">
                    <m:r>
                      <a:rPr lang="en-US" sz="2400" b="0" i="1" smtClean="0">
                        <a:latin typeface="Cambria Math" charset="0"/>
                      </a:rPr>
                      <m:t>𝑎</m:t>
                    </m:r>
                    <m:r>
                      <a:rPr lang="en-US" sz="2400" b="0" i="1" smtClean="0">
                        <a:latin typeface="Cambria Math" charset="0"/>
                      </a:rPr>
                      <m:t>=</m:t>
                    </m:r>
                    <m:nary>
                      <m:naryPr>
                        <m:chr m:val="∏"/>
                        <m:ctrlPr>
                          <a:rPr lang="is-IS" sz="2400" b="0" i="1" smtClean="0">
                            <a:latin typeface="Cambria Math" charset="0"/>
                          </a:rPr>
                        </m:ctrlPr>
                      </m:naryPr>
                      <m:sub>
                        <m:r>
                          <m:rPr>
                            <m:brk m:alnAt="23"/>
                          </m:rPr>
                          <a:rPr lang="en-US" sz="2400" b="0" i="1" smtClean="0">
                            <a:latin typeface="Cambria Math" charset="0"/>
                          </a:rPr>
                          <m:t>𝑖</m:t>
                        </m:r>
                        <m:r>
                          <a:rPr lang="en-US" sz="2400" b="0" i="1" smtClean="0">
                            <a:latin typeface="Cambria Math" charset="0"/>
                          </a:rPr>
                          <m:t>=1</m:t>
                        </m:r>
                      </m:sub>
                      <m:sup>
                        <m:r>
                          <a:rPr lang="en-US" sz="2400" b="0" i="1" smtClean="0">
                            <a:latin typeface="Cambria Math" charset="0"/>
                          </a:rPr>
                          <m:t>𝑚</m:t>
                        </m:r>
                      </m:sup>
                      <m:e>
                        <m:sSub>
                          <m:sSubPr>
                            <m:ctrlPr>
                              <a:rPr lang="en-US" sz="2400" b="0" i="1" smtClean="0">
                                <a:latin typeface="Cambria Math" charset="0"/>
                              </a:rPr>
                            </m:ctrlPr>
                          </m:sSubPr>
                          <m:e>
                            <m:r>
                              <a:rPr lang="en-US" sz="2400" b="0" i="1" smtClean="0">
                                <a:latin typeface="Cambria Math" charset="0"/>
                              </a:rPr>
                              <m:t>𝑎</m:t>
                            </m:r>
                          </m:e>
                          <m:sub>
                            <m:r>
                              <a:rPr lang="en-US" sz="2400" b="0" i="1" smtClean="0">
                                <a:latin typeface="Cambria Math" charset="0"/>
                              </a:rPr>
                              <m:t>𝑖</m:t>
                            </m:r>
                          </m:sub>
                        </m:sSub>
                      </m:e>
                    </m:nary>
                  </m:oMath>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152932" y="2994253"/>
                <a:ext cx="2421176" cy="1346587"/>
              </a:xfrm>
              <a:prstGeom prst="rect">
                <a:avLst/>
              </a:prstGeom>
              <a:blipFill rotWithShape="0">
                <a:blip r:embed="rId5"/>
                <a:stretch>
                  <a:fillRect l="-3769" t="-3167" r="-503" b="-642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152932" y="4450022"/>
                <a:ext cx="2778261" cy="830997"/>
              </a:xfrm>
              <a:prstGeom prst="rect">
                <a:avLst/>
              </a:prstGeom>
              <a:noFill/>
            </p:spPr>
            <p:txBody>
              <a:bodyPr wrap="none" rtlCol="0">
                <a:spAutoFit/>
              </a:bodyPr>
              <a:lstStyle/>
              <a:p>
                <a:pPr marL="285750" indent="-285750">
                  <a:buFont typeface="Arial" charset="0"/>
                  <a:buChar char="•"/>
                </a:pPr>
                <a14:m>
                  <m:oMath xmlns:m="http://schemas.openxmlformats.org/officeDocument/2006/math">
                    <m:r>
                      <a:rPr lang="en-US" sz="2400" b="0" i="1" smtClean="0">
                        <a:latin typeface="Cambria Math" charset="0"/>
                      </a:rPr>
                      <m:t>𝑝</m:t>
                    </m:r>
                    <m:r>
                      <a:rPr lang="en-US" sz="2400" b="0" i="1" smtClean="0">
                        <a:latin typeface="Cambria Math" charset="0"/>
                      </a:rPr>
                      <m:t>=</m:t>
                    </m:r>
                    <m:func>
                      <m:funcPr>
                        <m:ctrlPr>
                          <a:rPr lang="en-US" sz="2400" b="0" i="1" smtClean="0">
                            <a:latin typeface="Cambria Math" charset="0"/>
                          </a:rPr>
                        </m:ctrlPr>
                      </m:funcPr>
                      <m:fName>
                        <m:r>
                          <m:rPr>
                            <m:sty m:val="p"/>
                          </m:rPr>
                          <a:rPr lang="en-US" sz="2400" b="0" i="0" smtClean="0">
                            <a:latin typeface="Cambria Math" charset="0"/>
                          </a:rPr>
                          <m:t>gcd</m:t>
                        </m:r>
                      </m:fName>
                      <m:e>
                        <m:d>
                          <m:dPr>
                            <m:ctrlPr>
                              <a:rPr lang="en-US" sz="2400" b="0" i="1" smtClean="0">
                                <a:latin typeface="Cambria Math" charset="0"/>
                              </a:rPr>
                            </m:ctrlPr>
                          </m:dPr>
                          <m:e>
                            <m:r>
                              <a:rPr lang="en-US" sz="2400" b="0" i="1" smtClean="0">
                                <a:latin typeface="Cambria Math" charset="0"/>
                              </a:rPr>
                              <m:t>𝑛</m:t>
                            </m:r>
                            <m:r>
                              <a:rPr lang="en-US" sz="2400" b="0" i="1" smtClean="0">
                                <a:latin typeface="Cambria Math" charset="0"/>
                              </a:rPr>
                              <m:t>, </m:t>
                            </m:r>
                            <m:r>
                              <a:rPr lang="en-US" sz="2400" b="0" i="1" smtClean="0">
                                <a:latin typeface="Cambria Math" charset="0"/>
                              </a:rPr>
                              <m:t>𝑎</m:t>
                            </m:r>
                            <m:r>
                              <a:rPr lang="en-US" sz="2400" b="0" i="1" smtClean="0">
                                <a:latin typeface="Cambria Math" charset="0"/>
                              </a:rPr>
                              <m:t>+</m:t>
                            </m:r>
                            <m:r>
                              <a:rPr lang="en-US" sz="2400" b="0" i="1" smtClean="0">
                                <a:latin typeface="Cambria Math" charset="0"/>
                              </a:rPr>
                              <m:t>𝑏</m:t>
                            </m:r>
                          </m:e>
                        </m:d>
                      </m:e>
                    </m:func>
                  </m:oMath>
                </a14:m>
                <a:endParaRPr lang="en-US" sz="2400" b="0" dirty="0" smtClean="0"/>
              </a:p>
              <a:p>
                <a:pPr marL="285750" indent="-285750">
                  <a:buFont typeface="Arial" charset="0"/>
                  <a:buChar char="•"/>
                </a:pPr>
                <a14:m>
                  <m:oMath xmlns:m="http://schemas.openxmlformats.org/officeDocument/2006/math">
                    <m:r>
                      <a:rPr lang="en-US" sz="2400" b="0" i="1" smtClean="0">
                        <a:latin typeface="Cambria Math" charset="0"/>
                      </a:rPr>
                      <m:t>𝑞</m:t>
                    </m:r>
                    <m:r>
                      <a:rPr lang="en-US" sz="2400" b="0" i="1" smtClean="0">
                        <a:latin typeface="Cambria Math" charset="0"/>
                      </a:rPr>
                      <m:t>=</m:t>
                    </m:r>
                    <m:r>
                      <m:rPr>
                        <m:sty m:val="p"/>
                      </m:rPr>
                      <a:rPr lang="en-US" sz="2400" b="0" i="0" smtClean="0">
                        <a:latin typeface="Cambria Math" charset="0"/>
                      </a:rPr>
                      <m:t>gcd</m:t>
                    </m:r>
                    <m:r>
                      <a:rPr lang="en-US" sz="2400" b="0" i="1" smtClean="0">
                        <a:latin typeface="Cambria Math" charset="0"/>
                      </a:rPr>
                      <m:t>⁡(</m:t>
                    </m:r>
                    <m:r>
                      <a:rPr lang="en-US" sz="2400" b="0" i="1" smtClean="0">
                        <a:latin typeface="Cambria Math" charset="0"/>
                      </a:rPr>
                      <m:t>𝑛</m:t>
                    </m:r>
                    <m:r>
                      <a:rPr lang="en-US" sz="2400" b="0" i="1" smtClean="0">
                        <a:latin typeface="Cambria Math" charset="0"/>
                      </a:rPr>
                      <m:t>, </m:t>
                    </m:r>
                    <m:r>
                      <a:rPr lang="en-US" sz="2400" b="0" i="1" smtClean="0">
                        <a:latin typeface="Cambria Math" charset="0"/>
                      </a:rPr>
                      <m:t>𝑎</m:t>
                    </m:r>
                    <m:r>
                      <a:rPr lang="en-US" sz="2400" b="0" i="1" smtClean="0">
                        <a:latin typeface="Cambria Math" charset="0"/>
                      </a:rPr>
                      <m:t>−</m:t>
                    </m:r>
                    <m:r>
                      <a:rPr lang="en-US" sz="2400" b="0" i="1" smtClean="0">
                        <a:latin typeface="Cambria Math" charset="0"/>
                      </a:rPr>
                      <m:t>𝑏</m:t>
                    </m:r>
                    <m:r>
                      <a:rPr lang="en-US" sz="2400" b="0" i="1" smtClean="0">
                        <a:latin typeface="Cambria Math" charset="0"/>
                      </a:rPr>
                      <m:t>)</m:t>
                    </m:r>
                  </m:oMath>
                </a14:m>
                <a:endParaRPr lang="en-US" sz="2400" b="0" dirty="0" smtClean="0"/>
              </a:p>
            </p:txBody>
          </p:sp>
        </mc:Choice>
        <mc:Fallback xmlns="">
          <p:sp>
            <p:nvSpPr>
              <p:cNvPr id="28" name="TextBox 27"/>
              <p:cNvSpPr txBox="1">
                <a:spLocks noRot="1" noChangeAspect="1" noMove="1" noResize="1" noEditPoints="1" noAdjustHandles="1" noChangeArrowheads="1" noChangeShapeType="1" noTextEdit="1"/>
              </p:cNvSpPr>
              <p:nvPr/>
            </p:nvSpPr>
            <p:spPr>
              <a:xfrm>
                <a:off x="6152932" y="4450022"/>
                <a:ext cx="2778261" cy="830997"/>
              </a:xfrm>
              <a:prstGeom prst="rect">
                <a:avLst/>
              </a:prstGeom>
              <a:blipFill rotWithShape="0">
                <a:blip r:embed="rId6"/>
                <a:stretch>
                  <a:fillRect l="-2851" t="-15441" r="-1096" b="-71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152932" y="5390201"/>
                <a:ext cx="14004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𝑛</m:t>
                      </m:r>
                      <m:r>
                        <a:rPr lang="en-US" sz="2400" b="0" i="1" smtClean="0">
                          <a:latin typeface="Cambria Math" charset="0"/>
                        </a:rPr>
                        <m:t>=</m:t>
                      </m:r>
                      <m:r>
                        <a:rPr lang="en-US" sz="2400" b="0" i="1" smtClean="0">
                          <a:latin typeface="Cambria Math" charset="0"/>
                        </a:rPr>
                        <m:t>𝑝</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𝑞</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6152932" y="5390201"/>
                <a:ext cx="1400448" cy="461665"/>
              </a:xfrm>
              <a:prstGeom prst="rect">
                <a:avLst/>
              </a:prstGeom>
              <a:blipFill rotWithShape="0">
                <a:blip r:embed="rId7"/>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00423" y="1438798"/>
                <a:ext cx="4686476" cy="1200329"/>
              </a:xfrm>
              <a:prstGeom prst="rect">
                <a:avLst/>
              </a:prstGeom>
              <a:noFill/>
            </p:spPr>
            <p:txBody>
              <a:bodyPr wrap="none" rtlCol="0">
                <a:spAutoFit/>
              </a:bodyPr>
              <a:lstStyle/>
              <a:p>
                <a:r>
                  <a:rPr lang="en-US" sz="2400" b="1" dirty="0" smtClean="0"/>
                  <a:t>Infeasible:</a:t>
                </a:r>
              </a:p>
              <a:p>
                <a:pPr marL="342900" indent="-342900">
                  <a:buFont typeface="Arial" charset="0"/>
                  <a:buChar char="•"/>
                </a:pPr>
                <a:r>
                  <a:rPr lang="en-US" sz="2400" dirty="0" smtClean="0"/>
                  <a:t>a takes huge amount of numbers</a:t>
                </a:r>
              </a:p>
              <a:p>
                <a:pPr marL="342900" indent="-342900">
                  <a:buFont typeface="Arial" charset="0"/>
                  <a:buChar char="•"/>
                </a:pPr>
                <a:r>
                  <a:rPr lang="en-US" sz="2400" dirty="0" smtClean="0"/>
                  <a:t>In most case, </a:t>
                </a:r>
                <a14:m>
                  <m:oMath xmlns:m="http://schemas.openxmlformats.org/officeDocument/2006/math">
                    <m:sSup>
                      <m:sSupPr>
                        <m:ctrlPr>
                          <a:rPr lang="en-US" sz="2400" i="1">
                            <a:latin typeface="Cambria Math" charset="0"/>
                          </a:rPr>
                        </m:ctrlPr>
                      </m:sSupPr>
                      <m:e>
                        <m:r>
                          <a:rPr lang="en-US" sz="2400" i="1">
                            <a:latin typeface="Cambria Math" charset="0"/>
                          </a:rPr>
                          <m:t>𝑎</m:t>
                        </m:r>
                      </m:e>
                      <m:sup>
                        <m:r>
                          <a:rPr lang="en-US" sz="2400" i="1">
                            <a:latin typeface="Cambria Math" charset="0"/>
                          </a:rPr>
                          <m:t>2</m:t>
                        </m:r>
                      </m:sup>
                    </m:sSup>
                    <m:r>
                      <a:rPr lang="en-US" sz="2400" i="1">
                        <a:latin typeface="Cambria Math" charset="0"/>
                      </a:rPr>
                      <m:t> </m:t>
                    </m:r>
                    <m:d>
                      <m:dPr>
                        <m:ctrlPr>
                          <a:rPr lang="en-US" sz="2400" i="1">
                            <a:latin typeface="Cambria Math" charset="0"/>
                          </a:rPr>
                        </m:ctrlPr>
                      </m:dPr>
                      <m:e>
                        <m:r>
                          <a:rPr lang="en-US" sz="2400" i="1">
                            <a:latin typeface="Cambria Math" charset="0"/>
                          </a:rPr>
                          <m:t>𝑚𝑜𝑑</m:t>
                        </m:r>
                        <m:r>
                          <a:rPr lang="en-US" sz="2400" i="1">
                            <a:latin typeface="Cambria Math" charset="0"/>
                          </a:rPr>
                          <m:t> </m:t>
                        </m:r>
                        <m:r>
                          <a:rPr lang="en-US" sz="2400" i="1">
                            <a:latin typeface="Cambria Math" charset="0"/>
                          </a:rPr>
                          <m:t>𝑛</m:t>
                        </m:r>
                      </m:e>
                    </m:d>
                    <m:r>
                      <a:rPr lang="en-US" sz="2400" i="1" smtClean="0">
                        <a:latin typeface="Cambria Math" charset="0"/>
                        <a:ea typeface="Cambria Math" charset="0"/>
                        <a:cs typeface="Cambria Math" charset="0"/>
                      </a:rPr>
                      <m:t>≠</m:t>
                    </m:r>
                    <m:sSup>
                      <m:sSupPr>
                        <m:ctrlPr>
                          <a:rPr lang="en-US" sz="2400" i="1" smtClean="0">
                            <a:latin typeface="Cambria Math" charset="0"/>
                            <a:ea typeface="Cambria Math" charset="0"/>
                            <a:cs typeface="Cambria Math" charset="0"/>
                          </a:rPr>
                        </m:ctrlPr>
                      </m:sSupPr>
                      <m:e>
                        <m:r>
                          <a:rPr lang="en-US" sz="2400" b="0" i="1" smtClean="0">
                            <a:latin typeface="Cambria Math" charset="0"/>
                            <a:ea typeface="Cambria Math" charset="0"/>
                            <a:cs typeface="Cambria Math" charset="0"/>
                          </a:rPr>
                          <m:t>𝑏</m:t>
                        </m:r>
                      </m:e>
                      <m:sup>
                        <m:r>
                          <a:rPr lang="en-US" sz="2400" b="0" i="1" smtClean="0">
                            <a:latin typeface="Cambria Math" charset="0"/>
                            <a:ea typeface="Cambria Math" charset="0"/>
                            <a:cs typeface="Cambria Math" charset="0"/>
                          </a:rPr>
                          <m:t>2</m:t>
                        </m:r>
                      </m:sup>
                    </m:sSup>
                  </m:oMath>
                </a14:m>
                <a:endParaRPr lang="en-US" sz="24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600423" y="1438798"/>
                <a:ext cx="4686476" cy="1200329"/>
              </a:xfrm>
              <a:prstGeom prst="rect">
                <a:avLst/>
              </a:prstGeom>
              <a:blipFill rotWithShape="0">
                <a:blip r:embed="rId8"/>
                <a:stretch>
                  <a:fillRect l="-1951" t="-3553" r="-1040" b="-49239"/>
                </a:stretch>
              </a:blipFill>
            </p:spPr>
            <p:txBody>
              <a:bodyPr/>
              <a:lstStyle/>
              <a:p>
                <a:r>
                  <a:rPr lang="en-US">
                    <a:noFill/>
                  </a:rPr>
                  <a:t> </a:t>
                </a:r>
              </a:p>
            </p:txBody>
          </p:sp>
        </mc:Fallback>
      </mc:AlternateContent>
      <p:sp>
        <p:nvSpPr>
          <p:cNvPr id="11" name="TextBox 10"/>
          <p:cNvSpPr txBox="1"/>
          <p:nvPr/>
        </p:nvSpPr>
        <p:spPr>
          <a:xfrm>
            <a:off x="600423" y="2682323"/>
            <a:ext cx="1412566" cy="461665"/>
          </a:xfrm>
          <a:prstGeom prst="rect">
            <a:avLst/>
          </a:prstGeom>
          <a:noFill/>
        </p:spPr>
        <p:txBody>
          <a:bodyPr wrap="none" rtlCol="0">
            <a:spAutoFit/>
          </a:bodyPr>
          <a:lstStyle/>
          <a:p>
            <a:r>
              <a:rPr lang="en-US" sz="2400" b="1" dirty="0" smtClean="0"/>
              <a:t>Changes:</a:t>
            </a:r>
            <a:endParaRPr lang="en-US" sz="2400" b="1" dirty="0"/>
          </a:p>
        </p:txBody>
      </p:sp>
      <mc:AlternateContent xmlns:mc="http://schemas.openxmlformats.org/markup-compatibility/2006">
        <mc:Choice xmlns:a14="http://schemas.microsoft.com/office/drawing/2010/main" Requires="a14">
          <p:graphicFrame>
            <p:nvGraphicFramePr>
              <p:cNvPr id="19" name="Table 18"/>
              <p:cNvGraphicFramePr>
                <a:graphicFrameLocks noGrp="1"/>
              </p:cNvGraphicFramePr>
              <p:nvPr>
                <p:extLst/>
              </p:nvPr>
            </p:nvGraphicFramePr>
            <p:xfrm>
              <a:off x="758937" y="3319647"/>
              <a:ext cx="4765563" cy="2743200"/>
            </p:xfrm>
            <a:graphic>
              <a:graphicData uri="http://schemas.openxmlformats.org/drawingml/2006/table">
                <a:tbl>
                  <a:tblPr firstRow="1" bandRow="1">
                    <a:tableStyleId>{5C22544A-7EE6-4342-B048-85BDC9FD1C3A}</a:tableStyleId>
                  </a:tblPr>
                  <a:tblGrid>
                    <a:gridCol w="1219200"/>
                    <a:gridCol w="1219200"/>
                    <a:gridCol w="1219200"/>
                    <a:gridCol w="1107963"/>
                  </a:tblGrid>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1" i="1" smtClean="0">
                                        <a:latin typeface="Cambria Math" charset="0"/>
                                      </a:rPr>
                                    </m:ctrlPr>
                                  </m:sSubPr>
                                  <m:e>
                                    <m:r>
                                      <a:rPr lang="en-US" sz="1400" b="1" i="1" smtClean="0">
                                        <a:latin typeface="Cambria Math" charset="0"/>
                                      </a:rPr>
                                      <m:t>𝒂</m:t>
                                    </m:r>
                                  </m:e>
                                  <m:sub>
                                    <m:r>
                                      <a:rPr lang="en-US" sz="1400" b="1" i="1" smtClean="0">
                                        <a:latin typeface="Cambria Math" charset="0"/>
                                      </a:rPr>
                                      <m:t>𝒊</m:t>
                                    </m:r>
                                  </m:sub>
                                </m:sSub>
                              </m:oMath>
                            </m:oMathPara>
                          </a14:m>
                          <a:endParaRPr lang="en-US" sz="1400" b="1"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400" b="1" i="1" smtClean="0">
                                        <a:latin typeface="Cambria Math" charset="0"/>
                                      </a:rPr>
                                    </m:ctrlPr>
                                  </m:sSupPr>
                                  <m:e>
                                    <m:sSub>
                                      <m:sSubPr>
                                        <m:ctrlPr>
                                          <a:rPr lang="en-US" sz="1400" b="1" i="1" smtClean="0">
                                            <a:latin typeface="Cambria Math" charset="0"/>
                                          </a:rPr>
                                        </m:ctrlPr>
                                      </m:sSubPr>
                                      <m:e>
                                        <m:r>
                                          <a:rPr lang="en-US" sz="1400" b="1" i="1" smtClean="0">
                                            <a:latin typeface="Cambria Math" charset="0"/>
                                          </a:rPr>
                                          <m:t>𝒂</m:t>
                                        </m:r>
                                      </m:e>
                                      <m:sub>
                                        <m:r>
                                          <a:rPr lang="en-US" sz="1400" b="1" i="1" smtClean="0">
                                            <a:latin typeface="Cambria Math" charset="0"/>
                                          </a:rPr>
                                          <m:t>𝒊</m:t>
                                        </m:r>
                                      </m:sub>
                                    </m:sSub>
                                  </m:e>
                                  <m:sup>
                                    <m:r>
                                      <a:rPr lang="en-US" sz="1400" b="1" i="1" smtClean="0">
                                        <a:latin typeface="Cambria Math" charset="0"/>
                                      </a:rPr>
                                      <m:t>𝟐</m:t>
                                    </m:r>
                                  </m:sup>
                                </m:sSup>
                                <m:r>
                                  <a:rPr lang="en-US" sz="1400" b="1" i="1" smtClean="0">
                                    <a:latin typeface="Cambria Math" charset="0"/>
                                  </a:rPr>
                                  <m:t> </m:t>
                                </m:r>
                                <m:r>
                                  <a:rPr lang="en-US" sz="1400" b="1" i="1" smtClean="0">
                                    <a:latin typeface="Cambria Math" charset="0"/>
                                  </a:rPr>
                                  <m:t>𝒎𝒐𝒅</m:t>
                                </m:r>
                                <m:r>
                                  <a:rPr lang="en-US" sz="1400" b="1" i="1" smtClean="0">
                                    <a:latin typeface="Cambria Math" charset="0"/>
                                  </a:rPr>
                                  <m:t> </m:t>
                                </m:r>
                                <m:r>
                                  <a:rPr lang="en-US" sz="1400" b="1" i="1" smtClean="0">
                                    <a:latin typeface="Cambria Math" charset="0"/>
                                  </a:rPr>
                                  <m:t>𝒏</m:t>
                                </m:r>
                              </m:oMath>
                            </m:oMathPara>
                          </a14:m>
                          <a:endParaRPr lang="en-US" sz="1400" b="1" i="1"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1" i="1" smtClean="0">
                                        <a:latin typeface="Cambria Math" charset="0"/>
                                      </a:rPr>
                                    </m:ctrlPr>
                                  </m:sSubPr>
                                  <m:e>
                                    <m:r>
                                      <a:rPr lang="en-US" sz="1400" b="1" i="1" smtClean="0">
                                        <a:latin typeface="Cambria Math" charset="0"/>
                                      </a:rPr>
                                      <m:t>𝒃</m:t>
                                    </m:r>
                                  </m:e>
                                  <m:sub>
                                    <m:r>
                                      <a:rPr lang="en-US" sz="1400" b="1" i="1" smtClean="0">
                                        <a:latin typeface="Cambria Math" charset="0"/>
                                      </a:rPr>
                                      <m:t>𝒊</m:t>
                                    </m:r>
                                  </m:sub>
                                </m:sSub>
                              </m:oMath>
                            </m:oMathPara>
                          </a14:m>
                          <a:endParaRPr lang="en-US" sz="1400" b="1"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i="1" dirty="0" smtClean="0"/>
                            <a:t>B-Smooth Number</a:t>
                          </a:r>
                        </a:p>
                      </a:txBody>
                      <a:tcPr/>
                    </a:tc>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𝑎</m:t>
                                    </m:r>
                                  </m:e>
                                  <m:sub>
                                    <m:r>
                                      <a:rPr lang="en-US" sz="1400" b="0" i="1" smtClean="0">
                                        <a:latin typeface="Cambria Math" charset="0"/>
                                      </a:rPr>
                                      <m:t>1</m:t>
                                    </m:r>
                                  </m:sub>
                                </m:sSub>
                              </m:oMath>
                            </m:oMathPara>
                          </a14:m>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1200" b="1" i="1" smtClean="0">
                                        <a:latin typeface="Cambria Math" charset="0"/>
                                      </a:rPr>
                                    </m:ctrlPr>
                                  </m:sSupPr>
                                  <m:e>
                                    <m:sSub>
                                      <m:sSubPr>
                                        <m:ctrlPr>
                                          <a:rPr lang="en-US" sz="1200" b="1" i="1" smtClean="0">
                                            <a:latin typeface="Cambria Math" charset="0"/>
                                          </a:rPr>
                                        </m:ctrlPr>
                                      </m:sSubPr>
                                      <m:e>
                                        <m:r>
                                          <a:rPr lang="en-US" sz="1200" b="1" i="1" smtClean="0">
                                            <a:latin typeface="Cambria Math" charset="0"/>
                                          </a:rPr>
                                          <m:t>𝒂</m:t>
                                        </m:r>
                                      </m:e>
                                      <m:sub>
                                        <m:r>
                                          <a:rPr lang="en-US" sz="1200" b="1" i="1" smtClean="0">
                                            <a:latin typeface="Cambria Math" charset="0"/>
                                          </a:rPr>
                                          <m:t>𝟏</m:t>
                                        </m:r>
                                      </m:sub>
                                    </m:sSub>
                                  </m:e>
                                  <m:sup>
                                    <m:r>
                                      <a:rPr lang="en-US" sz="1200" b="1" i="1" smtClean="0">
                                        <a:latin typeface="Cambria Math" charset="0"/>
                                      </a:rPr>
                                      <m:t>𝟐</m:t>
                                    </m:r>
                                  </m:sup>
                                </m:sSup>
                                <m:r>
                                  <a:rPr lang="en-US" sz="1200" b="1" i="1" smtClean="0">
                                    <a:latin typeface="Cambria Math" charset="0"/>
                                  </a:rPr>
                                  <m:t> </m:t>
                                </m:r>
                                <m:r>
                                  <a:rPr lang="en-US" sz="1200" b="1" i="1" smtClean="0">
                                    <a:latin typeface="Cambria Math" charset="0"/>
                                  </a:rPr>
                                  <m:t>𝒎𝒐𝒅</m:t>
                                </m:r>
                                <m:r>
                                  <a:rPr lang="en-US" sz="1200" b="1" i="1" smtClean="0">
                                    <a:latin typeface="Cambria Math" charset="0"/>
                                  </a:rPr>
                                  <m:t> </m:t>
                                </m:r>
                                <m:r>
                                  <a:rPr lang="en-US" sz="1200" b="1" i="1" smtClean="0">
                                    <a:latin typeface="Cambria Math" charset="0"/>
                                  </a:rPr>
                                  <m:t>𝒏</m:t>
                                </m:r>
                              </m:oMath>
                            </m:oMathPara>
                          </a14:m>
                          <a:endParaRPr lang="en-US" sz="1200" b="1" i="1"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𝑏</m:t>
                                    </m:r>
                                  </m:e>
                                  <m:sub>
                                    <m:r>
                                      <a:rPr lang="en-US" sz="1400" b="0" i="1" smtClean="0">
                                        <a:latin typeface="Cambria Math" charset="0"/>
                                      </a:rPr>
                                      <m:t>1</m:t>
                                    </m:r>
                                  </m:sub>
                                </m:sSub>
                              </m:oMath>
                            </m:oMathPara>
                          </a14:m>
                          <a:endParaRPr lang="en-US" dirty="0"/>
                        </a:p>
                      </a:txBody>
                      <a:tcPr/>
                    </a:tc>
                    <a:tc>
                      <a:txBody>
                        <a:bodyPr/>
                        <a:lstStyle/>
                        <a:p>
                          <a:pPr algn="ctr"/>
                          <a:r>
                            <a:rPr lang="en-US" dirty="0" smtClean="0"/>
                            <a:t>yes</a:t>
                          </a:r>
                          <a:endParaRPr lang="en-US" dirty="0"/>
                        </a:p>
                      </a:txBody>
                      <a:tcPr/>
                    </a:tc>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𝑎</m:t>
                                    </m:r>
                                  </m:e>
                                  <m:sub>
                                    <m:r>
                                      <a:rPr lang="en-US" sz="1400" b="0" i="1" smtClean="0">
                                        <a:latin typeface="Cambria Math" charset="0"/>
                                      </a:rPr>
                                      <m:t>2</m:t>
                                    </m:r>
                                  </m:sub>
                                </m:sSub>
                              </m:oMath>
                            </m:oMathPara>
                          </a14:m>
                          <a:endParaRPr lang="en-US" sz="1400" dirty="0" smtClean="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smtClean="0">
                                        <a:latin typeface="Cambria Math" charset="0"/>
                                      </a:rPr>
                                    </m:ctrlPr>
                                  </m:sSupPr>
                                  <m:e>
                                    <m:sSub>
                                      <m:sSubPr>
                                        <m:ctrlPr>
                                          <a:rPr lang="en-US" sz="1400" b="1" i="1" smtClean="0">
                                            <a:latin typeface="Cambria Math" charset="0"/>
                                          </a:rPr>
                                        </m:ctrlPr>
                                      </m:sSubPr>
                                      <m:e>
                                        <m:r>
                                          <a:rPr lang="en-US" sz="1400" b="1" i="1" smtClean="0">
                                            <a:latin typeface="Cambria Math" charset="0"/>
                                          </a:rPr>
                                          <m:t>𝒂</m:t>
                                        </m:r>
                                      </m:e>
                                      <m:sub>
                                        <m:r>
                                          <a:rPr lang="en-US" sz="1400" b="1" i="1" smtClean="0">
                                            <a:latin typeface="Cambria Math" charset="0"/>
                                          </a:rPr>
                                          <m:t>𝟐</m:t>
                                        </m:r>
                                      </m:sub>
                                    </m:sSub>
                                  </m:e>
                                  <m:sup>
                                    <m:r>
                                      <a:rPr lang="en-US" sz="1400" b="1" i="1" smtClean="0">
                                        <a:latin typeface="Cambria Math" charset="0"/>
                                      </a:rPr>
                                      <m:t>𝟐</m:t>
                                    </m:r>
                                  </m:sup>
                                </m:sSup>
                                <m:r>
                                  <a:rPr lang="en-US" sz="1400" b="1" i="1" smtClean="0">
                                    <a:latin typeface="Cambria Math" charset="0"/>
                                  </a:rPr>
                                  <m:t> </m:t>
                                </m:r>
                                <m:r>
                                  <a:rPr lang="en-US" sz="1400" b="1" i="1" smtClean="0">
                                    <a:latin typeface="Cambria Math" charset="0"/>
                                  </a:rPr>
                                  <m:t>𝒎𝒐𝒅</m:t>
                                </m:r>
                                <m:r>
                                  <a:rPr lang="en-US" sz="1400" b="1" i="1" smtClean="0">
                                    <a:latin typeface="Cambria Math" charset="0"/>
                                  </a:rPr>
                                  <m:t> </m:t>
                                </m:r>
                                <m:r>
                                  <a:rPr lang="en-US" sz="1400" b="1" i="1" smtClean="0">
                                    <a:latin typeface="Cambria Math" charset="0"/>
                                  </a:rPr>
                                  <m:t>𝒏</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𝑏</m:t>
                                    </m:r>
                                  </m:e>
                                  <m:sub>
                                    <m:r>
                                      <a:rPr lang="en-US" sz="1400" b="0" i="1" smtClean="0">
                                        <a:latin typeface="Cambria Math" charset="0"/>
                                      </a:rPr>
                                      <m:t>2</m:t>
                                    </m:r>
                                  </m:sub>
                                </m:sSub>
                              </m:oMath>
                            </m:oMathPara>
                          </a14:m>
                          <a:endParaRPr lang="en-US" dirty="0"/>
                        </a:p>
                      </a:txBody>
                      <a:tcPr/>
                    </a:tc>
                    <a:tc>
                      <a:txBody>
                        <a:bodyPr/>
                        <a:lstStyle/>
                        <a:p>
                          <a:pPr algn="ctr"/>
                          <a:r>
                            <a:rPr lang="en-US" dirty="0" smtClean="0"/>
                            <a:t>no</a:t>
                          </a:r>
                          <a:endParaRPr lang="en-US" dirty="0"/>
                        </a:p>
                      </a:txBody>
                      <a:tcPr/>
                    </a:tc>
                  </a:tr>
                  <a:tr h="370840">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𝑎</m:t>
                                    </m:r>
                                  </m:e>
                                  <m:sub>
                                    <m:r>
                                      <a:rPr lang="en-US" sz="1400" b="0" i="1" smtClean="0">
                                        <a:latin typeface="Cambria Math" charset="0"/>
                                      </a:rPr>
                                      <m:t>𝑖</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smtClean="0">
                                        <a:latin typeface="Cambria Math" charset="0"/>
                                      </a:rPr>
                                    </m:ctrlPr>
                                  </m:sSupPr>
                                  <m:e>
                                    <m:sSub>
                                      <m:sSubPr>
                                        <m:ctrlPr>
                                          <a:rPr lang="en-US" sz="1400" b="1" i="1" smtClean="0">
                                            <a:latin typeface="Cambria Math" charset="0"/>
                                          </a:rPr>
                                        </m:ctrlPr>
                                      </m:sSubPr>
                                      <m:e>
                                        <m:r>
                                          <a:rPr lang="en-US" sz="1400" b="1" i="1" smtClean="0">
                                            <a:latin typeface="Cambria Math" charset="0"/>
                                          </a:rPr>
                                          <m:t>𝒂</m:t>
                                        </m:r>
                                      </m:e>
                                      <m:sub>
                                        <m:r>
                                          <a:rPr lang="en-US" sz="1400" b="1" i="1" smtClean="0">
                                            <a:latin typeface="Cambria Math" charset="0"/>
                                          </a:rPr>
                                          <m:t>𝒊</m:t>
                                        </m:r>
                                      </m:sub>
                                    </m:sSub>
                                  </m:e>
                                  <m:sup>
                                    <m:r>
                                      <a:rPr lang="en-US" sz="1400" b="1" i="1" smtClean="0">
                                        <a:latin typeface="Cambria Math" charset="0"/>
                                      </a:rPr>
                                      <m:t>𝟐</m:t>
                                    </m:r>
                                  </m:sup>
                                </m:sSup>
                                <m:r>
                                  <a:rPr lang="en-US" sz="1400" b="1" i="1" smtClean="0">
                                    <a:latin typeface="Cambria Math" charset="0"/>
                                  </a:rPr>
                                  <m:t> </m:t>
                                </m:r>
                                <m:r>
                                  <a:rPr lang="en-US" sz="1400" b="1" i="1" smtClean="0">
                                    <a:latin typeface="Cambria Math" charset="0"/>
                                  </a:rPr>
                                  <m:t>𝒎𝒐𝒅</m:t>
                                </m:r>
                                <m:r>
                                  <a:rPr lang="en-US" sz="1400" b="1" i="1" smtClean="0">
                                    <a:latin typeface="Cambria Math" charset="0"/>
                                  </a:rPr>
                                  <m:t> </m:t>
                                </m:r>
                                <m:r>
                                  <a:rPr lang="en-US" sz="1400" b="1" i="1" smtClean="0">
                                    <a:latin typeface="Cambria Math" charset="0"/>
                                  </a:rPr>
                                  <m:t>𝒏</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𝑏</m:t>
                                    </m:r>
                                  </m:e>
                                  <m:sub>
                                    <m:r>
                                      <a:rPr lang="en-US" sz="1400" b="0" i="1" smtClean="0">
                                        <a:latin typeface="Cambria Math" charset="0"/>
                                      </a:rPr>
                                      <m:t>𝑖</m:t>
                                    </m:r>
                                  </m:sub>
                                </m:sSub>
                              </m:oMath>
                            </m:oMathPara>
                          </a14:m>
                          <a:endParaRPr lang="en-US" dirty="0"/>
                        </a:p>
                      </a:txBody>
                      <a:tcPr/>
                    </a:tc>
                    <a:tc>
                      <a:txBody>
                        <a:bodyPr/>
                        <a:lstStyle/>
                        <a:p>
                          <a:pPr algn="ctr"/>
                          <a:r>
                            <a:rPr lang="en-US" dirty="0" smtClean="0"/>
                            <a:t>yes</a:t>
                          </a:r>
                          <a:endParaRPr lang="en-US" dirty="0"/>
                        </a:p>
                      </a:txBody>
                      <a:tcPr/>
                    </a:tc>
                  </a:tr>
                  <a:tr h="370840">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r>
                  <a:tr h="370840">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𝑎</m:t>
                                    </m:r>
                                  </m:e>
                                  <m:sub>
                                    <m:r>
                                      <a:rPr lang="en-US" sz="1400" b="0" i="1" smtClean="0">
                                        <a:latin typeface="Cambria Math" charset="0"/>
                                      </a:rPr>
                                      <m:t>𝑘</m:t>
                                    </m:r>
                                  </m:sub>
                                </m:sSub>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1400" b="1" i="1" smtClean="0">
                                        <a:latin typeface="Cambria Math" charset="0"/>
                                      </a:rPr>
                                    </m:ctrlPr>
                                  </m:sSupPr>
                                  <m:e>
                                    <m:sSub>
                                      <m:sSubPr>
                                        <m:ctrlPr>
                                          <a:rPr lang="en-US" sz="1400" b="1" i="1" smtClean="0">
                                            <a:latin typeface="Cambria Math" charset="0"/>
                                          </a:rPr>
                                        </m:ctrlPr>
                                      </m:sSubPr>
                                      <m:e>
                                        <m:r>
                                          <a:rPr lang="en-US" sz="1400" b="1" i="1" smtClean="0">
                                            <a:latin typeface="Cambria Math" charset="0"/>
                                          </a:rPr>
                                          <m:t>𝒂</m:t>
                                        </m:r>
                                      </m:e>
                                      <m:sub>
                                        <m:r>
                                          <a:rPr lang="en-US" sz="1400" b="1" i="1" smtClean="0">
                                            <a:latin typeface="Cambria Math" charset="0"/>
                                          </a:rPr>
                                          <m:t>𝒌</m:t>
                                        </m:r>
                                      </m:sub>
                                    </m:sSub>
                                  </m:e>
                                  <m:sup>
                                    <m:r>
                                      <a:rPr lang="en-US" sz="1400" b="1" i="1" smtClean="0">
                                        <a:latin typeface="Cambria Math" charset="0"/>
                                      </a:rPr>
                                      <m:t>𝟐</m:t>
                                    </m:r>
                                  </m:sup>
                                </m:sSup>
                                <m:r>
                                  <a:rPr lang="en-US" sz="1400" b="1" i="1" smtClean="0">
                                    <a:latin typeface="Cambria Math" charset="0"/>
                                  </a:rPr>
                                  <m:t> </m:t>
                                </m:r>
                                <m:r>
                                  <a:rPr lang="en-US" sz="1400" b="1" i="1" smtClean="0">
                                    <a:latin typeface="Cambria Math" charset="0"/>
                                  </a:rPr>
                                  <m:t>𝒎𝒐𝒅</m:t>
                                </m:r>
                                <m:r>
                                  <a:rPr lang="en-US" sz="1400" b="1" i="1" smtClean="0">
                                    <a:latin typeface="Cambria Math" charset="0"/>
                                  </a:rPr>
                                  <m:t> </m:t>
                                </m:r>
                                <m:r>
                                  <a:rPr lang="en-US" sz="1400" b="1" i="1" smtClean="0">
                                    <a:latin typeface="Cambria Math" charset="0"/>
                                  </a:rPr>
                                  <m:t>𝒏</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charset="0"/>
                                      </a:rPr>
                                    </m:ctrlPr>
                                  </m:sSubPr>
                                  <m:e>
                                    <m:r>
                                      <a:rPr lang="en-US" sz="1400" b="0" i="1" smtClean="0">
                                        <a:latin typeface="Cambria Math" charset="0"/>
                                      </a:rPr>
                                      <m:t>𝑏</m:t>
                                    </m:r>
                                  </m:e>
                                  <m:sub>
                                    <m:r>
                                      <a:rPr lang="en-US" sz="1400" b="0" i="1" smtClean="0">
                                        <a:latin typeface="Cambria Math" charset="0"/>
                                      </a:rPr>
                                      <m:t>𝑘</m:t>
                                    </m:r>
                                  </m:sub>
                                </m:sSub>
                              </m:oMath>
                            </m:oMathPara>
                          </a14:m>
                          <a:endParaRPr lang="en-US" dirty="0"/>
                        </a:p>
                      </a:txBody>
                      <a:tcPr/>
                    </a:tc>
                    <a:tc>
                      <a:txBody>
                        <a:bodyPr/>
                        <a:lstStyle/>
                        <a:p>
                          <a:pPr algn="ctr"/>
                          <a:r>
                            <a:rPr lang="en-US" dirty="0" smtClean="0"/>
                            <a:t>no</a:t>
                          </a:r>
                          <a:endParaRPr lang="en-US" dirty="0"/>
                        </a:p>
                      </a:txBody>
                      <a:tcPr/>
                    </a:tc>
                  </a:tr>
                </a:tbl>
              </a:graphicData>
            </a:graphic>
          </p:graphicFrame>
        </mc:Choice>
        <mc:Fallback>
          <p:graphicFrame>
            <p:nvGraphicFramePr>
              <p:cNvPr id="19" name="Table 18"/>
              <p:cNvGraphicFramePr>
                <a:graphicFrameLocks noGrp="1"/>
              </p:cNvGraphicFramePr>
              <p:nvPr>
                <p:extLst/>
              </p:nvPr>
            </p:nvGraphicFramePr>
            <p:xfrm>
              <a:off x="758937" y="3319647"/>
              <a:ext cx="4765563" cy="2743200"/>
            </p:xfrm>
            <a:graphic>
              <a:graphicData uri="http://schemas.openxmlformats.org/drawingml/2006/table">
                <a:tbl>
                  <a:tblPr firstRow="1" bandRow="1">
                    <a:tableStyleId>{5C22544A-7EE6-4342-B048-85BDC9FD1C3A}</a:tableStyleId>
                  </a:tblPr>
                  <a:tblGrid>
                    <a:gridCol w="1219200"/>
                    <a:gridCol w="1219200"/>
                    <a:gridCol w="1219200"/>
                    <a:gridCol w="1107963"/>
                  </a:tblGrid>
                  <a:tr h="518160">
                    <a:tc>
                      <a:txBody>
                        <a:bodyPr/>
                        <a:lstStyle/>
                        <a:p>
                          <a:endParaRPr lang="en-US"/>
                        </a:p>
                      </a:txBody>
                      <a:tcPr>
                        <a:blipFill rotWithShape="0">
                          <a:blip r:embed="rId9"/>
                          <a:stretch>
                            <a:fillRect l="-500" t="-49412" r="-293500" b="-481176"/>
                          </a:stretch>
                        </a:blipFill>
                      </a:tcPr>
                    </a:tc>
                    <a:tc>
                      <a:txBody>
                        <a:bodyPr/>
                        <a:lstStyle/>
                        <a:p>
                          <a:endParaRPr lang="en-US"/>
                        </a:p>
                      </a:txBody>
                      <a:tcPr>
                        <a:blipFill rotWithShape="0">
                          <a:blip r:embed="rId9"/>
                          <a:stretch>
                            <a:fillRect l="-100000" t="-49412" r="-192040" b="-481176"/>
                          </a:stretch>
                        </a:blipFill>
                      </a:tcPr>
                    </a:tc>
                    <a:tc>
                      <a:txBody>
                        <a:bodyPr/>
                        <a:lstStyle/>
                        <a:p>
                          <a:endParaRPr lang="en-US"/>
                        </a:p>
                      </a:txBody>
                      <a:tcPr>
                        <a:blipFill rotWithShape="0">
                          <a:blip r:embed="rId9"/>
                          <a:stretch>
                            <a:fillRect l="-201000" t="-49412" r="-93000" b="-481176"/>
                          </a:stretch>
                        </a:blip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400" i="1" dirty="0" smtClean="0"/>
                            <a:t>B-Smooth Number</a:t>
                          </a:r>
                        </a:p>
                      </a:txBody>
                      <a:tcPr/>
                    </a:tc>
                  </a:tr>
                  <a:tr h="370840">
                    <a:tc>
                      <a:txBody>
                        <a:bodyPr/>
                        <a:lstStyle/>
                        <a:p>
                          <a:endParaRPr lang="en-US"/>
                        </a:p>
                      </a:txBody>
                      <a:tcPr>
                        <a:blipFill rotWithShape="0">
                          <a:blip r:embed="rId9"/>
                          <a:stretch>
                            <a:fillRect l="-500" t="-208197" r="-293500" b="-570492"/>
                          </a:stretch>
                        </a:blipFill>
                      </a:tcPr>
                    </a:tc>
                    <a:tc>
                      <a:txBody>
                        <a:bodyPr/>
                        <a:lstStyle/>
                        <a:p>
                          <a:endParaRPr lang="en-US"/>
                        </a:p>
                      </a:txBody>
                      <a:tcPr>
                        <a:blipFill rotWithShape="0">
                          <a:blip r:embed="rId9"/>
                          <a:stretch>
                            <a:fillRect l="-100000" t="-208197" r="-192040" b="-570492"/>
                          </a:stretch>
                        </a:blipFill>
                      </a:tcPr>
                    </a:tc>
                    <a:tc>
                      <a:txBody>
                        <a:bodyPr/>
                        <a:lstStyle/>
                        <a:p>
                          <a:endParaRPr lang="en-US"/>
                        </a:p>
                      </a:txBody>
                      <a:tcPr>
                        <a:blipFill rotWithShape="0">
                          <a:blip r:embed="rId9"/>
                          <a:stretch>
                            <a:fillRect l="-201000" t="-208197" r="-93000" b="-570492"/>
                          </a:stretch>
                        </a:blipFill>
                      </a:tcPr>
                    </a:tc>
                    <a:tc>
                      <a:txBody>
                        <a:bodyPr/>
                        <a:lstStyle/>
                        <a:p>
                          <a:pPr algn="ctr"/>
                          <a:r>
                            <a:rPr lang="en-US" dirty="0" smtClean="0"/>
                            <a:t>yes</a:t>
                          </a:r>
                          <a:endParaRPr lang="en-US" dirty="0"/>
                        </a:p>
                      </a:txBody>
                      <a:tcPr/>
                    </a:tc>
                  </a:tr>
                  <a:tr h="370840">
                    <a:tc>
                      <a:txBody>
                        <a:bodyPr/>
                        <a:lstStyle/>
                        <a:p>
                          <a:endParaRPr lang="en-US"/>
                        </a:p>
                      </a:txBody>
                      <a:tcPr>
                        <a:blipFill rotWithShape="0">
                          <a:blip r:embed="rId9"/>
                          <a:stretch>
                            <a:fillRect l="-500" t="-308197" r="-293500" b="-470492"/>
                          </a:stretch>
                        </a:blipFill>
                      </a:tcPr>
                    </a:tc>
                    <a:tc>
                      <a:txBody>
                        <a:bodyPr/>
                        <a:lstStyle/>
                        <a:p>
                          <a:endParaRPr lang="en-US"/>
                        </a:p>
                      </a:txBody>
                      <a:tcPr>
                        <a:blipFill rotWithShape="0">
                          <a:blip r:embed="rId9"/>
                          <a:stretch>
                            <a:fillRect l="-100000" t="-308197" r="-192040" b="-470492"/>
                          </a:stretch>
                        </a:blipFill>
                      </a:tcPr>
                    </a:tc>
                    <a:tc>
                      <a:txBody>
                        <a:bodyPr/>
                        <a:lstStyle/>
                        <a:p>
                          <a:endParaRPr lang="en-US"/>
                        </a:p>
                      </a:txBody>
                      <a:tcPr>
                        <a:blipFill rotWithShape="0">
                          <a:blip r:embed="rId9"/>
                          <a:stretch>
                            <a:fillRect l="-201000" t="-308197" r="-93000" b="-470492"/>
                          </a:stretch>
                        </a:blipFill>
                      </a:tcPr>
                    </a:tc>
                    <a:tc>
                      <a:txBody>
                        <a:bodyPr/>
                        <a:lstStyle/>
                        <a:p>
                          <a:pPr algn="ctr"/>
                          <a:r>
                            <a:rPr lang="en-US" dirty="0" smtClean="0"/>
                            <a:t>no</a:t>
                          </a:r>
                          <a:endParaRPr lang="en-US" dirty="0"/>
                        </a:p>
                      </a:txBody>
                      <a:tcPr/>
                    </a:tc>
                  </a:tr>
                  <a:tr h="370840">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r>
                  <a:tr h="370840">
                    <a:tc>
                      <a:txBody>
                        <a:bodyPr/>
                        <a:lstStyle/>
                        <a:p>
                          <a:endParaRPr lang="en-US"/>
                        </a:p>
                      </a:txBody>
                      <a:tcPr>
                        <a:blipFill rotWithShape="0">
                          <a:blip r:embed="rId9"/>
                          <a:stretch>
                            <a:fillRect l="-500" t="-508197" r="-293500" b="-270492"/>
                          </a:stretch>
                        </a:blipFill>
                      </a:tcPr>
                    </a:tc>
                    <a:tc>
                      <a:txBody>
                        <a:bodyPr/>
                        <a:lstStyle/>
                        <a:p>
                          <a:endParaRPr lang="en-US"/>
                        </a:p>
                      </a:txBody>
                      <a:tcPr>
                        <a:blipFill rotWithShape="0">
                          <a:blip r:embed="rId9"/>
                          <a:stretch>
                            <a:fillRect l="-100000" t="-508197" r="-192040" b="-270492"/>
                          </a:stretch>
                        </a:blipFill>
                      </a:tcPr>
                    </a:tc>
                    <a:tc>
                      <a:txBody>
                        <a:bodyPr/>
                        <a:lstStyle/>
                        <a:p>
                          <a:endParaRPr lang="en-US"/>
                        </a:p>
                      </a:txBody>
                      <a:tcPr>
                        <a:blipFill rotWithShape="0">
                          <a:blip r:embed="rId9"/>
                          <a:stretch>
                            <a:fillRect l="-201000" t="-508197" r="-93000" b="-270492"/>
                          </a:stretch>
                        </a:blipFill>
                      </a:tcPr>
                    </a:tc>
                    <a:tc>
                      <a:txBody>
                        <a:bodyPr/>
                        <a:lstStyle/>
                        <a:p>
                          <a:pPr algn="ctr"/>
                          <a:r>
                            <a:rPr lang="en-US" dirty="0" smtClean="0"/>
                            <a:t>yes</a:t>
                          </a:r>
                          <a:endParaRPr lang="en-US" dirty="0"/>
                        </a:p>
                      </a:txBody>
                      <a:tcPr/>
                    </a:tc>
                  </a:tr>
                  <a:tr h="370840">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c>
                      <a:txBody>
                        <a:bodyPr/>
                        <a:lstStyle/>
                        <a:p>
                          <a:pPr algn="ctr"/>
                          <a:r>
                            <a:rPr lang="mr-IN" dirty="0" smtClean="0"/>
                            <a:t>…</a:t>
                          </a:r>
                          <a:endParaRPr lang="en-US" dirty="0"/>
                        </a:p>
                      </a:txBody>
                      <a:tcPr/>
                    </a:tc>
                  </a:tr>
                  <a:tr h="370840">
                    <a:tc>
                      <a:txBody>
                        <a:bodyPr/>
                        <a:lstStyle/>
                        <a:p>
                          <a:endParaRPr lang="en-US"/>
                        </a:p>
                      </a:txBody>
                      <a:tcPr>
                        <a:blipFill rotWithShape="0">
                          <a:blip r:embed="rId9"/>
                          <a:stretch>
                            <a:fillRect l="-500" t="-708197" r="-293500" b="-70492"/>
                          </a:stretch>
                        </a:blipFill>
                      </a:tcPr>
                    </a:tc>
                    <a:tc>
                      <a:txBody>
                        <a:bodyPr/>
                        <a:lstStyle/>
                        <a:p>
                          <a:endParaRPr lang="en-US"/>
                        </a:p>
                      </a:txBody>
                      <a:tcPr>
                        <a:blipFill rotWithShape="0">
                          <a:blip r:embed="rId9"/>
                          <a:stretch>
                            <a:fillRect l="-100000" t="-708197" r="-192040" b="-70492"/>
                          </a:stretch>
                        </a:blipFill>
                      </a:tcPr>
                    </a:tc>
                    <a:tc>
                      <a:txBody>
                        <a:bodyPr/>
                        <a:lstStyle/>
                        <a:p>
                          <a:endParaRPr lang="en-US"/>
                        </a:p>
                      </a:txBody>
                      <a:tcPr>
                        <a:blipFill rotWithShape="0">
                          <a:blip r:embed="rId9"/>
                          <a:stretch>
                            <a:fillRect l="-201000" t="-708197" r="-93000" b="-70492"/>
                          </a:stretch>
                        </a:blipFill>
                      </a:tcPr>
                    </a:tc>
                    <a:tc>
                      <a:txBody>
                        <a:bodyPr/>
                        <a:lstStyle/>
                        <a:p>
                          <a:pPr algn="ctr"/>
                          <a:r>
                            <a:rPr lang="en-US" dirty="0" smtClean="0"/>
                            <a:t>no</a:t>
                          </a:r>
                          <a:endParaRPr lang="en-US" dirty="0"/>
                        </a:p>
                      </a:txBody>
                      <a:tcPr/>
                    </a:tc>
                  </a:tr>
                </a:tbl>
              </a:graphicData>
            </a:graphic>
          </p:graphicFrame>
        </mc:Fallback>
      </mc:AlternateContent>
    </p:spTree>
    <p:extLst>
      <p:ext uri="{BB962C8B-B14F-4D97-AF65-F5344CB8AC3E}">
        <p14:creationId xmlns:p14="http://schemas.microsoft.com/office/powerpoint/2010/main" val="85591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26" grpId="0"/>
      <p:bldP spid="28" grpId="0"/>
      <p:bldP spid="30" grpId="0"/>
      <p:bldP spid="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2232" y="183572"/>
            <a:ext cx="7406640" cy="61652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endParaRPr lang="en-AU" sz="3600" b="1" dirty="0"/>
          </a:p>
        </p:txBody>
      </p:sp>
      <p:sp>
        <p:nvSpPr>
          <p:cNvPr id="5" name="TextBox 4"/>
          <p:cNvSpPr txBox="1"/>
          <p:nvPr/>
        </p:nvSpPr>
        <p:spPr>
          <a:xfrm>
            <a:off x="3229431" y="6596390"/>
            <a:ext cx="2752677" cy="261610"/>
          </a:xfrm>
          <a:prstGeom prst="rect">
            <a:avLst/>
          </a:prstGeom>
          <a:noFill/>
        </p:spPr>
        <p:txBody>
          <a:bodyPr wrap="none" rtlCol="0">
            <a:spAutoFit/>
          </a:bodyPr>
          <a:lstStyle/>
          <a:p>
            <a:r>
              <a:rPr lang="en-AU" sz="1100" dirty="0"/>
              <a:t>Factorisation Attacks against </a:t>
            </a:r>
            <a:r>
              <a:rPr lang="en-AU" sz="1100" dirty="0" smtClean="0"/>
              <a:t>RSA – Group 3</a:t>
            </a:r>
            <a:endParaRPr lang="en-AU" sz="1100" dirty="0"/>
          </a:p>
        </p:txBody>
      </p:sp>
      <p:sp>
        <p:nvSpPr>
          <p:cNvPr id="7" name="Title 1"/>
          <p:cNvSpPr txBox="1">
            <a:spLocks/>
          </p:cNvSpPr>
          <p:nvPr/>
        </p:nvSpPr>
        <p:spPr>
          <a:xfrm>
            <a:off x="192232" y="183572"/>
            <a:ext cx="7406640" cy="61652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r>
              <a:rPr lang="en-AU" sz="3600" b="1" dirty="0"/>
              <a:t>Quadratic Sieve </a:t>
            </a:r>
            <a:r>
              <a:rPr lang="en-AU" sz="3600" b="1" dirty="0" smtClean="0"/>
              <a:t>Algorithm (</a:t>
            </a:r>
            <a:r>
              <a:rPr lang="en-AU" sz="3600" b="1" dirty="0"/>
              <a:t>QS)</a:t>
            </a:r>
          </a:p>
        </p:txBody>
      </p:sp>
      <p:sp>
        <p:nvSpPr>
          <p:cNvPr id="6" name="TextBox 5"/>
          <p:cNvSpPr txBox="1"/>
          <p:nvPr/>
        </p:nvSpPr>
        <p:spPr>
          <a:xfrm>
            <a:off x="524655" y="800099"/>
            <a:ext cx="5134354" cy="830997"/>
          </a:xfrm>
          <a:prstGeom prst="rect">
            <a:avLst/>
          </a:prstGeom>
          <a:noFill/>
        </p:spPr>
        <p:txBody>
          <a:bodyPr wrap="none" rtlCol="0">
            <a:spAutoFit/>
          </a:bodyPr>
          <a:lstStyle/>
          <a:p>
            <a:r>
              <a:rPr lang="en-US" sz="2400" b="1" dirty="0" smtClean="0"/>
              <a:t>Application:</a:t>
            </a:r>
          </a:p>
          <a:p>
            <a:pPr marL="342900" indent="-342900">
              <a:buFont typeface="Arial" charset="0"/>
              <a:buChar char="•"/>
            </a:pPr>
            <a:r>
              <a:rPr lang="en-US" sz="2400" dirty="0" smtClean="0"/>
              <a:t>RSA-100 by </a:t>
            </a:r>
            <a:r>
              <a:rPr lang="en-US" sz="2400" dirty="0"/>
              <a:t>Arjen K. </a:t>
            </a:r>
            <a:r>
              <a:rPr lang="en-US" sz="2400" dirty="0" err="1" smtClean="0"/>
              <a:t>Lenstra</a:t>
            </a:r>
            <a:r>
              <a:rPr lang="en-US" sz="2400" dirty="0" smtClean="0"/>
              <a:t> in 1991.</a:t>
            </a:r>
            <a:endParaRPr lang="en-US" sz="2400" dirty="0"/>
          </a:p>
        </p:txBody>
      </p:sp>
      <mc:AlternateContent xmlns:mc="http://schemas.openxmlformats.org/markup-compatibility/2006" xmlns:a14="http://schemas.microsoft.com/office/drawing/2010/main">
        <mc:Choice Requires="a14">
          <p:sp>
            <p:nvSpPr>
              <p:cNvPr id="8" name="TextBox 7"/>
              <p:cNvSpPr txBox="1"/>
              <p:nvPr/>
            </p:nvSpPr>
            <p:spPr>
              <a:xfrm>
                <a:off x="524655" y="1926454"/>
                <a:ext cx="3187732" cy="903837"/>
              </a:xfrm>
              <a:prstGeom prst="rect">
                <a:avLst/>
              </a:prstGeom>
              <a:noFill/>
            </p:spPr>
            <p:txBody>
              <a:bodyPr wrap="none" rtlCol="0">
                <a:spAutoFit/>
              </a:bodyPr>
              <a:lstStyle/>
              <a:p>
                <a:r>
                  <a:rPr lang="en-US" sz="2400" b="1" dirty="0" smtClean="0"/>
                  <a:t>Time Complexity:</a:t>
                </a:r>
              </a:p>
              <a:p>
                <a:pPr/>
                <a14:m>
                  <m:oMathPara xmlns:m="http://schemas.openxmlformats.org/officeDocument/2006/math">
                    <m:oMathParaPr>
                      <m:jc m:val="centerGroup"/>
                    </m:oMathParaPr>
                    <m:oMath xmlns:m="http://schemas.openxmlformats.org/officeDocument/2006/math">
                      <m:r>
                        <a:rPr lang="en-US" sz="2400" i="1">
                          <a:latin typeface="Cambria Math" charset="0"/>
                        </a:rPr>
                        <m:t>𝑂</m:t>
                      </m:r>
                      <m:r>
                        <a:rPr lang="en-US" sz="2400" i="1">
                          <a:latin typeface="Cambria Math" charset="0"/>
                        </a:rPr>
                        <m:t>(</m:t>
                      </m:r>
                      <m:sSup>
                        <m:sSupPr>
                          <m:ctrlPr>
                            <a:rPr lang="en-GB" sz="2400" i="1">
                              <a:latin typeface="Cambria Math" charset="0"/>
                            </a:rPr>
                          </m:ctrlPr>
                        </m:sSupPr>
                        <m:e>
                          <m:r>
                            <a:rPr lang="en-US" sz="2400" i="1">
                              <a:latin typeface="Cambria Math" charset="0"/>
                            </a:rPr>
                            <m:t>𝑒</m:t>
                          </m:r>
                        </m:e>
                        <m:sup>
                          <m:r>
                            <a:rPr lang="en-US" sz="2400" i="1">
                              <a:latin typeface="Cambria Math" charset="0"/>
                            </a:rPr>
                            <m:t>(1+</m:t>
                          </m:r>
                          <m:r>
                            <a:rPr lang="en-US" sz="2400" i="1">
                              <a:latin typeface="Cambria Math" charset="0"/>
                            </a:rPr>
                            <m:t>𝑜</m:t>
                          </m:r>
                          <m:r>
                            <a:rPr lang="en-US" sz="2400" i="1">
                              <a:latin typeface="Cambria Math" charset="0"/>
                            </a:rPr>
                            <m:t>(1))</m:t>
                          </m:r>
                          <m:rad>
                            <m:radPr>
                              <m:degHide m:val="on"/>
                              <m:ctrlPr>
                                <a:rPr lang="en-GB" sz="2400" i="1">
                                  <a:latin typeface="Cambria Math" charset="0"/>
                                </a:rPr>
                              </m:ctrlPr>
                            </m:radPr>
                            <m:deg/>
                            <m:e>
                              <m:func>
                                <m:funcPr>
                                  <m:ctrlPr>
                                    <a:rPr lang="en-GB" sz="2400" i="1">
                                      <a:latin typeface="Cambria Math" charset="0"/>
                                    </a:rPr>
                                  </m:ctrlPr>
                                </m:funcPr>
                                <m:fName>
                                  <m:r>
                                    <m:rPr>
                                      <m:sty m:val="p"/>
                                    </m:rPr>
                                    <a:rPr lang="en-US" sz="2400">
                                      <a:latin typeface="Cambria Math" charset="0"/>
                                    </a:rPr>
                                    <m:t>ln</m:t>
                                  </m:r>
                                </m:fName>
                                <m:e>
                                  <m:r>
                                    <a:rPr lang="en-US" sz="2400" i="1">
                                      <a:latin typeface="Cambria Math" charset="0"/>
                                    </a:rPr>
                                    <m:t>𝑛</m:t>
                                  </m:r>
                                </m:e>
                              </m:func>
                              <m:func>
                                <m:funcPr>
                                  <m:ctrlPr>
                                    <a:rPr lang="en-GB" sz="2400" i="1">
                                      <a:latin typeface="Cambria Math" charset="0"/>
                                    </a:rPr>
                                  </m:ctrlPr>
                                </m:funcPr>
                                <m:fName>
                                  <m:r>
                                    <m:rPr>
                                      <m:sty m:val="p"/>
                                    </m:rPr>
                                    <a:rPr lang="en-US" sz="2400">
                                      <a:latin typeface="Cambria Math" charset="0"/>
                                    </a:rPr>
                                    <m:t>ln</m:t>
                                  </m:r>
                                </m:fName>
                                <m:e>
                                  <m:func>
                                    <m:funcPr>
                                      <m:ctrlPr>
                                        <a:rPr lang="en-GB" sz="2400" i="1">
                                          <a:latin typeface="Cambria Math" charset="0"/>
                                        </a:rPr>
                                      </m:ctrlPr>
                                    </m:funcPr>
                                    <m:fName>
                                      <m:r>
                                        <m:rPr>
                                          <m:sty m:val="p"/>
                                        </m:rPr>
                                        <a:rPr lang="en-US" sz="2400">
                                          <a:latin typeface="Cambria Math" charset="0"/>
                                        </a:rPr>
                                        <m:t>ln</m:t>
                                      </m:r>
                                    </m:fName>
                                    <m:e>
                                      <m:r>
                                        <a:rPr lang="en-US" sz="2400" i="1">
                                          <a:latin typeface="Cambria Math" charset="0"/>
                                        </a:rPr>
                                        <m:t>𝑛</m:t>
                                      </m:r>
                                    </m:e>
                                  </m:func>
                                </m:e>
                              </m:func>
                            </m:e>
                          </m:rad>
                        </m:sup>
                      </m:sSup>
                      <m:r>
                        <a:rPr lang="en-US" sz="2400" i="1">
                          <a:latin typeface="Cambria Math" charset="0"/>
                        </a:rPr>
                        <m:t>)</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524655" y="1926454"/>
                <a:ext cx="3187732" cy="903837"/>
              </a:xfrm>
              <a:prstGeom prst="rect">
                <a:avLst/>
              </a:prstGeom>
              <a:blipFill rotWithShape="0">
                <a:blip r:embed="rId3"/>
                <a:stretch>
                  <a:fillRect l="-2868" t="-4730"/>
                </a:stretch>
              </a:blipFill>
            </p:spPr>
            <p:txBody>
              <a:bodyPr/>
              <a:lstStyle/>
              <a:p>
                <a:r>
                  <a:rPr lang="en-US">
                    <a:noFill/>
                  </a:rPr>
                  <a:t> </a:t>
                </a:r>
              </a:p>
            </p:txBody>
          </p:sp>
        </mc:Fallback>
      </mc:AlternateContent>
      <p:sp>
        <p:nvSpPr>
          <p:cNvPr id="9" name="TextBox 8"/>
          <p:cNvSpPr txBox="1"/>
          <p:nvPr/>
        </p:nvSpPr>
        <p:spPr>
          <a:xfrm>
            <a:off x="524655" y="3125649"/>
            <a:ext cx="6074099" cy="1200329"/>
          </a:xfrm>
          <a:prstGeom prst="rect">
            <a:avLst/>
          </a:prstGeom>
          <a:noFill/>
        </p:spPr>
        <p:txBody>
          <a:bodyPr wrap="none" rtlCol="0">
            <a:spAutoFit/>
          </a:bodyPr>
          <a:lstStyle/>
          <a:p>
            <a:r>
              <a:rPr lang="en-US" sz="2400" b="1" dirty="0" smtClean="0"/>
              <a:t>Advantages:</a:t>
            </a:r>
          </a:p>
          <a:p>
            <a:pPr marL="285750" indent="-285750">
              <a:buFont typeface="Arial" charset="0"/>
              <a:buChar char="•"/>
            </a:pPr>
            <a:r>
              <a:rPr lang="en-US" sz="2400" dirty="0" smtClean="0"/>
              <a:t>General-purpose factorization algorithm</a:t>
            </a:r>
          </a:p>
          <a:p>
            <a:pPr marL="285750" indent="-285750">
              <a:buFont typeface="Arial" charset="0"/>
              <a:buChar char="•"/>
            </a:pPr>
            <a:r>
              <a:rPr lang="en-US" sz="2400" dirty="0" smtClean="0"/>
              <a:t>Fastest for integers under 100 decimal </a:t>
            </a:r>
            <a:r>
              <a:rPr lang="en-US" sz="2400" dirty="0" smtClean="0"/>
              <a:t>digits</a:t>
            </a:r>
            <a:endParaRPr lang="en-US" sz="2400" dirty="0" smtClean="0"/>
          </a:p>
        </p:txBody>
      </p:sp>
      <p:sp>
        <p:nvSpPr>
          <p:cNvPr id="10" name="TextBox 9"/>
          <p:cNvSpPr txBox="1"/>
          <p:nvPr/>
        </p:nvSpPr>
        <p:spPr>
          <a:xfrm>
            <a:off x="524655" y="4621336"/>
            <a:ext cx="7057958" cy="830997"/>
          </a:xfrm>
          <a:prstGeom prst="rect">
            <a:avLst/>
          </a:prstGeom>
          <a:noFill/>
        </p:spPr>
        <p:txBody>
          <a:bodyPr wrap="none" rtlCol="0">
            <a:spAutoFit/>
          </a:bodyPr>
          <a:lstStyle/>
          <a:p>
            <a:r>
              <a:rPr lang="en-US" sz="2400" b="1" dirty="0" smtClean="0"/>
              <a:t>Limitation:</a:t>
            </a:r>
          </a:p>
          <a:p>
            <a:pPr marL="342900" indent="-342900">
              <a:buFont typeface="Arial" charset="0"/>
              <a:buChar char="•"/>
            </a:pPr>
            <a:r>
              <a:rPr lang="en-US" sz="2400" dirty="0" smtClean="0"/>
              <a:t>Performs poor for integers above 100 decimal digits</a:t>
            </a:r>
            <a:endParaRPr lang="en-US" sz="2400" dirty="0"/>
          </a:p>
        </p:txBody>
      </p:sp>
    </p:spTree>
    <p:extLst>
      <p:ext uri="{BB962C8B-B14F-4D97-AF65-F5344CB8AC3E}">
        <p14:creationId xmlns:p14="http://schemas.microsoft.com/office/powerpoint/2010/main" val="120391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45525" y="1050294"/>
                <a:ext cx="4700132" cy="1392281"/>
              </a:xfrm>
            </p:spPr>
            <p:txBody>
              <a:bodyPr>
                <a:noAutofit/>
              </a:bodyPr>
              <a:lstStyle/>
              <a:p>
                <a:pPr marL="34290" lvl="0" indent="0">
                  <a:lnSpc>
                    <a:spcPct val="125000"/>
                  </a:lnSpc>
                  <a:buNone/>
                  <a:defRPr/>
                </a:pPr>
                <a:r>
                  <a:rPr lang="en-US" altLang="zh-CN" sz="2400" dirty="0">
                    <a:solidFill>
                      <a:schemeClr val="tx1"/>
                    </a:solidFill>
                    <a:cs typeface="+mn-ea"/>
                    <a:sym typeface="+mn-lt"/>
                  </a:rPr>
                  <a:t>The integer factorization problem actually can be transformed into finding period problem (</a:t>
                </a:r>
                <a14:m>
                  <m:oMath xmlns:m="http://schemas.openxmlformats.org/officeDocument/2006/math">
                    <m:sSup>
                      <m:sSupPr>
                        <m:ctrlPr>
                          <a:rPr lang="en-AU" altLang="zh-CN" sz="2400" i="1">
                            <a:solidFill>
                              <a:prstClr val="black"/>
                            </a:solidFill>
                            <a:latin typeface="Cambria Math" charset="0"/>
                            <a:ea typeface="Cambria Math" panose="02040503050406030204" pitchFamily="18" charset="0"/>
                            <a:cs typeface="+mn-ea"/>
                            <a:sym typeface="+mn-lt"/>
                          </a:rPr>
                        </m:ctrlPr>
                      </m:sSupPr>
                      <m:e>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𝑎</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𝑥</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𝑛</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oMath>
                </a14:m>
                <a:r>
                  <a:rPr lang="en-US" altLang="zh-CN" sz="2400" dirty="0">
                    <a:solidFill>
                      <a:schemeClr val="tx1"/>
                    </a:solidFill>
                    <a:cs typeface="+mn-ea"/>
                    <a:sym typeface="+mn-lt"/>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45525" y="1050294"/>
                <a:ext cx="4700132" cy="1392281"/>
              </a:xfrm>
              <a:blipFill rotWithShape="0">
                <a:blip r:embed="rId3"/>
                <a:stretch>
                  <a:fillRect l="-1166" r="-3109" b="-12227"/>
                </a:stretch>
              </a:blipFill>
            </p:spPr>
            <p:txBody>
              <a:bodyPr/>
              <a:lstStyle/>
              <a:p>
                <a:r>
                  <a:rPr lang="en-AU">
                    <a:noFill/>
                  </a:rPr>
                  <a:t> </a:t>
                </a:r>
              </a:p>
            </p:txBody>
          </p:sp>
        </mc:Fallback>
      </mc:AlternateContent>
      <p:sp>
        <p:nvSpPr>
          <p:cNvPr id="4" name="Title 1"/>
          <p:cNvSpPr>
            <a:spLocks noGrp="1"/>
          </p:cNvSpPr>
          <p:nvPr>
            <p:ph type="title"/>
          </p:nvPr>
        </p:nvSpPr>
        <p:spPr>
          <a:xfrm>
            <a:off x="192232" y="183572"/>
            <a:ext cx="7406640" cy="616527"/>
          </a:xfrm>
        </p:spPr>
        <p:txBody>
          <a:bodyPr>
            <a:normAutofit/>
          </a:bodyPr>
          <a:lstStyle/>
          <a:p>
            <a:r>
              <a:rPr lang="en-AU" sz="3600" b="1" dirty="0"/>
              <a:t>Shor’s Algorithm</a:t>
            </a:r>
          </a:p>
        </p:txBody>
      </p:sp>
      <p:pic>
        <p:nvPicPr>
          <p:cNvPr id="1028" name="Picture 4" descr="https://upload.wikimedia.org/wikipedia/commons/thumb/1/12/Periodic_function_illustration.svg/747px-Periodic_function_illustr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414" y="2537739"/>
            <a:ext cx="3187265" cy="117335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545525" y="3806260"/>
            <a:ext cx="7808193" cy="2626522"/>
            <a:chOff x="545525" y="3969868"/>
            <a:chExt cx="7808193" cy="2626522"/>
          </a:xfrm>
        </p:grpSpPr>
        <p:sp>
          <p:nvSpPr>
            <p:cNvPr id="5" name="TextBox 4"/>
            <p:cNvSpPr txBox="1"/>
            <p:nvPr/>
          </p:nvSpPr>
          <p:spPr>
            <a:xfrm>
              <a:off x="4455094" y="4567629"/>
              <a:ext cx="3898624" cy="2028761"/>
            </a:xfrm>
            <a:prstGeom prst="rect">
              <a:avLst/>
            </a:prstGeom>
            <a:noFill/>
          </p:spPr>
          <p:txBody>
            <a:bodyPr wrap="square" rtlCol="0">
              <a:spAutoFit/>
            </a:bodyPr>
            <a:lstStyle/>
            <a:p>
              <a:pPr marL="457200" lvl="0" indent="-457200" defTabSz="685800">
                <a:lnSpc>
                  <a:spcPct val="125000"/>
                </a:lnSpc>
                <a:spcBef>
                  <a:spcPts val="1000"/>
                </a:spcBef>
                <a:buSzPct val="80000"/>
                <a:buFont typeface="+mj-lt"/>
                <a:buAutoNum type="arabicPeriod" startAt="2"/>
                <a:defRPr/>
              </a:pPr>
              <a:r>
                <a:rPr lang="en-US" altLang="zh-CN" sz="2400" dirty="0">
                  <a:cs typeface="+mn-ea"/>
                  <a:sym typeface="+mn-lt"/>
                </a:rPr>
                <a:t>Quantum computation </a:t>
              </a:r>
            </a:p>
            <a:p>
              <a:pPr marL="800100" lvl="1" indent="-342900" defTabSz="685800">
                <a:lnSpc>
                  <a:spcPct val="125000"/>
                </a:lnSpc>
                <a:spcBef>
                  <a:spcPts val="150"/>
                </a:spcBef>
                <a:spcAft>
                  <a:spcPts val="300"/>
                </a:spcAft>
                <a:buSzPct val="80000"/>
                <a:buFont typeface="Arial" panose="020B0604020202020204" pitchFamily="34" charset="0"/>
                <a:buChar char="•"/>
                <a:defRPr/>
              </a:pPr>
              <a:r>
                <a:rPr lang="en-US" altLang="zh-CN" sz="2400" dirty="0">
                  <a:cs typeface="+mn-ea"/>
                  <a:sym typeface="+mn-lt"/>
                </a:rPr>
                <a:t>Quantum parallelism</a:t>
              </a:r>
            </a:p>
            <a:p>
              <a:pPr marL="800100" lvl="1" indent="-342900" defTabSz="685800">
                <a:lnSpc>
                  <a:spcPct val="125000"/>
                </a:lnSpc>
                <a:spcBef>
                  <a:spcPts val="150"/>
                </a:spcBef>
                <a:spcAft>
                  <a:spcPts val="300"/>
                </a:spcAft>
                <a:buSzPct val="80000"/>
                <a:buFont typeface="Arial" panose="020B0604020202020204" pitchFamily="34" charset="0"/>
                <a:buChar char="•"/>
                <a:defRPr/>
              </a:pPr>
              <a:r>
                <a:rPr lang="en-US" altLang="zh-CN" sz="2400" dirty="0">
                  <a:cs typeface="+mn-ea"/>
                  <a:sym typeface="+mn-lt"/>
                </a:rPr>
                <a:t>Quantum Fourier Transformation (</a:t>
              </a:r>
              <a:r>
                <a:rPr lang="en-US" altLang="zh-CN" sz="2400" dirty="0" err="1">
                  <a:cs typeface="+mn-ea"/>
                  <a:sym typeface="+mn-lt"/>
                </a:rPr>
                <a:t>QFT</a:t>
              </a:r>
              <a:r>
                <a:rPr lang="en-US" altLang="zh-CN" sz="2400" dirty="0">
                  <a:cs typeface="+mn-ea"/>
                  <a:sym typeface="+mn-lt"/>
                </a:rPr>
                <a:t>)</a:t>
              </a:r>
            </a:p>
          </p:txBody>
        </p:sp>
        <p:sp>
          <p:nvSpPr>
            <p:cNvPr id="2" name="Rectangle 1"/>
            <p:cNvSpPr/>
            <p:nvPr/>
          </p:nvSpPr>
          <p:spPr>
            <a:xfrm>
              <a:off x="545525" y="3969868"/>
              <a:ext cx="5071504" cy="1631216"/>
            </a:xfrm>
            <a:prstGeom prst="rect">
              <a:avLst/>
            </a:prstGeom>
          </p:spPr>
          <p:txBody>
            <a:bodyPr wrap="square">
              <a:spAutoFit/>
            </a:bodyPr>
            <a:lstStyle/>
            <a:p>
              <a:pPr marL="34290" lvl="0" defTabSz="685800">
                <a:lnSpc>
                  <a:spcPct val="125000"/>
                </a:lnSpc>
                <a:spcBef>
                  <a:spcPts val="1000"/>
                </a:spcBef>
                <a:buClr>
                  <a:srgbClr val="0F6FC6"/>
                </a:buClr>
                <a:buSzPct val="80000"/>
                <a:defRPr/>
              </a:pPr>
              <a:r>
                <a:rPr lang="en-US" altLang="zh-CN" sz="2400" b="1" dirty="0">
                  <a:solidFill>
                    <a:prstClr val="black"/>
                  </a:solidFill>
                  <a:cs typeface="+mn-ea"/>
                  <a:sym typeface="+mn-lt"/>
                </a:rPr>
                <a:t>Shor’s algorithm contains two part:</a:t>
              </a:r>
            </a:p>
            <a:p>
              <a:pPr marL="457200" lvl="0" indent="-457200" defTabSz="685800">
                <a:lnSpc>
                  <a:spcPct val="125000"/>
                </a:lnSpc>
                <a:spcBef>
                  <a:spcPts val="1000"/>
                </a:spcBef>
                <a:buSzPct val="80000"/>
                <a:buFont typeface="+mj-lt"/>
                <a:buAutoNum type="arabicPeriod"/>
                <a:defRPr/>
              </a:pPr>
              <a:r>
                <a:rPr lang="en-US" altLang="zh-CN" sz="2400" dirty="0">
                  <a:solidFill>
                    <a:prstClr val="black"/>
                  </a:solidFill>
                  <a:cs typeface="+mn-ea"/>
                  <a:sym typeface="+mn-lt"/>
                </a:rPr>
                <a:t>Classical computation </a:t>
              </a:r>
            </a:p>
            <a:p>
              <a:pPr marL="914400" lvl="1" indent="-457200" defTabSz="685800">
                <a:lnSpc>
                  <a:spcPct val="125000"/>
                </a:lnSpc>
                <a:spcBef>
                  <a:spcPts val="150"/>
                </a:spcBef>
                <a:spcAft>
                  <a:spcPts val="300"/>
                </a:spcAft>
                <a:buSzPct val="80000"/>
                <a:buFont typeface="Arial" panose="020B0604020202020204" pitchFamily="34" charset="0"/>
                <a:buChar char="•"/>
                <a:defRPr/>
              </a:pPr>
              <a:r>
                <a:rPr lang="en-US" altLang="zh-CN" sz="2400" dirty="0">
                  <a:solidFill>
                    <a:prstClr val="black"/>
                  </a:solidFill>
                  <a:cs typeface="+mn-ea"/>
                  <a:sym typeface="+mn-lt"/>
                </a:rPr>
                <a:t>Modular arithmetic</a:t>
              </a:r>
            </a:p>
          </p:txBody>
        </p:sp>
      </p:grpSp>
      <mc:AlternateContent xmlns:mc="http://schemas.openxmlformats.org/markup-compatibility/2006" xmlns:a14="http://schemas.microsoft.com/office/drawing/2010/main">
        <mc:Choice Requires="a14">
          <p:sp>
            <p:nvSpPr>
              <p:cNvPr id="9" name="Content Placeholder 2"/>
              <p:cNvSpPr txBox="1">
                <a:spLocks/>
              </p:cNvSpPr>
              <p:nvPr/>
            </p:nvSpPr>
            <p:spPr>
              <a:xfrm>
                <a:off x="5950715" y="461658"/>
                <a:ext cx="2572351" cy="3942363"/>
              </a:xfrm>
              <a:prstGeom prst="rect">
                <a:avLst/>
              </a:prstGeom>
              <a:ln/>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a:lstStyle>
              <a:p>
                <a:pPr marL="34290" indent="0" algn="ctr">
                  <a:lnSpc>
                    <a:spcPct val="125000"/>
                  </a:lnSpc>
                  <a:buNone/>
                  <a:defRPr/>
                </a:pPr>
                <a:r>
                  <a:rPr lang="en-AU" altLang="zh-CN" sz="2400" dirty="0" smtClean="0">
                    <a:solidFill>
                      <a:prstClr val="black"/>
                    </a:solidFill>
                    <a:ea typeface="Cambria Math" panose="02040503050406030204" pitchFamily="18" charset="0"/>
                    <a:cs typeface="+mn-ea"/>
                    <a:sym typeface="+mn-lt"/>
                  </a:rPr>
                  <a:t>n = 15  </a:t>
                </a:r>
                <a:r>
                  <a:rPr lang="el-GR" altLang="zh-CN" sz="2400" dirty="0">
                    <a:solidFill>
                      <a:prstClr val="black"/>
                    </a:solidFill>
                    <a:ea typeface="Cambria Math" panose="02040503050406030204" pitchFamily="18" charset="0"/>
                    <a:cs typeface="+mn-ea"/>
                    <a:sym typeface="+mn-lt"/>
                  </a:rPr>
                  <a:t>φ(</a:t>
                </a:r>
                <a:r>
                  <a:rPr lang="en-AU" altLang="zh-CN" sz="2400" dirty="0">
                    <a:solidFill>
                      <a:prstClr val="black"/>
                    </a:solidFill>
                    <a:ea typeface="Cambria Math" panose="02040503050406030204" pitchFamily="18" charset="0"/>
                    <a:cs typeface="+mn-ea"/>
                    <a:sym typeface="+mn-lt"/>
                  </a:rPr>
                  <a:t>n) = 8</a:t>
                </a:r>
              </a:p>
              <a:p>
                <a:pPr marL="34290" indent="0" algn="ctr">
                  <a:lnSpc>
                    <a:spcPct val="100000"/>
                  </a:lnSpc>
                  <a:buFont typeface="Corbel" pitchFamily="34" charset="0"/>
                  <a:buNone/>
                  <a:defRPr/>
                </a:pPr>
                <a14:m>
                  <m:oMath xmlns:m="http://schemas.openxmlformats.org/officeDocument/2006/math">
                    <m:sSup>
                      <m:sSupPr>
                        <m:ctrlPr>
                          <a:rPr lang="en-AU" altLang="zh-CN" sz="2400" i="1" smtClean="0">
                            <a:solidFill>
                              <a:prstClr val="black"/>
                            </a:solidFill>
                            <a:latin typeface="Cambria Math" charset="0"/>
                            <a:ea typeface="Cambria Math" panose="02040503050406030204" pitchFamily="18" charset="0"/>
                            <a:cs typeface="+mn-ea"/>
                            <a:sym typeface="+mn-lt"/>
                          </a:rPr>
                        </m:ctrlPr>
                      </m:sSupPr>
                      <m:e>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1</m:t>
                        </m:r>
                      </m:sup>
                    </m:sSup>
                    <m:r>
                      <a:rPr lang="en-AU" altLang="zh-CN" sz="2400" i="1" smtClean="0">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15=2</m:t>
                    </m:r>
                  </m:oMath>
                </a14:m>
                <a:r>
                  <a:rPr lang="en-US" altLang="zh-CN" sz="2400" dirty="0">
                    <a:solidFill>
                      <a:schemeClr val="tx1"/>
                    </a:solidFill>
                    <a:cs typeface="+mn-ea"/>
                    <a:sym typeface="+mn-lt"/>
                  </a:rPr>
                  <a:t>  </a:t>
                </a:r>
                <a14:m>
                  <m:oMath xmlns:m="http://schemas.openxmlformats.org/officeDocument/2006/math">
                    <m:sSup>
                      <m:sSupPr>
                        <m:ctrlPr>
                          <a:rPr lang="en-AU" altLang="zh-CN" sz="2400" i="1">
                            <a:solidFill>
                              <a:prstClr val="black"/>
                            </a:solidFill>
                            <a:latin typeface="Cambria Math" charset="0"/>
                            <a:ea typeface="Cambria Math" panose="02040503050406030204" pitchFamily="18" charset="0"/>
                            <a:cs typeface="+mn-ea"/>
                            <a:sym typeface="+mn-lt"/>
                          </a:rPr>
                        </m:ctrlPr>
                      </m:sSupPr>
                      <m:e>
                        <m:r>
                          <a:rPr lang="en-AU" altLang="zh-CN" sz="2400" i="1">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2</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15=4</m:t>
                    </m:r>
                  </m:oMath>
                </a14:m>
                <a:r>
                  <a:rPr lang="en-AU" altLang="zh-CN" sz="2400" i="1" dirty="0">
                    <a:solidFill>
                      <a:prstClr val="black"/>
                    </a:solidFill>
                    <a:ea typeface="Cambria Math" panose="02040503050406030204" pitchFamily="18" charset="0"/>
                    <a:cs typeface="+mn-ea"/>
                    <a:sym typeface="+mn-lt"/>
                  </a:rPr>
                  <a:t> </a:t>
                </a:r>
                <a14:m>
                  <m:oMath xmlns:m="http://schemas.openxmlformats.org/officeDocument/2006/math">
                    <m:sSup>
                      <m:sSupPr>
                        <m:ctrlPr>
                          <a:rPr lang="en-AU" altLang="zh-CN" sz="2400" i="1" smtClean="0">
                            <a:solidFill>
                              <a:prstClr val="black"/>
                            </a:solidFill>
                            <a:latin typeface="Cambria Math" charset="0"/>
                            <a:ea typeface="Cambria Math" panose="02040503050406030204" pitchFamily="18" charset="0"/>
                            <a:cs typeface="+mn-ea"/>
                            <a:sym typeface="+mn-lt"/>
                          </a:rPr>
                        </m:ctrlPr>
                      </m:sSupPr>
                      <m:e>
                        <m:r>
                          <a:rPr lang="en-AU" altLang="zh-CN" sz="2400" i="1">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3</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15=8</m:t>
                    </m:r>
                  </m:oMath>
                </a14:m>
                <a:endParaRPr lang="en-AU" altLang="zh-CN" sz="2400" i="1" dirty="0" smtClean="0">
                  <a:solidFill>
                    <a:prstClr val="black"/>
                  </a:solidFill>
                  <a:latin typeface="Cambria Math" panose="02040503050406030204" pitchFamily="18" charset="0"/>
                  <a:ea typeface="Cambria Math" panose="02040503050406030204" pitchFamily="18" charset="0"/>
                  <a:cs typeface="+mn-ea"/>
                  <a:sym typeface="+mn-lt"/>
                </a:endParaRPr>
              </a:p>
              <a:p>
                <a:pPr marL="34290" indent="0" algn="ctr">
                  <a:lnSpc>
                    <a:spcPct val="100000"/>
                  </a:lnSpc>
                  <a:buFont typeface="Corbel" pitchFamily="34" charset="0"/>
                  <a:buNone/>
                  <a:defRPr/>
                </a:pPr>
                <a14:m>
                  <m:oMathPara xmlns:m="http://schemas.openxmlformats.org/officeDocument/2006/math">
                    <m:oMathParaPr>
                      <m:jc m:val="centerGroup"/>
                    </m:oMathParaPr>
                    <m:oMath xmlns:m="http://schemas.openxmlformats.org/officeDocument/2006/math">
                      <m:sSup>
                        <m:sSupPr>
                          <m:ctrlPr>
                            <a:rPr lang="en-AU" altLang="zh-CN" sz="2400" i="1">
                              <a:solidFill>
                                <a:prstClr val="black"/>
                              </a:solidFill>
                              <a:latin typeface="Cambria Math" charset="0"/>
                              <a:ea typeface="Cambria Math" panose="02040503050406030204" pitchFamily="18" charset="0"/>
                              <a:cs typeface="+mn-ea"/>
                              <a:sym typeface="+mn-lt"/>
                            </a:rPr>
                          </m:ctrlPr>
                        </m:sSupPr>
                        <m:e>
                          <m:r>
                            <a:rPr lang="en-AU" altLang="zh-CN" sz="2400" i="1">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4</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15=1</m:t>
                      </m:r>
                    </m:oMath>
                  </m:oMathPara>
                </a14:m>
                <a:endParaRPr lang="en-AU" altLang="zh-CN" sz="2400" i="1" dirty="0" smtClean="0">
                  <a:solidFill>
                    <a:prstClr val="black"/>
                  </a:solidFill>
                  <a:latin typeface="Cambria Math" panose="02040503050406030204" pitchFamily="18" charset="0"/>
                  <a:ea typeface="Cambria Math" panose="02040503050406030204" pitchFamily="18" charset="0"/>
                  <a:cs typeface="+mn-ea"/>
                  <a:sym typeface="+mn-lt"/>
                </a:endParaRPr>
              </a:p>
              <a:p>
                <a:pPr marL="34290" indent="0" algn="ctr">
                  <a:lnSpc>
                    <a:spcPct val="100000"/>
                  </a:lnSpc>
                  <a:buFont typeface="Corbel" pitchFamily="34" charset="0"/>
                  <a:buNone/>
                  <a:defRPr/>
                </a:pPr>
                <a14:m>
                  <m:oMathPara xmlns:m="http://schemas.openxmlformats.org/officeDocument/2006/math">
                    <m:oMathParaPr>
                      <m:jc m:val="centerGroup"/>
                    </m:oMathParaPr>
                    <m:oMath xmlns:m="http://schemas.openxmlformats.org/officeDocument/2006/math">
                      <m:sSup>
                        <m:sSupPr>
                          <m:ctrlPr>
                            <a:rPr lang="en-AU" altLang="zh-CN" sz="2400" i="1">
                              <a:solidFill>
                                <a:prstClr val="black"/>
                              </a:solidFill>
                              <a:latin typeface="Cambria Math" charset="0"/>
                              <a:ea typeface="Cambria Math" panose="02040503050406030204" pitchFamily="18" charset="0"/>
                              <a:cs typeface="+mn-ea"/>
                              <a:sym typeface="+mn-lt"/>
                            </a:rPr>
                          </m:ctrlPr>
                        </m:sSupPr>
                        <m:e>
                          <m:r>
                            <a:rPr lang="en-AU" altLang="zh-CN" sz="2400" i="1">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5</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15=2</m:t>
                      </m:r>
                    </m:oMath>
                  </m:oMathPara>
                </a14:m>
                <a:endParaRPr lang="en-AU" altLang="zh-CN" sz="2400" i="1" dirty="0" smtClean="0">
                  <a:solidFill>
                    <a:prstClr val="black"/>
                  </a:solidFill>
                  <a:latin typeface="Cambria Math" panose="02040503050406030204" pitchFamily="18" charset="0"/>
                  <a:ea typeface="Cambria Math" panose="02040503050406030204" pitchFamily="18" charset="0"/>
                  <a:cs typeface="+mn-ea"/>
                  <a:sym typeface="+mn-lt"/>
                </a:endParaRPr>
              </a:p>
              <a:p>
                <a:pPr marL="34290" indent="0" algn="ctr">
                  <a:lnSpc>
                    <a:spcPct val="100000"/>
                  </a:lnSpc>
                  <a:buFont typeface="Corbel" pitchFamily="34" charset="0"/>
                  <a:buNone/>
                  <a:defRPr/>
                </a:pPr>
                <a14:m>
                  <m:oMathPara xmlns:m="http://schemas.openxmlformats.org/officeDocument/2006/math">
                    <m:oMathParaPr>
                      <m:jc m:val="centerGroup"/>
                    </m:oMathParaPr>
                    <m:oMath xmlns:m="http://schemas.openxmlformats.org/officeDocument/2006/math">
                      <m:sSup>
                        <m:sSupPr>
                          <m:ctrlPr>
                            <a:rPr lang="en-AU" altLang="zh-CN" sz="2400" i="1">
                              <a:solidFill>
                                <a:prstClr val="black"/>
                              </a:solidFill>
                              <a:latin typeface="Cambria Math" charset="0"/>
                              <a:ea typeface="Cambria Math" panose="02040503050406030204" pitchFamily="18" charset="0"/>
                              <a:cs typeface="+mn-ea"/>
                              <a:sym typeface="+mn-lt"/>
                            </a:rPr>
                          </m:ctrlPr>
                        </m:sSupPr>
                        <m:e>
                          <m:r>
                            <a:rPr lang="en-AU" altLang="zh-CN" sz="2400" i="1">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6</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15=4</m:t>
                      </m:r>
                    </m:oMath>
                  </m:oMathPara>
                </a14:m>
                <a:endParaRPr lang="en-AU" altLang="zh-CN" sz="2400" i="1" dirty="0" smtClean="0">
                  <a:solidFill>
                    <a:prstClr val="black"/>
                  </a:solidFill>
                  <a:latin typeface="Cambria Math" panose="02040503050406030204" pitchFamily="18" charset="0"/>
                  <a:ea typeface="Cambria Math" panose="02040503050406030204" pitchFamily="18" charset="0"/>
                  <a:cs typeface="+mn-ea"/>
                  <a:sym typeface="+mn-lt"/>
                </a:endParaRPr>
              </a:p>
              <a:p>
                <a:pPr marL="34290" indent="0" algn="ctr">
                  <a:lnSpc>
                    <a:spcPct val="100000"/>
                  </a:lnSpc>
                  <a:buFont typeface="Corbel" pitchFamily="34" charset="0"/>
                  <a:buNone/>
                  <a:defRPr/>
                </a:pPr>
                <a14:m>
                  <m:oMathPara xmlns:m="http://schemas.openxmlformats.org/officeDocument/2006/math">
                    <m:oMathParaPr>
                      <m:jc m:val="centerGroup"/>
                    </m:oMathParaPr>
                    <m:oMath xmlns:m="http://schemas.openxmlformats.org/officeDocument/2006/math">
                      <m:sSup>
                        <m:sSupPr>
                          <m:ctrlPr>
                            <a:rPr lang="en-AU" altLang="zh-CN" sz="2400" i="1">
                              <a:solidFill>
                                <a:prstClr val="black"/>
                              </a:solidFill>
                              <a:latin typeface="Cambria Math" charset="0"/>
                              <a:ea typeface="Cambria Math" panose="02040503050406030204" pitchFamily="18" charset="0"/>
                              <a:cs typeface="+mn-ea"/>
                              <a:sym typeface="+mn-lt"/>
                            </a:rPr>
                          </m:ctrlPr>
                        </m:sSupPr>
                        <m:e>
                          <m:r>
                            <a:rPr lang="en-AU" altLang="zh-CN" sz="2400" i="1">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7</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15=8</m:t>
                      </m:r>
                    </m:oMath>
                  </m:oMathPara>
                </a14:m>
                <a:endParaRPr lang="en-AU" altLang="zh-CN" sz="2400" b="0" i="1" dirty="0" smtClean="0">
                  <a:solidFill>
                    <a:prstClr val="black"/>
                  </a:solidFill>
                  <a:latin typeface="Cambria Math" panose="02040503050406030204" pitchFamily="18" charset="0"/>
                  <a:ea typeface="Cambria Math" panose="02040503050406030204" pitchFamily="18" charset="0"/>
                  <a:cs typeface="+mn-ea"/>
                  <a:sym typeface="+mn-lt"/>
                </a:endParaRPr>
              </a:p>
              <a:p>
                <a:pPr marL="34290" indent="0" algn="ctr">
                  <a:lnSpc>
                    <a:spcPct val="100000"/>
                  </a:lnSpc>
                  <a:buFont typeface="Corbel" pitchFamily="34" charset="0"/>
                  <a:buNone/>
                  <a:defRPr/>
                </a:pPr>
                <a14:m>
                  <m:oMathPara xmlns:m="http://schemas.openxmlformats.org/officeDocument/2006/math">
                    <m:oMathParaPr>
                      <m:jc m:val="centerGroup"/>
                    </m:oMathParaPr>
                    <m:oMath xmlns:m="http://schemas.openxmlformats.org/officeDocument/2006/math">
                      <m:sSup>
                        <m:sSupPr>
                          <m:ctrlPr>
                            <a:rPr lang="en-AU" altLang="zh-CN" sz="2400" i="1">
                              <a:solidFill>
                                <a:prstClr val="black"/>
                              </a:solidFill>
                              <a:latin typeface="Cambria Math" charset="0"/>
                              <a:ea typeface="Cambria Math" panose="02040503050406030204" pitchFamily="18" charset="0"/>
                              <a:cs typeface="+mn-ea"/>
                              <a:sym typeface="+mn-lt"/>
                            </a:rPr>
                          </m:ctrlPr>
                        </m:sSupPr>
                        <m:e>
                          <m:r>
                            <a:rPr lang="en-AU" altLang="zh-CN" sz="2400" i="1">
                              <a:solidFill>
                                <a:prstClr val="black"/>
                              </a:solidFill>
                              <a:latin typeface="Cambria Math" panose="02040503050406030204" pitchFamily="18" charset="0"/>
                              <a:ea typeface="Cambria Math" panose="02040503050406030204" pitchFamily="18" charset="0"/>
                              <a:cs typeface="+mn-ea"/>
                              <a:sym typeface="+mn-lt"/>
                            </a:rPr>
                            <m:t>2</m:t>
                          </m:r>
                        </m:e>
                        <m:sup>
                          <m:r>
                            <a:rPr lang="en-AU" altLang="zh-CN" sz="2400" b="0" i="1" smtClean="0">
                              <a:solidFill>
                                <a:prstClr val="black"/>
                              </a:solidFill>
                              <a:latin typeface="Cambria Math" panose="02040503050406030204" pitchFamily="18" charset="0"/>
                              <a:ea typeface="Cambria Math" panose="02040503050406030204" pitchFamily="18" charset="0"/>
                              <a:cs typeface="+mn-ea"/>
                              <a:sym typeface="+mn-lt"/>
                            </a:rPr>
                            <m:t>8</m:t>
                          </m:r>
                        </m:sup>
                      </m:sSup>
                      <m:r>
                        <a:rPr lang="en-AU" altLang="zh-CN" sz="2400" i="1">
                          <a:solidFill>
                            <a:prstClr val="black"/>
                          </a:solidFill>
                          <a:latin typeface="Cambria Math" panose="02040503050406030204" pitchFamily="18" charset="0"/>
                          <a:ea typeface="Cambria Math" panose="02040503050406030204" pitchFamily="18" charset="0"/>
                          <a:cs typeface="+mn-ea"/>
                          <a:sym typeface="+mn-lt"/>
                        </a:rPr>
                        <m:t> </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𝑚𝑜𝑑</m:t>
                      </m:r>
                      <m:r>
                        <a:rPr lang="en-AU" altLang="zh-CN" sz="2400" i="1">
                          <a:solidFill>
                            <a:prstClr val="black"/>
                          </a:solidFill>
                          <a:latin typeface="Cambria Math" panose="02040503050406030204" pitchFamily="18" charset="0"/>
                          <a:ea typeface="Cambria Math" panose="02040503050406030204" pitchFamily="18" charset="0"/>
                          <a:cs typeface="+mn-ea"/>
                          <a:sym typeface="+mn-lt"/>
                        </a:rPr>
                        <m:t> 15=1</m:t>
                      </m:r>
                    </m:oMath>
                  </m:oMathPara>
                </a14:m>
                <a:endParaRPr lang="en-AU" altLang="zh-CN" sz="2400" b="0" i="1" dirty="0" smtClean="0">
                  <a:solidFill>
                    <a:prstClr val="black"/>
                  </a:solidFill>
                  <a:latin typeface="Cambria Math" panose="02040503050406030204" pitchFamily="18" charset="0"/>
                  <a:ea typeface="Cambria Math" panose="02040503050406030204" pitchFamily="18" charset="0"/>
                  <a:cs typeface="+mn-ea"/>
                  <a:sym typeface="+mn-lt"/>
                </a:endParaRPr>
              </a:p>
              <a:p>
                <a:pPr marL="34290" indent="0" algn="ctr">
                  <a:lnSpc>
                    <a:spcPct val="100000"/>
                  </a:lnSpc>
                  <a:spcBef>
                    <a:spcPts val="0"/>
                  </a:spcBef>
                  <a:buFont typeface="Corbel" pitchFamily="34" charset="0"/>
                  <a:buNone/>
                  <a:defRPr/>
                </a:pPr>
                <a:r>
                  <a:rPr lang="en-AU" altLang="zh-CN" sz="2400" i="1" dirty="0" smtClean="0">
                    <a:solidFill>
                      <a:prstClr val="black"/>
                    </a:solidFill>
                    <a:latin typeface="Cambria Math" panose="02040503050406030204" pitchFamily="18" charset="0"/>
                    <a:ea typeface="Cambria Math" panose="02040503050406030204" pitchFamily="18" charset="0"/>
                    <a:cs typeface="+mn-ea"/>
                    <a:sym typeface="+mn-lt"/>
                  </a:rPr>
                  <a:t>…..</a:t>
                </a:r>
                <a:endParaRPr lang="en-AU" altLang="zh-CN" sz="2400" i="1" dirty="0">
                  <a:solidFill>
                    <a:prstClr val="black"/>
                  </a:solidFill>
                  <a:latin typeface="Cambria Math" panose="02040503050406030204" pitchFamily="18" charset="0"/>
                  <a:ea typeface="Cambria Math" panose="02040503050406030204" pitchFamily="18" charset="0"/>
                  <a:cs typeface="+mn-ea"/>
                  <a:sym typeface="+mn-lt"/>
                </a:endParaRPr>
              </a:p>
              <a:p>
                <a:pPr marL="34290" indent="0">
                  <a:lnSpc>
                    <a:spcPct val="125000"/>
                  </a:lnSpc>
                  <a:buFont typeface="Corbel" pitchFamily="34" charset="0"/>
                  <a:buNone/>
                  <a:defRPr/>
                </a:pPr>
                <a:endParaRPr lang="en-US" altLang="zh-CN" sz="2400" dirty="0">
                  <a:solidFill>
                    <a:schemeClr val="tx1"/>
                  </a:solidFill>
                  <a:cs typeface="+mn-ea"/>
                  <a:sym typeface="+mn-lt"/>
                </a:endParaRP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950715" y="461658"/>
                <a:ext cx="2572351" cy="3942363"/>
              </a:xfrm>
              <a:prstGeom prst="rect">
                <a:avLst/>
              </a:prstGeom>
              <a:blipFill rotWithShape="0">
                <a:blip r:embed="rId5"/>
                <a:stretch>
                  <a:fillRect b="-4006"/>
                </a:stretch>
              </a:blipFill>
              <a:ln/>
            </p:spPr>
            <p:txBody>
              <a:bodyPr/>
              <a:lstStyle/>
              <a:p>
                <a:r>
                  <a:rPr lang="en-AU">
                    <a:noFill/>
                  </a:rPr>
                  <a:t> </a:t>
                </a:r>
              </a:p>
            </p:txBody>
          </p:sp>
        </mc:Fallback>
      </mc:AlternateContent>
      <p:sp>
        <p:nvSpPr>
          <p:cNvPr id="8" name="Rectangle 7"/>
          <p:cNvSpPr/>
          <p:nvPr/>
        </p:nvSpPr>
        <p:spPr>
          <a:xfrm>
            <a:off x="6208624" y="1078185"/>
            <a:ext cx="2055164" cy="146754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1" name="TextBox 10"/>
          <p:cNvSpPr txBox="1"/>
          <p:nvPr/>
        </p:nvSpPr>
        <p:spPr>
          <a:xfrm>
            <a:off x="192232" y="6432782"/>
            <a:ext cx="7636706" cy="276999"/>
          </a:xfrm>
          <a:prstGeom prst="rect">
            <a:avLst/>
          </a:prstGeom>
          <a:noFill/>
        </p:spPr>
        <p:txBody>
          <a:bodyPr wrap="none" rtlCol="0">
            <a:spAutoFit/>
          </a:bodyPr>
          <a:lstStyle/>
          <a:p>
            <a:r>
              <a:rPr lang="en-AU" sz="1200" dirty="0" smtClean="0"/>
              <a:t>Pictures adapted </a:t>
            </a:r>
            <a:r>
              <a:rPr lang="en-AU" sz="1200" dirty="0"/>
              <a:t>from: https://</a:t>
            </a:r>
            <a:r>
              <a:rPr lang="en-AU" sz="1200" dirty="0" err="1"/>
              <a:t>en.wikipedia.org</a:t>
            </a:r>
            <a:r>
              <a:rPr lang="en-AU" sz="1200" dirty="0"/>
              <a:t>/wiki/</a:t>
            </a:r>
            <a:r>
              <a:rPr lang="en-AU" sz="1200" dirty="0" err="1"/>
              <a:t>Periodic_function</a:t>
            </a:r>
            <a:r>
              <a:rPr lang="en-AU" sz="1200" dirty="0"/>
              <a:t>#/media/</a:t>
            </a:r>
            <a:r>
              <a:rPr lang="en-AU" sz="1200" dirty="0" err="1"/>
              <a:t>File:Periodic_function_illustration.svg</a:t>
            </a:r>
            <a:r>
              <a:rPr lang="en-AU" sz="1200" dirty="0"/>
              <a:t> </a:t>
            </a:r>
          </a:p>
        </p:txBody>
      </p:sp>
      <p:sp>
        <p:nvSpPr>
          <p:cNvPr id="13" name="TextBox 12"/>
          <p:cNvSpPr txBox="1"/>
          <p:nvPr/>
        </p:nvSpPr>
        <p:spPr>
          <a:xfrm>
            <a:off x="3229430" y="6640634"/>
            <a:ext cx="2752677" cy="261610"/>
          </a:xfrm>
          <a:prstGeom prst="rect">
            <a:avLst/>
          </a:prstGeom>
          <a:noFill/>
        </p:spPr>
        <p:txBody>
          <a:bodyPr wrap="none" rtlCol="0">
            <a:spAutoFit/>
          </a:bodyPr>
          <a:lstStyle/>
          <a:p>
            <a:r>
              <a:rPr lang="en-AU" sz="1100" dirty="0"/>
              <a:t>Factorisation Attacks against RSA – Group 3</a:t>
            </a:r>
          </a:p>
        </p:txBody>
      </p:sp>
    </p:spTree>
    <p:extLst>
      <p:ext uri="{BB962C8B-B14F-4D97-AF65-F5344CB8AC3E}">
        <p14:creationId xmlns:p14="http://schemas.microsoft.com/office/powerpoint/2010/main" val="3365387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32" y="183572"/>
            <a:ext cx="7406640" cy="616527"/>
          </a:xfrm>
        </p:spPr>
        <p:txBody>
          <a:bodyPr>
            <a:normAutofit/>
          </a:bodyPr>
          <a:lstStyle/>
          <a:p>
            <a:r>
              <a:rPr lang="en-AU" sz="3600" b="1" dirty="0"/>
              <a:t>Shor’s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5914" y="800099"/>
                <a:ext cx="8099713" cy="5860474"/>
              </a:xfrm>
            </p:spPr>
            <p:txBody>
              <a:bodyPr>
                <a:noAutofit/>
              </a:bodyPr>
              <a:lstStyle/>
              <a:p>
                <a:pPr marL="0" indent="0">
                  <a:lnSpc>
                    <a:spcPct val="125000"/>
                  </a:lnSpc>
                  <a:buClrTx/>
                  <a:buNone/>
                  <a:defRPr/>
                </a:pPr>
                <a:r>
                  <a:rPr lang="en-US" altLang="zh-CN" sz="2400" b="1" dirty="0">
                    <a:solidFill>
                      <a:schemeClr val="tx1"/>
                    </a:solidFill>
                    <a:cs typeface="+mn-ea"/>
                    <a:sym typeface="+mn-lt"/>
                  </a:rPr>
                  <a:t>Time complexity:</a:t>
                </a:r>
              </a:p>
              <a:p>
                <a:pPr marL="34290" indent="0">
                  <a:lnSpc>
                    <a:spcPct val="125000"/>
                  </a:lnSpc>
                  <a:buClrTx/>
                  <a:buNone/>
                  <a:defRPr/>
                </a:pPr>
                <a14:m>
                  <m:oMathPara xmlns:m="http://schemas.openxmlformats.org/officeDocument/2006/math">
                    <m:oMathParaPr>
                      <m:jc m:val="centerGroup"/>
                    </m:oMathParaPr>
                    <m:oMath xmlns:m="http://schemas.openxmlformats.org/officeDocument/2006/math">
                      <m:r>
                        <m:rPr>
                          <m:sty m:val="p"/>
                        </m:rPr>
                        <a:rPr lang="en-AU" altLang="zh-CN" sz="2400">
                          <a:solidFill>
                            <a:schemeClr val="tx1"/>
                          </a:solidFill>
                          <a:latin typeface="Cambria Math" panose="02040503050406030204" pitchFamily="18" charset="0"/>
                          <a:cs typeface="+mn-ea"/>
                          <a:sym typeface="+mn-lt"/>
                        </a:rPr>
                        <m:t>O</m:t>
                      </m:r>
                      <m:r>
                        <a:rPr lang="en-AU" altLang="zh-CN" sz="2400">
                          <a:solidFill>
                            <a:schemeClr val="tx1"/>
                          </a:solidFill>
                          <a:latin typeface="Cambria Math" panose="02040503050406030204" pitchFamily="18" charset="0"/>
                          <a:cs typeface="+mn-ea"/>
                          <a:sym typeface="+mn-lt"/>
                        </a:rPr>
                        <m:t>(</m:t>
                      </m:r>
                      <m:sSup>
                        <m:sSupPr>
                          <m:ctrlPr>
                            <a:rPr lang="en-AU" altLang="zh-CN" sz="2400" i="1">
                              <a:solidFill>
                                <a:schemeClr val="tx1"/>
                              </a:solidFill>
                              <a:latin typeface="Cambria Math" charset="0"/>
                              <a:cs typeface="+mn-ea"/>
                              <a:sym typeface="+mn-lt"/>
                            </a:rPr>
                          </m:ctrlPr>
                        </m:sSupPr>
                        <m:e>
                          <m:func>
                            <m:funcPr>
                              <m:ctrlPr>
                                <a:rPr lang="en-AU" altLang="zh-CN" sz="2400" i="1">
                                  <a:solidFill>
                                    <a:schemeClr val="tx1"/>
                                  </a:solidFill>
                                  <a:latin typeface="Cambria Math" charset="0"/>
                                  <a:cs typeface="+mn-ea"/>
                                  <a:sym typeface="+mn-lt"/>
                                </a:rPr>
                              </m:ctrlPr>
                            </m:funcPr>
                            <m:fName>
                              <m:r>
                                <a:rPr lang="en-AU" altLang="zh-CN" sz="2400">
                                  <a:solidFill>
                                    <a:schemeClr val="tx1"/>
                                  </a:solidFill>
                                  <a:latin typeface="Cambria Math" panose="02040503050406030204" pitchFamily="18" charset="0"/>
                                  <a:cs typeface="+mn-ea"/>
                                  <a:sym typeface="+mn-lt"/>
                                </a:rPr>
                                <m:t>(</m:t>
                              </m:r>
                              <m:r>
                                <m:rPr>
                                  <m:sty m:val="p"/>
                                </m:rPr>
                                <a:rPr lang="en-AU" altLang="zh-CN" sz="2400">
                                  <a:solidFill>
                                    <a:schemeClr val="tx1"/>
                                  </a:solidFill>
                                  <a:latin typeface="Cambria Math" panose="02040503050406030204" pitchFamily="18" charset="0"/>
                                  <a:cs typeface="+mn-ea"/>
                                  <a:sym typeface="+mn-lt"/>
                                </a:rPr>
                                <m:t>log</m:t>
                              </m:r>
                            </m:fName>
                            <m:e>
                              <m:r>
                                <a:rPr lang="en-AU" altLang="zh-CN" sz="2400" i="1">
                                  <a:solidFill>
                                    <a:schemeClr val="tx1"/>
                                  </a:solidFill>
                                  <a:latin typeface="Cambria Math" panose="02040503050406030204" pitchFamily="18" charset="0"/>
                                  <a:cs typeface="+mn-ea"/>
                                  <a:sym typeface="+mn-lt"/>
                                </a:rPr>
                                <m:t>𝑛</m:t>
                              </m:r>
                              <m:r>
                                <a:rPr lang="en-AU" altLang="zh-CN" sz="2400" i="1">
                                  <a:solidFill>
                                    <a:schemeClr val="tx1"/>
                                  </a:solidFill>
                                  <a:latin typeface="Cambria Math" panose="02040503050406030204" pitchFamily="18" charset="0"/>
                                  <a:cs typeface="+mn-ea"/>
                                  <a:sym typeface="+mn-lt"/>
                                </a:rPr>
                                <m:t>)</m:t>
                              </m:r>
                            </m:e>
                          </m:func>
                        </m:e>
                        <m:sup>
                          <m:r>
                            <a:rPr lang="en-AU" altLang="zh-CN" sz="2400" i="1">
                              <a:solidFill>
                                <a:schemeClr val="tx1"/>
                              </a:solidFill>
                              <a:latin typeface="Cambria Math" panose="02040503050406030204" pitchFamily="18" charset="0"/>
                              <a:cs typeface="+mn-ea"/>
                              <a:sym typeface="+mn-lt"/>
                            </a:rPr>
                            <m:t>2</m:t>
                          </m:r>
                        </m:sup>
                      </m:sSup>
                      <m:func>
                        <m:funcPr>
                          <m:ctrlPr>
                            <a:rPr lang="en-AU" altLang="zh-CN" sz="2400" i="1">
                              <a:solidFill>
                                <a:schemeClr val="tx1"/>
                              </a:solidFill>
                              <a:latin typeface="Cambria Math" charset="0"/>
                              <a:cs typeface="+mn-ea"/>
                              <a:sym typeface="+mn-lt"/>
                            </a:rPr>
                          </m:ctrlPr>
                        </m:funcPr>
                        <m:fName>
                          <m:r>
                            <a:rPr lang="en-AU" altLang="zh-CN" sz="2400">
                              <a:solidFill>
                                <a:schemeClr val="tx1"/>
                              </a:solidFill>
                              <a:latin typeface="Cambria Math" panose="02040503050406030204" pitchFamily="18" charset="0"/>
                              <a:cs typeface="+mn-ea"/>
                              <a:sym typeface="+mn-lt"/>
                            </a:rPr>
                            <m:t>(</m:t>
                          </m:r>
                          <m:r>
                            <m:rPr>
                              <m:sty m:val="p"/>
                            </m:rPr>
                            <a:rPr lang="en-AU" altLang="zh-CN" sz="2400">
                              <a:solidFill>
                                <a:schemeClr val="tx1"/>
                              </a:solidFill>
                              <a:latin typeface="Cambria Math" panose="02040503050406030204" pitchFamily="18" charset="0"/>
                              <a:cs typeface="+mn-ea"/>
                              <a:sym typeface="+mn-lt"/>
                            </a:rPr>
                            <m:t>log</m:t>
                          </m:r>
                        </m:fName>
                        <m:e>
                          <m:func>
                            <m:funcPr>
                              <m:ctrlPr>
                                <a:rPr lang="en-AU" altLang="zh-CN" sz="2400" i="1">
                                  <a:solidFill>
                                    <a:schemeClr val="tx1"/>
                                  </a:solidFill>
                                  <a:latin typeface="Cambria Math" charset="0"/>
                                  <a:cs typeface="+mn-ea"/>
                                  <a:sym typeface="+mn-lt"/>
                                </a:rPr>
                              </m:ctrlPr>
                            </m:funcPr>
                            <m:fName>
                              <m:r>
                                <m:rPr>
                                  <m:sty m:val="p"/>
                                </m:rPr>
                                <a:rPr lang="en-AU" altLang="zh-CN" sz="2400">
                                  <a:solidFill>
                                    <a:schemeClr val="tx1"/>
                                  </a:solidFill>
                                  <a:latin typeface="Cambria Math" panose="02040503050406030204" pitchFamily="18" charset="0"/>
                                  <a:cs typeface="+mn-ea"/>
                                  <a:sym typeface="+mn-lt"/>
                                </a:rPr>
                                <m:t>log</m:t>
                              </m:r>
                            </m:fName>
                            <m:e>
                              <m:r>
                                <a:rPr lang="en-AU" altLang="zh-CN" sz="2400" i="1">
                                  <a:solidFill>
                                    <a:schemeClr val="tx1"/>
                                  </a:solidFill>
                                  <a:latin typeface="Cambria Math" panose="02040503050406030204" pitchFamily="18" charset="0"/>
                                  <a:cs typeface="+mn-ea"/>
                                  <a:sym typeface="+mn-lt"/>
                                </a:rPr>
                                <m:t>𝑛</m:t>
                              </m:r>
                              <m:r>
                                <a:rPr lang="en-AU" altLang="zh-CN" sz="2400" i="1">
                                  <a:solidFill>
                                    <a:schemeClr val="tx1"/>
                                  </a:solidFill>
                                  <a:latin typeface="Cambria Math" panose="02040503050406030204" pitchFamily="18" charset="0"/>
                                  <a:cs typeface="+mn-ea"/>
                                  <a:sym typeface="+mn-lt"/>
                                </a:rPr>
                                <m:t>)(</m:t>
                              </m:r>
                              <m:func>
                                <m:funcPr>
                                  <m:ctrlPr>
                                    <a:rPr lang="en-AU" altLang="zh-CN" sz="2400" i="1">
                                      <a:solidFill>
                                        <a:schemeClr val="tx1"/>
                                      </a:solidFill>
                                      <a:latin typeface="Cambria Math" charset="0"/>
                                      <a:cs typeface="+mn-ea"/>
                                      <a:sym typeface="+mn-lt"/>
                                    </a:rPr>
                                  </m:ctrlPr>
                                </m:funcPr>
                                <m:fName>
                                  <m:r>
                                    <m:rPr>
                                      <m:sty m:val="p"/>
                                    </m:rPr>
                                    <a:rPr lang="en-AU" altLang="zh-CN" sz="2400">
                                      <a:solidFill>
                                        <a:schemeClr val="tx1"/>
                                      </a:solidFill>
                                      <a:latin typeface="Cambria Math" panose="02040503050406030204" pitchFamily="18" charset="0"/>
                                      <a:cs typeface="+mn-ea"/>
                                      <a:sym typeface="+mn-lt"/>
                                    </a:rPr>
                                    <m:t>log</m:t>
                                  </m:r>
                                </m:fName>
                                <m:e>
                                  <m:func>
                                    <m:funcPr>
                                      <m:ctrlPr>
                                        <a:rPr lang="en-AU" altLang="zh-CN" sz="2400" i="1">
                                          <a:solidFill>
                                            <a:schemeClr val="tx1"/>
                                          </a:solidFill>
                                          <a:latin typeface="Cambria Math" charset="0"/>
                                          <a:cs typeface="+mn-ea"/>
                                          <a:sym typeface="+mn-lt"/>
                                        </a:rPr>
                                      </m:ctrlPr>
                                    </m:funcPr>
                                    <m:fName>
                                      <m:r>
                                        <m:rPr>
                                          <m:sty m:val="p"/>
                                        </m:rPr>
                                        <a:rPr lang="en-AU" altLang="zh-CN" sz="2400">
                                          <a:solidFill>
                                            <a:schemeClr val="tx1"/>
                                          </a:solidFill>
                                          <a:latin typeface="Cambria Math" panose="02040503050406030204" pitchFamily="18" charset="0"/>
                                          <a:cs typeface="+mn-ea"/>
                                          <a:sym typeface="+mn-lt"/>
                                        </a:rPr>
                                        <m:t>log</m:t>
                                      </m:r>
                                    </m:fName>
                                    <m:e>
                                      <m:func>
                                        <m:funcPr>
                                          <m:ctrlPr>
                                            <a:rPr lang="en-AU" altLang="zh-CN" sz="2400" i="1">
                                              <a:solidFill>
                                                <a:schemeClr val="tx1"/>
                                              </a:solidFill>
                                              <a:latin typeface="Cambria Math" charset="0"/>
                                              <a:cs typeface="+mn-ea"/>
                                              <a:sym typeface="+mn-lt"/>
                                            </a:rPr>
                                          </m:ctrlPr>
                                        </m:funcPr>
                                        <m:fName>
                                          <m:r>
                                            <m:rPr>
                                              <m:sty m:val="p"/>
                                            </m:rPr>
                                            <a:rPr lang="en-AU" altLang="zh-CN" sz="2400">
                                              <a:solidFill>
                                                <a:schemeClr val="tx1"/>
                                              </a:solidFill>
                                              <a:latin typeface="Cambria Math" panose="02040503050406030204" pitchFamily="18" charset="0"/>
                                              <a:cs typeface="+mn-ea"/>
                                              <a:sym typeface="+mn-lt"/>
                                            </a:rPr>
                                            <m:t>log</m:t>
                                          </m:r>
                                        </m:fName>
                                        <m:e>
                                          <m:r>
                                            <a:rPr lang="en-AU" altLang="zh-CN" sz="2400" i="1">
                                              <a:solidFill>
                                                <a:schemeClr val="tx1"/>
                                              </a:solidFill>
                                              <a:latin typeface="Cambria Math" panose="02040503050406030204" pitchFamily="18" charset="0"/>
                                              <a:cs typeface="+mn-ea"/>
                                              <a:sym typeface="+mn-lt"/>
                                            </a:rPr>
                                            <m:t>𝑛</m:t>
                                          </m:r>
                                        </m:e>
                                      </m:func>
                                    </m:e>
                                  </m:func>
                                </m:e>
                              </m:func>
                              <m:r>
                                <a:rPr lang="en-AU" altLang="zh-CN" sz="2400" i="1">
                                  <a:solidFill>
                                    <a:schemeClr val="tx1"/>
                                  </a:solidFill>
                                  <a:latin typeface="Cambria Math" panose="02040503050406030204" pitchFamily="18" charset="0"/>
                                  <a:cs typeface="+mn-ea"/>
                                  <a:sym typeface="+mn-lt"/>
                                </a:rPr>
                                <m:t>)</m:t>
                              </m:r>
                            </m:e>
                          </m:func>
                        </m:e>
                      </m:func>
                      <m:r>
                        <a:rPr lang="en-AU" altLang="zh-CN" sz="2400">
                          <a:solidFill>
                            <a:schemeClr val="tx1"/>
                          </a:solidFill>
                          <a:latin typeface="Cambria Math" panose="02040503050406030204" pitchFamily="18" charset="0"/>
                          <a:cs typeface="+mn-ea"/>
                          <a:sym typeface="+mn-lt"/>
                        </a:rPr>
                        <m:t>)</m:t>
                      </m:r>
                    </m:oMath>
                  </m:oMathPara>
                </a14:m>
                <a:endParaRPr lang="en-US" altLang="zh-CN" sz="2400" dirty="0">
                  <a:solidFill>
                    <a:schemeClr val="tx1"/>
                  </a:solidFill>
                  <a:cs typeface="+mn-ea"/>
                  <a:sym typeface="+mn-lt"/>
                </a:endParaRPr>
              </a:p>
              <a:p>
                <a:pPr marL="34290" lvl="0" indent="0">
                  <a:lnSpc>
                    <a:spcPct val="125000"/>
                  </a:lnSpc>
                  <a:buNone/>
                  <a:defRPr/>
                </a:pPr>
                <a:endParaRPr lang="en-US" altLang="zh-CN" sz="2400" b="1" dirty="0">
                  <a:solidFill>
                    <a:schemeClr val="tx1"/>
                  </a:solidFill>
                  <a:cs typeface="+mn-ea"/>
                  <a:sym typeface="+mn-lt"/>
                </a:endParaRPr>
              </a:p>
              <a:p>
                <a:pPr marL="34290" lvl="0" indent="0">
                  <a:lnSpc>
                    <a:spcPct val="125000"/>
                  </a:lnSpc>
                  <a:buNone/>
                  <a:defRPr/>
                </a:pPr>
                <a:r>
                  <a:rPr lang="en-US" altLang="zh-CN" sz="2400" b="1" dirty="0">
                    <a:solidFill>
                      <a:schemeClr val="tx1"/>
                    </a:solidFill>
                    <a:cs typeface="+mn-ea"/>
                    <a:sym typeface="+mn-lt"/>
                  </a:rPr>
                  <a:t>Applications:</a:t>
                </a:r>
                <a:endParaRPr lang="en-US" altLang="zh-CN" sz="2400" dirty="0">
                  <a:solidFill>
                    <a:schemeClr val="tx1"/>
                  </a:solidFill>
                  <a:cs typeface="+mn-ea"/>
                  <a:sym typeface="+mn-lt"/>
                </a:endParaRPr>
              </a:p>
              <a:p>
                <a:pPr marL="428625" indent="-428625">
                  <a:lnSpc>
                    <a:spcPct val="125000"/>
                  </a:lnSpc>
                  <a:buClrTx/>
                  <a:buFont typeface="Arial" panose="020B0604020202020204" pitchFamily="34" charset="0"/>
                  <a:buChar char="•"/>
                  <a:defRPr/>
                </a:pPr>
                <a:r>
                  <a:rPr lang="en-AU" sz="2400" dirty="0">
                    <a:solidFill>
                      <a:schemeClr val="tx1"/>
                    </a:solidFill>
                  </a:rPr>
                  <a:t>15 and 21</a:t>
                </a:r>
              </a:p>
              <a:p>
                <a:pPr marL="34290" indent="0">
                  <a:lnSpc>
                    <a:spcPct val="125000"/>
                  </a:lnSpc>
                  <a:buClrTx/>
                  <a:buNone/>
                  <a:defRPr/>
                </a:pPr>
                <a:endParaRPr lang="en-US" altLang="zh-CN" sz="2400" dirty="0">
                  <a:solidFill>
                    <a:schemeClr val="tx1"/>
                  </a:solidFill>
                  <a:cs typeface="+mn-ea"/>
                  <a:sym typeface="+mn-lt"/>
                </a:endParaRPr>
              </a:p>
              <a:p>
                <a:pPr marL="34290" indent="0">
                  <a:lnSpc>
                    <a:spcPct val="125000"/>
                  </a:lnSpc>
                  <a:buNone/>
                  <a:defRPr/>
                </a:pPr>
                <a:r>
                  <a:rPr lang="en-US" altLang="zh-CN" sz="2400" b="1" dirty="0">
                    <a:solidFill>
                      <a:schemeClr val="tx1"/>
                    </a:solidFill>
                    <a:cs typeface="+mn-ea"/>
                    <a:sym typeface="+mn-lt"/>
                  </a:rPr>
                  <a:t>Limitation:</a:t>
                </a:r>
                <a:endParaRPr lang="en-US" altLang="zh-CN" sz="2400" dirty="0">
                  <a:solidFill>
                    <a:schemeClr val="tx1"/>
                  </a:solidFill>
                  <a:cs typeface="+mn-ea"/>
                  <a:sym typeface="+mn-lt"/>
                </a:endParaRPr>
              </a:p>
              <a:p>
                <a:pPr marL="428625" indent="-428625">
                  <a:lnSpc>
                    <a:spcPct val="125000"/>
                  </a:lnSpc>
                  <a:buClrTx/>
                  <a:buFont typeface="Arial" panose="020B0604020202020204" pitchFamily="34" charset="0"/>
                  <a:buChar char="•"/>
                  <a:defRPr/>
                </a:pPr>
                <a:r>
                  <a:rPr lang="en-AU" sz="2400" dirty="0">
                    <a:solidFill>
                      <a:schemeClr val="tx1"/>
                    </a:solidFill>
                  </a:rPr>
                  <a:t>There have been only four small-scale demonstrations </a:t>
                </a:r>
              </a:p>
              <a:p>
                <a:pPr marL="428625" indent="-428625">
                  <a:lnSpc>
                    <a:spcPct val="125000"/>
                  </a:lnSpc>
                  <a:buClrTx/>
                  <a:buFont typeface="Arial" panose="020B0604020202020204" pitchFamily="34" charset="0"/>
                  <a:buChar char="•"/>
                  <a:defRPr/>
                </a:pPr>
                <a:r>
                  <a:rPr lang="en-US" altLang="zh-CN" sz="2400" dirty="0" smtClean="0">
                    <a:solidFill>
                      <a:schemeClr val="tx1"/>
                    </a:solidFill>
                    <a:sym typeface="+mn-lt"/>
                  </a:rPr>
                  <a:t>No </a:t>
                </a:r>
                <a:r>
                  <a:rPr lang="en-US" altLang="zh-CN" sz="2400" dirty="0">
                    <a:solidFill>
                      <a:schemeClr val="tx1"/>
                    </a:solidFill>
                    <a:sym typeface="+mn-lt"/>
                  </a:rPr>
                  <a:t>powerful quantum </a:t>
                </a:r>
                <a:r>
                  <a:rPr lang="en-US" altLang="zh-CN" sz="2400" dirty="0">
                    <a:solidFill>
                      <a:schemeClr val="tx1"/>
                    </a:solidFill>
                    <a:cs typeface="+mn-ea"/>
                    <a:sym typeface="+mn-lt"/>
                  </a:rPr>
                  <a:t>computers </a:t>
                </a:r>
                <a:r>
                  <a:rPr lang="en-US" altLang="zh-CN" sz="2400" dirty="0" smtClean="0">
                    <a:solidFill>
                      <a:schemeClr val="tx1"/>
                    </a:solidFill>
                    <a:cs typeface="+mn-ea"/>
                    <a:sym typeface="+mn-lt"/>
                  </a:rPr>
                  <a:t>have </a:t>
                </a:r>
                <a:r>
                  <a:rPr lang="en-US" altLang="zh-CN" sz="2400" dirty="0">
                    <a:solidFill>
                      <a:schemeClr val="tx1"/>
                    </a:solidFill>
                    <a:cs typeface="+mn-ea"/>
                    <a:sym typeface="+mn-lt"/>
                  </a:rPr>
                  <a:t>been built so far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5914" y="800099"/>
                <a:ext cx="8099713" cy="5860474"/>
              </a:xfrm>
              <a:blipFill rotWithShape="0">
                <a:blip r:embed="rId3"/>
                <a:stretch>
                  <a:fillRect l="-1129"/>
                </a:stretch>
              </a:blipFill>
            </p:spPr>
            <p:txBody>
              <a:bodyPr/>
              <a:lstStyle/>
              <a:p>
                <a:r>
                  <a:rPr lang="en-AU">
                    <a:noFill/>
                  </a:rPr>
                  <a:t> </a:t>
                </a:r>
              </a:p>
            </p:txBody>
          </p:sp>
        </mc:Fallback>
      </mc:AlternateContent>
      <p:sp>
        <p:nvSpPr>
          <p:cNvPr id="5" name="TextBox 4"/>
          <p:cNvSpPr txBox="1"/>
          <p:nvPr/>
        </p:nvSpPr>
        <p:spPr>
          <a:xfrm>
            <a:off x="3229430" y="6640634"/>
            <a:ext cx="2752677" cy="261610"/>
          </a:xfrm>
          <a:prstGeom prst="rect">
            <a:avLst/>
          </a:prstGeom>
          <a:noFill/>
        </p:spPr>
        <p:txBody>
          <a:bodyPr wrap="none" rtlCol="0">
            <a:spAutoFit/>
          </a:bodyPr>
          <a:lstStyle/>
          <a:p>
            <a:r>
              <a:rPr lang="en-AU" sz="1100" dirty="0"/>
              <a:t>Factorisation Attacks against RSA – Group 3</a:t>
            </a:r>
          </a:p>
        </p:txBody>
      </p:sp>
    </p:spTree>
    <p:extLst>
      <p:ext uri="{BB962C8B-B14F-4D97-AF65-F5344CB8AC3E}">
        <p14:creationId xmlns:p14="http://schemas.microsoft.com/office/powerpoint/2010/main" val="1491446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3443" y="1050619"/>
            <a:ext cx="7238476" cy="2569403"/>
          </a:xfrm>
        </p:spPr>
        <p:txBody>
          <a:bodyPr>
            <a:normAutofit/>
          </a:bodyPr>
          <a:lstStyle/>
          <a:p>
            <a:pPr marL="428625" indent="-428625">
              <a:buClrTx/>
              <a:buFont typeface="Arial" charset="0"/>
              <a:buChar char="•"/>
              <a:defRPr/>
            </a:pPr>
            <a:r>
              <a:rPr lang="en-AU" sz="2400" dirty="0" err="1">
                <a:solidFill>
                  <a:schemeClr val="tx1"/>
                </a:solidFill>
              </a:rPr>
              <a:t>CFF</a:t>
            </a:r>
            <a:r>
              <a:rPr lang="en-AU" sz="2400" dirty="0">
                <a:solidFill>
                  <a:schemeClr val="tx1"/>
                </a:solidFill>
              </a:rPr>
              <a:t> is the </a:t>
            </a:r>
            <a:r>
              <a:rPr lang="en-AU" sz="2400" dirty="0" smtClean="0">
                <a:solidFill>
                  <a:schemeClr val="tx1"/>
                </a:solidFill>
              </a:rPr>
              <a:t>fastest algorithm before QS</a:t>
            </a:r>
            <a:endParaRPr lang="en-AU" sz="2400" dirty="0">
              <a:solidFill>
                <a:schemeClr val="tx1"/>
              </a:solidFill>
            </a:endParaRPr>
          </a:p>
          <a:p>
            <a:pPr marL="428625" indent="-428625">
              <a:buClrTx/>
              <a:buFont typeface="Arial" charset="0"/>
              <a:buChar char="•"/>
              <a:defRPr/>
            </a:pPr>
            <a:r>
              <a:rPr lang="en-AU" sz="2400" dirty="0">
                <a:solidFill>
                  <a:schemeClr val="tx1"/>
                </a:solidFill>
              </a:rPr>
              <a:t>QS is the fastest for integers with less than 100 digits</a:t>
            </a:r>
          </a:p>
          <a:p>
            <a:pPr marL="428625" indent="-428625">
              <a:buClr>
                <a:schemeClr val="tx1"/>
              </a:buClr>
              <a:buFont typeface="Arial" charset="0"/>
              <a:buChar char="•"/>
              <a:defRPr/>
            </a:pPr>
            <a:r>
              <a:rPr lang="en-US" altLang="zh-CN" sz="2400" dirty="0">
                <a:solidFill>
                  <a:schemeClr val="tx1"/>
                </a:solidFill>
                <a:cs typeface="+mn-ea"/>
                <a:sym typeface="+mn-lt"/>
              </a:rPr>
              <a:t>C</a:t>
            </a:r>
            <a:r>
              <a:rPr lang="en-AU" altLang="zh-CN" sz="2400" dirty="0" err="1">
                <a:solidFill>
                  <a:schemeClr val="tx1"/>
                </a:solidFill>
                <a:cs typeface="+mn-ea"/>
                <a:sym typeface="+mn-lt"/>
              </a:rPr>
              <a:t>FF</a:t>
            </a:r>
            <a:r>
              <a:rPr lang="en-AU" altLang="zh-CN" sz="2400" dirty="0">
                <a:solidFill>
                  <a:schemeClr val="tx1"/>
                </a:solidFill>
                <a:cs typeface="+mn-ea"/>
                <a:sym typeface="+mn-lt"/>
              </a:rPr>
              <a:t> and QS have exponential time complexity</a:t>
            </a:r>
            <a:endParaRPr lang="en-AU" sz="2400" dirty="0">
              <a:solidFill>
                <a:schemeClr val="tx1"/>
              </a:solidFill>
            </a:endParaRPr>
          </a:p>
          <a:p>
            <a:pPr marL="428625" indent="-428625">
              <a:buClr>
                <a:schemeClr val="tx1"/>
              </a:buClr>
              <a:buFont typeface="Arial" charset="0"/>
              <a:buChar char="•"/>
              <a:defRPr/>
            </a:pPr>
            <a:r>
              <a:rPr lang="en-AU" sz="2400" dirty="0">
                <a:solidFill>
                  <a:schemeClr val="tx1"/>
                </a:solidFill>
              </a:rPr>
              <a:t>Shor’s algorithm has polynomial time complexity but only exists in theory</a:t>
            </a:r>
          </a:p>
        </p:txBody>
      </p:sp>
      <p:sp>
        <p:nvSpPr>
          <p:cNvPr id="7" name="Title 1"/>
          <p:cNvSpPr>
            <a:spLocks noGrp="1"/>
          </p:cNvSpPr>
          <p:nvPr>
            <p:ph type="title"/>
          </p:nvPr>
        </p:nvSpPr>
        <p:spPr>
          <a:xfrm>
            <a:off x="192232" y="183572"/>
            <a:ext cx="7406640" cy="616527"/>
          </a:xfrm>
        </p:spPr>
        <p:txBody>
          <a:bodyPr>
            <a:normAutofit/>
          </a:bodyPr>
          <a:lstStyle/>
          <a:p>
            <a:r>
              <a:rPr lang="en-AU" sz="3600" b="1" dirty="0"/>
              <a:t>Conclusion</a:t>
            </a:r>
          </a:p>
        </p:txBody>
      </p:sp>
      <p:sp>
        <p:nvSpPr>
          <p:cNvPr id="9" name="Rectangle 8"/>
          <p:cNvSpPr/>
          <p:nvPr/>
        </p:nvSpPr>
        <p:spPr>
          <a:xfrm>
            <a:off x="591960" y="3870542"/>
            <a:ext cx="8027616" cy="1569660"/>
          </a:xfrm>
          <a:prstGeom prst="rect">
            <a:avLst/>
          </a:prstGeom>
        </p:spPr>
        <p:txBody>
          <a:bodyPr wrap="square">
            <a:spAutoFit/>
          </a:bodyPr>
          <a:lstStyle/>
          <a:p>
            <a:pPr marL="342900" indent="-342900">
              <a:buClr>
                <a:schemeClr val="accent1"/>
              </a:buClr>
              <a:buFont typeface="Arial" panose="020B0604020202020204" pitchFamily="34" charset="0"/>
              <a:buChar char="•"/>
            </a:pPr>
            <a:r>
              <a:rPr lang="en-AU" sz="2400" dirty="0"/>
              <a:t>RSA can be considered relatively safe in a decade by using:</a:t>
            </a:r>
          </a:p>
          <a:p>
            <a:pPr marL="800100" lvl="1" indent="-342900">
              <a:buClr>
                <a:schemeClr val="accent1"/>
              </a:buClr>
              <a:buFont typeface="Arial" panose="020B0604020202020204" pitchFamily="34" charset="0"/>
              <a:buChar char="•"/>
            </a:pPr>
            <a:r>
              <a:rPr lang="en-AU" sz="2400" dirty="0"/>
              <a:t>The standard implementation and </a:t>
            </a:r>
          </a:p>
          <a:p>
            <a:pPr marL="800100" lvl="1" indent="-342900">
              <a:buClr>
                <a:schemeClr val="accent1"/>
              </a:buClr>
              <a:buFont typeface="Arial" panose="020B0604020202020204" pitchFamily="34" charset="0"/>
              <a:buChar char="•"/>
            </a:pPr>
            <a:r>
              <a:rPr lang="en-AU" sz="2400" dirty="0"/>
              <a:t>A long key (longer than 2048 bits)</a:t>
            </a:r>
          </a:p>
          <a:p>
            <a:pPr marL="342900" indent="-342900">
              <a:buClr>
                <a:schemeClr val="accent1"/>
              </a:buClr>
              <a:buFont typeface="Arial" panose="020B0604020202020204" pitchFamily="34" charset="0"/>
              <a:buChar char="•"/>
            </a:pPr>
            <a:endParaRPr lang="en-AU" sz="2400" dirty="0"/>
          </a:p>
        </p:txBody>
      </p:sp>
      <p:sp>
        <p:nvSpPr>
          <p:cNvPr id="6" name="TextBox 5"/>
          <p:cNvSpPr txBox="1"/>
          <p:nvPr/>
        </p:nvSpPr>
        <p:spPr>
          <a:xfrm>
            <a:off x="3229430" y="6640634"/>
            <a:ext cx="2752677" cy="261610"/>
          </a:xfrm>
          <a:prstGeom prst="rect">
            <a:avLst/>
          </a:prstGeom>
          <a:noFill/>
        </p:spPr>
        <p:txBody>
          <a:bodyPr wrap="none" rtlCol="0">
            <a:spAutoFit/>
          </a:bodyPr>
          <a:lstStyle/>
          <a:p>
            <a:r>
              <a:rPr lang="en-AU" sz="1100" dirty="0"/>
              <a:t>Factorisation Attacks against RSA – Group 3</a:t>
            </a:r>
          </a:p>
        </p:txBody>
      </p:sp>
    </p:spTree>
    <p:extLst>
      <p:ext uri="{BB962C8B-B14F-4D97-AF65-F5344CB8AC3E}">
        <p14:creationId xmlns:p14="http://schemas.microsoft.com/office/powerpoint/2010/main" val="2292096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479</TotalTime>
  <Words>1587</Words>
  <Application>Microsoft Macintosh PowerPoint</Application>
  <PresentationFormat>On-screen Show (4:3)</PresentationFormat>
  <Paragraphs>206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Cambria Math</vt:lpstr>
      <vt:lpstr>Corbel</vt:lpstr>
      <vt:lpstr>Mangal</vt:lpstr>
      <vt:lpstr>宋体</vt:lpstr>
      <vt:lpstr>Arial</vt:lpstr>
      <vt:lpstr>Basis</vt:lpstr>
      <vt:lpstr>Factorisation Attacks Against RSA</vt:lpstr>
      <vt:lpstr>PowerPoint Presentation</vt:lpstr>
      <vt:lpstr>Continued Fraction Factorization (CFF)</vt:lpstr>
      <vt:lpstr>Continued Fraction Factorization (CFF)</vt:lpstr>
      <vt:lpstr>PowerPoint Presentation</vt:lpstr>
      <vt:lpstr>PowerPoint Presentation</vt:lpstr>
      <vt:lpstr>Shor’s Algorithm</vt:lpstr>
      <vt:lpstr>Shor’s Algorithm</vt:lpstr>
      <vt:lpstr>Conclusion</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Factorisation Attacks against RSA</dc:title>
  <dc:creator>Aaren Zhou</dc:creator>
  <cp:lastModifiedBy>Shuai Wang</cp:lastModifiedBy>
  <cp:revision>74</cp:revision>
  <dcterms:created xsi:type="dcterms:W3CDTF">2017-10-07T02:37:12Z</dcterms:created>
  <dcterms:modified xsi:type="dcterms:W3CDTF">2017-10-11T10:35:31Z</dcterms:modified>
</cp:coreProperties>
</file>