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670" r:id="rId2"/>
    <p:sldMasterId id="2147483671" r:id="rId3"/>
  </p:sldMasterIdLst>
  <p:notesMasterIdLst>
    <p:notesMasterId r:id="rId3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91"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198D6-FA47-45AF-A7BB-6E357DD9DD58}">
  <a:tblStyle styleId="{4C0198D6-FA47-45AF-A7BB-6E357DD9DD5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7EF"/>
          </a:solidFill>
        </a:fill>
      </a:tcStyle>
    </a:wholeTbl>
    <a:band1H>
      <a:tcTxStyle b="off" i="off"/>
      <a:tcStyle>
        <a:tcBdr/>
        <a:fill>
          <a:solidFill>
            <a:srgbClr val="CCCCDD"/>
          </a:solidFill>
        </a:fill>
      </a:tcStyle>
    </a:band1H>
    <a:band2H>
      <a:tcTxStyle b="off" i="off"/>
      <a:tcStyle>
        <a:tcBdr/>
      </a:tcStyle>
    </a:band2H>
    <a:band1V>
      <a:tcTxStyle b="off" i="off"/>
      <a:tcStyle>
        <a:tcBdr/>
        <a:fill>
          <a:solidFill>
            <a:srgbClr val="CCCCDD"/>
          </a:solidFill>
        </a:fill>
      </a:tcStyle>
    </a:band1V>
    <a:band2V>
      <a:tcTxStyle b="off" i="off"/>
      <a:tcStyle>
        <a:tcBdr/>
      </a:tcStyle>
    </a:band2V>
    <a:lastCol>
      <a:tcTxStyle b="on" i="off">
        <a:font>
          <a:latin typeface="Arial"/>
          <a:ea typeface="Arial"/>
          <a:cs typeface="Arial"/>
        </a:font>
        <a:schemeClr val="lt1"/>
      </a:tcTxStyle>
      <a:tcStyle>
        <a:tcBdr/>
        <a:fill>
          <a:solidFill>
            <a:schemeClr val="accent2"/>
          </a:solidFill>
        </a:fill>
      </a:tcStyle>
    </a:lastCol>
    <a:firstCol>
      <a:tcTxStyle b="on" i="off">
        <a:font>
          <a:latin typeface="Arial"/>
          <a:ea typeface="Arial"/>
          <a:cs typeface="Arial"/>
        </a:font>
        <a:schemeClr val="lt1"/>
      </a:tcTxStyle>
      <a:tcStyle>
        <a:tcBdr/>
        <a:fill>
          <a:solidFill>
            <a:schemeClr val="accent2"/>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78078"/>
  </p:normalViewPr>
  <p:slideViewPr>
    <p:cSldViewPr snapToGrid="0">
      <p:cViewPr>
        <p:scale>
          <a:sx n="98" d="100"/>
          <a:sy n="98" d="100"/>
        </p:scale>
        <p:origin x="1256" y="2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25400" lvl="0" indent="0" algn="l" rtl="0">
              <a:lnSpc>
                <a:spcPct val="150000"/>
              </a:lnSpc>
              <a:spcBef>
                <a:spcPts val="0"/>
              </a:spcBef>
              <a:spcAft>
                <a:spcPts val="0"/>
              </a:spcAft>
              <a:buClr>
                <a:srgbClr val="000000"/>
              </a:buClr>
              <a:buSzPts val="1400"/>
              <a:buFont typeface="Arial"/>
              <a:buNone/>
            </a:pPr>
            <a:r>
              <a:rPr lang="en" sz="1100" b="0" i="0" u="none" strike="noStrike" cap="none">
                <a:solidFill>
                  <a:srgbClr val="000000"/>
                </a:solidFill>
                <a:highlight>
                  <a:srgbClr val="FFFFFF"/>
                </a:highlight>
                <a:latin typeface="Arial"/>
                <a:ea typeface="Arial"/>
                <a:cs typeface="Arial"/>
                <a:sym typeface="Arial"/>
              </a:rPr>
              <a:t>Good afternoon, everyone !</a:t>
            </a:r>
            <a:endParaRPr sz="1100" b="0" i="0" u="none" strike="noStrike" cap="none">
              <a:solidFill>
                <a:srgbClr val="000000"/>
              </a:solidFill>
              <a:highlight>
                <a:srgbClr val="FFFFFF"/>
              </a:highlight>
              <a:latin typeface="Arial"/>
              <a:ea typeface="Arial"/>
              <a:cs typeface="Arial"/>
              <a:sym typeface="Arial"/>
            </a:endParaRPr>
          </a:p>
          <a:p>
            <a:pPr marL="0" marR="25400" lvl="0" indent="0" algn="l" rtl="0">
              <a:lnSpc>
                <a:spcPct val="150000"/>
              </a:lnSpc>
              <a:spcBef>
                <a:spcPts val="0"/>
              </a:spcBef>
              <a:spcAft>
                <a:spcPts val="0"/>
              </a:spcAft>
              <a:buClr>
                <a:srgbClr val="000000"/>
              </a:buClr>
              <a:buSzPts val="1400"/>
              <a:buFont typeface="Arial"/>
              <a:buNone/>
            </a:pPr>
            <a:r>
              <a:rPr lang="en" sz="1100" b="0" i="0" u="none" strike="noStrike" cap="none">
                <a:solidFill>
                  <a:srgbClr val="000000"/>
                </a:solidFill>
                <a:highlight>
                  <a:srgbClr val="FFFFFF"/>
                </a:highlight>
                <a:latin typeface="Arial"/>
                <a:ea typeface="Arial"/>
                <a:cs typeface="Arial"/>
                <a:sym typeface="Arial"/>
              </a:rPr>
              <a:t>We are group 43. My name is </a:t>
            </a:r>
            <a:r>
              <a:rPr lang="en" sz="1100" b="0" i="0" u="none" strike="noStrike" cap="none">
                <a:solidFill>
                  <a:srgbClr val="000000"/>
                </a:solidFill>
                <a:latin typeface="Arial"/>
                <a:ea typeface="Arial"/>
                <a:cs typeface="Arial"/>
                <a:sym typeface="Arial"/>
              </a:rPr>
              <a:t>Shuai Wang, I have two excellent partners, Atheena and Shubham.</a:t>
            </a:r>
            <a:endParaRPr sz="1100" b="0" i="0" u="none" strike="noStrike" cap="none">
              <a:solidFill>
                <a:srgbClr val="000000"/>
              </a:solidFill>
              <a:latin typeface="Arial"/>
              <a:ea typeface="Arial"/>
              <a:cs typeface="Arial"/>
              <a:sym typeface="Arial"/>
            </a:endParaRPr>
          </a:p>
          <a:p>
            <a:pPr marL="0" marR="25400" lvl="0" indent="0" algn="l" rtl="0">
              <a:lnSpc>
                <a:spcPct val="15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Today we will introduce you graph database and graph data management.</a:t>
            </a:r>
            <a:endParaRPr sz="1100" b="0" i="0" u="none" strike="noStrike" cap="none">
              <a:solidFill>
                <a:srgbClr val="000000"/>
              </a:solidFill>
              <a:latin typeface="Arial"/>
              <a:ea typeface="Arial"/>
              <a:cs typeface="Arial"/>
              <a:sym typeface="Arial"/>
            </a:endParaRP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Shape 2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We also can have labels for our nodes. These labels are kind of types. It allows you to indicate what types of nodes are representing. In this case, both Jack and Rose are Person nodes.</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Shape 2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And a single node can be added multiple labels. Such as Jack is husband while Rose is wife.</a:t>
            </a:r>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Okay, Let’s add more nodes and relationships.</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Shape 30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We added a mobile phone node, it’s an iPhone X, that was designed by Apple and assembled in China. Jack bought it in 1579 AUD. And Rose uses this iPhone X to watch YouTube.</a:t>
            </a:r>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Obviously, we can continue to add more nodes and relationship into this graph. This graph will become larger and larger, and containing more and more nodes and complex relationships.</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Shape 3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smtClean="0">
                <a:solidFill>
                  <a:srgbClr val="000000"/>
                </a:solidFill>
                <a:latin typeface="Arial"/>
                <a:ea typeface="Arial"/>
                <a:cs typeface="Arial"/>
                <a:sym typeface="Arial"/>
              </a:rPr>
              <a:t>Graph</a:t>
            </a:r>
            <a:r>
              <a:rPr lang="en-US" sz="1100" b="0" i="0" u="none" strike="noStrike" cap="none" baseline="0" dirty="0" smtClean="0">
                <a:solidFill>
                  <a:srgbClr val="000000"/>
                </a:solidFill>
                <a:latin typeface="Arial"/>
                <a:ea typeface="Arial"/>
                <a:cs typeface="Arial"/>
                <a:sym typeface="Arial"/>
              </a:rPr>
              <a:t> database is easy to represent relationship.</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baseline="0" dirty="0" smtClean="0">
                <a:solidFill>
                  <a:srgbClr val="000000"/>
                </a:solidFill>
                <a:latin typeface="Arial"/>
                <a:ea typeface="Arial"/>
                <a:cs typeface="Arial"/>
                <a:sym typeface="Arial"/>
              </a:rPr>
              <a:t>Make our data easier to understand and cheaper to query.</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baseline="0" dirty="0" smtClean="0">
                <a:solidFill>
                  <a:srgbClr val="000000"/>
                </a:solidFill>
                <a:latin typeface="Arial"/>
                <a:ea typeface="Arial"/>
                <a:cs typeface="Arial"/>
                <a:sym typeface="Arial"/>
              </a:rPr>
              <a:t>Next, </a:t>
            </a:r>
            <a:r>
              <a:rPr lang="en-US" sz="1100" b="0" i="0" u="none" strike="noStrike" cap="none" baseline="0" dirty="0" err="1" smtClean="0">
                <a:solidFill>
                  <a:srgbClr val="000000"/>
                </a:solidFill>
                <a:latin typeface="Arial"/>
                <a:ea typeface="Arial"/>
                <a:cs typeface="Arial"/>
                <a:sym typeface="Arial"/>
              </a:rPr>
              <a:t>Shubham</a:t>
            </a:r>
            <a:r>
              <a:rPr lang="en-US" sz="1100" b="0" i="0" u="none" strike="noStrike" cap="none" baseline="0" dirty="0" smtClean="0">
                <a:solidFill>
                  <a:srgbClr val="000000"/>
                </a:solidFill>
                <a:latin typeface="Arial"/>
                <a:ea typeface="Arial"/>
                <a:cs typeface="Arial"/>
                <a:sym typeface="Arial"/>
              </a:rPr>
              <a:t> will compare graph database with relational database in more detail.</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baseline="0" dirty="0" err="1" smtClean="0">
                <a:solidFill>
                  <a:srgbClr val="000000"/>
                </a:solidFill>
                <a:latin typeface="Arial"/>
                <a:ea typeface="Arial"/>
                <a:cs typeface="Arial"/>
                <a:sym typeface="Arial"/>
              </a:rPr>
              <a:t>Shubham</a:t>
            </a: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Shape 37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n" sz="1100" b="0" i="0" u="none" strike="noStrike" cap="none" dirty="0">
                <a:solidFill>
                  <a:srgbClr val="000000"/>
                </a:solidFill>
                <a:latin typeface="Arial"/>
                <a:ea typeface="Arial"/>
                <a:cs typeface="Arial"/>
                <a:sym typeface="Arial"/>
              </a:rPr>
              <a:t>We have made the comparison on the basis of various criteria</a:t>
            </a:r>
            <a:endParaRPr sz="11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100" b="0" i="0" u="none" strike="noStrike" cap="none" dirty="0">
                <a:solidFill>
                  <a:srgbClr val="000000"/>
                </a:solidFill>
                <a:latin typeface="Arial"/>
                <a:ea typeface="Arial"/>
                <a:cs typeface="Arial"/>
                <a:sym typeface="Arial"/>
              </a:rPr>
              <a:t>1. Number of Joins: Joins in databases add to the complexity greatly. Graph database does not involve any joins and it converts the join tables into relationships.</a:t>
            </a:r>
            <a:endParaRPr sz="11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100" b="0" i="0" u="none" strike="noStrike" cap="none" dirty="0">
                <a:solidFill>
                  <a:srgbClr val="000000"/>
                </a:solidFill>
                <a:latin typeface="Arial"/>
                <a:ea typeface="Arial"/>
                <a:cs typeface="Arial"/>
                <a:sym typeface="Arial"/>
              </a:rPr>
              <a:t>2. Self joins: Traversing relationships by repeatedly joining tables to themselves is very inefficient. </a:t>
            </a:r>
            <a:endParaRPr sz="11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100" b="0" i="0" u="none" strike="noStrike" cap="none" dirty="0">
                <a:solidFill>
                  <a:srgbClr val="000000"/>
                </a:solidFill>
                <a:latin typeface="Arial"/>
                <a:ea typeface="Arial"/>
                <a:cs typeface="Arial"/>
                <a:sym typeface="Arial"/>
              </a:rPr>
              <a:t>3. Flexibility: Flexible schema and easy to extend whereas in relational databases schema is fixed and difficult to extend.</a:t>
            </a:r>
            <a:endParaRPr sz="11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100" b="0" i="0" u="none" strike="noStrike" cap="none" dirty="0">
                <a:solidFill>
                  <a:srgbClr val="000000"/>
                </a:solidFill>
                <a:latin typeface="Arial"/>
                <a:ea typeface="Arial"/>
                <a:cs typeface="Arial"/>
                <a:sym typeface="Arial"/>
              </a:rPr>
              <a:t>4. Speed of running queries: Fast and Slow</a:t>
            </a:r>
            <a:endParaRPr sz="11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100" b="0" i="0" u="none" strike="noStrike" cap="none" dirty="0">
                <a:solidFill>
                  <a:srgbClr val="000000"/>
                </a:solidFill>
                <a:latin typeface="Arial"/>
                <a:ea typeface="Arial"/>
                <a:cs typeface="Arial"/>
                <a:sym typeface="Arial"/>
              </a:rPr>
              <a:t>5. Lines of Code: less and more which will be demonstrated in the following demo.</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82559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Shape 3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n" sz="1100" b="0" i="0" u="none" strike="noStrike" cap="none" dirty="0">
                <a:solidFill>
                  <a:srgbClr val="000000"/>
                </a:solidFill>
                <a:latin typeface="Arial"/>
                <a:ea typeface="Arial"/>
                <a:cs typeface="Arial"/>
                <a:sym typeface="Arial"/>
              </a:rPr>
              <a:t>Now, I will be demonstrating to you how graph databases compare with relational databases with the help of a demo.</a:t>
            </a:r>
            <a:endParaRPr sz="11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100" b="0" i="0" u="none" strike="noStrike" cap="none" dirty="0">
                <a:solidFill>
                  <a:srgbClr val="000000"/>
                </a:solidFill>
                <a:latin typeface="Arial"/>
                <a:ea typeface="Arial"/>
                <a:cs typeface="Arial"/>
                <a:sym typeface="Arial"/>
              </a:rPr>
              <a:t>For the demo, we will be taking the case of our subject ‘ADS’ wherein there is our lecturer who teaches the subject. Groups of students in the subject and students who are members of these groups.</a:t>
            </a:r>
          </a:p>
          <a:p>
            <a:pPr marL="457200" marR="0" lvl="0" indent="-317500" algn="l" rtl="0">
              <a:lnSpc>
                <a:spcPct val="100000"/>
              </a:lnSpc>
              <a:spcBef>
                <a:spcPts val="0"/>
              </a:spcBef>
              <a:spcAft>
                <a:spcPts val="0"/>
              </a:spcAft>
              <a:buClr>
                <a:srgbClr val="000000"/>
              </a:buClr>
              <a:buSzPts val="1400"/>
              <a:buFont typeface="Arial"/>
              <a:buChar char="●"/>
            </a:pPr>
            <a:r>
              <a:rPr lang="en" sz="1100" b="0" i="0" u="none" strike="noStrike" cap="none" dirty="0">
                <a:solidFill>
                  <a:srgbClr val="000000"/>
                </a:solidFill>
                <a:latin typeface="Arial"/>
                <a:ea typeface="Arial"/>
                <a:cs typeface="Arial"/>
                <a:sym typeface="Arial"/>
              </a:rPr>
              <a:t>In order create this, I will be using Graph database as well as relational database to show how they differ from each other.</a:t>
            </a: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Shape 3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First, we will create nodes in the the graph database using CREATE statement using Cypher.</a:t>
            </a:r>
          </a:p>
          <a:p>
            <a:pPr marL="457200" marR="0" lvl="0" indent="-22860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As you can see from this slide, it creates a node with the label Lecturer with various properties such as title and teacher ID.</a:t>
            </a:r>
          </a:p>
          <a:p>
            <a:pPr marL="457200" marR="0" lvl="0" indent="-22860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You can see the result on the right side of the slide where the red node represents the subject and the purple represents the lecturer.</a:t>
            </a: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Shape 40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order to create a table in relational database, we will use the CREATE statement.</a:t>
            </a:r>
          </a:p>
          <a:p>
            <a:pPr marL="457200" marR="0" lvl="0" indent="-22860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As you can see from the slide, we have created two tables Lecturer and Subject with various Attributes and for each attribute we have specified the data type and </a:t>
            </a:r>
          </a:p>
          <a:p>
            <a:pPr marL="457200" marR="0" lvl="0" indent="-22860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Specified the keys as well.</a:t>
            </a:r>
          </a:p>
          <a:p>
            <a:pPr marL="457200" marR="0" lvl="0" indent="-22860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Also you can see, the lines of code that are required to create a table are more in comparison to Graph databases.</a:t>
            </a: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This slide show how we can insert properties in the GD.</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You may also notice that the CREATE statement also inserts the values in the node at the time of creation of a node.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values being of title and </a:t>
            </a:r>
            <a:r>
              <a:rPr lang="en-US" sz="1100" b="0" i="0" u="none" strike="noStrike" cap="none" dirty="0" err="1">
                <a:solidFill>
                  <a:srgbClr val="000000"/>
                </a:solidFill>
                <a:latin typeface="Arial"/>
                <a:ea typeface="Arial"/>
                <a:cs typeface="Arial"/>
                <a:sym typeface="Arial"/>
              </a:rPr>
              <a:t>subjectID</a:t>
            </a:r>
            <a:r>
              <a:rPr lang="en-US" sz="1100" b="0" i="0" u="none" strike="noStrike" cap="none" dirty="0">
                <a:solidFill>
                  <a:srgbClr val="000000"/>
                </a:solidFill>
                <a:latin typeface="Arial"/>
                <a:ea typeface="Arial"/>
                <a:cs typeface="Arial"/>
                <a:sym typeface="Arial"/>
              </a:rPr>
              <a:t>.</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Whereas,….</a:t>
            </a:r>
            <a:endParaRPr sz="1100" b="0" i="0" u="none" strike="noStrike" cap="none" dirty="0">
              <a:solidFill>
                <a:srgbClr val="000000"/>
              </a:solidFill>
              <a:latin typeface="Arial"/>
              <a:ea typeface="Arial"/>
              <a:cs typeface="Arial"/>
              <a:sym typeface="Arial"/>
            </a:endParaRPr>
          </a:p>
        </p:txBody>
      </p:sp>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Shape 1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sz="1100" b="0" i="0" u="none" strike="noStrike" cap="none" dirty="0">
                <a:solidFill>
                  <a:schemeClr val="dk1"/>
                </a:solidFill>
                <a:latin typeface="Arial"/>
                <a:ea typeface="Arial"/>
                <a:cs typeface="Arial"/>
                <a:sym typeface="Arial"/>
              </a:rPr>
              <a:t>Here is our agenda.</a:t>
            </a:r>
            <a:endParaRPr dirty="0"/>
          </a:p>
          <a:p>
            <a:pPr marL="0" marR="0" lvl="0" indent="0" algn="l" rtl="0">
              <a:lnSpc>
                <a:spcPct val="115000"/>
              </a:lnSpc>
              <a:spcBef>
                <a:spcPts val="0"/>
              </a:spcBef>
              <a:spcAft>
                <a:spcPts val="0"/>
              </a:spcAft>
              <a:buClr>
                <a:schemeClr val="dk1"/>
              </a:buClr>
              <a:buSzPts val="1100"/>
              <a:buFont typeface="Arial"/>
              <a:buNone/>
            </a:pPr>
            <a:r>
              <a:rPr lang="en" sz="1100" b="0" i="0" u="none" strike="noStrike" cap="none" dirty="0">
                <a:solidFill>
                  <a:schemeClr val="dk1"/>
                </a:solidFill>
                <a:latin typeface="Arial"/>
                <a:ea typeface="Arial"/>
                <a:cs typeface="Arial"/>
                <a:sym typeface="Arial"/>
              </a:rPr>
              <a:t>I will explain the problems that current databases encountered, and illustrate how graph database can solve these problems.</a:t>
            </a:r>
            <a:endParaRPr dirty="0"/>
          </a:p>
          <a:p>
            <a:pPr marL="0" marR="0" lvl="0" indent="0" algn="l" rtl="0">
              <a:lnSpc>
                <a:spcPct val="115000"/>
              </a:lnSpc>
              <a:spcBef>
                <a:spcPts val="0"/>
              </a:spcBef>
              <a:spcAft>
                <a:spcPts val="0"/>
              </a:spcAft>
              <a:buClr>
                <a:schemeClr val="dk1"/>
              </a:buClr>
              <a:buSzPts val="1100"/>
              <a:buFont typeface="Arial"/>
              <a:buNone/>
            </a:pPr>
            <a:r>
              <a:rPr lang="en" sz="1100" b="0" i="0" u="none" strike="noStrike" cap="none" dirty="0">
                <a:solidFill>
                  <a:schemeClr val="dk1"/>
                </a:solidFill>
                <a:latin typeface="Arial"/>
                <a:ea typeface="Arial"/>
                <a:cs typeface="Arial"/>
                <a:sym typeface="Arial"/>
              </a:rPr>
              <a:t>Then, Shubham will compare graph database with relational database using SQL and Cypher.</a:t>
            </a:r>
            <a:endParaRPr dirty="0"/>
          </a:p>
          <a:p>
            <a:pPr marL="0" marR="0" lvl="0" indent="0" algn="l" rtl="0">
              <a:lnSpc>
                <a:spcPct val="115000"/>
              </a:lnSpc>
              <a:spcBef>
                <a:spcPts val="0"/>
              </a:spcBef>
              <a:spcAft>
                <a:spcPts val="0"/>
              </a:spcAft>
              <a:buClr>
                <a:schemeClr val="dk1"/>
              </a:buClr>
              <a:buSzPts val="1100"/>
              <a:buFont typeface="Arial"/>
              <a:buNone/>
            </a:pPr>
            <a:r>
              <a:rPr lang="en" sz="1100" b="0" i="0" u="none" strike="noStrike" cap="none" dirty="0">
                <a:solidFill>
                  <a:schemeClr val="dk1"/>
                </a:solidFill>
                <a:latin typeface="Arial"/>
                <a:ea typeface="Arial"/>
                <a:cs typeface="Arial"/>
                <a:sym typeface="Arial"/>
              </a:rPr>
              <a:t>After that, we have </a:t>
            </a:r>
            <a:r>
              <a:rPr lang="en" sz="1100" b="0" i="0" u="none" strike="noStrike" cap="none" dirty="0" err="1">
                <a:solidFill>
                  <a:schemeClr val="dk1"/>
                </a:solidFill>
                <a:latin typeface="Arial"/>
                <a:ea typeface="Arial"/>
                <a:cs typeface="Arial"/>
                <a:sym typeface="Arial"/>
              </a:rPr>
              <a:t>Atheena</a:t>
            </a:r>
            <a:r>
              <a:rPr lang="en" sz="1100" b="0" i="0" u="none" strike="noStrike" cap="none" dirty="0">
                <a:solidFill>
                  <a:schemeClr val="dk1"/>
                </a:solidFill>
                <a:latin typeface="Arial"/>
                <a:ea typeface="Arial"/>
                <a:cs typeface="Arial"/>
                <a:sym typeface="Arial"/>
              </a:rPr>
              <a:t> to introduce some real time applications of graph database, and explain what is graph data management, and then point out the future direction of graph database. In the end, make the final conclusion.</a:t>
            </a: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Whereas, in SQL, a separate statement has to be written in order to populate the tables in RD.</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Which goes as Insert values into the table name, followed by the values.</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Therefore, making the lines of code lengthier in SQL.</a:t>
            </a:r>
            <a:endParaRPr sz="1100" b="0" i="0" u="none" strike="noStrike" cap="none" dirty="0">
              <a:solidFill>
                <a:srgbClr val="000000"/>
              </a:solidFill>
              <a:latin typeface="Arial"/>
              <a:ea typeface="Arial"/>
              <a:cs typeface="Arial"/>
              <a:sym typeface="Arial"/>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order to create relationships in Cypher. We need to write a single line of code. </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To create a relationship, we use the CREATE statement followed by the node from which the relationship need to be created followed by </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name of the relationship i.e. Teaches in this case and then the node to which the relationship has to be created.</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On the right, you can see that a relationship has been created from the Lecturer node to the Subject code of ‘Teaches’.</a:t>
            </a: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Relationships in SQL need to written as well but herein, they are a bit difficult to write and lengthy as well.</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For it, you need to have proper knowledge about the cardinalities of relationships such as 1-1, many – 1, 1 – many and many to many and also about the keys involved in the creation of a relationship.</a:t>
            </a:r>
            <a:endParaRPr sz="1100" b="0" i="0" u="none" strike="noStrike" cap="none" dirty="0">
              <a:solidFill>
                <a:srgbClr val="000000"/>
              </a:solidFill>
              <a:latin typeface="Arial"/>
              <a:ea typeface="Arial"/>
              <a:cs typeface="Arial"/>
              <a:sym typeface="Arial"/>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After using the CREATE statements to create the nodes and relationships for the Subject, lecturer groups and members. We get a Graph which displays all the information</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Whereas, ..</a:t>
            </a:r>
            <a:endParaRPr sz="1100" b="0" i="0" u="none" strike="noStrike" cap="none" dirty="0">
              <a:solidFill>
                <a:srgbClr val="000000"/>
              </a:solidFill>
              <a:latin typeface="Arial"/>
              <a:ea typeface="Arial"/>
              <a:cs typeface="Arial"/>
              <a:sym typeface="Arial"/>
            </a:endParaRPr>
          </a:p>
        </p:txBody>
      </p:sp>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Whereas, in SQL after the creation and insertion for the Lecturer, subject, Student and Group. We get a ER diagram,</a:t>
            </a:r>
            <a:endParaRPr sz="1100" b="0" i="0" u="none" strike="noStrike" cap="none" dirty="0">
              <a:solidFill>
                <a:srgbClr val="000000"/>
              </a:solidFill>
              <a:latin typeface="Arial"/>
              <a:ea typeface="Arial"/>
              <a:cs typeface="Arial"/>
              <a:sym typeface="Arial"/>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Comparing the two models side by side, we can see that:</a:t>
            </a:r>
          </a:p>
          <a:p>
            <a:pPr marL="171450" marR="0" lvl="0" indent="-171450" algn="l" rtl="0">
              <a:lnSpc>
                <a:spcPct val="100000"/>
              </a:lnSpc>
              <a:spcBef>
                <a:spcPts val="0"/>
              </a:spcBef>
              <a:spcAft>
                <a:spcPts val="0"/>
              </a:spcAft>
              <a:buClr>
                <a:srgbClr val="000000"/>
              </a:buClr>
              <a:buSzPts val="1400"/>
            </a:pPr>
            <a:r>
              <a:rPr lang="en-US" sz="1100" b="0" i="0" u="none" strike="noStrike" cap="none" dirty="0">
                <a:solidFill>
                  <a:srgbClr val="000000"/>
                </a:solidFill>
                <a:latin typeface="Arial"/>
                <a:ea typeface="Arial"/>
                <a:cs typeface="Arial"/>
                <a:sym typeface="Arial"/>
              </a:rPr>
              <a:t>GD are more easier to understand, and not much prior knowledge is needed to understand what is happening in the mode.</a:t>
            </a:r>
          </a:p>
          <a:p>
            <a:pPr marL="171450" marR="0" lvl="0" indent="-171450" algn="l" rtl="0">
              <a:lnSpc>
                <a:spcPct val="100000"/>
              </a:lnSpc>
              <a:spcBef>
                <a:spcPts val="0"/>
              </a:spcBef>
              <a:spcAft>
                <a:spcPts val="0"/>
              </a:spcAft>
              <a:buClr>
                <a:srgbClr val="000000"/>
              </a:buClr>
              <a:buSzPts val="1400"/>
            </a:pPr>
            <a:r>
              <a:rPr lang="en-US" sz="1100" b="0" i="0" u="none" strike="noStrike" cap="none" dirty="0">
                <a:solidFill>
                  <a:srgbClr val="000000"/>
                </a:solidFill>
                <a:latin typeface="Arial"/>
                <a:ea typeface="Arial"/>
                <a:cs typeface="Arial"/>
                <a:sym typeface="Arial"/>
              </a:rPr>
              <a:t>Relationships between nodes in GD are easy to understand as well.. Whereas, in RD, it involved various cardinalities and keys which add to the complexity.</a:t>
            </a:r>
          </a:p>
          <a:p>
            <a:pPr marL="171450" marR="0" lvl="0" indent="-171450" algn="l" rtl="0">
              <a:lnSpc>
                <a:spcPct val="100000"/>
              </a:lnSpc>
              <a:spcBef>
                <a:spcPts val="0"/>
              </a:spcBef>
              <a:spcAft>
                <a:spcPts val="0"/>
              </a:spcAft>
              <a:buClr>
                <a:srgbClr val="000000"/>
              </a:buClr>
              <a:buSzPts val="1400"/>
            </a:pPr>
            <a:r>
              <a:rPr lang="en-US" sz="1100" b="0" i="0" u="none" strike="noStrike" cap="none" dirty="0">
                <a:solidFill>
                  <a:srgbClr val="000000"/>
                </a:solidFill>
                <a:latin typeface="Arial"/>
                <a:ea typeface="Arial"/>
                <a:cs typeface="Arial"/>
                <a:sym typeface="Arial"/>
              </a:rPr>
              <a:t>Also you can see that GD represents data in a more natural form.</a:t>
            </a:r>
          </a:p>
          <a:p>
            <a:pPr marL="171450" marR="0" lvl="0" indent="-171450" algn="l" rtl="0">
              <a:lnSpc>
                <a:spcPct val="100000"/>
              </a:lnSpc>
              <a:spcBef>
                <a:spcPts val="0"/>
              </a:spcBef>
              <a:spcAft>
                <a:spcPts val="0"/>
              </a:spcAft>
              <a:buClr>
                <a:srgbClr val="000000"/>
              </a:buClr>
              <a:buSzPts val="1400"/>
            </a:pPr>
            <a:endParaRPr lang="en-US" sz="11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400"/>
            </a:pPr>
            <a:r>
              <a:rPr lang="en-US" sz="1100" b="0" i="0" u="none" strike="noStrike" cap="none" dirty="0">
                <a:solidFill>
                  <a:srgbClr val="000000"/>
                </a:solidFill>
                <a:latin typeface="Arial"/>
                <a:ea typeface="Arial"/>
                <a:cs typeface="Arial"/>
                <a:sym typeface="Arial"/>
              </a:rPr>
              <a:t>To </a:t>
            </a:r>
            <a:r>
              <a:rPr lang="en-US" sz="1100" b="0" i="0" u="none" strike="noStrike" cap="none" dirty="0" err="1">
                <a:solidFill>
                  <a:srgbClr val="000000"/>
                </a:solidFill>
                <a:latin typeface="Arial"/>
                <a:ea typeface="Arial"/>
                <a:cs typeface="Arial"/>
                <a:sym typeface="Arial"/>
              </a:rPr>
              <a:t>summarise</a:t>
            </a:r>
            <a:r>
              <a:rPr lang="en-US" sz="1100" b="0" i="0" u="none" strike="noStrike" cap="none" dirty="0">
                <a:solidFill>
                  <a:srgbClr val="000000"/>
                </a:solidFill>
                <a:latin typeface="Arial"/>
                <a:ea typeface="Arial"/>
                <a:cs typeface="Arial"/>
                <a:sym typeface="Arial"/>
              </a:rPr>
              <a:t> GD are easier to code as they involve lesser lines of code and focus more on interconnectivity of data when compared to RD.</a:t>
            </a:r>
          </a:p>
          <a:p>
            <a:pPr marL="171450" marR="0" lvl="0" indent="-171450" algn="l" rtl="0">
              <a:lnSpc>
                <a:spcPct val="100000"/>
              </a:lnSpc>
              <a:spcBef>
                <a:spcPts val="0"/>
              </a:spcBef>
              <a:spcAft>
                <a:spcPts val="0"/>
              </a:spcAft>
              <a:buClr>
                <a:srgbClr val="000000"/>
              </a:buClr>
              <a:buSzPts val="1400"/>
            </a:pPr>
            <a:endParaRPr lang="en-US" sz="11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400"/>
            </a:pPr>
            <a:r>
              <a:rPr lang="en-US" sz="1100" b="0" i="0" u="none" strike="noStrike" cap="none" dirty="0">
                <a:solidFill>
                  <a:srgbClr val="000000"/>
                </a:solidFill>
                <a:latin typeface="Arial"/>
                <a:ea typeface="Arial"/>
                <a:cs typeface="Arial"/>
                <a:sym typeface="Arial"/>
              </a:rPr>
              <a:t>Next we have </a:t>
            </a:r>
            <a:r>
              <a:rPr lang="en-US" sz="1100" b="0" i="0" u="none" strike="noStrike" cap="none" dirty="0" err="1">
                <a:solidFill>
                  <a:srgbClr val="000000"/>
                </a:solidFill>
                <a:latin typeface="Arial"/>
                <a:ea typeface="Arial"/>
                <a:cs typeface="Arial"/>
                <a:sym typeface="Arial"/>
              </a:rPr>
              <a:t>Atheena</a:t>
            </a:r>
            <a:r>
              <a:rPr lang="en-US" sz="1100" b="0" i="0" u="none" strike="noStrike" cap="none" dirty="0">
                <a:solidFill>
                  <a:srgbClr val="000000"/>
                </a:solidFill>
                <a:latin typeface="Arial"/>
                <a:ea typeface="Arial"/>
                <a:cs typeface="Arial"/>
                <a:sym typeface="Arial"/>
              </a:rPr>
              <a:t> who will talk about the real time applications of graph databases and conclude </a:t>
            </a:r>
            <a:r>
              <a:rPr lang="en-US" sz="1100" b="0" i="0" u="none" strike="noStrike" cap="none">
                <a:solidFill>
                  <a:srgbClr val="000000"/>
                </a:solidFill>
                <a:latin typeface="Arial"/>
                <a:ea typeface="Arial"/>
                <a:cs typeface="Arial"/>
                <a:sym typeface="Arial"/>
              </a:rPr>
              <a:t>our presentation.</a:t>
            </a:r>
            <a:endParaRPr lang="en-US" sz="1100" b="0" i="0" u="none" strike="noStrike" cap="none" dirty="0">
              <a:solidFill>
                <a:srgbClr val="000000"/>
              </a:solidFill>
              <a:latin typeface="Arial"/>
              <a:ea typeface="Arial"/>
              <a:cs typeface="Arial"/>
              <a:sym typeface="Arial"/>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Shape 4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Moving on … lets understand where graphs are in the real world. Here are some important applications of graphs.</a:t>
            </a:r>
            <a:endParaRPr/>
          </a:p>
          <a:p>
            <a:pPr marL="228600" marR="0" lvl="0" indent="-228600" algn="l" rtl="0">
              <a:lnSpc>
                <a:spcPct val="100000"/>
              </a:lnSpc>
              <a:spcBef>
                <a:spcPts val="0"/>
              </a:spcBef>
              <a:spcAft>
                <a:spcPts val="0"/>
              </a:spcAft>
              <a:buClr>
                <a:srgbClr val="000000"/>
              </a:buClr>
              <a:buSzPts val="1400"/>
              <a:buFont typeface="Arial"/>
              <a:buAutoNum type="arabicPeriod"/>
            </a:pPr>
            <a:r>
              <a:rPr lang="en" sz="1100" b="0" i="0" u="none" strike="noStrike" cap="none">
                <a:solidFill>
                  <a:srgbClr val="000000"/>
                </a:solidFill>
                <a:latin typeface="Arial"/>
                <a:ea typeface="Arial"/>
                <a:cs typeface="Arial"/>
                <a:sym typeface="Arial"/>
              </a:rPr>
              <a:t>Recommendation engines : one of the more popular graph database use cases. Rather than taking a tabular view of transactions, retailers can pull together product, customer, inventory, supplier and social sentiment data into a graph database to spot patterns and make smarter recommendations. This system gives us one of the most important concepts of fb; the frnd-of-frnd recommendation</a:t>
            </a:r>
            <a:endParaRPr/>
          </a:p>
          <a:p>
            <a:pPr marL="228600" marR="0" lvl="0" indent="-228600" algn="l" rtl="0">
              <a:lnSpc>
                <a:spcPct val="100000"/>
              </a:lnSpc>
              <a:spcBef>
                <a:spcPts val="0"/>
              </a:spcBef>
              <a:spcAft>
                <a:spcPts val="0"/>
              </a:spcAft>
              <a:buClr>
                <a:srgbClr val="000000"/>
              </a:buClr>
              <a:buSzPts val="1400"/>
              <a:buFont typeface="Arial"/>
              <a:buAutoNum type="arabicPeriod"/>
            </a:pPr>
            <a:r>
              <a:rPr lang="en" sz="1100" b="0" i="0" u="none" strike="noStrike" cap="none">
                <a:solidFill>
                  <a:srgbClr val="000000"/>
                </a:solidFill>
                <a:latin typeface="Arial"/>
                <a:ea typeface="Arial"/>
                <a:cs typeface="Arial"/>
                <a:sym typeface="Arial"/>
              </a:rPr>
              <a:t>Enterprise customers can use graph databases to map entire communications or IT networks and start to run complex scenario testing to prepare for outages better.</a:t>
            </a:r>
            <a:endParaRPr/>
          </a:p>
          <a:p>
            <a:pPr marL="228600" marR="0" lvl="0" indent="-228600" algn="l" rtl="0">
              <a:lnSpc>
                <a:spcPct val="100000"/>
              </a:lnSpc>
              <a:spcBef>
                <a:spcPts val="0"/>
              </a:spcBef>
              <a:spcAft>
                <a:spcPts val="0"/>
              </a:spcAft>
              <a:buClr>
                <a:srgbClr val="000000"/>
              </a:buClr>
              <a:buSzPts val="1400"/>
              <a:buFont typeface="Arial"/>
              <a:buAutoNum type="arabicPeriod"/>
            </a:pPr>
            <a:r>
              <a:rPr lang="en" sz="1100" b="0" i="0" u="none" strike="noStrike" cap="none">
                <a:solidFill>
                  <a:srgbClr val="000000"/>
                </a:solidFill>
                <a:latin typeface="Arial"/>
                <a:ea typeface="Arial"/>
                <a:cs typeface="Arial"/>
                <a:sym typeface="Arial"/>
              </a:rPr>
              <a:t>connections between large data sets and identify patterns, a useful trait when it comes to spotting complex, modern fraud techniques. Neo4j says that it already counts a number of major banks using its graph services to aid fraud detection.</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Shape 47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Moving on to Graph data management. It has become a fast area of research. Some researches concentrate on how large data can be managed in graphs effectively.</a:t>
            </a:r>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Here, we introduced two such proposals made. </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Shape 48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Another important area research in gaph data management is the partitioning approach.</a:t>
            </a:r>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Privacy preservation strategies are another growing area of research.</a:t>
            </a:r>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Data anonymization is a type of info sanitzation by encrypting or remving persinally identifiable info from datasets so that the people who the data describes is anonymous. </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9" name="Shape 4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Shape 11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Nowadays, the most popular and dominant databases are relational databases, such as Oracle, MySQL, Microsoft SQLServer.</a:t>
            </a:r>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They store huge amount of data in tables. To represent relationships, such as one-to-one, one-to-many, many-to-many relationships, many fields tend to reference auto-generated numerical foreign keys. These fields make data in the tables difficult to understand. On the other hand, query becomes expensive due to lots of joins among tables. Furthermore, the size of data dramatically grows everyday and the relationships between data becomes more and more complicated. How can we make data easier to understand and cheaper to query?</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Well, graph databases were created to solve these problems. </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Shape 4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It is predicted that graph database has become a growing trending and shows a bright future. </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Shape 5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Shape 50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3" name="Shape 5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To understand how graph database works, we should firstly know how a graph models real world entities and relationships.</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We start off with a very simple example.</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Let’s say we have ”Jack Loves Rose”.</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Jack and Rose are real world entities and “Loves” is a relationship between the two entities.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Shape 14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In this case, we actually have two nodes for the two entities. One node representing Jack and the another representing Rose. And we have “LOVES” relationship between the two nodes.</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Shape 1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Now, relationships have directions. So Jack loves Rose. Fortunately, Rose loves Jack back.</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Shape 1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dirty="0">
                <a:solidFill>
                  <a:srgbClr val="000000"/>
                </a:solidFill>
                <a:latin typeface="Arial"/>
                <a:ea typeface="Arial"/>
                <a:cs typeface="Arial"/>
                <a:sym typeface="Arial"/>
              </a:rPr>
              <a:t>Of course, we can easily add more relationships among nodes. Such as Rose married with Jack. </a:t>
            </a: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Shape 20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Let’s add some properties to nodes. In this case, we want to store the name of Jack and the name of Rose and their birth date. But you can see here, we have a third property on Jack, which is language. This property only exists on Jack and that is okay. It means Jack can speak mandarin while Rose can not.</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Shape 22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Similarly, we can add properties to relationships as well. We can add simple properties as when jack started loving Rose and when Rose married with Jack. Such as Jack started loving Rose since high school, and Rose married with Jack in 2018.</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352800" y="1428750"/>
            <a:ext cx="5486400" cy="8574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
        <p:nvSpPr>
          <p:cNvPr id="15" name="Shape 15"/>
          <p:cNvSpPr txBox="1">
            <a:spLocks noGrp="1"/>
          </p:cNvSpPr>
          <p:nvPr>
            <p:ph type="subTitle" idx="1"/>
          </p:nvPr>
        </p:nvSpPr>
        <p:spPr>
          <a:xfrm>
            <a:off x="1371600" y="2914650"/>
            <a:ext cx="6400800" cy="457200"/>
          </a:xfrm>
          <a:prstGeom prst="rect">
            <a:avLst/>
          </a:prstGeom>
          <a:noFill/>
          <a:ln>
            <a:noFill/>
          </a:ln>
        </p:spPr>
        <p:txBody>
          <a:bodyPr spcFirstLastPara="1" wrap="square" lIns="91425" tIns="91425" rIns="91425" bIns="91425" anchor="t" anchorCtr="0"/>
          <a:lstStyle>
            <a:lvl1pPr marR="0" lvl="0" algn="ctr" rtl="0">
              <a:lnSpc>
                <a:spcPct val="100000"/>
              </a:lnSpc>
              <a:spcBef>
                <a:spcPts val="64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722313" y="3305175"/>
            <a:ext cx="7772400" cy="1021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
        <p:nvSpPr>
          <p:cNvPr id="55" name="Shape 55"/>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chemeClr val="dk1"/>
              </a:buClr>
              <a:buSzPts val="32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2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320"/>
              </a:spcBef>
              <a:spcAft>
                <a:spcPts val="0"/>
              </a:spcAft>
              <a:buClr>
                <a:schemeClr val="dk1"/>
              </a:buClr>
              <a:buSzPts val="24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75" name="Shape 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Shape 8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Shape 8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endParaRPr/>
          </a:p>
        </p:txBody>
      </p:sp>
      <p:sp>
        <p:nvSpPr>
          <p:cNvPr id="90" name="Shape 9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1" name="Shape 9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stStyle>
          <a:p>
            <a:endParaRPr/>
          </a:p>
        </p:txBody>
      </p:sp>
      <p:sp>
        <p:nvSpPr>
          <p:cNvPr id="94" name="Shape 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971800" y="57150"/>
            <a:ext cx="5791200" cy="514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
        <p:nvSpPr>
          <p:cNvPr id="28" name="Shape 28"/>
          <p:cNvSpPr txBox="1">
            <a:spLocks noGrp="1"/>
          </p:cNvSpPr>
          <p:nvPr>
            <p:ph type="body" idx="1"/>
          </p:nvPr>
        </p:nvSpPr>
        <p:spPr>
          <a:xfrm>
            <a:off x="685800" y="914400"/>
            <a:ext cx="7772400" cy="36576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Shape 9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t>xx%</a:t>
            </a:r>
          </a:p>
        </p:txBody>
      </p:sp>
      <p:sp>
        <p:nvSpPr>
          <p:cNvPr id="97" name="Shape 9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8" name="Shape 9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Shape 10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2971800" y="57150"/>
            <a:ext cx="5791200" cy="514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
        <p:nvSpPr>
          <p:cNvPr id="31" name="Shape 31"/>
          <p:cNvSpPr txBox="1">
            <a:spLocks noGrp="1"/>
          </p:cNvSpPr>
          <p:nvPr>
            <p:ph type="body" idx="1"/>
          </p:nvPr>
        </p:nvSpPr>
        <p:spPr>
          <a:xfrm rot="5400000">
            <a:off x="2743200" y="-1143000"/>
            <a:ext cx="3657600" cy="77724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
        <p:nvSpPr>
          <p:cNvPr id="34" name="Shape 34"/>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32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28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24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4788"/>
            <a:ext cx="3008400" cy="8715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
        <p:nvSpPr>
          <p:cNvPr id="38" name="Shape 38"/>
          <p:cNvSpPr txBox="1">
            <a:spLocks noGrp="1"/>
          </p:cNvSpPr>
          <p:nvPr>
            <p:ph type="body" idx="1"/>
          </p:nvPr>
        </p:nvSpPr>
        <p:spPr>
          <a:xfrm>
            <a:off x="3575050" y="204788"/>
            <a:ext cx="5111700" cy="43899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32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28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24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2971800" y="57150"/>
            <a:ext cx="5791200" cy="514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
        <p:nvSpPr>
          <p:cNvPr id="45" name="Shape 45"/>
          <p:cNvSpPr txBox="1">
            <a:spLocks noGrp="1"/>
          </p:cNvSpPr>
          <p:nvPr>
            <p:ph type="body" idx="1"/>
          </p:nvPr>
        </p:nvSpPr>
        <p:spPr>
          <a:xfrm>
            <a:off x="457200" y="1151335"/>
            <a:ext cx="4040100" cy="4797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32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8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24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3"/>
          </p:nvPr>
        </p:nvSpPr>
        <p:spPr>
          <a:xfrm>
            <a:off x="4645025" y="1151335"/>
            <a:ext cx="4041900" cy="4797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32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8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24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4"/>
          </p:nvPr>
        </p:nvSpPr>
        <p:spPr>
          <a:xfrm>
            <a:off x="4645025" y="1631156"/>
            <a:ext cx="4041900" cy="29634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971800" y="57150"/>
            <a:ext cx="5791200" cy="514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
        <p:nvSpPr>
          <p:cNvPr id="51" name="Shape 51"/>
          <p:cNvSpPr txBox="1">
            <a:spLocks noGrp="1"/>
          </p:cNvSpPr>
          <p:nvPr>
            <p:ph type="body" idx="1"/>
          </p:nvPr>
        </p:nvSpPr>
        <p:spPr>
          <a:xfrm>
            <a:off x="685800" y="914400"/>
            <a:ext cx="3810000" cy="36576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2"/>
          </p:nvPr>
        </p:nvSpPr>
        <p:spPr>
          <a:xfrm>
            <a:off x="4648200" y="914400"/>
            <a:ext cx="3810000" cy="36576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3.png"/><Relationship Id="rId12"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cxnSp>
        <p:nvCxnSpPr>
          <p:cNvPr id="6" name="Shape 6"/>
          <p:cNvCxnSpPr/>
          <p:nvPr/>
        </p:nvCxnSpPr>
        <p:spPr>
          <a:xfrm>
            <a:off x="1812925" y="80963"/>
            <a:ext cx="0" cy="646500"/>
          </a:xfrm>
          <a:prstGeom prst="straightConnector1">
            <a:avLst/>
          </a:prstGeom>
          <a:noFill/>
          <a:ln w="9525" cap="flat" cmpd="sng">
            <a:solidFill>
              <a:schemeClr val="lt1"/>
            </a:solidFill>
            <a:prstDash val="solid"/>
            <a:miter lim="8000"/>
            <a:headEnd type="none" w="sm" len="sm"/>
            <a:tailEnd type="none" w="sm" len="sm"/>
          </a:ln>
        </p:spPr>
      </p:cxnSp>
      <p:cxnSp>
        <p:nvCxnSpPr>
          <p:cNvPr id="7" name="Shape 7"/>
          <p:cNvCxnSpPr/>
          <p:nvPr/>
        </p:nvCxnSpPr>
        <p:spPr>
          <a:xfrm>
            <a:off x="2743200" y="80963"/>
            <a:ext cx="1500" cy="389400"/>
          </a:xfrm>
          <a:prstGeom prst="straightConnector1">
            <a:avLst/>
          </a:prstGeom>
          <a:noFill/>
          <a:ln w="9525" cap="flat" cmpd="sng">
            <a:solidFill>
              <a:schemeClr val="lt1"/>
            </a:solidFill>
            <a:prstDash val="solid"/>
            <a:miter lim="8000"/>
            <a:headEnd type="none" w="sm" len="sm"/>
            <a:tailEnd type="none" w="sm" len="sm"/>
          </a:ln>
        </p:spPr>
      </p:cxnSp>
      <p:pic>
        <p:nvPicPr>
          <p:cNvPr id="8" name="Shape 8" descr="5011_PPT_BG_EndPage"/>
          <p:cNvPicPr preferRelativeResize="0"/>
          <p:nvPr/>
        </p:nvPicPr>
        <p:blipFill rotWithShape="1">
          <a:blip r:embed="rId3">
            <a:alphaModFix/>
          </a:blip>
          <a:srcRect/>
          <a:stretch/>
        </p:blipFill>
        <p:spPr>
          <a:xfrm>
            <a:off x="-1587" y="0"/>
            <a:ext cx="9145500" cy="5144700"/>
          </a:xfrm>
          <a:prstGeom prst="rect">
            <a:avLst/>
          </a:prstGeom>
          <a:noFill/>
          <a:ln>
            <a:noFill/>
          </a:ln>
        </p:spPr>
      </p:pic>
      <p:cxnSp>
        <p:nvCxnSpPr>
          <p:cNvPr id="9" name="Shape 9"/>
          <p:cNvCxnSpPr/>
          <p:nvPr/>
        </p:nvCxnSpPr>
        <p:spPr>
          <a:xfrm>
            <a:off x="3144837" y="1339453"/>
            <a:ext cx="1500" cy="984600"/>
          </a:xfrm>
          <a:prstGeom prst="straightConnector1">
            <a:avLst/>
          </a:prstGeom>
          <a:noFill/>
          <a:ln w="9525" cap="flat" cmpd="sng">
            <a:solidFill>
              <a:schemeClr val="lt1"/>
            </a:solidFill>
            <a:prstDash val="solid"/>
            <a:miter lim="8000"/>
            <a:headEnd type="none" w="sm" len="sm"/>
            <a:tailEnd type="none" w="sm" len="sm"/>
          </a:ln>
        </p:spPr>
      </p:cxnSp>
      <p:pic>
        <p:nvPicPr>
          <p:cNvPr id="10" name="Shape 10" descr="UOM-Rev3D_S_sm"/>
          <p:cNvPicPr preferRelativeResize="0"/>
          <p:nvPr/>
        </p:nvPicPr>
        <p:blipFill rotWithShape="1">
          <a:blip r:embed="rId4">
            <a:alphaModFix/>
          </a:blip>
          <a:srcRect/>
          <a:stretch/>
        </p:blipFill>
        <p:spPr>
          <a:xfrm>
            <a:off x="1546225" y="1314450"/>
            <a:ext cx="1010700" cy="1025100"/>
          </a:xfrm>
          <a:prstGeom prst="rect">
            <a:avLst/>
          </a:prstGeom>
          <a:noFill/>
          <a:ln>
            <a:noFill/>
          </a:ln>
        </p:spPr>
      </p:pic>
      <p:sp>
        <p:nvSpPr>
          <p:cNvPr id="11" name="Shape 11"/>
          <p:cNvSpPr txBox="1">
            <a:spLocks noGrp="1"/>
          </p:cNvSpPr>
          <p:nvPr>
            <p:ph type="title"/>
          </p:nvPr>
        </p:nvSpPr>
        <p:spPr>
          <a:xfrm>
            <a:off x="2971800" y="57150"/>
            <a:ext cx="5791200" cy="514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685800" y="914400"/>
            <a:ext cx="7772400" cy="36576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cxnSp>
        <p:nvCxnSpPr>
          <p:cNvPr id="17" name="Shape 17"/>
          <p:cNvCxnSpPr/>
          <p:nvPr/>
        </p:nvCxnSpPr>
        <p:spPr>
          <a:xfrm>
            <a:off x="1812925" y="80963"/>
            <a:ext cx="0" cy="646500"/>
          </a:xfrm>
          <a:prstGeom prst="straightConnector1">
            <a:avLst/>
          </a:prstGeom>
          <a:noFill/>
          <a:ln w="9525" cap="flat" cmpd="sng">
            <a:solidFill>
              <a:schemeClr val="lt1"/>
            </a:solidFill>
            <a:prstDash val="solid"/>
            <a:miter lim="8000"/>
            <a:headEnd type="none" w="sm" len="sm"/>
            <a:tailEnd type="none" w="sm" len="sm"/>
          </a:ln>
        </p:spPr>
      </p:cxnSp>
      <p:pic>
        <p:nvPicPr>
          <p:cNvPr id="18" name="Shape 18" descr="UOM-Rev3D_S_sm"/>
          <p:cNvPicPr preferRelativeResize="0"/>
          <p:nvPr/>
        </p:nvPicPr>
        <p:blipFill rotWithShape="1">
          <a:blip r:embed="rId11">
            <a:alphaModFix/>
          </a:blip>
          <a:srcRect/>
          <a:stretch/>
        </p:blipFill>
        <p:spPr>
          <a:xfrm>
            <a:off x="533400" y="89297"/>
            <a:ext cx="645300" cy="653700"/>
          </a:xfrm>
          <a:prstGeom prst="rect">
            <a:avLst/>
          </a:prstGeom>
          <a:noFill/>
          <a:ln>
            <a:noFill/>
          </a:ln>
        </p:spPr>
      </p:pic>
      <p:sp>
        <p:nvSpPr>
          <p:cNvPr id="19" name="Shape 19"/>
          <p:cNvSpPr txBox="1"/>
          <p:nvPr/>
        </p:nvSpPr>
        <p:spPr>
          <a:xfrm>
            <a:off x="0" y="0"/>
            <a:ext cx="9144000" cy="628500"/>
          </a:xfrm>
          <a:prstGeom prst="rect">
            <a:avLst/>
          </a:prstGeom>
          <a:solidFill>
            <a:srgbClr val="00336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cxnSp>
        <p:nvCxnSpPr>
          <p:cNvPr id="20" name="Shape 20"/>
          <p:cNvCxnSpPr/>
          <p:nvPr/>
        </p:nvCxnSpPr>
        <p:spPr>
          <a:xfrm>
            <a:off x="2743200" y="80963"/>
            <a:ext cx="1500" cy="389400"/>
          </a:xfrm>
          <a:prstGeom prst="straightConnector1">
            <a:avLst/>
          </a:prstGeom>
          <a:noFill/>
          <a:ln w="9525" cap="flat" cmpd="sng">
            <a:solidFill>
              <a:schemeClr val="lt1"/>
            </a:solidFill>
            <a:prstDash val="solid"/>
            <a:miter lim="8000"/>
            <a:headEnd type="none" w="sm" len="sm"/>
            <a:tailEnd type="none" w="sm" len="sm"/>
          </a:ln>
        </p:spPr>
      </p:cxnSp>
      <p:pic>
        <p:nvPicPr>
          <p:cNvPr id="21" name="Shape 21" descr="UOM-Rev3D_H_sm"/>
          <p:cNvPicPr preferRelativeResize="0"/>
          <p:nvPr/>
        </p:nvPicPr>
        <p:blipFill rotWithShape="1">
          <a:blip r:embed="rId12">
            <a:alphaModFix/>
          </a:blip>
          <a:srcRect/>
          <a:stretch/>
        </p:blipFill>
        <p:spPr>
          <a:xfrm>
            <a:off x="152400" y="80963"/>
            <a:ext cx="2362200" cy="459600"/>
          </a:xfrm>
          <a:prstGeom prst="rect">
            <a:avLst/>
          </a:prstGeom>
          <a:noFill/>
          <a:ln>
            <a:noFill/>
          </a:ln>
        </p:spPr>
      </p:pic>
      <p:cxnSp>
        <p:nvCxnSpPr>
          <p:cNvPr id="22" name="Shape 22"/>
          <p:cNvCxnSpPr/>
          <p:nvPr/>
        </p:nvCxnSpPr>
        <p:spPr>
          <a:xfrm>
            <a:off x="0" y="4800600"/>
            <a:ext cx="9144000" cy="0"/>
          </a:xfrm>
          <a:prstGeom prst="straightConnector1">
            <a:avLst/>
          </a:prstGeom>
          <a:noFill/>
          <a:ln w="9525" cap="flat" cmpd="sng">
            <a:solidFill>
              <a:srgbClr val="003368"/>
            </a:solidFill>
            <a:prstDash val="solid"/>
            <a:miter lim="8000"/>
            <a:headEnd type="none" w="sm" len="sm"/>
            <a:tailEnd type="none" w="sm" len="sm"/>
          </a:ln>
        </p:spPr>
      </p:cxnSp>
      <p:sp>
        <p:nvSpPr>
          <p:cNvPr id="23" name="Shape 23"/>
          <p:cNvSpPr txBox="1"/>
          <p:nvPr/>
        </p:nvSpPr>
        <p:spPr>
          <a:xfrm>
            <a:off x="0" y="628650"/>
            <a:ext cx="9144000" cy="57000"/>
          </a:xfrm>
          <a:prstGeom prst="rect">
            <a:avLst/>
          </a:prstGeom>
          <a:solidFill>
            <a:srgbClr val="759FB8"/>
          </a:solidFill>
          <a:ln>
            <a:noFill/>
          </a:ln>
          <a:effectLst>
            <a:outerShdw blurRad="63500">
              <a:srgbClr val="808080">
                <a:alpha val="4431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 name="Shape 24"/>
          <p:cNvSpPr txBox="1">
            <a:spLocks noGrp="1"/>
          </p:cNvSpPr>
          <p:nvPr>
            <p:ph type="title"/>
          </p:nvPr>
        </p:nvSpPr>
        <p:spPr>
          <a:xfrm>
            <a:off x="2971800" y="57150"/>
            <a:ext cx="5791200" cy="514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
        <p:nvSpPr>
          <p:cNvPr id="25" name="Shape 25"/>
          <p:cNvSpPr txBox="1">
            <a:spLocks noGrp="1"/>
          </p:cNvSpPr>
          <p:nvPr>
            <p:ph type="body" idx="1"/>
          </p:nvPr>
        </p:nvSpPr>
        <p:spPr>
          <a:xfrm>
            <a:off x="685800" y="914400"/>
            <a:ext cx="7772400" cy="36576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hyperlink" Target="https://neo4j.com/" TargetMode="External"/><Relationship Id="rId4" Type="http://schemas.openxmlformats.org/officeDocument/2006/relationships/hyperlink" Target="https://www.computerworlduk.com/galleries/data/7-most-popular-graph-database-use-cases-3658900/" TargetMode="External"/><Relationship Id="rId5" Type="http://schemas.openxmlformats.org/officeDocument/2006/relationships/hyperlink" Target="https://www-01.ibm.com/common/ssi/cgi-bin/ssialias?htmlfid=IMM14205USEN&amp;" TargetMode="External"/><Relationship Id="rId6" Type="http://schemas.openxmlformats.org/officeDocument/2006/relationships/hyperlink" Target="https://www.zdnet.com/article/back-to-the-future-d" TargetMode="External"/><Relationship Id="rId7" Type="http://schemas.openxmlformats.org/officeDocument/2006/relationships/hyperlink" Target="https://www.zdnet.com/article/back-to-the-future-does-graph-database-success-hang-on-query-language/" TargetMode="Externa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3145536" y="1428750"/>
            <a:ext cx="5998464"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 sz="4000" b="1" i="0" u="none" strike="noStrike" cap="none">
                <a:solidFill>
                  <a:schemeClr val="lt1"/>
                </a:solidFill>
                <a:latin typeface="Calibri"/>
                <a:ea typeface="Calibri"/>
                <a:cs typeface="Calibri"/>
                <a:sym typeface="Calibri"/>
              </a:rPr>
              <a:t>Graph Data Management</a:t>
            </a:r>
            <a:endParaRPr sz="4000" b="1" i="0" u="none" strike="noStrike" cap="none">
              <a:solidFill>
                <a:schemeClr val="lt1"/>
              </a:solidFill>
              <a:latin typeface="Calibri"/>
              <a:ea typeface="Calibri"/>
              <a:cs typeface="Calibri"/>
              <a:sym typeface="Calibri"/>
            </a:endParaRPr>
          </a:p>
        </p:txBody>
      </p:sp>
      <p:sp>
        <p:nvSpPr>
          <p:cNvPr id="106" name="Shape 106"/>
          <p:cNvSpPr txBox="1">
            <a:spLocks noGrp="1"/>
          </p:cNvSpPr>
          <p:nvPr>
            <p:ph type="subTitle" idx="1"/>
          </p:nvPr>
        </p:nvSpPr>
        <p:spPr>
          <a:xfrm>
            <a:off x="0" y="2669594"/>
            <a:ext cx="9144000" cy="185428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200"/>
              <a:buFont typeface="Arial"/>
              <a:buNone/>
            </a:pPr>
            <a:r>
              <a:rPr lang="en" sz="1800" b="0" i="0" u="none" strike="noStrike" cap="none" dirty="0" smtClean="0">
                <a:solidFill>
                  <a:schemeClr val="lt1"/>
                </a:solidFill>
                <a:latin typeface="Calibri"/>
                <a:ea typeface="Calibri"/>
                <a:cs typeface="Calibri"/>
                <a:sym typeface="Calibri"/>
              </a:rPr>
              <a:t>By</a:t>
            </a:r>
            <a:endParaRPr lang="en-US" sz="1800" b="0" i="0" u="none" strike="noStrike" cap="none" dirty="0" smtClean="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3200"/>
              <a:buFont typeface="Arial"/>
              <a:buNone/>
            </a:pPr>
            <a:r>
              <a:rPr lang="en-US" sz="2400" dirty="0">
                <a:latin typeface="Calibri"/>
                <a:ea typeface="Calibri"/>
                <a:cs typeface="Calibri"/>
                <a:sym typeface="Calibri"/>
              </a:rPr>
              <a:t>G</a:t>
            </a:r>
            <a:r>
              <a:rPr lang="en" sz="2400" b="0" i="0" u="none" strike="noStrike" cap="none" dirty="0" err="1" smtClean="0">
                <a:solidFill>
                  <a:schemeClr val="lt1"/>
                </a:solidFill>
                <a:latin typeface="Calibri"/>
                <a:ea typeface="Calibri"/>
                <a:cs typeface="Calibri"/>
                <a:sym typeface="Calibri"/>
              </a:rPr>
              <a:t>roup</a:t>
            </a:r>
            <a:r>
              <a:rPr lang="en" sz="2400" b="0" i="0" u="none" strike="noStrike" cap="none" dirty="0" smtClean="0">
                <a:solidFill>
                  <a:schemeClr val="lt1"/>
                </a:solidFill>
                <a:latin typeface="Calibri"/>
                <a:ea typeface="Calibri"/>
                <a:cs typeface="Calibri"/>
                <a:sym typeface="Calibri"/>
              </a:rPr>
              <a:t> 43</a:t>
            </a:r>
            <a:endParaRPr sz="2400" b="0" i="0" u="none" strike="noStrike" cap="none" dirty="0">
              <a:solidFill>
                <a:schemeClr val="lt1"/>
              </a:solidFill>
              <a:latin typeface="Calibri"/>
              <a:ea typeface="Calibri"/>
              <a:cs typeface="Calibri"/>
              <a:sym typeface="Calibri"/>
            </a:endParaRPr>
          </a:p>
          <a:p>
            <a:pPr marL="0" marR="0" lvl="0" indent="0" algn="r" rtl="0">
              <a:lnSpc>
                <a:spcPct val="100000"/>
              </a:lnSpc>
              <a:spcBef>
                <a:spcPts val="0"/>
              </a:spcBef>
              <a:spcAft>
                <a:spcPts val="0"/>
              </a:spcAft>
              <a:buClr>
                <a:schemeClr val="lt1"/>
              </a:buClr>
              <a:buSzPts val="3200"/>
              <a:buFont typeface="Arial"/>
              <a:buNone/>
            </a:pPr>
            <a:endParaRPr lang="en-US" sz="1800" b="0" i="0" u="none" strike="noStrike" cap="none" dirty="0" smtClean="0">
              <a:solidFill>
                <a:schemeClr val="lt1"/>
              </a:solidFill>
              <a:latin typeface="Calibri"/>
              <a:ea typeface="Calibri"/>
              <a:cs typeface="Calibri"/>
              <a:sym typeface="Calibri"/>
            </a:endParaRPr>
          </a:p>
          <a:p>
            <a:pPr marL="0" marR="0" lvl="0" indent="0" algn="r" rtl="0">
              <a:lnSpc>
                <a:spcPct val="100000"/>
              </a:lnSpc>
              <a:spcBef>
                <a:spcPts val="0"/>
              </a:spcBef>
              <a:spcAft>
                <a:spcPts val="0"/>
              </a:spcAft>
              <a:buClr>
                <a:schemeClr val="lt1"/>
              </a:buClr>
              <a:buSzPts val="3200"/>
              <a:buFont typeface="Arial"/>
              <a:buNone/>
            </a:pPr>
            <a:r>
              <a:rPr lang="en" sz="1800" b="0" i="0" u="none" strike="noStrike" cap="none" dirty="0" smtClean="0">
                <a:solidFill>
                  <a:schemeClr val="lt1"/>
                </a:solidFill>
                <a:latin typeface="Calibri"/>
                <a:ea typeface="Calibri"/>
                <a:cs typeface="Calibri"/>
                <a:sym typeface="Calibri"/>
              </a:rPr>
              <a:t>Shuai Wang</a:t>
            </a:r>
            <a:r>
              <a:rPr lang="en-US" sz="1800" b="0" i="0" u="none" strike="noStrike" cap="none" dirty="0" smtClean="0">
                <a:solidFill>
                  <a:schemeClr val="lt1"/>
                </a:solidFill>
                <a:latin typeface="Calibri"/>
                <a:ea typeface="Calibri"/>
                <a:cs typeface="Calibri"/>
                <a:sym typeface="Calibri"/>
              </a:rPr>
              <a:t> 830166</a:t>
            </a:r>
            <a:endParaRPr sz="1800" b="0" i="0" u="none" strike="noStrike" cap="none" dirty="0">
              <a:solidFill>
                <a:schemeClr val="lt1"/>
              </a:solidFill>
              <a:latin typeface="Calibri"/>
              <a:ea typeface="Calibri"/>
              <a:cs typeface="Calibri"/>
              <a:sym typeface="Calibri"/>
            </a:endParaRPr>
          </a:p>
          <a:p>
            <a:pPr marL="457200" marR="0" lvl="0" indent="-431800" algn="r" rtl="0">
              <a:lnSpc>
                <a:spcPct val="100000"/>
              </a:lnSpc>
              <a:spcBef>
                <a:spcPts val="0"/>
              </a:spcBef>
              <a:spcAft>
                <a:spcPts val="0"/>
              </a:spcAft>
              <a:buClr>
                <a:schemeClr val="lt1"/>
              </a:buClr>
              <a:buSzPts val="3200"/>
              <a:buFont typeface="Arial"/>
              <a:buNone/>
            </a:pPr>
            <a:r>
              <a:rPr lang="en-US" sz="1800" b="0" i="0" u="none" strike="noStrike" cap="none" dirty="0" smtClean="0">
                <a:solidFill>
                  <a:schemeClr val="lt1"/>
                </a:solidFill>
                <a:latin typeface="Calibri"/>
                <a:ea typeface="Calibri"/>
                <a:cs typeface="Calibri"/>
                <a:sym typeface="Calibri"/>
              </a:rPr>
              <a:t> </a:t>
            </a:r>
            <a:r>
              <a:rPr lang="en" sz="1800" b="0" i="0" u="none" strike="noStrike" cap="none" dirty="0" err="1" smtClean="0">
                <a:solidFill>
                  <a:schemeClr val="lt1"/>
                </a:solidFill>
                <a:latin typeface="Calibri"/>
                <a:ea typeface="Calibri"/>
                <a:cs typeface="Calibri"/>
                <a:sym typeface="Calibri"/>
              </a:rPr>
              <a:t>Shubham</a:t>
            </a:r>
            <a:r>
              <a:rPr lang="en" sz="1800" b="0" i="0" u="none" strike="noStrike" cap="none" dirty="0" smtClean="0">
                <a:solidFill>
                  <a:schemeClr val="lt1"/>
                </a:solidFill>
                <a:latin typeface="Calibri"/>
                <a:ea typeface="Calibri"/>
                <a:cs typeface="Calibri"/>
                <a:sym typeface="Calibri"/>
              </a:rPr>
              <a:t> </a:t>
            </a:r>
            <a:r>
              <a:rPr lang="en" sz="1800" b="0" i="0" u="none" strike="noStrike" cap="none" dirty="0" err="1" smtClean="0">
                <a:solidFill>
                  <a:schemeClr val="lt1"/>
                </a:solidFill>
                <a:latin typeface="Calibri"/>
                <a:ea typeface="Calibri"/>
                <a:cs typeface="Calibri"/>
                <a:sym typeface="Calibri"/>
              </a:rPr>
              <a:t>Bawa</a:t>
            </a:r>
            <a:r>
              <a:rPr lang="en-US" sz="1800" b="0" i="0" u="none" strike="noStrike" cap="none" dirty="0" smtClean="0">
                <a:solidFill>
                  <a:schemeClr val="lt1"/>
                </a:solidFill>
                <a:latin typeface="Calibri"/>
                <a:ea typeface="Calibri"/>
                <a:cs typeface="Calibri"/>
                <a:sym typeface="Calibri"/>
              </a:rPr>
              <a:t> 936127</a:t>
            </a:r>
            <a:endParaRPr sz="1800" b="0" i="0" u="none" strike="noStrike" cap="none" dirty="0">
              <a:solidFill>
                <a:schemeClr val="lt1"/>
              </a:solidFill>
              <a:latin typeface="Calibri"/>
              <a:ea typeface="Calibri"/>
              <a:cs typeface="Calibri"/>
              <a:sym typeface="Calibri"/>
            </a:endParaRPr>
          </a:p>
          <a:p>
            <a:pPr marL="0" marR="0" lvl="0" indent="0" algn="r" rtl="0">
              <a:lnSpc>
                <a:spcPct val="100000"/>
              </a:lnSpc>
              <a:spcBef>
                <a:spcPts val="0"/>
              </a:spcBef>
              <a:spcAft>
                <a:spcPts val="0"/>
              </a:spcAft>
              <a:buClr>
                <a:schemeClr val="lt1"/>
              </a:buClr>
              <a:buSzPts val="3200"/>
              <a:buFont typeface="Arial"/>
              <a:buNone/>
            </a:pPr>
            <a:r>
              <a:rPr lang="en" sz="1800" b="0" i="0" u="none" strike="noStrike" cap="none" dirty="0" err="1">
                <a:solidFill>
                  <a:schemeClr val="lt1"/>
                </a:solidFill>
                <a:latin typeface="Calibri"/>
                <a:ea typeface="Calibri"/>
                <a:cs typeface="Calibri"/>
                <a:sym typeface="Calibri"/>
              </a:rPr>
              <a:t>Atheena</a:t>
            </a:r>
            <a:r>
              <a:rPr lang="en" sz="1800" b="0" i="0" u="none" strike="noStrike" cap="none" dirty="0">
                <a:solidFill>
                  <a:schemeClr val="lt1"/>
                </a:solidFill>
                <a:latin typeface="Calibri"/>
                <a:ea typeface="Calibri"/>
                <a:cs typeface="Calibri"/>
                <a:sym typeface="Calibri"/>
              </a:rPr>
              <a:t> </a:t>
            </a:r>
            <a:r>
              <a:rPr lang="en" sz="1800" b="0" i="0" u="none" strike="noStrike" cap="none" dirty="0" err="1" smtClean="0">
                <a:solidFill>
                  <a:schemeClr val="lt1"/>
                </a:solidFill>
                <a:latin typeface="Calibri"/>
                <a:ea typeface="Calibri"/>
                <a:cs typeface="Calibri"/>
                <a:sym typeface="Calibri"/>
              </a:rPr>
              <a:t>Shakthidharan</a:t>
            </a:r>
            <a:r>
              <a:rPr lang="en-US" sz="1800" b="0" i="0" u="none" strike="noStrike" cap="none" dirty="0" smtClean="0">
                <a:solidFill>
                  <a:schemeClr val="lt1"/>
                </a:solidFill>
                <a:latin typeface="Calibri"/>
                <a:ea typeface="Calibri"/>
                <a:cs typeface="Calibri"/>
                <a:sym typeface="Calibri"/>
              </a:rPr>
              <a:t> 924244</a:t>
            </a:r>
            <a:endParaRPr sz="1800" b="0" i="0" u="none" strike="noStrike" cap="none" dirty="0">
              <a:solidFill>
                <a:schemeClr val="lt1"/>
              </a:solidFill>
              <a:latin typeface="Calibri"/>
              <a:ea typeface="Calibri"/>
              <a:cs typeface="Calibri"/>
              <a:sym typeface="Calibri"/>
            </a:endParaRPr>
          </a:p>
        </p:txBody>
      </p:sp>
      <p:sp>
        <p:nvSpPr>
          <p:cNvPr id="107" name="Shape 107"/>
          <p:cNvSpPr txBox="1"/>
          <p:nvPr/>
        </p:nvSpPr>
        <p:spPr>
          <a:xfrm>
            <a:off x="0" y="4882520"/>
            <a:ext cx="9144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200" b="0" i="0" u="none" strike="noStrike" cap="none">
                <a:solidFill>
                  <a:schemeClr val="lt1"/>
                </a:solidFill>
                <a:latin typeface="Calibri"/>
                <a:ea typeface="Calibri"/>
                <a:cs typeface="Calibri"/>
                <a:sym typeface="Calibri"/>
              </a:rPr>
              <a:t>Thu 10/05/2018</a:t>
            </a:r>
            <a:endParaRPr sz="12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modeling</a:t>
            </a:r>
            <a:endParaRPr sz="4000" b="0" i="0" u="none" strike="noStrike" cap="none">
              <a:solidFill>
                <a:schemeClr val="lt1"/>
              </a:solidFill>
              <a:latin typeface="Calibri"/>
              <a:ea typeface="Calibri"/>
              <a:cs typeface="Calibri"/>
              <a:sym typeface="Calibri"/>
            </a:endParaRPr>
          </a:p>
        </p:txBody>
      </p:sp>
      <p:sp>
        <p:nvSpPr>
          <p:cNvPr id="257" name="Shape 257"/>
          <p:cNvSpPr/>
          <p:nvPr/>
        </p:nvSpPr>
        <p:spPr>
          <a:xfrm rot="10800000">
            <a:off x="6113394" y="1750128"/>
            <a:ext cx="360000" cy="720000"/>
          </a:xfrm>
          <a:custGeom>
            <a:avLst/>
            <a:gdLst/>
            <a:ahLst/>
            <a:cxnLst/>
            <a:rect l="0" t="0" r="0" b="0"/>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FF4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8" name="Shape 258"/>
          <p:cNvSpPr/>
          <p:nvPr/>
        </p:nvSpPr>
        <p:spPr>
          <a:xfrm>
            <a:off x="2663921" y="1744586"/>
            <a:ext cx="360000" cy="720000"/>
          </a:xfrm>
          <a:custGeom>
            <a:avLst/>
            <a:gdLst/>
            <a:ahLst/>
            <a:cxnLst/>
            <a:rect l="0" t="0" r="0" b="0"/>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7373D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6"/>
              </a:solidFill>
              <a:latin typeface="Arial"/>
              <a:ea typeface="Arial"/>
              <a:cs typeface="Arial"/>
              <a:sym typeface="Arial"/>
            </a:endParaRPr>
          </a:p>
        </p:txBody>
      </p:sp>
      <p:sp>
        <p:nvSpPr>
          <p:cNvPr id="259" name="Shape 259"/>
          <p:cNvSpPr txBox="1"/>
          <p:nvPr/>
        </p:nvSpPr>
        <p:spPr>
          <a:xfrm>
            <a:off x="0" y="678603"/>
            <a:ext cx="91440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2800" b="0" i="0" u="none" strike="noStrike" cap="none" dirty="0">
                <a:solidFill>
                  <a:schemeClr val="accent2"/>
                </a:solidFill>
                <a:latin typeface="Calibri"/>
                <a:ea typeface="Calibri"/>
                <a:cs typeface="Calibri"/>
                <a:sym typeface="Calibri"/>
              </a:rPr>
              <a:t>Labels of Nodes</a:t>
            </a:r>
            <a:endParaRPr sz="2800" b="0" i="0" u="none" strike="noStrike" cap="none" dirty="0">
              <a:solidFill>
                <a:schemeClr val="accent2"/>
              </a:solidFill>
              <a:latin typeface="Calibri"/>
              <a:ea typeface="Calibri"/>
              <a:cs typeface="Calibri"/>
              <a:sym typeface="Calibri"/>
            </a:endParaRPr>
          </a:p>
        </p:txBody>
      </p:sp>
      <p:sp>
        <p:nvSpPr>
          <p:cNvPr id="260" name="Shape 260"/>
          <p:cNvSpPr/>
          <p:nvPr/>
        </p:nvSpPr>
        <p:spPr>
          <a:xfrm>
            <a:off x="2319419" y="1564586"/>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1" name="Shape 261"/>
          <p:cNvSpPr/>
          <p:nvPr/>
        </p:nvSpPr>
        <p:spPr>
          <a:xfrm>
            <a:off x="5744578" y="1565798"/>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2" name="Shape 262"/>
          <p:cNvSpPr/>
          <p:nvPr/>
        </p:nvSpPr>
        <p:spPr>
          <a:xfrm>
            <a:off x="3337633" y="1751575"/>
            <a:ext cx="2484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3" name="Shape 263"/>
          <p:cNvSpPr/>
          <p:nvPr/>
        </p:nvSpPr>
        <p:spPr>
          <a:xfrm>
            <a:off x="4196498" y="1693303"/>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264" name="Shape 264"/>
          <p:cNvSpPr/>
          <p:nvPr/>
        </p:nvSpPr>
        <p:spPr>
          <a:xfrm rot="10800000">
            <a:off x="3392253" y="2059538"/>
            <a:ext cx="2358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5" name="Shape 265"/>
          <p:cNvSpPr/>
          <p:nvPr/>
        </p:nvSpPr>
        <p:spPr>
          <a:xfrm>
            <a:off x="4196498" y="2002369"/>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266" name="Shape 266"/>
          <p:cNvSpPr/>
          <p:nvPr/>
        </p:nvSpPr>
        <p:spPr>
          <a:xfrm rot="10800000">
            <a:off x="3303325" y="2367502"/>
            <a:ext cx="2556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7" name="Shape 267"/>
          <p:cNvSpPr/>
          <p:nvPr/>
        </p:nvSpPr>
        <p:spPr>
          <a:xfrm>
            <a:off x="3864072" y="2313502"/>
            <a:ext cx="144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MARRIED WITH</a:t>
            </a:r>
            <a:endParaRPr sz="1200" b="0" i="0" u="none" strike="noStrike" cap="none">
              <a:solidFill>
                <a:schemeClr val="lt1"/>
              </a:solidFill>
              <a:latin typeface="Arial"/>
              <a:ea typeface="Arial"/>
              <a:cs typeface="Arial"/>
              <a:sym typeface="Arial"/>
            </a:endParaRPr>
          </a:p>
        </p:txBody>
      </p:sp>
      <p:sp>
        <p:nvSpPr>
          <p:cNvPr id="268" name="Shape 268"/>
          <p:cNvSpPr txBox="1"/>
          <p:nvPr/>
        </p:nvSpPr>
        <p:spPr>
          <a:xfrm>
            <a:off x="1764713" y="1357798"/>
            <a:ext cx="89479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FF40FF"/>
                </a:solidFill>
                <a:latin typeface="Calibri"/>
                <a:ea typeface="Calibri"/>
                <a:cs typeface="Calibri"/>
                <a:sym typeface="Calibri"/>
              </a:rPr>
              <a:t>:Person</a:t>
            </a:r>
            <a:endParaRPr sz="1800" b="0" i="0" u="none" strike="noStrike" cap="none">
              <a:solidFill>
                <a:srgbClr val="FF40FF"/>
              </a:solidFill>
              <a:latin typeface="Calibri"/>
              <a:ea typeface="Calibri"/>
              <a:cs typeface="Calibri"/>
              <a:sym typeface="Calibri"/>
            </a:endParaRPr>
          </a:p>
        </p:txBody>
      </p:sp>
      <p:sp>
        <p:nvSpPr>
          <p:cNvPr id="269" name="Shape 269"/>
          <p:cNvSpPr txBox="1"/>
          <p:nvPr/>
        </p:nvSpPr>
        <p:spPr>
          <a:xfrm>
            <a:off x="6473394" y="1357798"/>
            <a:ext cx="89479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FF40FF"/>
                </a:solidFill>
                <a:latin typeface="Calibri"/>
                <a:ea typeface="Calibri"/>
                <a:cs typeface="Calibri"/>
                <a:sym typeface="Calibri"/>
              </a:rPr>
              <a:t>:Person</a:t>
            </a:r>
            <a:endParaRPr sz="1800" b="0" i="0" u="none" strike="noStrike" cap="none">
              <a:solidFill>
                <a:srgbClr val="FF40FF"/>
              </a:solidFill>
              <a:latin typeface="Calibri"/>
              <a:ea typeface="Calibri"/>
              <a:cs typeface="Calibri"/>
              <a:sym typeface="Calibri"/>
            </a:endParaRPr>
          </a:p>
        </p:txBody>
      </p:sp>
      <p:sp>
        <p:nvSpPr>
          <p:cNvPr id="270" name="Shape 270"/>
          <p:cNvSpPr txBox="1"/>
          <p:nvPr/>
        </p:nvSpPr>
        <p:spPr>
          <a:xfrm>
            <a:off x="2573924" y="2662142"/>
            <a:ext cx="57099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Jack</a:t>
            </a:r>
            <a:endParaRPr sz="1800" b="0" i="0" u="none" strike="noStrike" cap="none">
              <a:solidFill>
                <a:schemeClr val="dk1"/>
              </a:solidFill>
              <a:latin typeface="Calibri"/>
              <a:ea typeface="Calibri"/>
              <a:cs typeface="Calibri"/>
              <a:sym typeface="Calibri"/>
            </a:endParaRPr>
          </a:p>
        </p:txBody>
      </p:sp>
      <p:sp>
        <p:nvSpPr>
          <p:cNvPr id="271" name="Shape 271"/>
          <p:cNvSpPr txBox="1"/>
          <p:nvPr/>
        </p:nvSpPr>
        <p:spPr>
          <a:xfrm>
            <a:off x="6016714" y="2662141"/>
            <a:ext cx="63671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Rose</a:t>
            </a:r>
            <a:endParaRPr sz="1800" b="0" i="0" u="none" strike="noStrike" cap="none">
              <a:solidFill>
                <a:schemeClr val="dk1"/>
              </a:solidFill>
              <a:latin typeface="Calibri"/>
              <a:ea typeface="Calibri"/>
              <a:cs typeface="Calibri"/>
              <a:sym typeface="Calibri"/>
            </a:endParaRPr>
          </a:p>
        </p:txBody>
      </p:sp>
      <p:sp>
        <p:nvSpPr>
          <p:cNvPr id="272" name="Shape 272"/>
          <p:cNvSpPr txBox="1"/>
          <p:nvPr/>
        </p:nvSpPr>
        <p:spPr>
          <a:xfrm>
            <a:off x="251224" y="1693303"/>
            <a:ext cx="2068195" cy="92333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name: “Jack”</a:t>
            </a:r>
            <a:endParaRPr/>
          </a:p>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born: Sep 6, 1994</a:t>
            </a:r>
            <a:endParaRPr/>
          </a:p>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language: Mandarin</a:t>
            </a:r>
            <a:endParaRPr sz="1800" b="0" i="0" u="none" strike="noStrike" cap="none">
              <a:solidFill>
                <a:srgbClr val="262672"/>
              </a:solidFill>
              <a:latin typeface="Calibri"/>
              <a:ea typeface="Calibri"/>
              <a:cs typeface="Calibri"/>
              <a:sym typeface="Calibri"/>
            </a:endParaRPr>
          </a:p>
        </p:txBody>
      </p:sp>
      <p:sp>
        <p:nvSpPr>
          <p:cNvPr id="273" name="Shape 273"/>
          <p:cNvSpPr txBox="1"/>
          <p:nvPr/>
        </p:nvSpPr>
        <p:spPr>
          <a:xfrm>
            <a:off x="6842210" y="1697840"/>
            <a:ext cx="197522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name: “Rose”</a:t>
            </a:r>
            <a:endParaRPr/>
          </a:p>
          <a:p>
            <a:pPr marL="0" marR="0" lvl="0" indent="0" algn="l"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born: Aug 12, 1993</a:t>
            </a:r>
            <a:endParaRPr/>
          </a:p>
        </p:txBody>
      </p:sp>
      <p:sp>
        <p:nvSpPr>
          <p:cNvPr id="274" name="Shape 274"/>
          <p:cNvSpPr txBox="1"/>
          <p:nvPr/>
        </p:nvSpPr>
        <p:spPr>
          <a:xfrm>
            <a:off x="3752431" y="1383530"/>
            <a:ext cx="184217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606060"/>
                </a:solidFill>
                <a:latin typeface="Calibri"/>
                <a:ea typeface="Calibri"/>
                <a:cs typeface="Calibri"/>
                <a:sym typeface="Calibri"/>
              </a:rPr>
              <a:t>since: high school</a:t>
            </a:r>
            <a:endParaRPr sz="1800" b="0" i="0" u="none" strike="noStrike" cap="none">
              <a:solidFill>
                <a:srgbClr val="606060"/>
              </a:solidFill>
              <a:latin typeface="Calibri"/>
              <a:ea typeface="Calibri"/>
              <a:cs typeface="Calibri"/>
              <a:sym typeface="Calibri"/>
            </a:endParaRPr>
          </a:p>
        </p:txBody>
      </p:sp>
      <p:sp>
        <p:nvSpPr>
          <p:cNvPr id="275" name="Shape 275"/>
          <p:cNvSpPr txBox="1"/>
          <p:nvPr/>
        </p:nvSpPr>
        <p:spPr>
          <a:xfrm>
            <a:off x="4001010" y="2614019"/>
            <a:ext cx="129234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lt2"/>
                </a:solidFill>
                <a:latin typeface="Calibri"/>
                <a:ea typeface="Calibri"/>
                <a:cs typeface="Calibri"/>
                <a:sym typeface="Calibri"/>
              </a:rPr>
              <a:t>when: 2018</a:t>
            </a:r>
            <a:endParaRPr sz="1800" b="0" i="0" u="none" strike="noStrike" cap="none">
              <a:solidFill>
                <a:schemeClr val="lt2"/>
              </a:solidFill>
              <a:latin typeface="Calibri"/>
              <a:ea typeface="Calibri"/>
              <a:cs typeface="Calibri"/>
              <a:sym typeface="Calibri"/>
            </a:endParaRPr>
          </a:p>
        </p:txBody>
      </p:sp>
      <p:sp>
        <p:nvSpPr>
          <p:cNvPr id="24"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200" b="0" i="0" u="none" strike="noStrike" cap="none" dirty="0" smtClean="0">
                <a:solidFill>
                  <a:srgbClr val="000000"/>
                </a:solidFill>
                <a:latin typeface="Calibri"/>
                <a:ea typeface="Calibri"/>
                <a:cs typeface="Calibri"/>
                <a:sym typeface="Calibri"/>
              </a:rPr>
              <a:t>3/</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25"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Calibri"/>
                <a:ea typeface="Calibri"/>
                <a:cs typeface="Calibri"/>
                <a:sym typeface="Calibri"/>
              </a:rPr>
              <a:t>Graph Modeling</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modeling</a:t>
            </a:r>
            <a:endParaRPr sz="4000" b="0" i="0" u="none" strike="noStrike" cap="none">
              <a:solidFill>
                <a:schemeClr val="lt1"/>
              </a:solidFill>
              <a:latin typeface="Calibri"/>
              <a:ea typeface="Calibri"/>
              <a:cs typeface="Calibri"/>
              <a:sym typeface="Calibri"/>
            </a:endParaRPr>
          </a:p>
        </p:txBody>
      </p:sp>
      <p:sp>
        <p:nvSpPr>
          <p:cNvPr id="283" name="Shape 283"/>
          <p:cNvSpPr/>
          <p:nvPr/>
        </p:nvSpPr>
        <p:spPr>
          <a:xfrm rot="10800000">
            <a:off x="6113394" y="1750128"/>
            <a:ext cx="360000" cy="720000"/>
          </a:xfrm>
          <a:custGeom>
            <a:avLst/>
            <a:gdLst/>
            <a:ahLst/>
            <a:cxnLst/>
            <a:rect l="0" t="0" r="0" b="0"/>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FF4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4" name="Shape 284"/>
          <p:cNvSpPr/>
          <p:nvPr/>
        </p:nvSpPr>
        <p:spPr>
          <a:xfrm>
            <a:off x="2663921" y="1744586"/>
            <a:ext cx="360000" cy="720000"/>
          </a:xfrm>
          <a:custGeom>
            <a:avLst/>
            <a:gdLst/>
            <a:ahLst/>
            <a:cxnLst/>
            <a:rect l="0" t="0" r="0" b="0"/>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7373D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6"/>
              </a:solidFill>
              <a:latin typeface="Arial"/>
              <a:ea typeface="Arial"/>
              <a:cs typeface="Arial"/>
              <a:sym typeface="Arial"/>
            </a:endParaRPr>
          </a:p>
        </p:txBody>
      </p:sp>
      <p:sp>
        <p:nvSpPr>
          <p:cNvPr id="285" name="Shape 285"/>
          <p:cNvSpPr txBox="1"/>
          <p:nvPr/>
        </p:nvSpPr>
        <p:spPr>
          <a:xfrm>
            <a:off x="0" y="690960"/>
            <a:ext cx="91440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2800" b="0" i="0" u="none" strike="noStrike" cap="none" dirty="0">
                <a:solidFill>
                  <a:schemeClr val="accent2"/>
                </a:solidFill>
                <a:latin typeface="Calibri"/>
                <a:ea typeface="Calibri"/>
                <a:cs typeface="Calibri"/>
                <a:sym typeface="Calibri"/>
              </a:rPr>
              <a:t>More Labels of Nodes</a:t>
            </a:r>
            <a:endParaRPr sz="2800" b="0" i="0" u="none" strike="noStrike" cap="none" dirty="0">
              <a:solidFill>
                <a:schemeClr val="accent2"/>
              </a:solidFill>
              <a:latin typeface="Calibri"/>
              <a:ea typeface="Calibri"/>
              <a:cs typeface="Calibri"/>
              <a:sym typeface="Calibri"/>
            </a:endParaRPr>
          </a:p>
        </p:txBody>
      </p:sp>
      <p:sp>
        <p:nvSpPr>
          <p:cNvPr id="286" name="Shape 286"/>
          <p:cNvSpPr/>
          <p:nvPr/>
        </p:nvSpPr>
        <p:spPr>
          <a:xfrm>
            <a:off x="2319419" y="1564586"/>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7" name="Shape 287"/>
          <p:cNvSpPr/>
          <p:nvPr/>
        </p:nvSpPr>
        <p:spPr>
          <a:xfrm>
            <a:off x="5744578" y="1565798"/>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8" name="Shape 288"/>
          <p:cNvSpPr/>
          <p:nvPr/>
        </p:nvSpPr>
        <p:spPr>
          <a:xfrm>
            <a:off x="3337633" y="1751575"/>
            <a:ext cx="2484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 name="Shape 289"/>
          <p:cNvSpPr/>
          <p:nvPr/>
        </p:nvSpPr>
        <p:spPr>
          <a:xfrm>
            <a:off x="4196498" y="1693303"/>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290" name="Shape 290"/>
          <p:cNvSpPr/>
          <p:nvPr/>
        </p:nvSpPr>
        <p:spPr>
          <a:xfrm rot="10800000">
            <a:off x="3392253" y="2059538"/>
            <a:ext cx="2358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1" name="Shape 291"/>
          <p:cNvSpPr/>
          <p:nvPr/>
        </p:nvSpPr>
        <p:spPr>
          <a:xfrm>
            <a:off x="4196498" y="2002369"/>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292" name="Shape 292"/>
          <p:cNvSpPr/>
          <p:nvPr/>
        </p:nvSpPr>
        <p:spPr>
          <a:xfrm rot="10800000">
            <a:off x="3303325" y="2367502"/>
            <a:ext cx="2556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3" name="Shape 293"/>
          <p:cNvSpPr/>
          <p:nvPr/>
        </p:nvSpPr>
        <p:spPr>
          <a:xfrm>
            <a:off x="3864072" y="2313502"/>
            <a:ext cx="144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MARRIED WITH</a:t>
            </a:r>
            <a:endParaRPr sz="1200" b="0" i="0" u="none" strike="noStrike" cap="none">
              <a:solidFill>
                <a:schemeClr val="lt1"/>
              </a:solidFill>
              <a:latin typeface="Arial"/>
              <a:ea typeface="Arial"/>
              <a:cs typeface="Arial"/>
              <a:sym typeface="Arial"/>
            </a:endParaRPr>
          </a:p>
        </p:txBody>
      </p:sp>
      <p:sp>
        <p:nvSpPr>
          <p:cNvPr id="294" name="Shape 294"/>
          <p:cNvSpPr txBox="1"/>
          <p:nvPr/>
        </p:nvSpPr>
        <p:spPr>
          <a:xfrm>
            <a:off x="1764713" y="1357798"/>
            <a:ext cx="89479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FF40FF"/>
                </a:solidFill>
                <a:latin typeface="Calibri"/>
                <a:ea typeface="Calibri"/>
                <a:cs typeface="Calibri"/>
                <a:sym typeface="Calibri"/>
              </a:rPr>
              <a:t>:Person</a:t>
            </a:r>
            <a:endParaRPr sz="1800" b="0" i="0" u="none" strike="noStrike" cap="none">
              <a:solidFill>
                <a:srgbClr val="FF40FF"/>
              </a:solidFill>
              <a:latin typeface="Calibri"/>
              <a:ea typeface="Calibri"/>
              <a:cs typeface="Calibri"/>
              <a:sym typeface="Calibri"/>
            </a:endParaRPr>
          </a:p>
        </p:txBody>
      </p:sp>
      <p:sp>
        <p:nvSpPr>
          <p:cNvPr id="295" name="Shape 295"/>
          <p:cNvSpPr txBox="1"/>
          <p:nvPr/>
        </p:nvSpPr>
        <p:spPr>
          <a:xfrm>
            <a:off x="6473394" y="1357798"/>
            <a:ext cx="89479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FF40FF"/>
                </a:solidFill>
                <a:latin typeface="Calibri"/>
                <a:ea typeface="Calibri"/>
                <a:cs typeface="Calibri"/>
                <a:sym typeface="Calibri"/>
              </a:rPr>
              <a:t>:Person</a:t>
            </a:r>
            <a:endParaRPr sz="1800" b="0" i="0" u="none" strike="noStrike" cap="none">
              <a:solidFill>
                <a:srgbClr val="FF40FF"/>
              </a:solidFill>
              <a:latin typeface="Calibri"/>
              <a:ea typeface="Calibri"/>
              <a:cs typeface="Calibri"/>
              <a:sym typeface="Calibri"/>
            </a:endParaRPr>
          </a:p>
        </p:txBody>
      </p:sp>
      <p:sp>
        <p:nvSpPr>
          <p:cNvPr id="296" name="Shape 296"/>
          <p:cNvSpPr txBox="1"/>
          <p:nvPr/>
        </p:nvSpPr>
        <p:spPr>
          <a:xfrm>
            <a:off x="2573924" y="2662142"/>
            <a:ext cx="57099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Jack</a:t>
            </a:r>
            <a:endParaRPr sz="1800" b="0" i="0" u="none" strike="noStrike" cap="none">
              <a:solidFill>
                <a:schemeClr val="dk1"/>
              </a:solidFill>
              <a:latin typeface="Calibri"/>
              <a:ea typeface="Calibri"/>
              <a:cs typeface="Calibri"/>
              <a:sym typeface="Calibri"/>
            </a:endParaRPr>
          </a:p>
        </p:txBody>
      </p:sp>
      <p:sp>
        <p:nvSpPr>
          <p:cNvPr id="297" name="Shape 297"/>
          <p:cNvSpPr txBox="1"/>
          <p:nvPr/>
        </p:nvSpPr>
        <p:spPr>
          <a:xfrm>
            <a:off x="6016714" y="2662141"/>
            <a:ext cx="63671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Rose</a:t>
            </a:r>
            <a:endParaRPr sz="1800" b="0" i="0" u="none" strike="noStrike" cap="none">
              <a:solidFill>
                <a:schemeClr val="dk1"/>
              </a:solidFill>
              <a:latin typeface="Calibri"/>
              <a:ea typeface="Calibri"/>
              <a:cs typeface="Calibri"/>
              <a:sym typeface="Calibri"/>
            </a:endParaRPr>
          </a:p>
        </p:txBody>
      </p:sp>
      <p:sp>
        <p:nvSpPr>
          <p:cNvPr id="298" name="Shape 298"/>
          <p:cNvSpPr txBox="1"/>
          <p:nvPr/>
        </p:nvSpPr>
        <p:spPr>
          <a:xfrm>
            <a:off x="251224" y="1693303"/>
            <a:ext cx="2068195" cy="92333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name: “Jack”</a:t>
            </a:r>
            <a:endParaRPr/>
          </a:p>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born: Sep 6, 1994</a:t>
            </a:r>
            <a:endParaRPr/>
          </a:p>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language: Mandarin</a:t>
            </a:r>
            <a:endParaRPr sz="1800" b="0" i="0" u="none" strike="noStrike" cap="none">
              <a:solidFill>
                <a:srgbClr val="262672"/>
              </a:solidFill>
              <a:latin typeface="Calibri"/>
              <a:ea typeface="Calibri"/>
              <a:cs typeface="Calibri"/>
              <a:sym typeface="Calibri"/>
            </a:endParaRPr>
          </a:p>
        </p:txBody>
      </p:sp>
      <p:sp>
        <p:nvSpPr>
          <p:cNvPr id="299" name="Shape 299"/>
          <p:cNvSpPr txBox="1"/>
          <p:nvPr/>
        </p:nvSpPr>
        <p:spPr>
          <a:xfrm>
            <a:off x="6842210" y="1697840"/>
            <a:ext cx="197522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name: “Rose”</a:t>
            </a:r>
            <a:endParaRPr/>
          </a:p>
          <a:p>
            <a:pPr marL="0" marR="0" lvl="0" indent="0" algn="l"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born: Aug 12, 1993</a:t>
            </a:r>
            <a:endParaRPr/>
          </a:p>
        </p:txBody>
      </p:sp>
      <p:sp>
        <p:nvSpPr>
          <p:cNvPr id="300" name="Shape 300"/>
          <p:cNvSpPr txBox="1"/>
          <p:nvPr/>
        </p:nvSpPr>
        <p:spPr>
          <a:xfrm>
            <a:off x="1462864" y="2492057"/>
            <a:ext cx="107914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FF40FF"/>
                </a:solidFill>
                <a:latin typeface="Calibri"/>
                <a:ea typeface="Calibri"/>
                <a:cs typeface="Calibri"/>
                <a:sym typeface="Calibri"/>
              </a:rPr>
              <a:t>:Husband</a:t>
            </a:r>
            <a:endParaRPr sz="1800" b="0" i="0" u="none" strike="noStrike" cap="none" dirty="0">
              <a:solidFill>
                <a:srgbClr val="FF40FF"/>
              </a:solidFill>
              <a:latin typeface="Calibri"/>
              <a:ea typeface="Calibri"/>
              <a:cs typeface="Calibri"/>
              <a:sym typeface="Calibri"/>
            </a:endParaRPr>
          </a:p>
        </p:txBody>
      </p:sp>
      <p:sp>
        <p:nvSpPr>
          <p:cNvPr id="301" name="Shape 301"/>
          <p:cNvSpPr txBox="1"/>
          <p:nvPr/>
        </p:nvSpPr>
        <p:spPr>
          <a:xfrm>
            <a:off x="6715421" y="2492057"/>
            <a:ext cx="69121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FF40FF"/>
                </a:solidFill>
                <a:latin typeface="Calibri"/>
                <a:ea typeface="Calibri"/>
                <a:cs typeface="Calibri"/>
                <a:sym typeface="Calibri"/>
              </a:rPr>
              <a:t>:Wife</a:t>
            </a:r>
            <a:endParaRPr sz="1800" b="0" i="0" u="none" strike="noStrike" cap="none">
              <a:solidFill>
                <a:srgbClr val="FF40FF"/>
              </a:solidFill>
              <a:latin typeface="Calibri"/>
              <a:ea typeface="Calibri"/>
              <a:cs typeface="Calibri"/>
              <a:sym typeface="Calibri"/>
            </a:endParaRPr>
          </a:p>
        </p:txBody>
      </p:sp>
      <p:sp>
        <p:nvSpPr>
          <p:cNvPr id="302" name="Shape 302"/>
          <p:cNvSpPr txBox="1"/>
          <p:nvPr/>
        </p:nvSpPr>
        <p:spPr>
          <a:xfrm>
            <a:off x="3752431" y="1383530"/>
            <a:ext cx="184217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606060"/>
                </a:solidFill>
                <a:latin typeface="Calibri"/>
                <a:ea typeface="Calibri"/>
                <a:cs typeface="Calibri"/>
                <a:sym typeface="Calibri"/>
              </a:rPr>
              <a:t>since: high school</a:t>
            </a:r>
            <a:endParaRPr sz="1800" b="0" i="0" u="none" strike="noStrike" cap="none">
              <a:solidFill>
                <a:srgbClr val="606060"/>
              </a:solidFill>
              <a:latin typeface="Calibri"/>
              <a:ea typeface="Calibri"/>
              <a:cs typeface="Calibri"/>
              <a:sym typeface="Calibri"/>
            </a:endParaRPr>
          </a:p>
        </p:txBody>
      </p:sp>
      <p:sp>
        <p:nvSpPr>
          <p:cNvPr id="303" name="Shape 303"/>
          <p:cNvSpPr txBox="1"/>
          <p:nvPr/>
        </p:nvSpPr>
        <p:spPr>
          <a:xfrm>
            <a:off x="4001010" y="2614019"/>
            <a:ext cx="129234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lt2"/>
                </a:solidFill>
                <a:latin typeface="Calibri"/>
                <a:ea typeface="Calibri"/>
                <a:cs typeface="Calibri"/>
                <a:sym typeface="Calibri"/>
              </a:rPr>
              <a:t>when: 2018</a:t>
            </a:r>
            <a:endParaRPr sz="1800" b="0" i="0" u="none" strike="noStrike" cap="none">
              <a:solidFill>
                <a:schemeClr val="lt2"/>
              </a:solidFill>
              <a:latin typeface="Calibri"/>
              <a:ea typeface="Calibri"/>
              <a:cs typeface="Calibri"/>
              <a:sym typeface="Calibri"/>
            </a:endParaRPr>
          </a:p>
        </p:txBody>
      </p:sp>
      <p:sp>
        <p:nvSpPr>
          <p:cNvPr id="26"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200" b="0" i="0" u="none" strike="noStrike" cap="none" dirty="0" smtClean="0">
                <a:solidFill>
                  <a:srgbClr val="000000"/>
                </a:solidFill>
                <a:latin typeface="Calibri"/>
                <a:ea typeface="Calibri"/>
                <a:cs typeface="Calibri"/>
                <a:sym typeface="Calibri"/>
              </a:rPr>
              <a:t>3/</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27"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Calibri"/>
                <a:ea typeface="Calibri"/>
                <a:cs typeface="Calibri"/>
                <a:sym typeface="Calibri"/>
              </a:rPr>
              <a:t>Graph Modeling</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modeling</a:t>
            </a:r>
            <a:endParaRPr sz="4000" b="0" i="0" u="none" strike="noStrike" cap="none">
              <a:solidFill>
                <a:schemeClr val="lt1"/>
              </a:solidFill>
              <a:latin typeface="Calibri"/>
              <a:ea typeface="Calibri"/>
              <a:cs typeface="Calibri"/>
              <a:sym typeface="Calibri"/>
            </a:endParaRPr>
          </a:p>
        </p:txBody>
      </p:sp>
      <p:sp>
        <p:nvSpPr>
          <p:cNvPr id="311" name="Shape 311"/>
          <p:cNvSpPr/>
          <p:nvPr/>
        </p:nvSpPr>
        <p:spPr>
          <a:xfrm rot="10800000">
            <a:off x="6113394" y="1750128"/>
            <a:ext cx="360000" cy="720000"/>
          </a:xfrm>
          <a:custGeom>
            <a:avLst/>
            <a:gdLst/>
            <a:ahLst/>
            <a:cxnLst/>
            <a:rect l="0" t="0" r="0" b="0"/>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FF4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2" name="Shape 312"/>
          <p:cNvSpPr/>
          <p:nvPr/>
        </p:nvSpPr>
        <p:spPr>
          <a:xfrm>
            <a:off x="2663921" y="1744586"/>
            <a:ext cx="360000" cy="720000"/>
          </a:xfrm>
          <a:custGeom>
            <a:avLst/>
            <a:gdLst/>
            <a:ahLst/>
            <a:cxnLst/>
            <a:rect l="0" t="0" r="0" b="0"/>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7373D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6"/>
              </a:solidFill>
              <a:latin typeface="Arial"/>
              <a:ea typeface="Arial"/>
              <a:cs typeface="Arial"/>
              <a:sym typeface="Arial"/>
            </a:endParaRPr>
          </a:p>
        </p:txBody>
      </p:sp>
      <p:sp>
        <p:nvSpPr>
          <p:cNvPr id="313" name="Shape 313"/>
          <p:cNvSpPr/>
          <p:nvPr/>
        </p:nvSpPr>
        <p:spPr>
          <a:xfrm>
            <a:off x="2319419" y="1564586"/>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4" name="Shape 314"/>
          <p:cNvSpPr/>
          <p:nvPr/>
        </p:nvSpPr>
        <p:spPr>
          <a:xfrm>
            <a:off x="5744578" y="1565798"/>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5" name="Shape 315"/>
          <p:cNvSpPr/>
          <p:nvPr/>
        </p:nvSpPr>
        <p:spPr>
          <a:xfrm>
            <a:off x="3337633" y="1751575"/>
            <a:ext cx="2484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6" name="Shape 316"/>
          <p:cNvSpPr/>
          <p:nvPr/>
        </p:nvSpPr>
        <p:spPr>
          <a:xfrm>
            <a:off x="4196498" y="1693303"/>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317" name="Shape 317"/>
          <p:cNvSpPr/>
          <p:nvPr/>
        </p:nvSpPr>
        <p:spPr>
          <a:xfrm rot="10800000">
            <a:off x="3392253" y="2059538"/>
            <a:ext cx="2358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8" name="Shape 318"/>
          <p:cNvSpPr/>
          <p:nvPr/>
        </p:nvSpPr>
        <p:spPr>
          <a:xfrm>
            <a:off x="4196498" y="2002369"/>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319" name="Shape 319"/>
          <p:cNvSpPr/>
          <p:nvPr/>
        </p:nvSpPr>
        <p:spPr>
          <a:xfrm rot="10800000">
            <a:off x="3303325" y="2367502"/>
            <a:ext cx="2556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0" name="Shape 320"/>
          <p:cNvSpPr/>
          <p:nvPr/>
        </p:nvSpPr>
        <p:spPr>
          <a:xfrm>
            <a:off x="3864072" y="2313502"/>
            <a:ext cx="144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MARRIED WITH</a:t>
            </a:r>
            <a:endParaRPr sz="1200" b="0" i="0" u="none" strike="noStrike" cap="none">
              <a:solidFill>
                <a:schemeClr val="lt1"/>
              </a:solidFill>
              <a:latin typeface="Arial"/>
              <a:ea typeface="Arial"/>
              <a:cs typeface="Arial"/>
              <a:sym typeface="Arial"/>
            </a:endParaRPr>
          </a:p>
        </p:txBody>
      </p:sp>
      <p:sp>
        <p:nvSpPr>
          <p:cNvPr id="321" name="Shape 321"/>
          <p:cNvSpPr txBox="1"/>
          <p:nvPr/>
        </p:nvSpPr>
        <p:spPr>
          <a:xfrm>
            <a:off x="1764713" y="1357798"/>
            <a:ext cx="89479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FF40FF"/>
                </a:solidFill>
                <a:latin typeface="Calibri"/>
                <a:ea typeface="Calibri"/>
                <a:cs typeface="Calibri"/>
                <a:sym typeface="Calibri"/>
              </a:rPr>
              <a:t>:Person</a:t>
            </a:r>
            <a:endParaRPr sz="1800" b="0" i="0" u="none" strike="noStrike" cap="none">
              <a:solidFill>
                <a:srgbClr val="FF40FF"/>
              </a:solidFill>
              <a:latin typeface="Calibri"/>
              <a:ea typeface="Calibri"/>
              <a:cs typeface="Calibri"/>
              <a:sym typeface="Calibri"/>
            </a:endParaRPr>
          </a:p>
        </p:txBody>
      </p:sp>
      <p:sp>
        <p:nvSpPr>
          <p:cNvPr id="322" name="Shape 322"/>
          <p:cNvSpPr txBox="1"/>
          <p:nvPr/>
        </p:nvSpPr>
        <p:spPr>
          <a:xfrm>
            <a:off x="6473394" y="1357798"/>
            <a:ext cx="89479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FF40FF"/>
                </a:solidFill>
                <a:latin typeface="Calibri"/>
                <a:ea typeface="Calibri"/>
                <a:cs typeface="Calibri"/>
                <a:sym typeface="Calibri"/>
              </a:rPr>
              <a:t>:Person</a:t>
            </a:r>
            <a:endParaRPr sz="1800" b="0" i="0" u="none" strike="noStrike" cap="none">
              <a:solidFill>
                <a:srgbClr val="FF40FF"/>
              </a:solidFill>
              <a:latin typeface="Calibri"/>
              <a:ea typeface="Calibri"/>
              <a:cs typeface="Calibri"/>
              <a:sym typeface="Calibri"/>
            </a:endParaRPr>
          </a:p>
        </p:txBody>
      </p:sp>
      <p:sp>
        <p:nvSpPr>
          <p:cNvPr id="323" name="Shape 323"/>
          <p:cNvSpPr txBox="1"/>
          <p:nvPr/>
        </p:nvSpPr>
        <p:spPr>
          <a:xfrm>
            <a:off x="2573924" y="2662142"/>
            <a:ext cx="57099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Jack</a:t>
            </a:r>
            <a:endParaRPr sz="1800" b="0" i="0" u="none" strike="noStrike" cap="none">
              <a:solidFill>
                <a:schemeClr val="dk1"/>
              </a:solidFill>
              <a:latin typeface="Calibri"/>
              <a:ea typeface="Calibri"/>
              <a:cs typeface="Calibri"/>
              <a:sym typeface="Calibri"/>
            </a:endParaRPr>
          </a:p>
        </p:txBody>
      </p:sp>
      <p:sp>
        <p:nvSpPr>
          <p:cNvPr id="324" name="Shape 324"/>
          <p:cNvSpPr txBox="1"/>
          <p:nvPr/>
        </p:nvSpPr>
        <p:spPr>
          <a:xfrm>
            <a:off x="6016714" y="2662141"/>
            <a:ext cx="63671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Rose</a:t>
            </a:r>
            <a:endParaRPr sz="1800" b="0" i="0" u="none" strike="noStrike" cap="none">
              <a:solidFill>
                <a:schemeClr val="dk1"/>
              </a:solidFill>
              <a:latin typeface="Calibri"/>
              <a:ea typeface="Calibri"/>
              <a:cs typeface="Calibri"/>
              <a:sym typeface="Calibri"/>
            </a:endParaRPr>
          </a:p>
        </p:txBody>
      </p:sp>
      <p:sp>
        <p:nvSpPr>
          <p:cNvPr id="325" name="Shape 325"/>
          <p:cNvSpPr txBox="1"/>
          <p:nvPr/>
        </p:nvSpPr>
        <p:spPr>
          <a:xfrm>
            <a:off x="251224" y="1693303"/>
            <a:ext cx="2068195" cy="92333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name: “Jack”</a:t>
            </a:r>
            <a:endParaRPr/>
          </a:p>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born: Sep 6, 1994</a:t>
            </a:r>
            <a:endParaRPr/>
          </a:p>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language: Mandarin</a:t>
            </a:r>
            <a:endParaRPr sz="1800" b="0" i="0" u="none" strike="noStrike" cap="none">
              <a:solidFill>
                <a:srgbClr val="262672"/>
              </a:solidFill>
              <a:latin typeface="Calibri"/>
              <a:ea typeface="Calibri"/>
              <a:cs typeface="Calibri"/>
              <a:sym typeface="Calibri"/>
            </a:endParaRPr>
          </a:p>
        </p:txBody>
      </p:sp>
      <p:sp>
        <p:nvSpPr>
          <p:cNvPr id="326" name="Shape 326"/>
          <p:cNvSpPr txBox="1"/>
          <p:nvPr/>
        </p:nvSpPr>
        <p:spPr>
          <a:xfrm>
            <a:off x="6842210" y="1697840"/>
            <a:ext cx="197522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name: “Rose”</a:t>
            </a:r>
            <a:endParaRPr/>
          </a:p>
          <a:p>
            <a:pPr marL="0" marR="0" lvl="0" indent="0" algn="l"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born: Aug 12, 1993</a:t>
            </a:r>
            <a:endParaRPr/>
          </a:p>
        </p:txBody>
      </p:sp>
      <p:sp>
        <p:nvSpPr>
          <p:cNvPr id="327" name="Shape 327"/>
          <p:cNvSpPr txBox="1"/>
          <p:nvPr/>
        </p:nvSpPr>
        <p:spPr>
          <a:xfrm>
            <a:off x="3752431" y="1383530"/>
            <a:ext cx="184217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606060"/>
                </a:solidFill>
                <a:latin typeface="Calibri"/>
                <a:ea typeface="Calibri"/>
                <a:cs typeface="Calibri"/>
                <a:sym typeface="Calibri"/>
              </a:rPr>
              <a:t>since: high school</a:t>
            </a:r>
            <a:endParaRPr sz="1800" b="0" i="0" u="none" strike="noStrike" cap="none">
              <a:solidFill>
                <a:srgbClr val="606060"/>
              </a:solidFill>
              <a:latin typeface="Calibri"/>
              <a:ea typeface="Calibri"/>
              <a:cs typeface="Calibri"/>
              <a:sym typeface="Calibri"/>
            </a:endParaRPr>
          </a:p>
        </p:txBody>
      </p:sp>
      <p:sp>
        <p:nvSpPr>
          <p:cNvPr id="328" name="Shape 328"/>
          <p:cNvSpPr txBox="1"/>
          <p:nvPr/>
        </p:nvSpPr>
        <p:spPr>
          <a:xfrm>
            <a:off x="4001010" y="2614019"/>
            <a:ext cx="129234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lt2"/>
                </a:solidFill>
                <a:latin typeface="Calibri"/>
                <a:ea typeface="Calibri"/>
                <a:cs typeface="Calibri"/>
                <a:sym typeface="Calibri"/>
              </a:rPr>
              <a:t>when: 2018</a:t>
            </a:r>
            <a:endParaRPr sz="1800" b="0" i="0" u="none" strike="noStrike" cap="none">
              <a:solidFill>
                <a:schemeClr val="lt2"/>
              </a:solidFill>
              <a:latin typeface="Calibri"/>
              <a:ea typeface="Calibri"/>
              <a:cs typeface="Calibri"/>
              <a:sym typeface="Calibri"/>
            </a:endParaRPr>
          </a:p>
        </p:txBody>
      </p:sp>
      <p:sp>
        <p:nvSpPr>
          <p:cNvPr id="329" name="Shape 329"/>
          <p:cNvSpPr txBox="1"/>
          <p:nvPr/>
        </p:nvSpPr>
        <p:spPr>
          <a:xfrm>
            <a:off x="1462864" y="2492057"/>
            <a:ext cx="107914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FF40FF"/>
                </a:solidFill>
                <a:latin typeface="Calibri"/>
                <a:ea typeface="Calibri"/>
                <a:cs typeface="Calibri"/>
                <a:sym typeface="Calibri"/>
              </a:rPr>
              <a:t>:Husband</a:t>
            </a:r>
            <a:endParaRPr sz="1800" b="0" i="0" u="none" strike="noStrike" cap="none">
              <a:solidFill>
                <a:srgbClr val="FF40FF"/>
              </a:solidFill>
              <a:latin typeface="Calibri"/>
              <a:ea typeface="Calibri"/>
              <a:cs typeface="Calibri"/>
              <a:sym typeface="Calibri"/>
            </a:endParaRPr>
          </a:p>
        </p:txBody>
      </p:sp>
      <p:sp>
        <p:nvSpPr>
          <p:cNvPr id="330" name="Shape 330"/>
          <p:cNvSpPr txBox="1"/>
          <p:nvPr/>
        </p:nvSpPr>
        <p:spPr>
          <a:xfrm>
            <a:off x="6715421" y="2492057"/>
            <a:ext cx="69121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FF40FF"/>
                </a:solidFill>
                <a:latin typeface="Calibri"/>
                <a:ea typeface="Calibri"/>
                <a:cs typeface="Calibri"/>
                <a:sym typeface="Calibri"/>
              </a:rPr>
              <a:t>:Wife</a:t>
            </a:r>
            <a:endParaRPr sz="1800" b="0" i="0" u="none" strike="noStrike" cap="none">
              <a:solidFill>
                <a:srgbClr val="FF40FF"/>
              </a:solidFill>
              <a:latin typeface="Calibri"/>
              <a:ea typeface="Calibri"/>
              <a:cs typeface="Calibri"/>
              <a:sym typeface="Calibri"/>
            </a:endParaRPr>
          </a:p>
        </p:txBody>
      </p:sp>
      <p:sp>
        <p:nvSpPr>
          <p:cNvPr id="331" name="Shape 331"/>
          <p:cNvSpPr/>
          <p:nvPr/>
        </p:nvSpPr>
        <p:spPr>
          <a:xfrm>
            <a:off x="4399633" y="3909223"/>
            <a:ext cx="360000" cy="720000"/>
          </a:xfrm>
          <a:custGeom>
            <a:avLst/>
            <a:gdLst/>
            <a:ahLst/>
            <a:cxnLst/>
            <a:rect l="0" t="0" r="0" b="0"/>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2" name="Shape 332"/>
          <p:cNvSpPr/>
          <p:nvPr/>
        </p:nvSpPr>
        <p:spPr>
          <a:xfrm>
            <a:off x="4039633" y="3722178"/>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3" name="Shape 333"/>
          <p:cNvSpPr/>
          <p:nvPr/>
        </p:nvSpPr>
        <p:spPr>
          <a:xfrm rot="2700000">
            <a:off x="2822837" y="3123129"/>
            <a:ext cx="1728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4" name="Shape 334"/>
          <p:cNvSpPr/>
          <p:nvPr/>
        </p:nvSpPr>
        <p:spPr>
          <a:xfrm rot="2700000">
            <a:off x="3223918" y="3055879"/>
            <a:ext cx="90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BOUGHT</a:t>
            </a:r>
            <a:endParaRPr sz="1200" b="0" i="0" u="none" strike="noStrike" cap="none">
              <a:solidFill>
                <a:schemeClr val="lt1"/>
              </a:solidFill>
              <a:latin typeface="Arial"/>
              <a:ea typeface="Arial"/>
              <a:cs typeface="Arial"/>
              <a:sym typeface="Arial"/>
            </a:endParaRPr>
          </a:p>
        </p:txBody>
      </p:sp>
      <p:sp>
        <p:nvSpPr>
          <p:cNvPr id="335" name="Shape 335"/>
          <p:cNvSpPr/>
          <p:nvPr/>
        </p:nvSpPr>
        <p:spPr>
          <a:xfrm rot="8100000">
            <a:off x="4655759" y="3164316"/>
            <a:ext cx="1728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6" name="Shape 336"/>
          <p:cNvSpPr/>
          <p:nvPr/>
        </p:nvSpPr>
        <p:spPr>
          <a:xfrm rot="-2700000">
            <a:off x="5106268" y="3072352"/>
            <a:ext cx="90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USES</a:t>
            </a:r>
            <a:endParaRPr sz="1200" b="0" i="0" u="none" strike="noStrike" cap="none">
              <a:solidFill>
                <a:schemeClr val="lt1"/>
              </a:solidFill>
              <a:latin typeface="Arial"/>
              <a:ea typeface="Arial"/>
              <a:cs typeface="Arial"/>
              <a:sym typeface="Arial"/>
            </a:endParaRPr>
          </a:p>
        </p:txBody>
      </p:sp>
      <p:sp>
        <p:nvSpPr>
          <p:cNvPr id="337" name="Shape 337"/>
          <p:cNvSpPr txBox="1"/>
          <p:nvPr/>
        </p:nvSpPr>
        <p:spPr>
          <a:xfrm>
            <a:off x="0" y="678603"/>
            <a:ext cx="91440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2800" b="0" i="0" u="none" strike="noStrike" cap="none" dirty="0">
                <a:solidFill>
                  <a:schemeClr val="accent2"/>
                </a:solidFill>
                <a:latin typeface="Calibri"/>
                <a:ea typeface="Calibri"/>
                <a:cs typeface="Calibri"/>
                <a:sym typeface="Calibri"/>
              </a:rPr>
              <a:t>More Nodes and Relationships</a:t>
            </a:r>
            <a:endParaRPr sz="2800" b="0" i="0" u="none" strike="noStrike" cap="none" dirty="0">
              <a:solidFill>
                <a:schemeClr val="accent2"/>
              </a:solidFill>
              <a:latin typeface="Calibri"/>
              <a:ea typeface="Calibri"/>
              <a:cs typeface="Calibri"/>
              <a:sym typeface="Calibri"/>
            </a:endParaRPr>
          </a:p>
        </p:txBody>
      </p:sp>
      <p:sp>
        <p:nvSpPr>
          <p:cNvPr id="338" name="Shape 338"/>
          <p:cNvSpPr/>
          <p:nvPr/>
        </p:nvSpPr>
        <p:spPr>
          <a:xfrm>
            <a:off x="2023622" y="3183301"/>
            <a:ext cx="168347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dirty="0">
                <a:solidFill>
                  <a:srgbClr val="606060"/>
                </a:solidFill>
                <a:latin typeface="Calibri"/>
                <a:ea typeface="Calibri"/>
                <a:cs typeface="Calibri"/>
                <a:sym typeface="Calibri"/>
              </a:rPr>
              <a:t>cost: </a:t>
            </a:r>
            <a:r>
              <a:rPr lang="en" sz="1800" b="0" i="0" u="none" strike="noStrike" cap="none" dirty="0" smtClean="0">
                <a:solidFill>
                  <a:srgbClr val="606060"/>
                </a:solidFill>
                <a:latin typeface="Calibri"/>
                <a:ea typeface="Calibri"/>
                <a:cs typeface="Calibri"/>
                <a:sym typeface="Calibri"/>
              </a:rPr>
              <a:t>1</a:t>
            </a:r>
            <a:r>
              <a:rPr lang="en-US" sz="1800" b="0" i="0" u="none" strike="noStrike" cap="none" dirty="0" smtClean="0">
                <a:solidFill>
                  <a:srgbClr val="606060"/>
                </a:solidFill>
                <a:latin typeface="Calibri"/>
                <a:ea typeface="Calibri"/>
                <a:cs typeface="Calibri"/>
                <a:sym typeface="Calibri"/>
              </a:rPr>
              <a:t>000</a:t>
            </a:r>
            <a:r>
              <a:rPr lang="en" sz="1800" b="0" i="0" u="none" strike="noStrike" cap="none" dirty="0" smtClean="0">
                <a:solidFill>
                  <a:srgbClr val="606060"/>
                </a:solidFill>
                <a:latin typeface="Calibri"/>
                <a:ea typeface="Calibri"/>
                <a:cs typeface="Calibri"/>
                <a:sym typeface="Calibri"/>
              </a:rPr>
              <a:t> </a:t>
            </a:r>
            <a:r>
              <a:rPr lang="en" sz="1800" b="0" i="0" u="none" strike="noStrike" cap="none" dirty="0">
                <a:solidFill>
                  <a:srgbClr val="606060"/>
                </a:solidFill>
                <a:latin typeface="Calibri"/>
                <a:ea typeface="Calibri"/>
                <a:cs typeface="Calibri"/>
                <a:sym typeface="Calibri"/>
              </a:rPr>
              <a:t>AUD </a:t>
            </a:r>
            <a:endParaRPr dirty="0"/>
          </a:p>
        </p:txBody>
      </p:sp>
      <p:sp>
        <p:nvSpPr>
          <p:cNvPr id="339" name="Shape 339"/>
          <p:cNvSpPr/>
          <p:nvPr/>
        </p:nvSpPr>
        <p:spPr>
          <a:xfrm>
            <a:off x="5656191" y="3185766"/>
            <a:ext cx="195117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lt2"/>
                </a:solidFill>
                <a:latin typeface="Calibri"/>
                <a:ea typeface="Calibri"/>
                <a:cs typeface="Calibri"/>
                <a:sym typeface="Calibri"/>
              </a:rPr>
              <a:t>to: watch YouTube</a:t>
            </a:r>
            <a:endParaRPr sz="1800" b="0" i="0" u="none" strike="noStrike" cap="none">
              <a:solidFill>
                <a:schemeClr val="lt2"/>
              </a:solidFill>
              <a:latin typeface="Calibri"/>
              <a:ea typeface="Calibri"/>
              <a:cs typeface="Calibri"/>
              <a:sym typeface="Calibri"/>
            </a:endParaRPr>
          </a:p>
        </p:txBody>
      </p:sp>
      <p:sp>
        <p:nvSpPr>
          <p:cNvPr id="340" name="Shape 340"/>
          <p:cNvSpPr txBox="1"/>
          <p:nvPr/>
        </p:nvSpPr>
        <p:spPr>
          <a:xfrm>
            <a:off x="2467702" y="4027144"/>
            <a:ext cx="156164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FF40FF"/>
                </a:solidFill>
                <a:latin typeface="Calibri"/>
                <a:ea typeface="Calibri"/>
                <a:cs typeface="Calibri"/>
                <a:sym typeface="Calibri"/>
              </a:rPr>
              <a:t>:Mobile Phone</a:t>
            </a:r>
            <a:endParaRPr sz="1800" b="0" i="0" u="none" strike="noStrike" cap="none">
              <a:solidFill>
                <a:srgbClr val="FF40FF"/>
              </a:solidFill>
              <a:latin typeface="Calibri"/>
              <a:ea typeface="Calibri"/>
              <a:cs typeface="Calibri"/>
              <a:sym typeface="Calibri"/>
            </a:endParaRPr>
          </a:p>
        </p:txBody>
      </p:sp>
      <p:sp>
        <p:nvSpPr>
          <p:cNvPr id="341" name="Shape 341"/>
          <p:cNvSpPr/>
          <p:nvPr/>
        </p:nvSpPr>
        <p:spPr>
          <a:xfrm>
            <a:off x="5119633" y="3857189"/>
            <a:ext cx="2106321" cy="92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name: “iPhone X”</a:t>
            </a:r>
            <a:endParaRPr/>
          </a:p>
          <a:p>
            <a:pPr marL="0" marR="0" lvl="0" indent="0" algn="l"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designed: Apple</a:t>
            </a:r>
            <a:endParaRPr/>
          </a:p>
          <a:p>
            <a:pPr marL="0" marR="0" lvl="0" indent="0" algn="l"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assembled: China </a:t>
            </a:r>
            <a:endParaRPr sz="1800" b="0" i="0" u="none" strike="noStrike" cap="none">
              <a:solidFill>
                <a:srgbClr val="262672"/>
              </a:solidFill>
              <a:latin typeface="Calibri"/>
              <a:ea typeface="Calibri"/>
              <a:cs typeface="Calibri"/>
              <a:sym typeface="Calibri"/>
            </a:endParaRPr>
          </a:p>
        </p:txBody>
      </p:sp>
      <p:sp>
        <p:nvSpPr>
          <p:cNvPr id="36"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200" b="0" i="0" u="none" strike="noStrike" cap="none" dirty="0" smtClean="0">
                <a:solidFill>
                  <a:srgbClr val="000000"/>
                </a:solidFill>
                <a:latin typeface="Calibri"/>
                <a:ea typeface="Calibri"/>
                <a:cs typeface="Calibri"/>
                <a:sym typeface="Calibri"/>
              </a:rPr>
              <a:t>3/</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37"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Calibri"/>
                <a:ea typeface="Calibri"/>
                <a:cs typeface="Calibri"/>
                <a:sym typeface="Calibri"/>
              </a:rPr>
              <a:t>Graph Modeling</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modeling</a:t>
            </a:r>
            <a:endParaRPr sz="4000" b="0" i="0" u="none" strike="noStrike" cap="none">
              <a:solidFill>
                <a:schemeClr val="lt1"/>
              </a:solidFill>
              <a:latin typeface="Calibri"/>
              <a:ea typeface="Calibri"/>
              <a:cs typeface="Calibri"/>
              <a:sym typeface="Calibri"/>
            </a:endParaRPr>
          </a:p>
        </p:txBody>
      </p:sp>
      <p:sp>
        <p:nvSpPr>
          <p:cNvPr id="349" name="Shape 349"/>
          <p:cNvSpPr/>
          <p:nvPr/>
        </p:nvSpPr>
        <p:spPr>
          <a:xfrm rot="10800000">
            <a:off x="3864458" y="1750128"/>
            <a:ext cx="360000" cy="720000"/>
          </a:xfrm>
          <a:custGeom>
            <a:avLst/>
            <a:gdLst/>
            <a:ahLst/>
            <a:cxnLst/>
            <a:rect l="0" t="0" r="0" b="0"/>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FF4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0" name="Shape 350"/>
          <p:cNvSpPr/>
          <p:nvPr/>
        </p:nvSpPr>
        <p:spPr>
          <a:xfrm>
            <a:off x="414985" y="1744586"/>
            <a:ext cx="360000" cy="720000"/>
          </a:xfrm>
          <a:custGeom>
            <a:avLst/>
            <a:gdLst/>
            <a:ahLst/>
            <a:cxnLst/>
            <a:rect l="0" t="0" r="0" b="0"/>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7373D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6"/>
              </a:solidFill>
              <a:latin typeface="Arial"/>
              <a:ea typeface="Arial"/>
              <a:cs typeface="Arial"/>
              <a:sym typeface="Arial"/>
            </a:endParaRPr>
          </a:p>
        </p:txBody>
      </p:sp>
      <p:sp>
        <p:nvSpPr>
          <p:cNvPr id="351" name="Shape 351"/>
          <p:cNvSpPr/>
          <p:nvPr/>
        </p:nvSpPr>
        <p:spPr>
          <a:xfrm>
            <a:off x="70483" y="1564586"/>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2" name="Shape 352"/>
          <p:cNvSpPr/>
          <p:nvPr/>
        </p:nvSpPr>
        <p:spPr>
          <a:xfrm>
            <a:off x="3495642" y="1565798"/>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3" name="Shape 353"/>
          <p:cNvSpPr/>
          <p:nvPr/>
        </p:nvSpPr>
        <p:spPr>
          <a:xfrm>
            <a:off x="1088697" y="1751575"/>
            <a:ext cx="2484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4" name="Shape 354"/>
          <p:cNvSpPr/>
          <p:nvPr/>
        </p:nvSpPr>
        <p:spPr>
          <a:xfrm>
            <a:off x="1947562" y="1693303"/>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355" name="Shape 355"/>
          <p:cNvSpPr/>
          <p:nvPr/>
        </p:nvSpPr>
        <p:spPr>
          <a:xfrm rot="10800000">
            <a:off x="1143317" y="2059538"/>
            <a:ext cx="2358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6" name="Shape 356"/>
          <p:cNvSpPr/>
          <p:nvPr/>
        </p:nvSpPr>
        <p:spPr>
          <a:xfrm>
            <a:off x="1947562" y="2002369"/>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357" name="Shape 357"/>
          <p:cNvSpPr/>
          <p:nvPr/>
        </p:nvSpPr>
        <p:spPr>
          <a:xfrm rot="10800000">
            <a:off x="1054389" y="2367502"/>
            <a:ext cx="2556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8" name="Shape 358"/>
          <p:cNvSpPr/>
          <p:nvPr/>
        </p:nvSpPr>
        <p:spPr>
          <a:xfrm>
            <a:off x="1615136" y="2313502"/>
            <a:ext cx="144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MARRIED WITH</a:t>
            </a:r>
            <a:endParaRPr sz="1200" b="0" i="0" u="none" strike="noStrike" cap="none">
              <a:solidFill>
                <a:schemeClr val="lt1"/>
              </a:solidFill>
              <a:latin typeface="Arial"/>
              <a:ea typeface="Arial"/>
              <a:cs typeface="Arial"/>
              <a:sym typeface="Arial"/>
            </a:endParaRPr>
          </a:p>
        </p:txBody>
      </p:sp>
      <p:sp>
        <p:nvSpPr>
          <p:cNvPr id="359" name="Shape 359"/>
          <p:cNvSpPr txBox="1"/>
          <p:nvPr/>
        </p:nvSpPr>
        <p:spPr>
          <a:xfrm>
            <a:off x="324988" y="2662142"/>
            <a:ext cx="57099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Jack</a:t>
            </a:r>
            <a:endParaRPr sz="1800" b="0" i="0" u="none" strike="noStrike" cap="none">
              <a:solidFill>
                <a:schemeClr val="dk1"/>
              </a:solidFill>
              <a:latin typeface="Calibri"/>
              <a:ea typeface="Calibri"/>
              <a:cs typeface="Calibri"/>
              <a:sym typeface="Calibri"/>
            </a:endParaRPr>
          </a:p>
        </p:txBody>
      </p:sp>
      <p:sp>
        <p:nvSpPr>
          <p:cNvPr id="360" name="Shape 360"/>
          <p:cNvSpPr txBox="1"/>
          <p:nvPr/>
        </p:nvSpPr>
        <p:spPr>
          <a:xfrm>
            <a:off x="3767778" y="2662141"/>
            <a:ext cx="63671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Rose</a:t>
            </a:r>
            <a:endParaRPr sz="1800" b="0" i="0" u="none" strike="noStrike" cap="none">
              <a:solidFill>
                <a:schemeClr val="dk1"/>
              </a:solidFill>
              <a:latin typeface="Calibri"/>
              <a:ea typeface="Calibri"/>
              <a:cs typeface="Calibri"/>
              <a:sym typeface="Calibri"/>
            </a:endParaRPr>
          </a:p>
        </p:txBody>
      </p:sp>
      <p:sp>
        <p:nvSpPr>
          <p:cNvPr id="361" name="Shape 361"/>
          <p:cNvSpPr/>
          <p:nvPr/>
        </p:nvSpPr>
        <p:spPr>
          <a:xfrm>
            <a:off x="2150697" y="3909223"/>
            <a:ext cx="360000" cy="720000"/>
          </a:xfrm>
          <a:custGeom>
            <a:avLst/>
            <a:gdLst/>
            <a:ahLst/>
            <a:cxnLst/>
            <a:rect l="0" t="0" r="0" b="0"/>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2" name="Shape 362"/>
          <p:cNvSpPr/>
          <p:nvPr/>
        </p:nvSpPr>
        <p:spPr>
          <a:xfrm>
            <a:off x="1790697" y="3722178"/>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3" name="Shape 363"/>
          <p:cNvSpPr/>
          <p:nvPr/>
        </p:nvSpPr>
        <p:spPr>
          <a:xfrm rot="2700000">
            <a:off x="573901" y="3123129"/>
            <a:ext cx="1728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4" name="Shape 364"/>
          <p:cNvSpPr/>
          <p:nvPr/>
        </p:nvSpPr>
        <p:spPr>
          <a:xfrm rot="2700000">
            <a:off x="974982" y="3055879"/>
            <a:ext cx="90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BOUGHT</a:t>
            </a:r>
            <a:endParaRPr sz="1200" b="0" i="0" u="none" strike="noStrike" cap="none">
              <a:solidFill>
                <a:schemeClr val="lt1"/>
              </a:solidFill>
              <a:latin typeface="Arial"/>
              <a:ea typeface="Arial"/>
              <a:cs typeface="Arial"/>
              <a:sym typeface="Arial"/>
            </a:endParaRPr>
          </a:p>
        </p:txBody>
      </p:sp>
      <p:sp>
        <p:nvSpPr>
          <p:cNvPr id="365" name="Shape 365"/>
          <p:cNvSpPr/>
          <p:nvPr/>
        </p:nvSpPr>
        <p:spPr>
          <a:xfrm rot="8100000">
            <a:off x="2406823" y="3164316"/>
            <a:ext cx="1728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6" name="Shape 366"/>
          <p:cNvSpPr/>
          <p:nvPr/>
        </p:nvSpPr>
        <p:spPr>
          <a:xfrm rot="-2700000">
            <a:off x="2857332" y="3072352"/>
            <a:ext cx="90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USES</a:t>
            </a:r>
            <a:endParaRPr sz="1200" b="0" i="0" u="none" strike="noStrike" cap="none">
              <a:solidFill>
                <a:schemeClr val="lt1"/>
              </a:solidFill>
              <a:latin typeface="Arial"/>
              <a:ea typeface="Arial"/>
              <a:cs typeface="Arial"/>
              <a:sym typeface="Arial"/>
            </a:endParaRPr>
          </a:p>
        </p:txBody>
      </p:sp>
      <p:sp>
        <p:nvSpPr>
          <p:cNvPr id="367" name="Shape 367"/>
          <p:cNvSpPr txBox="1"/>
          <p:nvPr/>
        </p:nvSpPr>
        <p:spPr>
          <a:xfrm>
            <a:off x="0" y="678603"/>
            <a:ext cx="91440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0" i="0" u="none" strike="noStrike" cap="none" dirty="0" smtClean="0">
                <a:solidFill>
                  <a:schemeClr val="accent2"/>
                </a:solidFill>
                <a:latin typeface="Calibri"/>
                <a:ea typeface="Calibri"/>
                <a:cs typeface="Calibri"/>
                <a:sym typeface="Calibri"/>
              </a:rPr>
              <a:t>Easily </a:t>
            </a:r>
            <a:r>
              <a:rPr lang="en-US" sz="2800" dirty="0" smtClean="0">
                <a:solidFill>
                  <a:schemeClr val="accent2"/>
                </a:solidFill>
                <a:latin typeface="Calibri"/>
                <a:ea typeface="Calibri"/>
                <a:cs typeface="Calibri"/>
                <a:sym typeface="Calibri"/>
              </a:rPr>
              <a:t>R</a:t>
            </a:r>
            <a:r>
              <a:rPr lang="en-US" sz="2800" b="0" i="0" u="none" strike="noStrike" cap="none" dirty="0" smtClean="0">
                <a:solidFill>
                  <a:schemeClr val="accent2"/>
                </a:solidFill>
                <a:latin typeface="Calibri"/>
                <a:ea typeface="Calibri"/>
                <a:cs typeface="Calibri"/>
                <a:sym typeface="Calibri"/>
              </a:rPr>
              <a:t>epresent Relationships</a:t>
            </a:r>
            <a:endParaRPr sz="2800" b="0" i="0" u="none" strike="noStrike" cap="none" dirty="0">
              <a:solidFill>
                <a:schemeClr val="accent2"/>
              </a:solidFill>
              <a:latin typeface="Calibri"/>
              <a:ea typeface="Calibri"/>
              <a:cs typeface="Calibri"/>
              <a:sym typeface="Calibri"/>
            </a:endParaRPr>
          </a:p>
        </p:txBody>
      </p:sp>
      <p:sp>
        <p:nvSpPr>
          <p:cNvPr id="368" name="Shape 368"/>
          <p:cNvSpPr txBox="1"/>
          <p:nvPr/>
        </p:nvSpPr>
        <p:spPr>
          <a:xfrm>
            <a:off x="1260389" y="3348681"/>
            <a:ext cx="64255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9" name="Shape 369"/>
          <p:cNvSpPr txBox="1"/>
          <p:nvPr/>
        </p:nvSpPr>
        <p:spPr>
          <a:xfrm>
            <a:off x="4575642" y="1547507"/>
            <a:ext cx="4556001" cy="230832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 sz="1800" b="0" i="0" u="none" strike="noStrike" cap="none" dirty="0">
                <a:solidFill>
                  <a:schemeClr val="dk1"/>
                </a:solidFill>
                <a:latin typeface="Calibri"/>
                <a:ea typeface="Calibri"/>
                <a:cs typeface="Calibri"/>
                <a:sym typeface="Calibri"/>
              </a:rPr>
              <a:t>Jack can speak mandarin, while Rose can’t.</a:t>
            </a:r>
            <a:endParaRPr dirty="0"/>
          </a:p>
          <a:p>
            <a:pPr marL="285750" marR="0" lvl="0" indent="-285750" algn="l" rtl="0">
              <a:lnSpc>
                <a:spcPct val="100000"/>
              </a:lnSpc>
              <a:spcBef>
                <a:spcPts val="0"/>
              </a:spcBef>
              <a:spcAft>
                <a:spcPts val="0"/>
              </a:spcAft>
              <a:buClr>
                <a:srgbClr val="000000"/>
              </a:buClr>
              <a:buSzPts val="1800"/>
              <a:buFont typeface="Arial"/>
              <a:buChar char="•"/>
            </a:pPr>
            <a:r>
              <a:rPr lang="en" sz="1800" b="0" i="0" u="none" strike="noStrike" cap="none" dirty="0">
                <a:solidFill>
                  <a:schemeClr val="dk1"/>
                </a:solidFill>
                <a:latin typeface="Calibri"/>
                <a:ea typeface="Calibri"/>
                <a:cs typeface="Calibri"/>
                <a:sym typeface="Calibri"/>
              </a:rPr>
              <a:t>Jack loves Rose since high school.</a:t>
            </a:r>
            <a:endParaRPr dirty="0"/>
          </a:p>
          <a:p>
            <a:pPr marL="285750" marR="0" lvl="0" indent="-285750" algn="l" rtl="0">
              <a:lnSpc>
                <a:spcPct val="100000"/>
              </a:lnSpc>
              <a:spcBef>
                <a:spcPts val="0"/>
              </a:spcBef>
              <a:spcAft>
                <a:spcPts val="0"/>
              </a:spcAft>
              <a:buClr>
                <a:srgbClr val="000000"/>
              </a:buClr>
              <a:buSzPts val="1800"/>
              <a:buFont typeface="Arial"/>
              <a:buChar char="•"/>
            </a:pPr>
            <a:r>
              <a:rPr lang="en" sz="1800" b="0" i="0" u="none" strike="noStrike" cap="none" dirty="0">
                <a:solidFill>
                  <a:schemeClr val="dk1"/>
                </a:solidFill>
                <a:latin typeface="Calibri"/>
                <a:ea typeface="Calibri"/>
                <a:cs typeface="Calibri"/>
                <a:sym typeface="Calibri"/>
              </a:rPr>
              <a:t>Rose loves Jack, too.</a:t>
            </a:r>
            <a:endParaRPr dirty="0"/>
          </a:p>
          <a:p>
            <a:pPr marL="285750" marR="0" lvl="0" indent="-285750" algn="l" rtl="0">
              <a:lnSpc>
                <a:spcPct val="100000"/>
              </a:lnSpc>
              <a:spcBef>
                <a:spcPts val="0"/>
              </a:spcBef>
              <a:spcAft>
                <a:spcPts val="0"/>
              </a:spcAft>
              <a:buClr>
                <a:srgbClr val="000000"/>
              </a:buClr>
              <a:buSzPts val="1800"/>
              <a:buFont typeface="Arial"/>
              <a:buChar char="•"/>
            </a:pPr>
            <a:r>
              <a:rPr lang="en" sz="1800" b="0" i="0" u="none" strike="noStrike" cap="none" dirty="0">
                <a:solidFill>
                  <a:schemeClr val="dk1"/>
                </a:solidFill>
                <a:latin typeface="Calibri"/>
                <a:ea typeface="Calibri"/>
                <a:cs typeface="Calibri"/>
                <a:sym typeface="Calibri"/>
              </a:rPr>
              <a:t>Rose married with Jack in 2018.</a:t>
            </a:r>
            <a:endParaRPr dirty="0"/>
          </a:p>
          <a:p>
            <a:pPr marL="285750" marR="0" lvl="0" indent="-285750" algn="l" rtl="0">
              <a:lnSpc>
                <a:spcPct val="100000"/>
              </a:lnSpc>
              <a:spcBef>
                <a:spcPts val="0"/>
              </a:spcBef>
              <a:spcAft>
                <a:spcPts val="0"/>
              </a:spcAft>
              <a:buClr>
                <a:srgbClr val="000000"/>
              </a:buClr>
              <a:buSzPts val="1800"/>
              <a:buFont typeface="Arial"/>
              <a:buChar char="•"/>
            </a:pPr>
            <a:r>
              <a:rPr lang="en" sz="1800" b="0" i="0" u="none" strike="noStrike" cap="none" dirty="0">
                <a:solidFill>
                  <a:schemeClr val="dk1"/>
                </a:solidFill>
                <a:latin typeface="Calibri"/>
                <a:ea typeface="Calibri"/>
                <a:cs typeface="Calibri"/>
                <a:sym typeface="Calibri"/>
              </a:rPr>
              <a:t>Jack spent 1579 AUD on buying an iPhone X, which was designed by Apple and assembled in China.</a:t>
            </a:r>
            <a:endParaRPr dirty="0"/>
          </a:p>
          <a:p>
            <a:pPr marL="285750" marR="0" lvl="0" indent="-285750" algn="l" rtl="0">
              <a:lnSpc>
                <a:spcPct val="100000"/>
              </a:lnSpc>
              <a:spcBef>
                <a:spcPts val="0"/>
              </a:spcBef>
              <a:spcAft>
                <a:spcPts val="0"/>
              </a:spcAft>
              <a:buClr>
                <a:srgbClr val="000000"/>
              </a:buClr>
              <a:buSzPts val="1800"/>
              <a:buFont typeface="Arial"/>
              <a:buChar char="•"/>
            </a:pPr>
            <a:r>
              <a:rPr lang="en" sz="1800" b="0" i="0" u="none" strike="noStrike" cap="none" dirty="0">
                <a:solidFill>
                  <a:schemeClr val="dk1"/>
                </a:solidFill>
                <a:latin typeface="Calibri"/>
                <a:ea typeface="Calibri"/>
                <a:cs typeface="Calibri"/>
                <a:sym typeface="Calibri"/>
              </a:rPr>
              <a:t>Rose uses the iPhone X to watch YouTube.</a:t>
            </a:r>
            <a:endParaRPr sz="1800" b="0" i="0" u="none" strike="noStrike" cap="none" dirty="0">
              <a:solidFill>
                <a:schemeClr val="dk1"/>
              </a:solidFill>
              <a:latin typeface="Calibri"/>
              <a:ea typeface="Calibri"/>
              <a:cs typeface="Calibri"/>
              <a:sym typeface="Calibri"/>
            </a:endParaRPr>
          </a:p>
        </p:txBody>
      </p:sp>
      <p:sp>
        <p:nvSpPr>
          <p:cNvPr id="26"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200" b="0" i="0" u="none" strike="noStrike" cap="none" dirty="0" smtClean="0">
                <a:solidFill>
                  <a:srgbClr val="000000"/>
                </a:solidFill>
                <a:latin typeface="Calibri"/>
                <a:ea typeface="Calibri"/>
                <a:cs typeface="Calibri"/>
                <a:sym typeface="Calibri"/>
              </a:rPr>
              <a:t>3/</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27"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Calibri"/>
                <a:ea typeface="Calibri"/>
                <a:cs typeface="Calibri"/>
                <a:sym typeface="Calibri"/>
              </a:rPr>
              <a:t>Graph Modeling</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Shape 381"/>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DB vs. Relational DB</a:t>
            </a:r>
            <a:endParaRPr sz="4000" b="0" i="0" u="none" strike="noStrike" cap="none">
              <a:solidFill>
                <a:schemeClr val="lt1"/>
              </a:solidFill>
              <a:latin typeface="Calibri"/>
              <a:ea typeface="Calibri"/>
              <a:cs typeface="Calibri"/>
              <a:sym typeface="Calibri"/>
            </a:endParaRPr>
          </a:p>
        </p:txBody>
      </p:sp>
      <p:sp>
        <p:nvSpPr>
          <p:cNvPr id="4"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a:latin typeface="Calibri"/>
                <a:ea typeface="Calibri"/>
                <a:cs typeface="Calibri"/>
                <a:sym typeface="Calibri"/>
              </a:rPr>
              <a:t>4</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5" name="Shape 138"/>
          <p:cNvSpPr txBox="1"/>
          <p:nvPr/>
        </p:nvSpPr>
        <p:spPr>
          <a:xfrm>
            <a:off x="16642" y="4864723"/>
            <a:ext cx="216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Graph DB vs. Relational DB</a:t>
            </a:r>
            <a:endParaRPr sz="1200" b="0" i="0" u="none" strike="noStrike" cap="none" dirty="0">
              <a:solidFill>
                <a:schemeClr val="dk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939549858"/>
              </p:ext>
            </p:extLst>
          </p:nvPr>
        </p:nvGraphicFramePr>
        <p:xfrm>
          <a:off x="1361162" y="1217362"/>
          <a:ext cx="6279715" cy="3032790"/>
        </p:xfrm>
        <a:graphic>
          <a:graphicData uri="http://schemas.openxmlformats.org/drawingml/2006/table">
            <a:tbl>
              <a:tblPr firstRow="1" bandRow="1">
                <a:tableStyleId>{4C0198D6-FA47-45AF-A7BB-6E357DD9DD58}</a:tableStyleId>
              </a:tblPr>
              <a:tblGrid>
                <a:gridCol w="2032000"/>
                <a:gridCol w="2032000"/>
                <a:gridCol w="2215715"/>
              </a:tblGrid>
              <a:tr h="370840">
                <a:tc>
                  <a:txBody>
                    <a:bodyPr/>
                    <a:lstStyle/>
                    <a:p>
                      <a:r>
                        <a:rPr lang="en" sz="1800" u="none" strike="noStrike" cap="none" dirty="0" smtClean="0">
                          <a:latin typeface="Calibri" charset="0"/>
                          <a:ea typeface="Calibri" charset="0"/>
                          <a:cs typeface="Calibri" charset="0"/>
                        </a:rPr>
                        <a:t>Criteria</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800" u="none" strike="noStrike" cap="none" dirty="0" smtClean="0">
                          <a:latin typeface="Calibri" charset="0"/>
                          <a:ea typeface="Calibri" charset="0"/>
                          <a:cs typeface="Calibri" charset="0"/>
                        </a:rPr>
                        <a:t>Graph Database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800" u="none" strike="noStrike" cap="none" dirty="0" smtClean="0">
                          <a:latin typeface="Calibri" charset="0"/>
                          <a:ea typeface="Calibri" charset="0"/>
                          <a:cs typeface="Calibri" charset="0"/>
                        </a:rPr>
                        <a:t>Relational Database</a:t>
                      </a:r>
                    </a:p>
                  </a:txBody>
                  <a:tcPr/>
                </a:tc>
              </a:tr>
              <a:tr h="370840">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latin typeface="Calibri" charset="0"/>
                          <a:ea typeface="Calibri" charset="0"/>
                          <a:cs typeface="Calibri" charset="0"/>
                        </a:rPr>
                        <a:t>Number of Joins</a:t>
                      </a:r>
                      <a:endParaRPr sz="1800" u="none" strike="noStrike" cap="none" dirty="0">
                        <a:latin typeface="Calibri" charset="0"/>
                        <a:ea typeface="Calibri" charset="0"/>
                        <a:cs typeface="Calibri"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latin typeface="Calibri" charset="0"/>
                          <a:ea typeface="Calibri" charset="0"/>
                          <a:cs typeface="Calibri" charset="0"/>
                        </a:rPr>
                        <a:t>No joins</a:t>
                      </a:r>
                      <a:endParaRPr sz="1800" u="none" strike="noStrike" cap="none" dirty="0">
                        <a:latin typeface="Calibri" charset="0"/>
                        <a:ea typeface="Calibri" charset="0"/>
                        <a:cs typeface="Calibri"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latin typeface="Calibri" charset="0"/>
                          <a:ea typeface="Calibri" charset="0"/>
                          <a:cs typeface="Calibri" charset="0"/>
                        </a:rPr>
                        <a:t>Large number of Joins</a:t>
                      </a:r>
                      <a:endParaRPr sz="1800" u="none" strike="noStrike" cap="none" dirty="0">
                        <a:latin typeface="Calibri" charset="0"/>
                        <a:ea typeface="Calibri" charset="0"/>
                        <a:cs typeface="Calibri" charset="0"/>
                      </a:endParaRPr>
                    </a:p>
                  </a:txBody>
                  <a:tcPr marL="91450" marR="91450" marT="45725" marB="45725"/>
                </a:tc>
              </a:tr>
              <a:tr h="370840">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latin typeface="Calibri" charset="0"/>
                          <a:ea typeface="Calibri" charset="0"/>
                          <a:cs typeface="Calibri" charset="0"/>
                        </a:rPr>
                        <a:t>Self Join</a:t>
                      </a:r>
                      <a:endParaRPr sz="1800" u="none" strike="noStrike" cap="none">
                        <a:latin typeface="Calibri" charset="0"/>
                        <a:ea typeface="Calibri" charset="0"/>
                        <a:cs typeface="Calibri"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latin typeface="Calibri" charset="0"/>
                          <a:ea typeface="Calibri" charset="0"/>
                          <a:cs typeface="Calibri" charset="0"/>
                        </a:rPr>
                        <a:t>None</a:t>
                      </a:r>
                      <a:endParaRPr sz="1800" u="none" strike="noStrike" cap="none">
                        <a:latin typeface="Calibri" charset="0"/>
                        <a:ea typeface="Calibri" charset="0"/>
                        <a:cs typeface="Calibri"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latin typeface="Calibri" charset="0"/>
                          <a:ea typeface="Calibri" charset="0"/>
                          <a:cs typeface="Calibri" charset="0"/>
                        </a:rPr>
                        <a:t>Numerous</a:t>
                      </a:r>
                      <a:endParaRPr sz="1800" u="none" strike="noStrike" cap="none">
                        <a:latin typeface="Calibri" charset="0"/>
                        <a:ea typeface="Calibri" charset="0"/>
                        <a:cs typeface="Calibri" charset="0"/>
                      </a:endParaRPr>
                    </a:p>
                  </a:txBody>
                  <a:tcPr marL="91450" marR="91450" marT="45725" marB="45725"/>
                </a:tc>
              </a:tr>
              <a:tr h="370840">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latin typeface="Calibri" charset="0"/>
                          <a:ea typeface="Calibri" charset="0"/>
                          <a:cs typeface="Calibri" charset="0"/>
                        </a:rPr>
                        <a:t>Flexibility</a:t>
                      </a:r>
                      <a:endParaRPr sz="1800" u="none" strike="noStrike" cap="none" dirty="0">
                        <a:latin typeface="Calibri" charset="0"/>
                        <a:ea typeface="Calibri" charset="0"/>
                        <a:cs typeface="Calibri"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800" b="0" i="0" u="none" strike="noStrike" cap="none" dirty="0">
                          <a:solidFill>
                            <a:schemeClr val="dk1"/>
                          </a:solidFill>
                          <a:latin typeface="Calibri" charset="0"/>
                          <a:ea typeface="Calibri" charset="0"/>
                          <a:cs typeface="Calibri" charset="0"/>
                          <a:sym typeface="Arial"/>
                        </a:rPr>
                        <a:t>Flexible schema and easy to extend</a:t>
                      </a:r>
                      <a:endParaRPr sz="1800" u="none" strike="noStrike" cap="none" dirty="0">
                        <a:latin typeface="Calibri" charset="0"/>
                        <a:ea typeface="Calibri" charset="0"/>
                        <a:cs typeface="Calibri"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800" b="0" i="0" u="none" strike="noStrike" cap="none">
                          <a:solidFill>
                            <a:schemeClr val="dk1"/>
                          </a:solidFill>
                          <a:latin typeface="Calibri" charset="0"/>
                          <a:ea typeface="Calibri" charset="0"/>
                          <a:cs typeface="Calibri" charset="0"/>
                          <a:sym typeface="Arial"/>
                        </a:rPr>
                        <a:t>Schema is fixed and difficult to extend</a:t>
                      </a:r>
                      <a:endParaRPr sz="1800" u="none" strike="noStrike" cap="none">
                        <a:latin typeface="Calibri" charset="0"/>
                        <a:ea typeface="Calibri" charset="0"/>
                        <a:cs typeface="Calibri" charset="0"/>
                      </a:endParaRPr>
                    </a:p>
                  </a:txBody>
                  <a:tcPr marL="91450" marR="91450" marT="45725" marB="45725"/>
                </a:tc>
              </a:tr>
              <a:tr h="370840">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latin typeface="Calibri" charset="0"/>
                          <a:ea typeface="Calibri" charset="0"/>
                          <a:cs typeface="Calibri" charset="0"/>
                        </a:rPr>
                        <a:t>Speed of running queries</a:t>
                      </a:r>
                      <a:endParaRPr sz="1800" u="none" strike="noStrike" cap="none" dirty="0">
                        <a:latin typeface="Calibri" charset="0"/>
                        <a:ea typeface="Calibri" charset="0"/>
                        <a:cs typeface="Calibri"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latin typeface="Calibri" charset="0"/>
                          <a:ea typeface="Calibri" charset="0"/>
                          <a:cs typeface="Calibri" charset="0"/>
                        </a:rPr>
                        <a:t>Fast</a:t>
                      </a:r>
                      <a:endParaRPr sz="1800" u="none" strike="noStrike" cap="none" dirty="0">
                        <a:latin typeface="Calibri" charset="0"/>
                        <a:ea typeface="Calibri" charset="0"/>
                        <a:cs typeface="Calibri"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latin typeface="Calibri" charset="0"/>
                          <a:ea typeface="Calibri" charset="0"/>
                          <a:cs typeface="Calibri" charset="0"/>
                        </a:rPr>
                        <a:t>Slow</a:t>
                      </a:r>
                      <a:endParaRPr sz="1800" u="none" strike="noStrike" cap="none" dirty="0">
                        <a:latin typeface="Calibri" charset="0"/>
                        <a:ea typeface="Calibri" charset="0"/>
                        <a:cs typeface="Calibri" charset="0"/>
                      </a:endParaRPr>
                    </a:p>
                  </a:txBody>
                  <a:tcPr marL="91450" marR="91450" marT="45725" marB="45725"/>
                </a:tc>
              </a:tr>
              <a:tr h="370840">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latin typeface="Calibri" charset="0"/>
                          <a:ea typeface="Calibri" charset="0"/>
                          <a:cs typeface="Calibri" charset="0"/>
                        </a:rPr>
                        <a:t>Lines of code</a:t>
                      </a:r>
                      <a:endParaRPr sz="1800" u="none" strike="noStrike" cap="none" dirty="0">
                        <a:latin typeface="Calibri" charset="0"/>
                        <a:ea typeface="Calibri" charset="0"/>
                        <a:cs typeface="Calibri"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a:latin typeface="Calibri" charset="0"/>
                          <a:ea typeface="Calibri" charset="0"/>
                          <a:cs typeface="Calibri" charset="0"/>
                        </a:rPr>
                        <a:t>Less</a:t>
                      </a:r>
                      <a:endParaRPr sz="1800" u="none" strike="noStrike" cap="none">
                        <a:latin typeface="Calibri" charset="0"/>
                        <a:ea typeface="Calibri" charset="0"/>
                        <a:cs typeface="Calibri"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latin typeface="Calibri" charset="0"/>
                          <a:ea typeface="Calibri" charset="0"/>
                          <a:cs typeface="Calibri" charset="0"/>
                        </a:rPr>
                        <a:t>More</a:t>
                      </a:r>
                      <a:endParaRPr sz="1800" u="none" strike="noStrike" cap="none" dirty="0">
                        <a:latin typeface="Calibri" charset="0"/>
                        <a:ea typeface="Calibri" charset="0"/>
                        <a:cs typeface="Calibri" charset="0"/>
                      </a:endParaRPr>
                    </a:p>
                  </a:txBody>
                  <a:tcPr marL="91450" marR="91450" marT="45725" marB="45725"/>
                </a:tc>
              </a:tr>
            </a:tbl>
          </a:graphicData>
        </a:graphic>
      </p:graphicFrame>
    </p:spTree>
    <p:extLst>
      <p:ext uri="{BB962C8B-B14F-4D97-AF65-F5344CB8AC3E}">
        <p14:creationId xmlns:p14="http://schemas.microsoft.com/office/powerpoint/2010/main" val="988767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p:nvPr/>
        </p:nvSpPr>
        <p:spPr>
          <a:xfrm>
            <a:off x="0" y="2160000"/>
            <a:ext cx="911483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u="none" strike="noStrike" cap="none" dirty="0">
                <a:solidFill>
                  <a:srgbClr val="000000"/>
                </a:solidFill>
                <a:latin typeface="Calibri" charset="0"/>
                <a:ea typeface="Calibri" charset="0"/>
                <a:cs typeface="Calibri" charset="0"/>
                <a:sym typeface="Arial"/>
              </a:rPr>
              <a:t>Demo case – Advanced Database Systems </a:t>
            </a:r>
            <a:endParaRPr sz="1400" u="none" strike="noStrike" cap="none" dirty="0">
              <a:solidFill>
                <a:srgbClr val="000000"/>
              </a:solidFill>
              <a:latin typeface="Calibri" charset="0"/>
              <a:ea typeface="Calibri" charset="0"/>
              <a:cs typeface="Calibri" charset="0"/>
              <a:sym typeface="Arial"/>
            </a:endParaRPr>
          </a:p>
        </p:txBody>
      </p:sp>
      <p:sp>
        <p:nvSpPr>
          <p:cNvPr id="389" name="Shape 38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4000" b="0" i="0" u="none" strike="noStrike" cap="none" dirty="0" smtClean="0">
                <a:solidFill>
                  <a:schemeClr val="lt1"/>
                </a:solidFill>
                <a:latin typeface="Calibri"/>
                <a:ea typeface="Calibri"/>
                <a:cs typeface="Calibri"/>
                <a:sym typeface="Calibri"/>
              </a:rPr>
              <a:t>Demo</a:t>
            </a:r>
            <a:endParaRPr sz="4000" b="0" i="0" u="none" strike="noStrike" cap="none" dirty="0">
              <a:solidFill>
                <a:schemeClr val="lt1"/>
              </a:solidFill>
              <a:latin typeface="Calibri"/>
              <a:ea typeface="Calibri"/>
              <a:cs typeface="Calibri"/>
              <a:sym typeface="Calibri"/>
            </a:endParaRPr>
          </a:p>
        </p:txBody>
      </p:sp>
      <p:sp>
        <p:nvSpPr>
          <p:cNvPr id="4"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a:latin typeface="Calibri"/>
                <a:ea typeface="Calibri"/>
                <a:cs typeface="Calibri"/>
                <a:sym typeface="Calibri"/>
              </a:rPr>
              <a:t>5</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5"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Demo</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360001" y="1800000"/>
            <a:ext cx="8784000" cy="162272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2"/>
              </a:buClr>
              <a:buSzPct val="120000"/>
              <a:buFont typeface="Wingdings" charset="2"/>
              <a:buChar char="§"/>
            </a:pPr>
            <a:r>
              <a:rPr lang="en" sz="2400" b="0" i="0" u="none" strike="noStrike" cap="none" dirty="0">
                <a:solidFill>
                  <a:srgbClr val="000000"/>
                </a:solidFill>
                <a:latin typeface="Calibri" charset="0"/>
                <a:ea typeface="Calibri" charset="0"/>
                <a:cs typeface="Calibri" charset="0"/>
                <a:sym typeface="Arial"/>
              </a:rPr>
              <a:t>Graph database </a:t>
            </a:r>
            <a:r>
              <a:rPr lang="en" sz="2400" b="0" i="0" u="none" strike="noStrike" cap="none" dirty="0" smtClean="0">
                <a:solidFill>
                  <a:srgbClr val="000000"/>
                </a:solidFill>
                <a:latin typeface="Calibri" charset="0"/>
                <a:ea typeface="Calibri" charset="0"/>
                <a:cs typeface="Calibri" charset="0"/>
                <a:sym typeface="Arial"/>
              </a:rPr>
              <a:t>ha</a:t>
            </a:r>
            <a:r>
              <a:rPr lang="en-US" sz="2400" b="0" i="0" u="none" strike="noStrike" cap="none" dirty="0" smtClean="0">
                <a:solidFill>
                  <a:srgbClr val="000000"/>
                </a:solidFill>
                <a:latin typeface="Calibri" charset="0"/>
                <a:ea typeface="Calibri" charset="0"/>
                <a:cs typeface="Calibri" charset="0"/>
                <a:sym typeface="Arial"/>
              </a:rPr>
              <a:t>s</a:t>
            </a:r>
            <a:r>
              <a:rPr lang="en" sz="2400" b="0" i="0" u="none" strike="noStrike" cap="none" dirty="0" smtClean="0">
                <a:solidFill>
                  <a:srgbClr val="000000"/>
                </a:solidFill>
                <a:latin typeface="Calibri" charset="0"/>
                <a:ea typeface="Calibri" charset="0"/>
                <a:cs typeface="Calibri" charset="0"/>
                <a:sym typeface="Arial"/>
              </a:rPr>
              <a:t> </a:t>
            </a:r>
            <a:r>
              <a:rPr lang="en" sz="2400" b="0" i="0" u="none" strike="noStrike" cap="none" dirty="0">
                <a:solidFill>
                  <a:srgbClr val="000000"/>
                </a:solidFill>
                <a:latin typeface="Calibri" charset="0"/>
                <a:ea typeface="Calibri" charset="0"/>
                <a:cs typeface="Calibri" charset="0"/>
                <a:sym typeface="Arial"/>
              </a:rPr>
              <a:t>been created using Cypher on Neo4j platform </a:t>
            </a:r>
            <a:endParaRPr sz="2400" b="0" i="0" u="none" strike="noStrike" cap="none" dirty="0">
              <a:solidFill>
                <a:srgbClr val="000000"/>
              </a:solidFill>
              <a:latin typeface="Calibri" charset="0"/>
              <a:ea typeface="Calibri" charset="0"/>
              <a:cs typeface="Calibri" charset="0"/>
              <a:sym typeface="Arial"/>
            </a:endParaRPr>
          </a:p>
          <a:p>
            <a:pPr marL="342900" marR="0" lvl="0" indent="-342900" algn="l" rtl="0">
              <a:lnSpc>
                <a:spcPct val="100000"/>
              </a:lnSpc>
              <a:spcBef>
                <a:spcPts val="0"/>
              </a:spcBef>
              <a:spcAft>
                <a:spcPts val="0"/>
              </a:spcAft>
              <a:buClr>
                <a:schemeClr val="accent2"/>
              </a:buClr>
              <a:buSzPct val="120000"/>
              <a:buFont typeface="Wingdings" charset="2"/>
              <a:buChar char="§"/>
            </a:pPr>
            <a:endParaRPr sz="2400" b="0" i="0" u="none" strike="noStrike" cap="none" dirty="0">
              <a:solidFill>
                <a:srgbClr val="000000"/>
              </a:solidFill>
              <a:latin typeface="Calibri" charset="0"/>
              <a:ea typeface="Calibri" charset="0"/>
              <a:cs typeface="Calibri" charset="0"/>
              <a:sym typeface="Arial"/>
            </a:endParaRPr>
          </a:p>
          <a:p>
            <a:pPr marL="342900" marR="0" lvl="0" indent="-342900" algn="l" rtl="0">
              <a:lnSpc>
                <a:spcPct val="100000"/>
              </a:lnSpc>
              <a:spcBef>
                <a:spcPts val="0"/>
              </a:spcBef>
              <a:spcAft>
                <a:spcPts val="0"/>
              </a:spcAft>
              <a:buClr>
                <a:schemeClr val="accent2"/>
              </a:buClr>
              <a:buSzPct val="120000"/>
              <a:buFont typeface="Wingdings" charset="2"/>
              <a:buChar char="§"/>
            </a:pPr>
            <a:r>
              <a:rPr lang="en" sz="2400" b="0" i="0" u="none" strike="noStrike" cap="none" dirty="0">
                <a:solidFill>
                  <a:srgbClr val="000000"/>
                </a:solidFill>
                <a:latin typeface="Calibri" charset="0"/>
                <a:ea typeface="Calibri" charset="0"/>
                <a:cs typeface="Calibri" charset="0"/>
                <a:sym typeface="Arial"/>
              </a:rPr>
              <a:t>Relational database </a:t>
            </a:r>
            <a:r>
              <a:rPr lang="en" sz="2400" b="0" i="0" u="none" strike="noStrike" cap="none" dirty="0" smtClean="0">
                <a:solidFill>
                  <a:srgbClr val="000000"/>
                </a:solidFill>
                <a:latin typeface="Calibri" charset="0"/>
                <a:ea typeface="Calibri" charset="0"/>
                <a:cs typeface="Calibri" charset="0"/>
                <a:sym typeface="Arial"/>
              </a:rPr>
              <a:t>ha</a:t>
            </a:r>
            <a:r>
              <a:rPr lang="en-US" sz="2400" b="0" i="0" u="none" strike="noStrike" cap="none" dirty="0" smtClean="0">
                <a:solidFill>
                  <a:srgbClr val="000000"/>
                </a:solidFill>
                <a:latin typeface="Calibri" charset="0"/>
                <a:ea typeface="Calibri" charset="0"/>
                <a:cs typeface="Calibri" charset="0"/>
                <a:sym typeface="Arial"/>
              </a:rPr>
              <a:t>s</a:t>
            </a:r>
            <a:r>
              <a:rPr lang="en" sz="2400" b="0" i="0" u="none" strike="noStrike" cap="none" dirty="0" smtClean="0">
                <a:solidFill>
                  <a:srgbClr val="000000"/>
                </a:solidFill>
                <a:latin typeface="Calibri" charset="0"/>
                <a:ea typeface="Calibri" charset="0"/>
                <a:cs typeface="Calibri" charset="0"/>
                <a:sym typeface="Arial"/>
              </a:rPr>
              <a:t> </a:t>
            </a:r>
            <a:r>
              <a:rPr lang="en" sz="2400" b="0" i="0" u="none" strike="noStrike" cap="none" dirty="0">
                <a:solidFill>
                  <a:srgbClr val="000000"/>
                </a:solidFill>
                <a:latin typeface="Calibri" charset="0"/>
                <a:ea typeface="Calibri" charset="0"/>
                <a:cs typeface="Calibri" charset="0"/>
                <a:sym typeface="Arial"/>
              </a:rPr>
              <a:t>been created using SQL on </a:t>
            </a:r>
            <a:r>
              <a:rPr lang="en" sz="2400" b="0" i="0" u="none" strike="noStrike" cap="none" dirty="0" smtClean="0">
                <a:solidFill>
                  <a:srgbClr val="000000"/>
                </a:solidFill>
                <a:latin typeface="Calibri" charset="0"/>
                <a:ea typeface="Calibri" charset="0"/>
                <a:cs typeface="Calibri" charset="0"/>
                <a:sym typeface="Arial"/>
              </a:rPr>
              <a:t>My</a:t>
            </a:r>
            <a:r>
              <a:rPr lang="en-US" sz="2400" b="0" i="0" u="none" strike="noStrike" cap="none" dirty="0" smtClean="0">
                <a:solidFill>
                  <a:srgbClr val="000000"/>
                </a:solidFill>
                <a:latin typeface="Calibri" charset="0"/>
                <a:ea typeface="Calibri" charset="0"/>
                <a:cs typeface="Calibri" charset="0"/>
                <a:sym typeface="Arial"/>
              </a:rPr>
              <a:t>SQL</a:t>
            </a:r>
            <a:r>
              <a:rPr lang="en" sz="2400" b="0" i="0" u="none" strike="noStrike" cap="none" dirty="0" smtClean="0">
                <a:solidFill>
                  <a:srgbClr val="000000"/>
                </a:solidFill>
                <a:latin typeface="Calibri" charset="0"/>
                <a:ea typeface="Calibri" charset="0"/>
                <a:cs typeface="Calibri" charset="0"/>
                <a:sym typeface="Arial"/>
              </a:rPr>
              <a:t> </a:t>
            </a:r>
            <a:r>
              <a:rPr lang="en" sz="2400" b="0" i="0" u="none" strike="noStrike" cap="none" dirty="0">
                <a:solidFill>
                  <a:srgbClr val="000000"/>
                </a:solidFill>
                <a:latin typeface="Calibri" charset="0"/>
                <a:ea typeface="Calibri" charset="0"/>
                <a:cs typeface="Calibri" charset="0"/>
                <a:sym typeface="Arial"/>
              </a:rPr>
              <a:t>workbench</a:t>
            </a:r>
            <a:endParaRPr sz="2400" b="0" i="0" u="none" strike="noStrike" cap="none" dirty="0">
              <a:solidFill>
                <a:srgbClr val="000000"/>
              </a:solidFill>
              <a:latin typeface="Calibri" charset="0"/>
              <a:ea typeface="Calibri" charset="0"/>
              <a:cs typeface="Calibri" charset="0"/>
              <a:sym typeface="Arial"/>
            </a:endParaRPr>
          </a:p>
          <a:p>
            <a:pPr marL="342900" marR="0" lvl="0" indent="-342900" algn="l" rtl="0">
              <a:lnSpc>
                <a:spcPct val="100000"/>
              </a:lnSpc>
              <a:spcBef>
                <a:spcPts val="0"/>
              </a:spcBef>
              <a:spcAft>
                <a:spcPts val="0"/>
              </a:spcAft>
              <a:buClr>
                <a:schemeClr val="accent2"/>
              </a:buClr>
              <a:buSzPct val="120000"/>
              <a:buFont typeface="Wingdings" charset="2"/>
              <a:buChar char="§"/>
            </a:pPr>
            <a:endParaRPr sz="2400" b="0" i="0" u="none" strike="noStrike" cap="none" dirty="0">
              <a:solidFill>
                <a:srgbClr val="000000"/>
              </a:solidFill>
              <a:latin typeface="Calibri" charset="0"/>
              <a:ea typeface="Calibri" charset="0"/>
              <a:cs typeface="Calibri" charset="0"/>
              <a:sym typeface="Arial"/>
            </a:endParaRPr>
          </a:p>
        </p:txBody>
      </p:sp>
      <p:sp>
        <p:nvSpPr>
          <p:cNvPr id="4"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6</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5"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Demo</a:t>
            </a:r>
            <a:endParaRPr sz="1200" b="0" i="0" u="none" strike="noStrike" cap="none" dirty="0">
              <a:solidFill>
                <a:schemeClr val="dk1"/>
              </a:solidFill>
              <a:latin typeface="Calibri"/>
              <a:ea typeface="Calibri"/>
              <a:cs typeface="Calibri"/>
              <a:sym typeface="Calibri"/>
            </a:endParaRPr>
          </a:p>
        </p:txBody>
      </p:sp>
      <p:sp>
        <p:nvSpPr>
          <p:cNvPr id="7" name="Shape 38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4000" b="0" i="0" u="none" strike="noStrike" cap="none" dirty="0" smtClean="0">
                <a:solidFill>
                  <a:schemeClr val="lt1"/>
                </a:solidFill>
                <a:latin typeface="Calibri"/>
                <a:ea typeface="Calibri"/>
                <a:cs typeface="Calibri"/>
                <a:sym typeface="Calibri"/>
              </a:rPr>
              <a:t>Demo</a:t>
            </a:r>
            <a:endParaRPr sz="40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Shape 401"/>
          <p:cNvSpPr txBox="1"/>
          <p:nvPr/>
        </p:nvSpPr>
        <p:spPr>
          <a:xfrm>
            <a:off x="360000" y="4074559"/>
            <a:ext cx="8784000" cy="720000"/>
          </a:xfrm>
          <a:prstGeom prst="rect">
            <a:avLst/>
          </a:prstGeom>
          <a:noFill/>
          <a:ln>
            <a:noFill/>
          </a:ln>
        </p:spPr>
        <p:txBody>
          <a:bodyPr spcFirstLastPara="1" wrap="square" lIns="91425" tIns="45700" rIns="91425" bIns="45700" anchor="t" anchorCtr="0">
            <a:noAutofit/>
          </a:bodyPr>
          <a:lstStyle/>
          <a:p>
            <a:pPr lvl="0">
              <a:buSzPts val="1800"/>
            </a:pPr>
            <a:r>
              <a:rPr lang="en" sz="1800" dirty="0">
                <a:solidFill>
                  <a:srgbClr val="92D050"/>
                </a:solidFill>
                <a:latin typeface="Calibri Light" charset="0"/>
                <a:ea typeface="Calibri Light" charset="0"/>
                <a:cs typeface="Calibri Light" charset="0"/>
              </a:rPr>
              <a:t>CREATE</a:t>
            </a:r>
            <a:r>
              <a:rPr lang="en" sz="1800" dirty="0">
                <a:latin typeface="Calibri Light" charset="0"/>
                <a:ea typeface="Calibri Light" charset="0"/>
                <a:cs typeface="Calibri Light" charset="0"/>
              </a:rPr>
              <a:t> (</a:t>
            </a:r>
            <a:r>
              <a:rPr lang="en" sz="1800" dirty="0" err="1">
                <a:latin typeface="Calibri Light" charset="0"/>
                <a:ea typeface="Calibri Light" charset="0"/>
                <a:cs typeface="Calibri Light" charset="0"/>
              </a:rPr>
              <a:t>ProfRao</a:t>
            </a:r>
            <a:r>
              <a:rPr lang="en" sz="1800" dirty="0">
                <a:latin typeface="Calibri Light" charset="0"/>
                <a:ea typeface="Calibri Light" charset="0"/>
                <a:cs typeface="Calibri Light" charset="0"/>
              </a:rPr>
              <a:t>: Lecturer </a:t>
            </a:r>
            <a:r>
              <a:rPr lang="en" sz="1800" dirty="0" smtClean="0">
                <a:latin typeface="Calibri Light" charset="0"/>
                <a:ea typeface="Calibri Light" charset="0"/>
                <a:cs typeface="Calibri Light" charset="0"/>
              </a:rPr>
              <a:t>{</a:t>
            </a:r>
            <a:r>
              <a:rPr lang="en-US" sz="1800" dirty="0" smtClean="0">
                <a:latin typeface="Calibri Light" charset="0"/>
                <a:ea typeface="Calibri Light" charset="0"/>
                <a:cs typeface="Calibri Light" charset="0"/>
              </a:rPr>
              <a:t>name</a:t>
            </a:r>
            <a:r>
              <a:rPr lang="en" sz="1800" dirty="0" smtClean="0">
                <a:latin typeface="Calibri Light" charset="0"/>
                <a:ea typeface="Calibri Light" charset="0"/>
                <a:cs typeface="Calibri Light" charset="0"/>
              </a:rPr>
              <a:t>: </a:t>
            </a:r>
            <a:r>
              <a:rPr lang="en" sz="1800" dirty="0">
                <a:solidFill>
                  <a:srgbClr val="FFC000"/>
                </a:solidFill>
                <a:latin typeface="Calibri Light" charset="0"/>
                <a:ea typeface="Calibri Light" charset="0"/>
                <a:cs typeface="Calibri Light" charset="0"/>
              </a:rPr>
              <a:t>'Professor Rao </a:t>
            </a:r>
            <a:r>
              <a:rPr lang="en" sz="1800" dirty="0" err="1" smtClean="0">
                <a:solidFill>
                  <a:srgbClr val="FFC000"/>
                </a:solidFill>
                <a:latin typeface="Calibri Light" charset="0"/>
                <a:ea typeface="Calibri Light" charset="0"/>
                <a:cs typeface="Calibri Light" charset="0"/>
              </a:rPr>
              <a:t>Kotagiri</a:t>
            </a:r>
            <a:r>
              <a:rPr lang="en" sz="1800" dirty="0">
                <a:solidFill>
                  <a:srgbClr val="FFC000"/>
                </a:solidFill>
                <a:latin typeface="Calibri Light" charset="0"/>
                <a:ea typeface="Calibri Light" charset="0"/>
                <a:cs typeface="Calibri Light" charset="0"/>
              </a:rPr>
              <a:t>'</a:t>
            </a:r>
            <a:r>
              <a:rPr lang="en-US" sz="1800" dirty="0" smtClean="0">
                <a:latin typeface="Calibri Light" charset="0"/>
                <a:ea typeface="Calibri Light" charset="0"/>
                <a:cs typeface="Calibri Light" charset="0"/>
              </a:rPr>
              <a:t>  </a:t>
            </a:r>
            <a:r>
              <a:rPr lang="en" sz="1800" dirty="0" smtClean="0">
                <a:latin typeface="Calibri Light" charset="0"/>
                <a:ea typeface="Calibri Light" charset="0"/>
                <a:cs typeface="Calibri Light" charset="0"/>
              </a:rPr>
              <a:t>, </a:t>
            </a:r>
            <a:r>
              <a:rPr lang="en" sz="1800" dirty="0" err="1">
                <a:latin typeface="Calibri Light" charset="0"/>
                <a:ea typeface="Calibri Light" charset="0"/>
                <a:cs typeface="Calibri Light" charset="0"/>
              </a:rPr>
              <a:t>teacherID</a:t>
            </a:r>
            <a:r>
              <a:rPr lang="en" sz="1800" dirty="0">
                <a:latin typeface="Calibri Light" charset="0"/>
                <a:ea typeface="Calibri Light" charset="0"/>
                <a:cs typeface="Calibri Light" charset="0"/>
              </a:rPr>
              <a:t>: </a:t>
            </a:r>
            <a:r>
              <a:rPr lang="en" sz="1800" dirty="0">
                <a:solidFill>
                  <a:srgbClr val="00B0F0"/>
                </a:solidFill>
                <a:latin typeface="Calibri Light" charset="0"/>
                <a:ea typeface="Calibri Light" charset="0"/>
                <a:cs typeface="Calibri Light" charset="0"/>
              </a:rPr>
              <a:t>123</a:t>
            </a:r>
            <a:r>
              <a:rPr lang="en" sz="1800" dirty="0" smtClean="0">
                <a:latin typeface="Calibri Light" charset="0"/>
                <a:ea typeface="Calibri Light" charset="0"/>
                <a:cs typeface="Calibri Light" charset="0"/>
              </a:rPr>
              <a:t>})</a:t>
            </a:r>
            <a:endParaRPr lang="en-US" sz="1800" dirty="0" smtClean="0">
              <a:latin typeface="Calibri Light" charset="0"/>
              <a:ea typeface="Calibri Light" charset="0"/>
              <a:cs typeface="Calibri Light" charset="0"/>
            </a:endParaRPr>
          </a:p>
          <a:p>
            <a:pPr lvl="0">
              <a:buSzPts val="1800"/>
            </a:pPr>
            <a:r>
              <a:rPr lang="en" sz="1800" dirty="0" smtClean="0">
                <a:solidFill>
                  <a:srgbClr val="92D050"/>
                </a:solidFill>
                <a:latin typeface="Calibri Light" charset="0"/>
                <a:ea typeface="Calibri Light" charset="0"/>
                <a:cs typeface="Calibri Light" charset="0"/>
              </a:rPr>
              <a:t>CREATE</a:t>
            </a:r>
            <a:r>
              <a:rPr lang="en" sz="1800" dirty="0" smtClean="0">
                <a:latin typeface="Calibri Light" charset="0"/>
                <a:ea typeface="Calibri Light" charset="0"/>
                <a:cs typeface="Calibri Light" charset="0"/>
              </a:rPr>
              <a:t> </a:t>
            </a:r>
            <a:r>
              <a:rPr lang="en" sz="1800" dirty="0">
                <a:latin typeface="Calibri Light" charset="0"/>
                <a:ea typeface="Calibri Light" charset="0"/>
                <a:cs typeface="Calibri Light" charset="0"/>
              </a:rPr>
              <a:t>(ADS: Subject {title: </a:t>
            </a:r>
            <a:r>
              <a:rPr lang="en" sz="1800" dirty="0">
                <a:solidFill>
                  <a:srgbClr val="FFC000"/>
                </a:solidFill>
                <a:latin typeface="Calibri Light" charset="0"/>
                <a:ea typeface="Calibri Light" charset="0"/>
                <a:cs typeface="Calibri Light" charset="0"/>
              </a:rPr>
              <a:t>'Advanced Database </a:t>
            </a:r>
            <a:r>
              <a:rPr lang="en" sz="1800" dirty="0" smtClean="0">
                <a:solidFill>
                  <a:srgbClr val="FFC000"/>
                </a:solidFill>
                <a:latin typeface="Calibri Light" charset="0"/>
                <a:ea typeface="Calibri Light" charset="0"/>
                <a:cs typeface="Calibri Light" charset="0"/>
              </a:rPr>
              <a:t>systems</a:t>
            </a:r>
            <a:r>
              <a:rPr lang="en" sz="1800" dirty="0">
                <a:solidFill>
                  <a:srgbClr val="FFC000"/>
                </a:solidFill>
                <a:latin typeface="Calibri Light" charset="0"/>
                <a:ea typeface="Calibri Light" charset="0"/>
                <a:cs typeface="Calibri Light" charset="0"/>
              </a:rPr>
              <a:t>'</a:t>
            </a:r>
            <a:r>
              <a:rPr lang="en-US" sz="1800" dirty="0" smtClean="0">
                <a:latin typeface="Calibri Light" charset="0"/>
                <a:ea typeface="Calibri Light" charset="0"/>
                <a:cs typeface="Calibri Light" charset="0"/>
              </a:rPr>
              <a:t> </a:t>
            </a:r>
            <a:r>
              <a:rPr lang="en" sz="1800" dirty="0" smtClean="0">
                <a:latin typeface="Calibri Light" charset="0"/>
                <a:ea typeface="Calibri Light" charset="0"/>
                <a:cs typeface="Calibri Light" charset="0"/>
              </a:rPr>
              <a:t>, </a:t>
            </a:r>
            <a:r>
              <a:rPr lang="en" sz="1800" dirty="0" err="1">
                <a:latin typeface="Calibri Light" charset="0"/>
                <a:ea typeface="Calibri Light" charset="0"/>
                <a:cs typeface="Calibri Light" charset="0"/>
              </a:rPr>
              <a:t>subjectID</a:t>
            </a:r>
            <a:r>
              <a:rPr lang="en" sz="1800" dirty="0">
                <a:latin typeface="Calibri Light" charset="0"/>
                <a:ea typeface="Calibri Light" charset="0"/>
                <a:cs typeface="Calibri Light" charset="0"/>
              </a:rPr>
              <a:t>: </a:t>
            </a:r>
            <a:r>
              <a:rPr lang="en" sz="1800" dirty="0">
                <a:solidFill>
                  <a:srgbClr val="00B0F0"/>
                </a:solidFill>
                <a:latin typeface="Calibri Light" charset="0"/>
                <a:ea typeface="Calibri Light" charset="0"/>
                <a:cs typeface="Calibri Light" charset="0"/>
              </a:rPr>
              <a:t>234</a:t>
            </a:r>
            <a:r>
              <a:rPr lang="en" sz="1800" dirty="0" smtClean="0">
                <a:latin typeface="Calibri Light" charset="0"/>
                <a:ea typeface="Calibri Light" charset="0"/>
                <a:cs typeface="Calibri Light" charset="0"/>
              </a:rPr>
              <a:t>})</a:t>
            </a:r>
            <a:endParaRPr sz="1800" u="none" strike="noStrike" cap="none" dirty="0">
              <a:solidFill>
                <a:srgbClr val="000000"/>
              </a:solidFill>
              <a:latin typeface="Calibri Light" charset="0"/>
              <a:ea typeface="Calibri Light" charset="0"/>
              <a:cs typeface="Calibri Light" charset="0"/>
              <a:sym typeface="Arial"/>
            </a:endParaRPr>
          </a:p>
        </p:txBody>
      </p:sp>
      <p:pic>
        <p:nvPicPr>
          <p:cNvPr id="402" name="Shape 402"/>
          <p:cNvPicPr preferRelativeResize="0"/>
          <p:nvPr/>
        </p:nvPicPr>
        <p:blipFill rotWithShape="1">
          <a:blip r:embed="rId3">
            <a:alphaModFix/>
          </a:blip>
          <a:srcRect/>
          <a:stretch/>
        </p:blipFill>
        <p:spPr>
          <a:xfrm>
            <a:off x="2743200" y="725118"/>
            <a:ext cx="3638591" cy="3261759"/>
          </a:xfrm>
          <a:prstGeom prst="rect">
            <a:avLst/>
          </a:prstGeom>
          <a:noFill/>
          <a:ln>
            <a:noFill/>
          </a:ln>
        </p:spPr>
      </p:pic>
      <p:sp>
        <p:nvSpPr>
          <p:cNvPr id="5"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a:latin typeface="Calibri"/>
                <a:ea typeface="Calibri"/>
                <a:cs typeface="Calibri"/>
                <a:sym typeface="Calibri"/>
              </a:rPr>
              <a:t>7</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6"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Demo</a:t>
            </a:r>
            <a:endParaRPr sz="1200" b="0" i="0" u="none" strike="noStrike" cap="none" dirty="0">
              <a:solidFill>
                <a:schemeClr val="dk1"/>
              </a:solidFill>
              <a:latin typeface="Calibri"/>
              <a:ea typeface="Calibri"/>
              <a:cs typeface="Calibri"/>
              <a:sym typeface="Calibri"/>
            </a:endParaRPr>
          </a:p>
        </p:txBody>
      </p:sp>
      <p:sp>
        <p:nvSpPr>
          <p:cNvPr id="8" name="Shape 38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4000" b="0" dirty="0" smtClean="0">
                <a:latin typeface="Calibri"/>
                <a:ea typeface="Calibri"/>
                <a:cs typeface="Calibri"/>
                <a:sym typeface="Calibri"/>
              </a:rPr>
              <a:t>Create - Cypher</a:t>
            </a:r>
            <a:endParaRPr sz="40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Shape 408"/>
          <p:cNvSpPr txBox="1"/>
          <p:nvPr/>
        </p:nvSpPr>
        <p:spPr>
          <a:xfrm>
            <a:off x="0" y="696494"/>
            <a:ext cx="4237181" cy="41621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CREATE TABLE IF NOT EXISTS `</a:t>
            </a:r>
            <a:r>
              <a:rPr lang="en" sz="1200" u="none" strike="noStrike" cap="none" dirty="0" err="1">
                <a:solidFill>
                  <a:srgbClr val="000000"/>
                </a:solidFill>
                <a:latin typeface="Calibri Light" charset="0"/>
                <a:ea typeface="Calibri Light" charset="0"/>
                <a:cs typeface="Calibri Light" charset="0"/>
                <a:sym typeface="Arial"/>
              </a:rPr>
              <a:t>mydb</a:t>
            </a:r>
            <a:r>
              <a:rPr lang="en" sz="1200" u="none" strike="noStrike" cap="none" dirty="0">
                <a:solidFill>
                  <a:srgbClr val="000000"/>
                </a:solidFill>
                <a:latin typeface="Calibri Light" charset="0"/>
                <a:ea typeface="Calibri Light" charset="0"/>
                <a:cs typeface="Calibri Light" charset="0"/>
                <a:sym typeface="Arial"/>
              </a:rPr>
              <a:t>`.`Lecturer` (</a:t>
            </a:r>
            <a:endParaRPr sz="1200" u="none" strike="noStrike" cap="none" dirty="0">
              <a:solidFill>
                <a:srgbClr val="000000"/>
              </a:solidFill>
              <a:latin typeface="Calibri Light" charset="0"/>
              <a:ea typeface="Calibri Light" charset="0"/>
              <a:cs typeface="Calibri Light" charset="0"/>
              <a:sym typeface="Arial"/>
            </a:endParaRPr>
          </a:p>
          <a:p>
            <a:pPr lvl="2">
              <a:buSzPts val="1400"/>
            </a:pP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a:t>
            </a:r>
            <a:r>
              <a:rPr lang="en" sz="1200" u="none" strike="noStrike" cap="none" dirty="0" err="1" smtClean="0">
                <a:solidFill>
                  <a:srgbClr val="000000"/>
                </a:solidFill>
                <a:latin typeface="Calibri Light" charset="0"/>
                <a:ea typeface="Calibri Light" charset="0"/>
                <a:cs typeface="Calibri Light" charset="0"/>
                <a:sym typeface="Arial"/>
              </a:rPr>
              <a:t>idTeacher</a:t>
            </a:r>
            <a:r>
              <a:rPr lang="en" sz="1200" u="none" strike="noStrike" cap="none" dirty="0" smtClean="0">
                <a:solidFill>
                  <a:srgbClr val="000000"/>
                </a:solidFill>
                <a:latin typeface="Calibri Light" charset="0"/>
                <a:ea typeface="Calibri Light" charset="0"/>
                <a:cs typeface="Calibri Light" charset="0"/>
                <a:sym typeface="Arial"/>
              </a:rPr>
              <a:t>`</a:t>
            </a:r>
            <a:r>
              <a:rPr lang="en-US" sz="1200" dirty="0">
                <a:latin typeface="Calibri Light" charset="0"/>
                <a:ea typeface="Calibri Light" charset="0"/>
                <a:cs typeface="Calibri Light" charset="0"/>
              </a:rPr>
              <a:t> </a:t>
            </a: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INT</a:t>
            </a: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NOT </a:t>
            </a:r>
            <a:r>
              <a:rPr lang="en" sz="1200" u="none" strike="noStrike" cap="none" dirty="0">
                <a:solidFill>
                  <a:srgbClr val="000000"/>
                </a:solidFill>
                <a:latin typeface="Calibri Light" charset="0"/>
                <a:ea typeface="Calibri Light" charset="0"/>
                <a:cs typeface="Calibri Light" charset="0"/>
                <a:sym typeface="Arial"/>
              </a:rPr>
              <a:t>NULL,</a:t>
            </a:r>
            <a:endParaRPr sz="1200" u="none" strike="noStrike" cap="none" dirty="0">
              <a:solidFill>
                <a:srgbClr val="000000"/>
              </a:solidFill>
              <a:latin typeface="Calibri Light" charset="0"/>
              <a:ea typeface="Calibri Light" charset="0"/>
              <a:cs typeface="Calibri Light" charset="0"/>
              <a:sym typeface="Arial"/>
            </a:endParaRPr>
          </a:p>
          <a:p>
            <a:pPr lvl="2">
              <a:buSzPts val="1400"/>
            </a:pPr>
            <a:r>
              <a:rPr lang="en" sz="1200" u="none" strike="noStrike" cap="none" dirty="0">
                <a:solidFill>
                  <a:srgbClr val="000000"/>
                </a:solidFill>
                <a:latin typeface="Calibri Light" charset="0"/>
                <a:ea typeface="Calibri Light" charset="0"/>
                <a:cs typeface="Calibri Light" charset="0"/>
                <a:sym typeface="Arial"/>
              </a:rPr>
              <a:t> </a:t>
            </a:r>
            <a:r>
              <a:rPr lang="en-US" sz="1200" dirty="0">
                <a:latin typeface="Calibri Light" charset="0"/>
                <a:ea typeface="Calibri Light" charset="0"/>
                <a:cs typeface="Calibri Light" charset="0"/>
              </a:rPr>
              <a:t> </a:t>
            </a: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`name`</a:t>
            </a: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VARCHAR(100)</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NULL,</a:t>
            </a:r>
            <a:endParaRPr sz="1200" u="none" strike="noStrike" cap="none" dirty="0">
              <a:solidFill>
                <a:srgbClr val="000000"/>
              </a:solidFill>
              <a:latin typeface="Calibri Light" charset="0"/>
              <a:ea typeface="Calibri Light" charset="0"/>
              <a:cs typeface="Calibri Light" charset="0"/>
              <a:sym typeface="Arial"/>
            </a:endParaRPr>
          </a:p>
          <a:p>
            <a:pPr lvl="2">
              <a:buSzPts val="1400"/>
            </a:pPr>
            <a:r>
              <a:rPr lang="en" sz="1200" u="none" strike="noStrike" cap="none" dirty="0">
                <a:solidFill>
                  <a:srgbClr val="000000"/>
                </a:solidFill>
                <a:latin typeface="Calibri Light" charset="0"/>
                <a:ea typeface="Calibri Light" charset="0"/>
                <a:cs typeface="Calibri Light" charset="0"/>
                <a:sym typeface="Arial"/>
              </a:rPr>
              <a:t> </a:t>
            </a: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PRIMARY </a:t>
            </a:r>
            <a:r>
              <a:rPr lang="en" sz="1200" u="none" strike="noStrike" cap="none" dirty="0">
                <a:solidFill>
                  <a:srgbClr val="000000"/>
                </a:solidFill>
                <a:latin typeface="Calibri Light" charset="0"/>
                <a:ea typeface="Calibri Light" charset="0"/>
                <a:cs typeface="Calibri Light" charset="0"/>
                <a:sym typeface="Arial"/>
              </a:rPr>
              <a:t>KEY (`</a:t>
            </a:r>
            <a:r>
              <a:rPr lang="en" sz="1200" u="none" strike="noStrike" cap="none" dirty="0" err="1">
                <a:solidFill>
                  <a:srgbClr val="000000"/>
                </a:solidFill>
                <a:latin typeface="Calibri Light" charset="0"/>
                <a:ea typeface="Calibri Light" charset="0"/>
                <a:cs typeface="Calibri Light" charset="0"/>
                <a:sym typeface="Arial"/>
              </a:rPr>
              <a:t>idTeacher</a:t>
            </a:r>
            <a:r>
              <a:rPr lang="en" sz="1200" u="none" strike="noStrike" cap="none" dirty="0" smtClean="0">
                <a:solidFill>
                  <a:srgbClr val="000000"/>
                </a:solidFill>
                <a:latin typeface="Calibri Light" charset="0"/>
                <a:ea typeface="Calibri Light" charset="0"/>
                <a:cs typeface="Calibri Light" charset="0"/>
                <a:sym typeface="Arial"/>
              </a:rPr>
              <a:t>`)</a:t>
            </a:r>
            <a:endParaRPr lang="en-US" sz="1200" u="none" strike="noStrike" cap="none" dirty="0" smtClean="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smtClean="0">
                <a:solidFill>
                  <a:srgbClr val="000000"/>
                </a:solidFill>
                <a:latin typeface="Calibri Light" charset="0"/>
                <a:ea typeface="Calibri Light" charset="0"/>
                <a:cs typeface="Calibri Light" charset="0"/>
                <a:sym typeface="Arial"/>
              </a:rPr>
              <a:t>)</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ENGINE = </a:t>
            </a:r>
            <a:r>
              <a:rPr lang="en" sz="1200" u="none" strike="noStrike" cap="none" dirty="0" err="1">
                <a:solidFill>
                  <a:srgbClr val="000000"/>
                </a:solidFill>
                <a:latin typeface="Calibri Light" charset="0"/>
                <a:ea typeface="Calibri Light" charset="0"/>
                <a:cs typeface="Calibri Light" charset="0"/>
                <a:sym typeface="Arial"/>
              </a:rPr>
              <a:t>InnoDB</a:t>
            </a:r>
            <a:r>
              <a:rPr lang="en" sz="1200" u="none" strike="noStrike" cap="none" dirty="0">
                <a:solidFill>
                  <a:srgbClr val="000000"/>
                </a:solidFill>
                <a:latin typeface="Calibri Light" charset="0"/>
                <a:ea typeface="Calibri Light" charset="0"/>
                <a:cs typeface="Calibri Light" charset="0"/>
                <a:sym typeface="Arial"/>
              </a:rPr>
              <a:t>;</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r>
            <a:br>
              <a:rPr lang="en" sz="1200" u="none" strike="noStrike" cap="none" dirty="0">
                <a:solidFill>
                  <a:srgbClr val="000000"/>
                </a:solidFill>
                <a:latin typeface="Calibri Light" charset="0"/>
                <a:ea typeface="Calibri Light" charset="0"/>
                <a:cs typeface="Calibri Light" charset="0"/>
                <a:sym typeface="Arial"/>
              </a:rPr>
            </a:br>
            <a:r>
              <a:rPr lang="en" sz="1200" u="none" strike="noStrike" cap="none" dirty="0">
                <a:solidFill>
                  <a:srgbClr val="000000"/>
                </a:solidFill>
                <a:latin typeface="Calibri Light" charset="0"/>
                <a:ea typeface="Calibri Light" charset="0"/>
                <a:cs typeface="Calibri Light" charset="0"/>
                <a:sym typeface="Arial"/>
              </a:rPr>
              <a:t>CREATE TABLE IF NOT EXISTS `</a:t>
            </a:r>
            <a:r>
              <a:rPr lang="en" sz="1200" u="none" strike="noStrike" cap="none" dirty="0" err="1">
                <a:solidFill>
                  <a:srgbClr val="000000"/>
                </a:solidFill>
                <a:latin typeface="Calibri Light" charset="0"/>
                <a:ea typeface="Calibri Light" charset="0"/>
                <a:cs typeface="Calibri Light" charset="0"/>
                <a:sym typeface="Arial"/>
              </a:rPr>
              <a:t>mydb</a:t>
            </a:r>
            <a:r>
              <a:rPr lang="en" sz="1200" u="none" strike="noStrike" cap="none" dirty="0">
                <a:solidFill>
                  <a:srgbClr val="000000"/>
                </a:solidFill>
                <a:latin typeface="Calibri Light" charset="0"/>
                <a:ea typeface="Calibri Light" charset="0"/>
                <a:cs typeface="Calibri Light" charset="0"/>
                <a:sym typeface="Arial"/>
              </a:rPr>
              <a:t>`.`Subject` (</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US" sz="1200" dirty="0">
                <a:latin typeface="Calibri Light" charset="0"/>
                <a:ea typeface="Calibri Light" charset="0"/>
                <a:cs typeface="Calibri Light" charset="0"/>
              </a:rPr>
              <a:t> </a:t>
            </a:r>
            <a:r>
              <a:rPr lang="en-US" sz="1200" dirty="0" smtClean="0">
                <a:latin typeface="Calibri Light" charset="0"/>
                <a:ea typeface="Calibri Light" charset="0"/>
                <a:cs typeface="Calibri Light" charset="0"/>
              </a:rPr>
              <a:t>  </a:t>
            </a:r>
            <a:r>
              <a:rPr lang="en" sz="1200" u="none" strike="noStrike" cap="none" dirty="0">
                <a:solidFill>
                  <a:srgbClr val="000000"/>
                </a:solidFill>
                <a:latin typeface="Calibri Light" charset="0"/>
                <a:ea typeface="Calibri Light" charset="0"/>
                <a:cs typeface="Calibri Light" charset="0"/>
                <a:sym typeface="Arial"/>
              </a:rPr>
              <a:t> `</a:t>
            </a:r>
            <a:r>
              <a:rPr lang="en" sz="1200" u="none" strike="noStrike" cap="none" dirty="0" err="1" smtClean="0">
                <a:solidFill>
                  <a:srgbClr val="000000"/>
                </a:solidFill>
                <a:latin typeface="Calibri Light" charset="0"/>
                <a:ea typeface="Calibri Light" charset="0"/>
                <a:cs typeface="Calibri Light" charset="0"/>
                <a:sym typeface="Arial"/>
              </a:rPr>
              <a:t>idSubject</a:t>
            </a:r>
            <a:r>
              <a:rPr lang="en" sz="1200" u="none" strike="noStrike" cap="none" dirty="0" smtClean="0">
                <a:solidFill>
                  <a:srgbClr val="000000"/>
                </a:solidFill>
                <a:latin typeface="Calibri Light" charset="0"/>
                <a:ea typeface="Calibri Light" charset="0"/>
                <a:cs typeface="Calibri Light" charset="0"/>
                <a:sym typeface="Arial"/>
              </a:rPr>
              <a:t>`</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INT</a:t>
            </a:r>
            <a:r>
              <a:rPr lang="en-US" sz="1200" dirty="0">
                <a:latin typeface="Calibri Light" charset="0"/>
                <a:ea typeface="Calibri Light" charset="0"/>
                <a:cs typeface="Calibri Light" charset="0"/>
              </a:rPr>
              <a:t> </a:t>
            </a: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NOT </a:t>
            </a:r>
            <a:r>
              <a:rPr lang="en" sz="1200" u="none" strike="noStrike" cap="none" dirty="0">
                <a:solidFill>
                  <a:srgbClr val="000000"/>
                </a:solidFill>
                <a:latin typeface="Calibri Light" charset="0"/>
                <a:ea typeface="Calibri Light" charset="0"/>
                <a:cs typeface="Calibri Light" charset="0"/>
                <a:sym typeface="Arial"/>
              </a:rPr>
              <a:t>NULL,</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a:t>
            </a:r>
            <a:r>
              <a:rPr lang="en" sz="1200" u="none" strike="noStrike" cap="none" dirty="0">
                <a:solidFill>
                  <a:srgbClr val="000000"/>
                </a:solidFill>
                <a:latin typeface="Calibri Light" charset="0"/>
                <a:ea typeface="Calibri Light" charset="0"/>
                <a:cs typeface="Calibri Light" charset="0"/>
                <a:sym typeface="Arial"/>
              </a:rPr>
              <a:t>name`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VARCHAR(100)</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NULL</a:t>
            </a:r>
            <a:r>
              <a:rPr lang="en" sz="1200" u="none" strike="noStrike" cap="none" dirty="0">
                <a:solidFill>
                  <a:srgbClr val="000000"/>
                </a:solidFill>
                <a:latin typeface="Calibri Light" charset="0"/>
                <a:ea typeface="Calibri Light" charset="0"/>
                <a:cs typeface="Calibri Light" charset="0"/>
                <a:sym typeface="Arial"/>
              </a:rPr>
              <a:t>,</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a:t>
            </a:r>
            <a:r>
              <a:rPr lang="en" sz="1200" u="none" strike="noStrike" cap="none" dirty="0" err="1">
                <a:solidFill>
                  <a:srgbClr val="000000"/>
                </a:solidFill>
                <a:latin typeface="Calibri Light" charset="0"/>
                <a:ea typeface="Calibri Light" charset="0"/>
                <a:cs typeface="Calibri Light" charset="0"/>
                <a:sym typeface="Arial"/>
              </a:rPr>
              <a:t>idTeacher</a:t>
            </a:r>
            <a:r>
              <a:rPr lang="en" sz="1200" u="none" strike="noStrike" cap="none" dirty="0">
                <a:solidFill>
                  <a:srgbClr val="000000"/>
                </a:solidFill>
                <a:latin typeface="Calibri Light" charset="0"/>
                <a:ea typeface="Calibri Light" charset="0"/>
                <a:cs typeface="Calibri Light" charset="0"/>
                <a:sym typeface="Arial"/>
              </a:rPr>
              <a: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INT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NOT NULL,</a:t>
            </a:r>
            <a:endParaRPr lang="en-US" sz="1200" dirty="0">
              <a:latin typeface="Calibri Light" charset="0"/>
              <a:ea typeface="Calibri Light" charset="0"/>
              <a:cs typeface="Calibri Light" charset="0"/>
            </a:endParaRPr>
          </a:p>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smtClean="0">
                <a:solidFill>
                  <a:srgbClr val="000000"/>
                </a:solidFill>
                <a:latin typeface="Calibri Light" charset="0"/>
                <a:ea typeface="Calibri Light" charset="0"/>
                <a:cs typeface="Calibri Light" charset="0"/>
                <a:sym typeface="Arial"/>
              </a:rPr>
              <a:t>    </a:t>
            </a:r>
          </a:p>
          <a:p>
            <a:pPr marL="0" marR="0" lvl="0" indent="0" algn="l" rtl="0">
              <a:lnSpc>
                <a:spcPct val="100000"/>
              </a:lnSpc>
              <a:spcBef>
                <a:spcPts val="0"/>
              </a:spcBef>
              <a:spcAft>
                <a:spcPts val="0"/>
              </a:spcAft>
              <a:buClr>
                <a:srgbClr val="000000"/>
              </a:buClr>
              <a:buSzPts val="1400"/>
              <a:buFont typeface="Arial"/>
              <a:buNone/>
            </a:pPr>
            <a:r>
              <a:rPr lang="en-US" sz="1200" dirty="0">
                <a:latin typeface="Calibri Light" charset="0"/>
                <a:ea typeface="Calibri Light" charset="0"/>
                <a:cs typeface="Calibri Light" charset="0"/>
              </a:rPr>
              <a:t> </a:t>
            </a: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PRIMARY </a:t>
            </a:r>
            <a:r>
              <a:rPr lang="en" sz="1200" u="none" strike="noStrike" cap="none" dirty="0">
                <a:solidFill>
                  <a:srgbClr val="000000"/>
                </a:solidFill>
                <a:latin typeface="Calibri Light" charset="0"/>
                <a:ea typeface="Calibri Light" charset="0"/>
                <a:cs typeface="Calibri Light" charset="0"/>
                <a:sym typeface="Arial"/>
              </a:rPr>
              <a:t>KEY (`</a:t>
            </a:r>
            <a:r>
              <a:rPr lang="en" sz="1200" u="none" strike="noStrike" cap="none" dirty="0" err="1">
                <a:solidFill>
                  <a:srgbClr val="000000"/>
                </a:solidFill>
                <a:latin typeface="Calibri Light" charset="0"/>
                <a:ea typeface="Calibri Light" charset="0"/>
                <a:cs typeface="Calibri Light" charset="0"/>
                <a:sym typeface="Arial"/>
              </a:rPr>
              <a:t>idSubject</a:t>
            </a:r>
            <a:r>
              <a:rPr lang="en" sz="1200" u="none" strike="noStrike" cap="none" dirty="0">
                <a:solidFill>
                  <a:srgbClr val="000000"/>
                </a:solidFill>
                <a:latin typeface="Calibri Light" charset="0"/>
                <a:ea typeface="Calibri Light" charset="0"/>
                <a:cs typeface="Calibri Light" charset="0"/>
                <a:sym typeface="Arial"/>
              </a:rPr>
              <a:t>`, `</a:t>
            </a:r>
            <a:r>
              <a:rPr lang="en" sz="1200" u="none" strike="noStrike" cap="none" dirty="0" err="1">
                <a:solidFill>
                  <a:srgbClr val="000000"/>
                </a:solidFill>
                <a:latin typeface="Calibri Light" charset="0"/>
                <a:ea typeface="Calibri Light" charset="0"/>
                <a:cs typeface="Calibri Light" charset="0"/>
                <a:sym typeface="Arial"/>
              </a:rPr>
              <a:t>idTeacher</a:t>
            </a:r>
            <a:r>
              <a:rPr lang="en" sz="1200" u="none" strike="noStrike" cap="none" dirty="0">
                <a:solidFill>
                  <a:srgbClr val="000000"/>
                </a:solidFill>
                <a:latin typeface="Calibri Light" charset="0"/>
                <a:ea typeface="Calibri Light" charset="0"/>
                <a:cs typeface="Calibri Light" charset="0"/>
                <a:sym typeface="Arial"/>
              </a:rPr>
              <a:t>`),</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INDEX </a:t>
            </a:r>
            <a:r>
              <a:rPr lang="en" sz="1200" u="none" strike="noStrike" cap="none" dirty="0">
                <a:solidFill>
                  <a:srgbClr val="000000"/>
                </a:solidFill>
                <a:latin typeface="Calibri Light" charset="0"/>
                <a:ea typeface="Calibri Light" charset="0"/>
                <a:cs typeface="Calibri Light" charset="0"/>
                <a:sym typeface="Arial"/>
              </a:rPr>
              <a:t>`fk_Subject_Lecturer1_idx` (`</a:t>
            </a:r>
            <a:r>
              <a:rPr lang="en" sz="1200" u="none" strike="noStrike" cap="none" dirty="0" err="1">
                <a:solidFill>
                  <a:srgbClr val="000000"/>
                </a:solidFill>
                <a:latin typeface="Calibri Light" charset="0"/>
                <a:ea typeface="Calibri Light" charset="0"/>
                <a:cs typeface="Calibri Light" charset="0"/>
                <a:sym typeface="Arial"/>
              </a:rPr>
              <a:t>idTeacher</a:t>
            </a:r>
            <a:r>
              <a:rPr lang="en" sz="1200" u="none" strike="noStrike" cap="none" dirty="0">
                <a:solidFill>
                  <a:srgbClr val="000000"/>
                </a:solidFill>
                <a:latin typeface="Calibri Light" charset="0"/>
                <a:ea typeface="Calibri Light" charset="0"/>
                <a:cs typeface="Calibri Light" charset="0"/>
                <a:sym typeface="Arial"/>
              </a:rPr>
              <a:t>` ASC),</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CONSTRAINT </a:t>
            </a:r>
            <a:r>
              <a:rPr lang="en" sz="1200" u="none" strike="noStrike" cap="none" dirty="0">
                <a:solidFill>
                  <a:srgbClr val="000000"/>
                </a:solidFill>
                <a:latin typeface="Calibri Light" charset="0"/>
                <a:ea typeface="Calibri Light" charset="0"/>
                <a:cs typeface="Calibri Light" charset="0"/>
                <a:sym typeface="Arial"/>
              </a:rPr>
              <a:t>`fk_Subject_Lecturer1</a:t>
            </a:r>
            <a:r>
              <a:rPr lang="en" sz="1200" u="none" strike="noStrike" cap="none" dirty="0" smtClean="0">
                <a:solidFill>
                  <a:srgbClr val="000000"/>
                </a:solidFill>
                <a:latin typeface="Calibri Light" charset="0"/>
                <a:ea typeface="Calibri Light" charset="0"/>
                <a:cs typeface="Calibri Light" charset="0"/>
                <a:sym typeface="Arial"/>
              </a:rPr>
              <a:t>`</a:t>
            </a:r>
            <a:endParaRPr lang="en-US" sz="1200" u="none" strike="noStrike" cap="none" dirty="0" smtClean="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US" sz="1200" dirty="0">
                <a:latin typeface="Calibri Light" charset="0"/>
                <a:ea typeface="Calibri Light" charset="0"/>
                <a:cs typeface="Calibri Light" charset="0"/>
              </a:rPr>
              <a:t> </a:t>
            </a: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FOREIGN </a:t>
            </a:r>
            <a:r>
              <a:rPr lang="en" sz="1200" u="none" strike="noStrike" cap="none" dirty="0">
                <a:solidFill>
                  <a:srgbClr val="000000"/>
                </a:solidFill>
                <a:latin typeface="Calibri Light" charset="0"/>
                <a:ea typeface="Calibri Light" charset="0"/>
                <a:cs typeface="Calibri Light" charset="0"/>
                <a:sym typeface="Arial"/>
              </a:rPr>
              <a:t>KEY (`</a:t>
            </a:r>
            <a:r>
              <a:rPr lang="en" sz="1200" u="none" strike="noStrike" cap="none" dirty="0" err="1">
                <a:solidFill>
                  <a:srgbClr val="000000"/>
                </a:solidFill>
                <a:latin typeface="Calibri Light" charset="0"/>
                <a:ea typeface="Calibri Light" charset="0"/>
                <a:cs typeface="Calibri Light" charset="0"/>
                <a:sym typeface="Arial"/>
              </a:rPr>
              <a:t>idTeacher</a:t>
            </a:r>
            <a:r>
              <a:rPr lang="en" sz="1200" u="none" strike="noStrike" cap="none" dirty="0">
                <a:solidFill>
                  <a:srgbClr val="000000"/>
                </a:solidFill>
                <a:latin typeface="Calibri Light" charset="0"/>
                <a:ea typeface="Calibri Light" charset="0"/>
                <a:cs typeface="Calibri Light" charset="0"/>
                <a:sym typeface="Arial"/>
              </a:rPr>
              <a:t>`)</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REFERENCES </a:t>
            </a:r>
            <a:r>
              <a:rPr lang="en" sz="1200" u="none" strike="noStrike" cap="none" dirty="0">
                <a:solidFill>
                  <a:srgbClr val="000000"/>
                </a:solidFill>
                <a:latin typeface="Calibri Light" charset="0"/>
                <a:ea typeface="Calibri Light" charset="0"/>
                <a:cs typeface="Calibri Light" charset="0"/>
                <a:sym typeface="Arial"/>
              </a:rPr>
              <a:t>`</a:t>
            </a:r>
            <a:r>
              <a:rPr lang="en" sz="1200" u="none" strike="noStrike" cap="none" dirty="0" err="1">
                <a:solidFill>
                  <a:srgbClr val="000000"/>
                </a:solidFill>
                <a:latin typeface="Calibri Light" charset="0"/>
                <a:ea typeface="Calibri Light" charset="0"/>
                <a:cs typeface="Calibri Light" charset="0"/>
                <a:sym typeface="Arial"/>
              </a:rPr>
              <a:t>mydb</a:t>
            </a:r>
            <a:r>
              <a:rPr lang="en" sz="1200" u="none" strike="noStrike" cap="none" dirty="0">
                <a:solidFill>
                  <a:srgbClr val="000000"/>
                </a:solidFill>
                <a:latin typeface="Calibri Light" charset="0"/>
                <a:ea typeface="Calibri Light" charset="0"/>
                <a:cs typeface="Calibri Light" charset="0"/>
                <a:sym typeface="Arial"/>
              </a:rPr>
              <a:t>`.`Lecturer` (`</a:t>
            </a:r>
            <a:r>
              <a:rPr lang="en" sz="1200" u="none" strike="noStrike" cap="none" dirty="0" err="1">
                <a:solidFill>
                  <a:srgbClr val="000000"/>
                </a:solidFill>
                <a:latin typeface="Calibri Light" charset="0"/>
                <a:ea typeface="Calibri Light" charset="0"/>
                <a:cs typeface="Calibri Light" charset="0"/>
                <a:sym typeface="Arial"/>
              </a:rPr>
              <a:t>idTeacher</a:t>
            </a:r>
            <a:r>
              <a:rPr lang="en" sz="1200" u="none" strike="noStrike" cap="none" dirty="0">
                <a:solidFill>
                  <a:srgbClr val="000000"/>
                </a:solidFill>
                <a:latin typeface="Calibri Light" charset="0"/>
                <a:ea typeface="Calibri Light" charset="0"/>
                <a:cs typeface="Calibri Light" charset="0"/>
                <a:sym typeface="Arial"/>
              </a:rPr>
              <a:t>`)</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ON </a:t>
            </a:r>
            <a:r>
              <a:rPr lang="en" sz="1200" u="none" strike="noStrike" cap="none" dirty="0">
                <a:solidFill>
                  <a:srgbClr val="000000"/>
                </a:solidFill>
                <a:latin typeface="Calibri Light" charset="0"/>
                <a:ea typeface="Calibri Light" charset="0"/>
                <a:cs typeface="Calibri Light" charset="0"/>
                <a:sym typeface="Arial"/>
              </a:rPr>
              <a:t>DELETE NO ACTION</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ON </a:t>
            </a:r>
            <a:r>
              <a:rPr lang="en" sz="1200" u="none" strike="noStrike" cap="none" dirty="0">
                <a:solidFill>
                  <a:srgbClr val="000000"/>
                </a:solidFill>
                <a:latin typeface="Calibri Light" charset="0"/>
                <a:ea typeface="Calibri Light" charset="0"/>
                <a:cs typeface="Calibri Light" charset="0"/>
                <a:sym typeface="Arial"/>
              </a:rPr>
              <a:t>UPDATE NO </a:t>
            </a:r>
            <a:r>
              <a:rPr lang="en" sz="1200" u="none" strike="noStrike" cap="none" dirty="0" smtClean="0">
                <a:solidFill>
                  <a:srgbClr val="000000"/>
                </a:solidFill>
                <a:latin typeface="Calibri Light" charset="0"/>
                <a:ea typeface="Calibri Light" charset="0"/>
                <a:cs typeface="Calibri Light" charset="0"/>
                <a:sym typeface="Arial"/>
              </a:rPr>
              <a:t>ACTION</a:t>
            </a:r>
            <a:endParaRPr lang="en-US" sz="1200" u="none" strike="noStrike" cap="none" dirty="0" smtClean="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US" sz="1200" dirty="0" smtClean="0">
                <a:latin typeface="Calibri Light" charset="0"/>
                <a:ea typeface="Calibri Light" charset="0"/>
                <a:cs typeface="Calibri Light" charset="0"/>
              </a:rPr>
              <a:t>)</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ENGINE = </a:t>
            </a:r>
            <a:r>
              <a:rPr lang="en" sz="1200" u="none" strike="noStrike" cap="none" dirty="0" err="1">
                <a:solidFill>
                  <a:srgbClr val="000000"/>
                </a:solidFill>
                <a:latin typeface="Calibri Light" charset="0"/>
                <a:ea typeface="Calibri Light" charset="0"/>
                <a:cs typeface="Calibri Light" charset="0"/>
                <a:sym typeface="Arial"/>
              </a:rPr>
              <a:t>InnoDB</a:t>
            </a:r>
            <a:r>
              <a:rPr lang="en" sz="1200" u="none" strike="noStrike" cap="none" dirty="0">
                <a:solidFill>
                  <a:srgbClr val="000000"/>
                </a:solidFill>
                <a:latin typeface="Calibri Light" charset="0"/>
                <a:ea typeface="Calibri Light" charset="0"/>
                <a:cs typeface="Calibri Light" charset="0"/>
                <a:sym typeface="Arial"/>
              </a:rPr>
              <a:t>;</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r>
            <a:br>
              <a:rPr lang="en" sz="1200" u="none" strike="noStrike" cap="none" dirty="0">
                <a:solidFill>
                  <a:srgbClr val="000000"/>
                </a:solidFill>
                <a:latin typeface="Calibri Light" charset="0"/>
                <a:ea typeface="Calibri Light" charset="0"/>
                <a:cs typeface="Calibri Light" charset="0"/>
                <a:sym typeface="Arial"/>
              </a:rPr>
            </a:br>
            <a:r>
              <a:rPr lang="en" sz="1200" u="none" strike="noStrike" cap="none" dirty="0">
                <a:solidFill>
                  <a:srgbClr val="000000"/>
                </a:solidFill>
                <a:latin typeface="Calibri Light" charset="0"/>
                <a:ea typeface="Calibri Light" charset="0"/>
                <a:cs typeface="Calibri Light" charset="0"/>
                <a:sym typeface="Arial"/>
              </a:rPr>
              <a:t/>
            </a:r>
            <a:br>
              <a:rPr lang="en" sz="1200" u="none" strike="noStrike" cap="none" dirty="0">
                <a:solidFill>
                  <a:srgbClr val="000000"/>
                </a:solidFill>
                <a:latin typeface="Calibri Light" charset="0"/>
                <a:ea typeface="Calibri Light" charset="0"/>
                <a:cs typeface="Calibri Light" charset="0"/>
                <a:sym typeface="Arial"/>
              </a:rPr>
            </a:br>
            <a:endParaRPr sz="1200" u="none" strike="noStrike" cap="none" dirty="0">
              <a:solidFill>
                <a:srgbClr val="000000"/>
              </a:solidFill>
              <a:latin typeface="Calibri Light" charset="0"/>
              <a:ea typeface="Calibri Light" charset="0"/>
              <a:cs typeface="Calibri Light" charset="0"/>
              <a:sym typeface="Arial"/>
            </a:endParaRPr>
          </a:p>
        </p:txBody>
      </p:sp>
      <p:pic>
        <p:nvPicPr>
          <p:cNvPr id="409" name="Shape 409"/>
          <p:cNvPicPr preferRelativeResize="0"/>
          <p:nvPr/>
        </p:nvPicPr>
        <p:blipFill rotWithShape="1">
          <a:blip r:embed="rId3">
            <a:alphaModFix/>
          </a:blip>
          <a:srcRect/>
          <a:stretch/>
        </p:blipFill>
        <p:spPr>
          <a:xfrm>
            <a:off x="4597181" y="1410609"/>
            <a:ext cx="4534293" cy="2012254"/>
          </a:xfrm>
          <a:prstGeom prst="rect">
            <a:avLst/>
          </a:prstGeom>
          <a:noFill/>
          <a:ln>
            <a:noFill/>
          </a:ln>
        </p:spPr>
      </p:pic>
      <p:sp>
        <p:nvSpPr>
          <p:cNvPr id="5"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a:latin typeface="Calibri"/>
                <a:ea typeface="Calibri"/>
                <a:cs typeface="Calibri"/>
                <a:sym typeface="Calibri"/>
              </a:rPr>
              <a:t>8</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6"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Demo</a:t>
            </a:r>
            <a:endParaRPr sz="1200" b="0" i="0" u="none" strike="noStrike" cap="none" dirty="0">
              <a:solidFill>
                <a:schemeClr val="dk1"/>
              </a:solidFill>
              <a:latin typeface="Calibri"/>
              <a:ea typeface="Calibri"/>
              <a:cs typeface="Calibri"/>
              <a:sym typeface="Calibri"/>
            </a:endParaRPr>
          </a:p>
        </p:txBody>
      </p:sp>
      <p:sp>
        <p:nvSpPr>
          <p:cNvPr id="8" name="Shape 38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4000" b="0" dirty="0" smtClean="0">
                <a:latin typeface="Calibri"/>
                <a:ea typeface="Calibri"/>
                <a:cs typeface="Calibri"/>
                <a:sym typeface="Calibri"/>
              </a:rPr>
              <a:t>Create - SQL</a:t>
            </a:r>
            <a:endParaRPr sz="40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6" name="Shape 416"/>
          <p:cNvPicPr preferRelativeResize="0"/>
          <p:nvPr/>
        </p:nvPicPr>
        <p:blipFill rotWithShape="1">
          <a:blip r:embed="rId3">
            <a:alphaModFix/>
          </a:blip>
          <a:srcRect/>
          <a:stretch/>
        </p:blipFill>
        <p:spPr>
          <a:xfrm>
            <a:off x="2743200" y="721737"/>
            <a:ext cx="3600000" cy="3240000"/>
          </a:xfrm>
          <a:prstGeom prst="rect">
            <a:avLst/>
          </a:prstGeom>
          <a:noFill/>
          <a:ln>
            <a:noFill/>
          </a:ln>
        </p:spPr>
      </p:pic>
      <p:sp>
        <p:nvSpPr>
          <p:cNvPr id="5"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a:latin typeface="Calibri"/>
                <a:ea typeface="Calibri"/>
                <a:cs typeface="Calibri"/>
                <a:sym typeface="Calibri"/>
              </a:rPr>
              <a:t>9</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6"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Demo</a:t>
            </a:r>
            <a:endParaRPr sz="1200" b="0" i="0" u="none" strike="noStrike" cap="none" dirty="0">
              <a:solidFill>
                <a:schemeClr val="dk1"/>
              </a:solidFill>
              <a:latin typeface="Calibri"/>
              <a:ea typeface="Calibri"/>
              <a:cs typeface="Calibri"/>
              <a:sym typeface="Calibri"/>
            </a:endParaRPr>
          </a:p>
        </p:txBody>
      </p:sp>
      <p:sp>
        <p:nvSpPr>
          <p:cNvPr id="8" name="Shape 38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4000" b="0" dirty="0" smtClean="0">
                <a:latin typeface="Calibri"/>
                <a:ea typeface="Calibri"/>
                <a:cs typeface="Calibri"/>
                <a:sym typeface="Calibri"/>
              </a:rPr>
              <a:t>Insert - Cypher</a:t>
            </a:r>
            <a:endParaRPr sz="4000" b="0" i="0" u="none" strike="noStrike" cap="none" dirty="0">
              <a:solidFill>
                <a:schemeClr val="lt1"/>
              </a:solidFill>
              <a:latin typeface="Calibri"/>
              <a:ea typeface="Calibri"/>
              <a:cs typeface="Calibri"/>
              <a:sym typeface="Calibri"/>
            </a:endParaRPr>
          </a:p>
        </p:txBody>
      </p:sp>
      <p:sp>
        <p:nvSpPr>
          <p:cNvPr id="9" name="Shape 401"/>
          <p:cNvSpPr txBox="1"/>
          <p:nvPr/>
        </p:nvSpPr>
        <p:spPr>
          <a:xfrm>
            <a:off x="360000" y="4074559"/>
            <a:ext cx="8771474" cy="720000"/>
          </a:xfrm>
          <a:prstGeom prst="rect">
            <a:avLst/>
          </a:prstGeom>
          <a:noFill/>
          <a:ln>
            <a:noFill/>
          </a:ln>
        </p:spPr>
        <p:txBody>
          <a:bodyPr spcFirstLastPara="1" wrap="square" lIns="91425" tIns="45700" rIns="91425" bIns="45700" anchor="t" anchorCtr="0">
            <a:noAutofit/>
          </a:bodyPr>
          <a:lstStyle/>
          <a:p>
            <a:pPr lvl="0">
              <a:buSzPts val="1800"/>
            </a:pPr>
            <a:r>
              <a:rPr lang="en" sz="1800" dirty="0">
                <a:solidFill>
                  <a:srgbClr val="92D050"/>
                </a:solidFill>
                <a:latin typeface="Calibri Light" charset="0"/>
                <a:ea typeface="Calibri Light" charset="0"/>
                <a:cs typeface="Calibri Light" charset="0"/>
              </a:rPr>
              <a:t>CREATE</a:t>
            </a:r>
            <a:r>
              <a:rPr lang="en" sz="1800" dirty="0">
                <a:latin typeface="Calibri Light" charset="0"/>
                <a:ea typeface="Calibri Light" charset="0"/>
                <a:cs typeface="Calibri Light" charset="0"/>
              </a:rPr>
              <a:t> (</a:t>
            </a:r>
            <a:r>
              <a:rPr lang="en" sz="1800" dirty="0" err="1">
                <a:latin typeface="Calibri Light" charset="0"/>
                <a:ea typeface="Calibri Light" charset="0"/>
                <a:cs typeface="Calibri Light" charset="0"/>
              </a:rPr>
              <a:t>ProfRao</a:t>
            </a:r>
            <a:r>
              <a:rPr lang="en" sz="1800" dirty="0">
                <a:latin typeface="Calibri Light" charset="0"/>
                <a:ea typeface="Calibri Light" charset="0"/>
                <a:cs typeface="Calibri Light" charset="0"/>
              </a:rPr>
              <a:t>: Lecturer </a:t>
            </a:r>
            <a:r>
              <a:rPr lang="en" sz="1800" dirty="0" smtClean="0">
                <a:latin typeface="Calibri Light" charset="0"/>
                <a:ea typeface="Calibri Light" charset="0"/>
                <a:cs typeface="Calibri Light" charset="0"/>
              </a:rPr>
              <a:t>{</a:t>
            </a:r>
            <a:r>
              <a:rPr lang="en-US" sz="1800" dirty="0" smtClean="0">
                <a:latin typeface="Calibri Light" charset="0"/>
                <a:ea typeface="Calibri Light" charset="0"/>
                <a:cs typeface="Calibri Light" charset="0"/>
              </a:rPr>
              <a:t>name</a:t>
            </a:r>
            <a:r>
              <a:rPr lang="en" sz="1800" dirty="0" smtClean="0">
                <a:latin typeface="Calibri Light" charset="0"/>
                <a:ea typeface="Calibri Light" charset="0"/>
                <a:cs typeface="Calibri Light" charset="0"/>
              </a:rPr>
              <a:t>: </a:t>
            </a:r>
            <a:r>
              <a:rPr lang="en" sz="1800" dirty="0">
                <a:solidFill>
                  <a:srgbClr val="FFC000"/>
                </a:solidFill>
                <a:latin typeface="Calibri Light" charset="0"/>
                <a:ea typeface="Calibri Light" charset="0"/>
                <a:cs typeface="Calibri Light" charset="0"/>
              </a:rPr>
              <a:t>'Professor Rao </a:t>
            </a:r>
            <a:r>
              <a:rPr lang="en" sz="1800" dirty="0" err="1" smtClean="0">
                <a:solidFill>
                  <a:srgbClr val="FFC000"/>
                </a:solidFill>
                <a:latin typeface="Calibri Light" charset="0"/>
                <a:ea typeface="Calibri Light" charset="0"/>
                <a:cs typeface="Calibri Light" charset="0"/>
              </a:rPr>
              <a:t>Kotagiri</a:t>
            </a:r>
            <a:r>
              <a:rPr lang="en" sz="1800" dirty="0">
                <a:solidFill>
                  <a:srgbClr val="FFC000"/>
                </a:solidFill>
                <a:latin typeface="Calibri Light" charset="0"/>
                <a:ea typeface="Calibri Light" charset="0"/>
                <a:cs typeface="Calibri Light" charset="0"/>
              </a:rPr>
              <a:t>'</a:t>
            </a:r>
            <a:r>
              <a:rPr lang="en-US" sz="1800" dirty="0" smtClean="0">
                <a:latin typeface="Calibri Light" charset="0"/>
                <a:ea typeface="Calibri Light" charset="0"/>
                <a:cs typeface="Calibri Light" charset="0"/>
              </a:rPr>
              <a:t>  </a:t>
            </a:r>
            <a:r>
              <a:rPr lang="en" sz="1800" dirty="0" smtClean="0">
                <a:latin typeface="Calibri Light" charset="0"/>
                <a:ea typeface="Calibri Light" charset="0"/>
                <a:cs typeface="Calibri Light" charset="0"/>
              </a:rPr>
              <a:t>, </a:t>
            </a:r>
            <a:r>
              <a:rPr lang="en" sz="1800" dirty="0" err="1">
                <a:latin typeface="Calibri Light" charset="0"/>
                <a:ea typeface="Calibri Light" charset="0"/>
                <a:cs typeface="Calibri Light" charset="0"/>
              </a:rPr>
              <a:t>teacherID</a:t>
            </a:r>
            <a:r>
              <a:rPr lang="en" sz="1800" dirty="0">
                <a:latin typeface="Calibri Light" charset="0"/>
                <a:ea typeface="Calibri Light" charset="0"/>
                <a:cs typeface="Calibri Light" charset="0"/>
              </a:rPr>
              <a:t>: </a:t>
            </a:r>
            <a:r>
              <a:rPr lang="en" sz="1800" dirty="0">
                <a:solidFill>
                  <a:srgbClr val="00B0F0"/>
                </a:solidFill>
                <a:latin typeface="Calibri Light" charset="0"/>
                <a:ea typeface="Calibri Light" charset="0"/>
                <a:cs typeface="Calibri Light" charset="0"/>
              </a:rPr>
              <a:t>123</a:t>
            </a:r>
            <a:r>
              <a:rPr lang="en" sz="1800" dirty="0" smtClean="0">
                <a:latin typeface="Calibri Light" charset="0"/>
                <a:ea typeface="Calibri Light" charset="0"/>
                <a:cs typeface="Calibri Light" charset="0"/>
              </a:rPr>
              <a:t>})</a:t>
            </a:r>
            <a:endParaRPr lang="en-US" sz="1800" dirty="0" smtClean="0">
              <a:latin typeface="Calibri Light" charset="0"/>
              <a:ea typeface="Calibri Light" charset="0"/>
              <a:cs typeface="Calibri Light" charset="0"/>
            </a:endParaRPr>
          </a:p>
          <a:p>
            <a:pPr lvl="0">
              <a:buSzPts val="1800"/>
            </a:pPr>
            <a:r>
              <a:rPr lang="en" sz="1800" dirty="0" smtClean="0">
                <a:solidFill>
                  <a:srgbClr val="92D050"/>
                </a:solidFill>
                <a:latin typeface="Calibri Light" charset="0"/>
                <a:ea typeface="Calibri Light" charset="0"/>
                <a:cs typeface="Calibri Light" charset="0"/>
              </a:rPr>
              <a:t>CREATE</a:t>
            </a:r>
            <a:r>
              <a:rPr lang="en" sz="1800" dirty="0" smtClean="0">
                <a:latin typeface="Calibri Light" charset="0"/>
                <a:ea typeface="Calibri Light" charset="0"/>
                <a:cs typeface="Calibri Light" charset="0"/>
              </a:rPr>
              <a:t> </a:t>
            </a:r>
            <a:r>
              <a:rPr lang="en" sz="1800" dirty="0">
                <a:latin typeface="Calibri Light" charset="0"/>
                <a:ea typeface="Calibri Light" charset="0"/>
                <a:cs typeface="Calibri Light" charset="0"/>
              </a:rPr>
              <a:t>(ADS: Subject {title: </a:t>
            </a:r>
            <a:r>
              <a:rPr lang="en" sz="1800" dirty="0">
                <a:solidFill>
                  <a:srgbClr val="FFC000"/>
                </a:solidFill>
                <a:latin typeface="Calibri Light" charset="0"/>
                <a:ea typeface="Calibri Light" charset="0"/>
                <a:cs typeface="Calibri Light" charset="0"/>
              </a:rPr>
              <a:t>'Advanced Database </a:t>
            </a:r>
            <a:r>
              <a:rPr lang="en" sz="1800" dirty="0" smtClean="0">
                <a:solidFill>
                  <a:srgbClr val="FFC000"/>
                </a:solidFill>
                <a:latin typeface="Calibri Light" charset="0"/>
                <a:ea typeface="Calibri Light" charset="0"/>
                <a:cs typeface="Calibri Light" charset="0"/>
              </a:rPr>
              <a:t>systems</a:t>
            </a:r>
            <a:r>
              <a:rPr lang="en" sz="1800" dirty="0">
                <a:solidFill>
                  <a:srgbClr val="FFC000"/>
                </a:solidFill>
                <a:latin typeface="Calibri Light" charset="0"/>
                <a:ea typeface="Calibri Light" charset="0"/>
                <a:cs typeface="Calibri Light" charset="0"/>
              </a:rPr>
              <a:t>'</a:t>
            </a:r>
            <a:r>
              <a:rPr lang="en-US" sz="1800" dirty="0" smtClean="0">
                <a:latin typeface="Calibri Light" charset="0"/>
                <a:ea typeface="Calibri Light" charset="0"/>
                <a:cs typeface="Calibri Light" charset="0"/>
              </a:rPr>
              <a:t> </a:t>
            </a:r>
            <a:r>
              <a:rPr lang="en" sz="1800" dirty="0" smtClean="0">
                <a:latin typeface="Calibri Light" charset="0"/>
                <a:ea typeface="Calibri Light" charset="0"/>
                <a:cs typeface="Calibri Light" charset="0"/>
              </a:rPr>
              <a:t>, </a:t>
            </a:r>
            <a:r>
              <a:rPr lang="en" sz="1800" dirty="0" err="1">
                <a:latin typeface="Calibri Light" charset="0"/>
                <a:ea typeface="Calibri Light" charset="0"/>
                <a:cs typeface="Calibri Light" charset="0"/>
              </a:rPr>
              <a:t>subjectID</a:t>
            </a:r>
            <a:r>
              <a:rPr lang="en" sz="1800" dirty="0">
                <a:latin typeface="Calibri Light" charset="0"/>
                <a:ea typeface="Calibri Light" charset="0"/>
                <a:cs typeface="Calibri Light" charset="0"/>
              </a:rPr>
              <a:t>: </a:t>
            </a:r>
            <a:r>
              <a:rPr lang="en" sz="1800" dirty="0">
                <a:solidFill>
                  <a:srgbClr val="00B0F0"/>
                </a:solidFill>
                <a:latin typeface="Calibri Light" charset="0"/>
                <a:ea typeface="Calibri Light" charset="0"/>
                <a:cs typeface="Calibri Light" charset="0"/>
              </a:rPr>
              <a:t>234</a:t>
            </a:r>
            <a:r>
              <a:rPr lang="en" sz="1800" dirty="0">
                <a:latin typeface="Calibri Light" charset="0"/>
                <a:ea typeface="Calibri Light" charset="0"/>
                <a:cs typeface="Calibri Light" charset="0"/>
              </a:rPr>
              <a:t>})</a:t>
            </a:r>
            <a:r>
              <a:rPr lang="en" sz="1800" u="none" strike="noStrike" cap="none" dirty="0">
                <a:solidFill>
                  <a:srgbClr val="000000"/>
                </a:solidFill>
                <a:latin typeface="Calibri Light" charset="0"/>
                <a:ea typeface="Calibri Light" charset="0"/>
                <a:cs typeface="Calibri Light" charset="0"/>
                <a:sym typeface="Arial"/>
              </a:rPr>
              <a:t/>
            </a:r>
            <a:br>
              <a:rPr lang="en" sz="1800" u="none" strike="noStrike" cap="none" dirty="0">
                <a:solidFill>
                  <a:srgbClr val="000000"/>
                </a:solidFill>
                <a:latin typeface="Calibri Light" charset="0"/>
                <a:ea typeface="Calibri Light" charset="0"/>
                <a:cs typeface="Calibri Light" charset="0"/>
                <a:sym typeface="Arial"/>
              </a:rPr>
            </a:br>
            <a:r>
              <a:rPr lang="en" sz="1800" u="none" strike="noStrike" cap="none" dirty="0">
                <a:solidFill>
                  <a:srgbClr val="000000"/>
                </a:solidFill>
                <a:latin typeface="Calibri Light" charset="0"/>
                <a:ea typeface="Calibri Light" charset="0"/>
                <a:cs typeface="Calibri Light" charset="0"/>
                <a:sym typeface="Arial"/>
              </a:rPr>
              <a:t/>
            </a:r>
            <a:br>
              <a:rPr lang="en" sz="1800" u="none" strike="noStrike" cap="none" dirty="0">
                <a:solidFill>
                  <a:srgbClr val="000000"/>
                </a:solidFill>
                <a:latin typeface="Calibri Light" charset="0"/>
                <a:ea typeface="Calibri Light" charset="0"/>
                <a:cs typeface="Calibri Light" charset="0"/>
                <a:sym typeface="Arial"/>
              </a:rPr>
            </a:br>
            <a:r>
              <a:rPr lang="en" sz="1800" u="none" strike="noStrike" cap="none" dirty="0">
                <a:solidFill>
                  <a:srgbClr val="000000"/>
                </a:solidFill>
                <a:latin typeface="Calibri Light" charset="0"/>
                <a:ea typeface="Calibri Light" charset="0"/>
                <a:cs typeface="Calibri Light" charset="0"/>
                <a:sym typeface="Arial"/>
              </a:rPr>
              <a:t/>
            </a:r>
            <a:br>
              <a:rPr lang="en" sz="1800" u="none" strike="noStrike" cap="none" dirty="0">
                <a:solidFill>
                  <a:srgbClr val="000000"/>
                </a:solidFill>
                <a:latin typeface="Calibri Light" charset="0"/>
                <a:ea typeface="Calibri Light" charset="0"/>
                <a:cs typeface="Calibri Light" charset="0"/>
                <a:sym typeface="Arial"/>
              </a:rPr>
            </a:br>
            <a:r>
              <a:rPr lang="en" sz="1800" u="none" strike="noStrike" cap="none" dirty="0">
                <a:solidFill>
                  <a:srgbClr val="000000"/>
                </a:solidFill>
                <a:latin typeface="Calibri Light" charset="0"/>
                <a:ea typeface="Calibri Light" charset="0"/>
                <a:cs typeface="Calibri Light" charset="0"/>
                <a:sym typeface="Arial"/>
              </a:rPr>
              <a:t/>
            </a:r>
            <a:br>
              <a:rPr lang="en" sz="1800" u="none" strike="noStrike" cap="none" dirty="0">
                <a:solidFill>
                  <a:srgbClr val="000000"/>
                </a:solidFill>
                <a:latin typeface="Calibri Light" charset="0"/>
                <a:ea typeface="Calibri Light" charset="0"/>
                <a:cs typeface="Calibri Light" charset="0"/>
                <a:sym typeface="Arial"/>
              </a:rPr>
            </a:br>
            <a:endParaRPr sz="1800" u="none" strike="noStrike" cap="none" dirty="0">
              <a:solidFill>
                <a:srgbClr val="000000"/>
              </a:solidFill>
              <a:latin typeface="Calibri Light" charset="0"/>
              <a:ea typeface="Calibri Light" charset="0"/>
              <a:cs typeface="Calibri Light" charset="0"/>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2743200" y="7045"/>
            <a:ext cx="6400800" cy="6192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dirty="0">
                <a:solidFill>
                  <a:schemeClr val="lt1"/>
                </a:solidFill>
                <a:latin typeface="Calibri"/>
                <a:ea typeface="Calibri"/>
                <a:cs typeface="Calibri"/>
                <a:sym typeface="Calibri"/>
              </a:rPr>
              <a:t>Agenda</a:t>
            </a:r>
            <a:endParaRPr sz="4000" b="0" i="0" u="none" strike="noStrike" cap="none" dirty="0">
              <a:solidFill>
                <a:schemeClr val="lt1"/>
              </a:solidFill>
              <a:latin typeface="Calibri"/>
              <a:ea typeface="Calibri"/>
              <a:cs typeface="Calibri"/>
              <a:sym typeface="Calibri"/>
            </a:endParaRPr>
          </a:p>
        </p:txBody>
      </p:sp>
      <p:sp>
        <p:nvSpPr>
          <p:cNvPr id="113" name="Shape 113"/>
          <p:cNvSpPr txBox="1">
            <a:spLocks noGrp="1"/>
          </p:cNvSpPr>
          <p:nvPr>
            <p:ph type="body" idx="1"/>
          </p:nvPr>
        </p:nvSpPr>
        <p:spPr>
          <a:xfrm>
            <a:off x="0" y="626300"/>
            <a:ext cx="9144000" cy="4171168"/>
          </a:xfrm>
          <a:prstGeom prst="rect">
            <a:avLst/>
          </a:prstGeom>
          <a:solidFill>
            <a:schemeClr val="lt1"/>
          </a:solidFill>
          <a:ln>
            <a:noFill/>
          </a:ln>
        </p:spPr>
        <p:txBody>
          <a:bodyPr spcFirstLastPara="1" wrap="square" lIns="91425" tIns="91425" rIns="91425" bIns="91425" anchor="t" anchorCtr="0">
            <a:noAutofit/>
          </a:bodyPr>
          <a:lstStyle/>
          <a:p>
            <a:pPr marL="533400" marR="0" lvl="0" indent="-457200" algn="l" rtl="0">
              <a:lnSpc>
                <a:spcPct val="100000"/>
              </a:lnSpc>
              <a:spcBef>
                <a:spcPts val="640"/>
              </a:spcBef>
              <a:spcAft>
                <a:spcPts val="0"/>
              </a:spcAft>
              <a:buClr>
                <a:schemeClr val="accent2"/>
              </a:buClr>
              <a:buSzPct val="120000"/>
              <a:buFont typeface="Wingdings" charset="2"/>
              <a:buChar char="§"/>
            </a:pPr>
            <a:r>
              <a:rPr lang="en" sz="2800" b="0" i="0" u="none" strike="noStrike" cap="none" dirty="0">
                <a:solidFill>
                  <a:schemeClr val="bg2"/>
                </a:solidFill>
                <a:latin typeface="Calibri"/>
                <a:ea typeface="Calibri"/>
                <a:cs typeface="Calibri"/>
                <a:sym typeface="Calibri"/>
              </a:rPr>
              <a:t>Problems</a:t>
            </a:r>
            <a:endParaRPr sz="2800" b="0" i="0" u="none" strike="noStrike" cap="none" dirty="0">
              <a:solidFill>
                <a:schemeClr val="bg2"/>
              </a:solidFill>
              <a:latin typeface="Calibri"/>
              <a:ea typeface="Calibri"/>
              <a:cs typeface="Calibri"/>
              <a:sym typeface="Calibri"/>
            </a:endParaRPr>
          </a:p>
          <a:p>
            <a:pPr marL="533400" marR="0" lvl="0" indent="-457200" algn="l" rtl="0">
              <a:lnSpc>
                <a:spcPct val="100000"/>
              </a:lnSpc>
              <a:spcBef>
                <a:spcPts val="0"/>
              </a:spcBef>
              <a:spcAft>
                <a:spcPts val="0"/>
              </a:spcAft>
              <a:buClr>
                <a:schemeClr val="accent2"/>
              </a:buClr>
              <a:buSzPct val="120000"/>
              <a:buFont typeface="Wingdings" charset="2"/>
              <a:buChar char="§"/>
            </a:pPr>
            <a:r>
              <a:rPr lang="en" sz="2800" b="0" i="0" u="none" strike="noStrike" cap="none" dirty="0">
                <a:solidFill>
                  <a:schemeClr val="bg2"/>
                </a:solidFill>
                <a:latin typeface="Calibri"/>
                <a:ea typeface="Calibri"/>
                <a:cs typeface="Calibri"/>
                <a:sym typeface="Calibri"/>
              </a:rPr>
              <a:t>Graph modeling</a:t>
            </a:r>
            <a:endParaRPr sz="2800" b="0" i="0" u="none" strike="noStrike" cap="none" dirty="0">
              <a:solidFill>
                <a:schemeClr val="bg2"/>
              </a:solidFill>
              <a:latin typeface="Calibri"/>
              <a:ea typeface="Calibri"/>
              <a:cs typeface="Calibri"/>
              <a:sym typeface="Calibri"/>
            </a:endParaRPr>
          </a:p>
          <a:p>
            <a:pPr marL="533400" marR="0" lvl="0" indent="-457200" algn="l" rtl="0">
              <a:lnSpc>
                <a:spcPct val="100000"/>
              </a:lnSpc>
              <a:spcBef>
                <a:spcPts val="0"/>
              </a:spcBef>
              <a:spcAft>
                <a:spcPts val="0"/>
              </a:spcAft>
              <a:buClr>
                <a:schemeClr val="accent2"/>
              </a:buClr>
              <a:buSzPct val="120000"/>
              <a:buFont typeface="Wingdings" charset="2"/>
              <a:buChar char="§"/>
            </a:pPr>
            <a:r>
              <a:rPr lang="en" sz="2800" b="0" i="0" u="none" strike="noStrike" cap="none" dirty="0">
                <a:solidFill>
                  <a:schemeClr val="bg2"/>
                </a:solidFill>
                <a:latin typeface="Calibri"/>
                <a:ea typeface="Calibri"/>
                <a:cs typeface="Calibri"/>
                <a:sym typeface="Calibri"/>
              </a:rPr>
              <a:t>Graph DB vs. Relational DB</a:t>
            </a:r>
            <a:endParaRPr dirty="0">
              <a:solidFill>
                <a:schemeClr val="bg2"/>
              </a:solidFill>
            </a:endParaRPr>
          </a:p>
          <a:p>
            <a:pPr marL="533400" marR="0" lvl="0" indent="-457200" algn="l" rtl="0">
              <a:lnSpc>
                <a:spcPct val="100000"/>
              </a:lnSpc>
              <a:spcBef>
                <a:spcPts val="0"/>
              </a:spcBef>
              <a:spcAft>
                <a:spcPts val="0"/>
              </a:spcAft>
              <a:buClr>
                <a:schemeClr val="accent2"/>
              </a:buClr>
              <a:buSzPct val="120000"/>
              <a:buFont typeface="Wingdings" charset="2"/>
              <a:buChar char="§"/>
            </a:pPr>
            <a:r>
              <a:rPr lang="en" sz="2800" b="0" i="0" u="none" strike="noStrike" cap="none" dirty="0">
                <a:solidFill>
                  <a:schemeClr val="bg2"/>
                </a:solidFill>
                <a:latin typeface="Calibri"/>
                <a:ea typeface="Calibri"/>
                <a:cs typeface="Calibri"/>
                <a:sym typeface="Calibri"/>
              </a:rPr>
              <a:t>Real time applications</a:t>
            </a:r>
            <a:endParaRPr sz="2800" b="0" i="0" u="none" strike="noStrike" cap="none" dirty="0">
              <a:solidFill>
                <a:schemeClr val="bg2"/>
              </a:solidFill>
              <a:latin typeface="Calibri"/>
              <a:ea typeface="Calibri"/>
              <a:cs typeface="Calibri"/>
              <a:sym typeface="Calibri"/>
            </a:endParaRPr>
          </a:p>
          <a:p>
            <a:pPr marL="533400" marR="0" lvl="0" indent="-457200" algn="l" rtl="0">
              <a:lnSpc>
                <a:spcPct val="100000"/>
              </a:lnSpc>
              <a:spcBef>
                <a:spcPts val="0"/>
              </a:spcBef>
              <a:spcAft>
                <a:spcPts val="0"/>
              </a:spcAft>
              <a:buClr>
                <a:schemeClr val="accent2"/>
              </a:buClr>
              <a:buSzPct val="120000"/>
              <a:buFont typeface="Wingdings" charset="2"/>
              <a:buChar char="§"/>
            </a:pPr>
            <a:r>
              <a:rPr lang="en" sz="2800" b="0" i="0" u="none" strike="noStrike" cap="none" dirty="0">
                <a:solidFill>
                  <a:schemeClr val="bg2"/>
                </a:solidFill>
                <a:latin typeface="Calibri"/>
                <a:ea typeface="Calibri"/>
                <a:cs typeface="Calibri"/>
                <a:sym typeface="Calibri"/>
              </a:rPr>
              <a:t>Graph data management</a:t>
            </a:r>
            <a:endParaRPr sz="2800" b="0" i="0" u="none" strike="noStrike" cap="none" dirty="0">
              <a:solidFill>
                <a:schemeClr val="bg2"/>
              </a:solidFill>
              <a:latin typeface="Calibri"/>
              <a:ea typeface="Calibri"/>
              <a:cs typeface="Calibri"/>
              <a:sym typeface="Calibri"/>
            </a:endParaRPr>
          </a:p>
          <a:p>
            <a:pPr marL="533400" marR="0" lvl="0" indent="-457200" algn="l" rtl="0">
              <a:lnSpc>
                <a:spcPct val="100000"/>
              </a:lnSpc>
              <a:spcBef>
                <a:spcPts val="0"/>
              </a:spcBef>
              <a:spcAft>
                <a:spcPts val="0"/>
              </a:spcAft>
              <a:buClr>
                <a:schemeClr val="accent2"/>
              </a:buClr>
              <a:buSzPct val="120000"/>
              <a:buFont typeface="Wingdings" charset="2"/>
              <a:buChar char="§"/>
            </a:pPr>
            <a:r>
              <a:rPr lang="en" sz="2800" b="0" i="0" u="none" strike="noStrike" cap="none" dirty="0">
                <a:solidFill>
                  <a:schemeClr val="bg2"/>
                </a:solidFill>
                <a:latin typeface="Calibri"/>
                <a:ea typeface="Calibri"/>
                <a:cs typeface="Calibri"/>
                <a:sym typeface="Calibri"/>
              </a:rPr>
              <a:t>Future directions</a:t>
            </a:r>
            <a:endParaRPr sz="2800" b="0" i="0" u="none" strike="noStrike" cap="none" dirty="0">
              <a:solidFill>
                <a:schemeClr val="bg2"/>
              </a:solidFill>
              <a:latin typeface="Calibri"/>
              <a:ea typeface="Calibri"/>
              <a:cs typeface="Calibri"/>
              <a:sym typeface="Calibri"/>
            </a:endParaRPr>
          </a:p>
          <a:p>
            <a:pPr marL="533400" marR="0" lvl="0" indent="-457200" algn="l" rtl="0">
              <a:lnSpc>
                <a:spcPct val="100000"/>
              </a:lnSpc>
              <a:spcBef>
                <a:spcPts val="0"/>
              </a:spcBef>
              <a:spcAft>
                <a:spcPts val="0"/>
              </a:spcAft>
              <a:buClr>
                <a:schemeClr val="accent2"/>
              </a:buClr>
              <a:buSzPct val="120000"/>
              <a:buFont typeface="Wingdings" charset="2"/>
              <a:buChar char="§"/>
            </a:pPr>
            <a:r>
              <a:rPr lang="en" sz="2800" b="0" i="0" u="none" strike="noStrike" cap="none" dirty="0">
                <a:solidFill>
                  <a:schemeClr val="bg2"/>
                </a:solidFill>
                <a:latin typeface="Calibri"/>
                <a:ea typeface="Calibri"/>
                <a:cs typeface="Calibri"/>
                <a:sym typeface="Calibri"/>
              </a:rPr>
              <a:t>Conclusion</a:t>
            </a:r>
            <a:endParaRPr dirty="0">
              <a:solidFill>
                <a:schemeClr val="bg2"/>
              </a:solidFill>
            </a:endParaRPr>
          </a:p>
          <a:p>
            <a:pPr marL="533400" marR="0" lvl="0" indent="-457200" algn="l" rtl="0">
              <a:lnSpc>
                <a:spcPct val="100000"/>
              </a:lnSpc>
              <a:spcBef>
                <a:spcPts val="0"/>
              </a:spcBef>
              <a:spcAft>
                <a:spcPts val="0"/>
              </a:spcAft>
              <a:buClr>
                <a:schemeClr val="accent2"/>
              </a:buClr>
              <a:buSzPct val="120000"/>
              <a:buFont typeface="Wingdings" charset="2"/>
              <a:buChar char="§"/>
            </a:pPr>
            <a:r>
              <a:rPr lang="en" sz="2800" b="0" i="0" u="none" strike="noStrike" cap="none" dirty="0">
                <a:solidFill>
                  <a:schemeClr val="bg2"/>
                </a:solidFill>
                <a:latin typeface="Calibri"/>
                <a:ea typeface="Calibri"/>
                <a:cs typeface="Calibri"/>
                <a:sym typeface="Calibri"/>
              </a:rPr>
              <a:t>References</a:t>
            </a:r>
            <a:endParaRPr sz="2800" b="0" i="0" u="none" strike="noStrike" cap="none" dirty="0">
              <a:solidFill>
                <a:schemeClr val="bg2"/>
              </a:solidFill>
              <a:latin typeface="Calibri"/>
              <a:ea typeface="Calibri"/>
              <a:cs typeface="Calibri"/>
              <a:sym typeface="Calibri"/>
            </a:endParaRPr>
          </a:p>
        </p:txBody>
      </p:sp>
      <p:sp>
        <p:nvSpPr>
          <p:cNvPr id="114" name="Shape 114"/>
          <p:cNvSpPr txBox="1"/>
          <p:nvPr/>
        </p:nvSpPr>
        <p:spPr>
          <a:xfrm>
            <a:off x="8411474" y="4883599"/>
            <a:ext cx="720000" cy="251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200" b="0" i="0" u="none" strike="noStrike" cap="none" dirty="0" smtClean="0">
                <a:solidFill>
                  <a:srgbClr val="000000"/>
                </a:solidFill>
                <a:latin typeface="Calibri"/>
                <a:ea typeface="Calibri"/>
                <a:cs typeface="Calibri"/>
                <a:sym typeface="Calibri"/>
              </a:rPr>
              <a:t>1/</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115" name="Shape 115"/>
          <p:cNvSpPr txBox="1"/>
          <p:nvPr/>
        </p:nvSpPr>
        <p:spPr>
          <a:xfrm>
            <a:off x="4116" y="4864723"/>
            <a:ext cx="72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Calibri"/>
                <a:ea typeface="Calibri"/>
                <a:cs typeface="Calibri"/>
                <a:sym typeface="Calibri"/>
              </a:rPr>
              <a:t>Agenda</a:t>
            </a:r>
            <a:endParaRPr sz="1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2" name="Shape 422"/>
          <p:cNvSpPr txBox="1"/>
          <p:nvPr/>
        </p:nvSpPr>
        <p:spPr>
          <a:xfrm>
            <a:off x="4116" y="1001122"/>
            <a:ext cx="9127358" cy="15307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u="none" strike="noStrike" cap="none" dirty="0">
                <a:solidFill>
                  <a:srgbClr val="000000"/>
                </a:solidFill>
                <a:latin typeface="Calibri Light" charset="0"/>
                <a:ea typeface="Calibri Light" charset="0"/>
                <a:cs typeface="Calibri Light" charset="0"/>
                <a:sym typeface="Arial"/>
              </a:rPr>
              <a:t>INSERT INTO Lecturer (</a:t>
            </a:r>
            <a:r>
              <a:rPr lang="en" sz="1800" u="none" strike="noStrike" cap="none" dirty="0" err="1">
                <a:solidFill>
                  <a:srgbClr val="000000"/>
                </a:solidFill>
                <a:latin typeface="Calibri Light" charset="0"/>
                <a:ea typeface="Calibri Light" charset="0"/>
                <a:cs typeface="Calibri Light" charset="0"/>
                <a:sym typeface="Arial"/>
              </a:rPr>
              <a:t>idTeacher</a:t>
            </a:r>
            <a:r>
              <a:rPr lang="en" sz="1800" u="none" strike="noStrike" cap="none" dirty="0">
                <a:solidFill>
                  <a:srgbClr val="000000"/>
                </a:solidFill>
                <a:latin typeface="Calibri Light" charset="0"/>
                <a:ea typeface="Calibri Light" charset="0"/>
                <a:cs typeface="Calibri Light" charset="0"/>
                <a:sym typeface="Arial"/>
              </a:rPr>
              <a:t>, </a:t>
            </a:r>
            <a:r>
              <a:rPr lang="en" sz="1800" u="none" strike="noStrike" cap="none" dirty="0" smtClean="0">
                <a:solidFill>
                  <a:srgbClr val="000000"/>
                </a:solidFill>
                <a:latin typeface="Calibri Light" charset="0"/>
                <a:ea typeface="Calibri Light" charset="0"/>
                <a:cs typeface="Calibri Light" charset="0"/>
                <a:sym typeface="Arial"/>
              </a:rPr>
              <a:t>name)</a:t>
            </a:r>
            <a:endParaRPr lang="en-US" sz="1800" dirty="0">
              <a:latin typeface="Calibri Light" charset="0"/>
              <a:ea typeface="Calibri Light" charset="0"/>
              <a:cs typeface="Calibri Light" charset="0"/>
            </a:endParaRPr>
          </a:p>
          <a:p>
            <a:pPr marL="0" marR="0" lvl="0" indent="0" algn="l" rtl="0">
              <a:lnSpc>
                <a:spcPct val="100000"/>
              </a:lnSpc>
              <a:spcBef>
                <a:spcPts val="0"/>
              </a:spcBef>
              <a:spcAft>
                <a:spcPts val="0"/>
              </a:spcAft>
              <a:buClr>
                <a:srgbClr val="000000"/>
              </a:buClr>
              <a:buSzPts val="1400"/>
              <a:buFont typeface="Arial"/>
              <a:buNone/>
            </a:pPr>
            <a:r>
              <a:rPr lang="en-US" sz="1800" u="none" strike="noStrike" cap="none" dirty="0">
                <a:solidFill>
                  <a:srgbClr val="000000"/>
                </a:solidFill>
                <a:latin typeface="Calibri Light" charset="0"/>
                <a:ea typeface="Calibri Light" charset="0"/>
                <a:cs typeface="Calibri Light" charset="0"/>
                <a:sym typeface="Arial"/>
              </a:rPr>
              <a:t>	</a:t>
            </a:r>
            <a:r>
              <a:rPr lang="en-US" sz="1800" dirty="0">
                <a:latin typeface="Calibri Light" charset="0"/>
                <a:ea typeface="Calibri Light" charset="0"/>
                <a:cs typeface="Calibri Light" charset="0"/>
              </a:rPr>
              <a:t> </a:t>
            </a:r>
            <a:r>
              <a:rPr lang="en-US" sz="1800" dirty="0" smtClean="0">
                <a:latin typeface="Calibri Light" charset="0"/>
                <a:ea typeface="Calibri Light" charset="0"/>
                <a:cs typeface="Calibri Light" charset="0"/>
              </a:rPr>
              <a:t>      </a:t>
            </a:r>
            <a:r>
              <a:rPr lang="en" sz="1800" u="none" strike="noStrike" cap="none" dirty="0" smtClean="0">
                <a:solidFill>
                  <a:srgbClr val="000000"/>
                </a:solidFill>
                <a:latin typeface="Calibri Light" charset="0"/>
                <a:ea typeface="Calibri Light" charset="0"/>
                <a:cs typeface="Calibri Light" charset="0"/>
                <a:sym typeface="Arial"/>
              </a:rPr>
              <a:t>VALUES </a:t>
            </a:r>
            <a:r>
              <a:rPr lang="en" sz="1800" u="none" strike="noStrike" cap="none" dirty="0">
                <a:solidFill>
                  <a:srgbClr val="000000"/>
                </a:solidFill>
                <a:latin typeface="Calibri Light" charset="0"/>
                <a:ea typeface="Calibri Light" charset="0"/>
                <a:cs typeface="Calibri Light" charset="0"/>
                <a:sym typeface="Arial"/>
              </a:rPr>
              <a:t>(123, 'Prof Rao </a:t>
            </a:r>
            <a:r>
              <a:rPr lang="en" sz="1800" u="none" strike="noStrike" cap="none" dirty="0" err="1">
                <a:solidFill>
                  <a:srgbClr val="000000"/>
                </a:solidFill>
                <a:latin typeface="Calibri Light" charset="0"/>
                <a:ea typeface="Calibri Light" charset="0"/>
                <a:cs typeface="Calibri Light" charset="0"/>
                <a:sym typeface="Arial"/>
              </a:rPr>
              <a:t>Kotagiri</a:t>
            </a:r>
            <a:r>
              <a:rPr lang="en" sz="1800" u="none" strike="noStrike" cap="none" dirty="0" smtClean="0">
                <a:solidFill>
                  <a:srgbClr val="000000"/>
                </a:solidFill>
                <a:latin typeface="Calibri Light" charset="0"/>
                <a:ea typeface="Calibri Light" charset="0"/>
                <a:cs typeface="Calibri Light" charset="0"/>
                <a:sym typeface="Arial"/>
              </a:rPr>
              <a:t>');</a:t>
            </a:r>
            <a:endParaRPr lang="en-US" sz="1800" u="none" strike="noStrike" cap="none" dirty="0" smtClean="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endParaRPr lang="en-US" sz="1800" dirty="0">
              <a:latin typeface="Calibri Light" charset="0"/>
              <a:ea typeface="Calibri Light" charset="0"/>
              <a:cs typeface="Calibri Light" charset="0"/>
            </a:endParaRPr>
          </a:p>
          <a:p>
            <a:pPr lvl="0">
              <a:buSzPts val="1400"/>
            </a:pPr>
            <a:r>
              <a:rPr lang="en" sz="1800" dirty="0">
                <a:latin typeface="Calibri Light" charset="0"/>
                <a:ea typeface="Calibri Light" charset="0"/>
                <a:cs typeface="Calibri Light" charset="0"/>
              </a:rPr>
              <a:t>INSERT INTO Subject (</a:t>
            </a:r>
            <a:r>
              <a:rPr lang="en" sz="1800" dirty="0" err="1">
                <a:latin typeface="Calibri Light" charset="0"/>
                <a:ea typeface="Calibri Light" charset="0"/>
                <a:cs typeface="Calibri Light" charset="0"/>
              </a:rPr>
              <a:t>idSubject</a:t>
            </a:r>
            <a:r>
              <a:rPr lang="en" sz="1800" dirty="0">
                <a:latin typeface="Calibri Light" charset="0"/>
                <a:ea typeface="Calibri Light" charset="0"/>
                <a:cs typeface="Calibri Light" charset="0"/>
              </a:rPr>
              <a:t>, name, </a:t>
            </a:r>
            <a:r>
              <a:rPr lang="en" sz="1800" dirty="0" err="1" smtClean="0">
                <a:latin typeface="Calibri Light" charset="0"/>
                <a:ea typeface="Calibri Light" charset="0"/>
                <a:cs typeface="Calibri Light" charset="0"/>
              </a:rPr>
              <a:t>idTeacher</a:t>
            </a:r>
            <a:r>
              <a:rPr lang="en" sz="1800" dirty="0" smtClean="0">
                <a:latin typeface="Calibri Light" charset="0"/>
                <a:ea typeface="Calibri Light" charset="0"/>
                <a:cs typeface="Calibri Light" charset="0"/>
              </a:rPr>
              <a:t>)</a:t>
            </a:r>
            <a:endParaRPr lang="en-US" sz="1800" dirty="0">
              <a:latin typeface="Calibri Light" charset="0"/>
              <a:ea typeface="Calibri Light" charset="0"/>
              <a:cs typeface="Calibri Light" charset="0"/>
            </a:endParaRPr>
          </a:p>
          <a:p>
            <a:pPr lvl="0">
              <a:buSzPts val="1400"/>
            </a:pPr>
            <a:r>
              <a:rPr lang="en-US" sz="1800" dirty="0" smtClean="0">
                <a:latin typeface="Calibri Light" charset="0"/>
                <a:ea typeface="Calibri Light" charset="0"/>
                <a:cs typeface="Calibri Light" charset="0"/>
              </a:rPr>
              <a:t>	     </a:t>
            </a:r>
            <a:r>
              <a:rPr lang="en" sz="1800" dirty="0" smtClean="0">
                <a:latin typeface="Calibri Light" charset="0"/>
                <a:ea typeface="Calibri Light" charset="0"/>
                <a:cs typeface="Calibri Light" charset="0"/>
              </a:rPr>
              <a:t>VALUES (234</a:t>
            </a:r>
            <a:r>
              <a:rPr lang="en" sz="1800" dirty="0">
                <a:latin typeface="Calibri Light" charset="0"/>
                <a:ea typeface="Calibri Light" charset="0"/>
                <a:cs typeface="Calibri Light" charset="0"/>
              </a:rPr>
              <a:t>, 'Advanced Database Systems', 123</a:t>
            </a:r>
            <a:r>
              <a:rPr lang="en" sz="1800" dirty="0" smtClean="0">
                <a:latin typeface="Calibri Light" charset="0"/>
                <a:ea typeface="Calibri Light" charset="0"/>
                <a:cs typeface="Calibri Light" charset="0"/>
              </a:rPr>
              <a:t>);</a:t>
            </a:r>
            <a:endParaRPr lang="en" sz="1800" dirty="0">
              <a:latin typeface="Calibri Light" charset="0"/>
              <a:ea typeface="Calibri Light" charset="0"/>
              <a:cs typeface="Calibri Light" charset="0"/>
            </a:endParaRPr>
          </a:p>
        </p:txBody>
      </p:sp>
      <p:pic>
        <p:nvPicPr>
          <p:cNvPr id="423" name="Shape 423"/>
          <p:cNvPicPr preferRelativeResize="0"/>
          <p:nvPr/>
        </p:nvPicPr>
        <p:blipFill rotWithShape="1">
          <a:blip r:embed="rId3">
            <a:alphaModFix/>
          </a:blip>
          <a:srcRect/>
          <a:stretch/>
        </p:blipFill>
        <p:spPr>
          <a:xfrm>
            <a:off x="4779629" y="3145181"/>
            <a:ext cx="4351845" cy="1633370"/>
          </a:xfrm>
          <a:prstGeom prst="rect">
            <a:avLst/>
          </a:prstGeom>
          <a:noFill/>
          <a:ln>
            <a:noFill/>
          </a:ln>
        </p:spPr>
      </p:pic>
      <p:sp>
        <p:nvSpPr>
          <p:cNvPr id="424" name="Shape 424"/>
          <p:cNvSpPr txBox="1"/>
          <p:nvPr/>
        </p:nvSpPr>
        <p:spPr>
          <a:xfrm>
            <a:off x="6120000" y="2787299"/>
            <a:ext cx="1440000" cy="36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0" i="0" u="none" strike="noStrike" cap="none" dirty="0">
                <a:solidFill>
                  <a:srgbClr val="000000"/>
                </a:solidFill>
                <a:latin typeface="Calibri" charset="0"/>
                <a:ea typeface="Calibri" charset="0"/>
                <a:cs typeface="Calibri" charset="0"/>
                <a:sym typeface="Arial"/>
              </a:rPr>
              <a:t>Subject table</a:t>
            </a:r>
            <a:endParaRPr sz="1800" b="0" i="0" u="none" strike="noStrike" cap="none" dirty="0">
              <a:solidFill>
                <a:srgbClr val="000000"/>
              </a:solidFill>
              <a:latin typeface="Calibri" charset="0"/>
              <a:ea typeface="Calibri" charset="0"/>
              <a:cs typeface="Calibri" charset="0"/>
              <a:sym typeface="Arial"/>
            </a:endParaRPr>
          </a:p>
        </p:txBody>
      </p:sp>
      <p:pic>
        <p:nvPicPr>
          <p:cNvPr id="425" name="Shape 425"/>
          <p:cNvPicPr preferRelativeResize="0"/>
          <p:nvPr/>
        </p:nvPicPr>
        <p:blipFill rotWithShape="1">
          <a:blip r:embed="rId4">
            <a:alphaModFix/>
          </a:blip>
          <a:srcRect/>
          <a:stretch/>
        </p:blipFill>
        <p:spPr>
          <a:xfrm>
            <a:off x="0" y="3240000"/>
            <a:ext cx="3822700" cy="1016000"/>
          </a:xfrm>
          <a:prstGeom prst="rect">
            <a:avLst/>
          </a:prstGeom>
          <a:noFill/>
          <a:ln>
            <a:noFill/>
          </a:ln>
        </p:spPr>
      </p:pic>
      <p:sp>
        <p:nvSpPr>
          <p:cNvPr id="426" name="Shape 426"/>
          <p:cNvSpPr txBox="1"/>
          <p:nvPr/>
        </p:nvSpPr>
        <p:spPr>
          <a:xfrm>
            <a:off x="1080000" y="2880000"/>
            <a:ext cx="1800000" cy="36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0" i="0" u="none" strike="noStrike" cap="none" dirty="0">
                <a:solidFill>
                  <a:srgbClr val="000000"/>
                </a:solidFill>
                <a:latin typeface="Calibri" charset="0"/>
                <a:ea typeface="Calibri" charset="0"/>
                <a:cs typeface="Calibri" charset="0"/>
                <a:sym typeface="Arial"/>
              </a:rPr>
              <a:t>Lecturer table</a:t>
            </a:r>
            <a:endParaRPr sz="1800" b="0" i="0" u="none" strike="noStrike" cap="none" dirty="0">
              <a:solidFill>
                <a:srgbClr val="000000"/>
              </a:solidFill>
              <a:latin typeface="Calibri" charset="0"/>
              <a:ea typeface="Calibri" charset="0"/>
              <a:cs typeface="Calibri" charset="0"/>
              <a:sym typeface="Arial"/>
            </a:endParaRPr>
          </a:p>
        </p:txBody>
      </p:sp>
      <p:sp>
        <p:nvSpPr>
          <p:cNvPr id="8"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10</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9"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Demo</a:t>
            </a:r>
            <a:endParaRPr sz="1200" b="0" i="0" u="none" strike="noStrike" cap="none" dirty="0">
              <a:solidFill>
                <a:schemeClr val="dk1"/>
              </a:solidFill>
              <a:latin typeface="Calibri"/>
              <a:ea typeface="Calibri"/>
              <a:cs typeface="Calibri"/>
              <a:sym typeface="Calibri"/>
            </a:endParaRPr>
          </a:p>
        </p:txBody>
      </p:sp>
      <p:sp>
        <p:nvSpPr>
          <p:cNvPr id="11" name="Shape 38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4000" b="0" dirty="0" smtClean="0">
                <a:latin typeface="Calibri"/>
                <a:ea typeface="Calibri"/>
                <a:cs typeface="Calibri"/>
                <a:sym typeface="Calibri"/>
              </a:rPr>
              <a:t>Insert - SQL</a:t>
            </a:r>
            <a:endParaRPr sz="40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Shape 432"/>
          <p:cNvSpPr txBox="1"/>
          <p:nvPr/>
        </p:nvSpPr>
        <p:spPr>
          <a:xfrm>
            <a:off x="0" y="2497563"/>
            <a:ext cx="3823288" cy="472388"/>
          </a:xfrm>
          <a:prstGeom prst="rect">
            <a:avLst/>
          </a:prstGeom>
          <a:noFill/>
          <a:ln>
            <a:noFill/>
          </a:ln>
        </p:spPr>
        <p:txBody>
          <a:bodyPr spcFirstLastPara="1" wrap="square" lIns="91425" tIns="45700" rIns="91425" bIns="45700" anchor="t" anchorCtr="0">
            <a:noAutofit/>
          </a:bodyPr>
          <a:lstStyle/>
          <a:p>
            <a:pPr lvl="0">
              <a:buSzPts val="1400"/>
            </a:pPr>
            <a:r>
              <a:rPr lang="en" sz="1800" dirty="0">
                <a:solidFill>
                  <a:srgbClr val="92D050"/>
                </a:solidFill>
                <a:latin typeface="Calibri Light" charset="0"/>
                <a:ea typeface="Calibri Light" charset="0"/>
                <a:cs typeface="Calibri Light" charset="0"/>
              </a:rPr>
              <a:t>CREATE</a:t>
            </a:r>
            <a:r>
              <a:rPr lang="en" sz="1800" dirty="0">
                <a:latin typeface="Calibri Light" charset="0"/>
                <a:ea typeface="Calibri Light" charset="0"/>
                <a:cs typeface="Calibri Light" charset="0"/>
              </a:rPr>
              <a:t> (</a:t>
            </a:r>
            <a:r>
              <a:rPr lang="en" sz="1800" dirty="0" err="1">
                <a:latin typeface="Calibri Light" charset="0"/>
                <a:ea typeface="Calibri Light" charset="0"/>
                <a:cs typeface="Calibri Light" charset="0"/>
              </a:rPr>
              <a:t>ProfRao</a:t>
            </a:r>
            <a:r>
              <a:rPr lang="en" sz="1800" dirty="0">
                <a:latin typeface="Calibri Light" charset="0"/>
                <a:ea typeface="Calibri Light" charset="0"/>
                <a:cs typeface="Calibri Light" charset="0"/>
              </a:rPr>
              <a:t>) -[:TEACHES]-&gt; (ADS</a:t>
            </a:r>
            <a:r>
              <a:rPr lang="en" sz="1800" dirty="0" smtClean="0">
                <a:latin typeface="Calibri Light" charset="0"/>
                <a:ea typeface="Calibri Light" charset="0"/>
                <a:cs typeface="Calibri Light" charset="0"/>
              </a:rPr>
              <a:t>)</a:t>
            </a:r>
            <a:endParaRPr sz="1800" u="none" strike="noStrike" cap="none" dirty="0">
              <a:solidFill>
                <a:srgbClr val="000000"/>
              </a:solidFill>
              <a:latin typeface="Calibri Light" charset="0"/>
              <a:ea typeface="Calibri Light" charset="0"/>
              <a:cs typeface="Calibri Light" charset="0"/>
              <a:sym typeface="Arial"/>
            </a:endParaRPr>
          </a:p>
        </p:txBody>
      </p:sp>
      <p:pic>
        <p:nvPicPr>
          <p:cNvPr id="433" name="Shape 433"/>
          <p:cNvPicPr preferRelativeResize="0"/>
          <p:nvPr/>
        </p:nvPicPr>
        <p:blipFill rotWithShape="1">
          <a:blip r:embed="rId3">
            <a:alphaModFix/>
          </a:blip>
          <a:srcRect/>
          <a:stretch/>
        </p:blipFill>
        <p:spPr>
          <a:xfrm>
            <a:off x="4475446" y="812835"/>
            <a:ext cx="4287554" cy="3849897"/>
          </a:xfrm>
          <a:prstGeom prst="rect">
            <a:avLst/>
          </a:prstGeom>
          <a:noFill/>
          <a:ln>
            <a:noFill/>
          </a:ln>
        </p:spPr>
      </p:pic>
      <p:sp>
        <p:nvSpPr>
          <p:cNvPr id="5"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11</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6"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Demo</a:t>
            </a:r>
            <a:endParaRPr sz="1200" b="0" i="0" u="none" strike="noStrike" cap="none" dirty="0">
              <a:solidFill>
                <a:schemeClr val="dk1"/>
              </a:solidFill>
              <a:latin typeface="Calibri"/>
              <a:ea typeface="Calibri"/>
              <a:cs typeface="Calibri"/>
              <a:sym typeface="Calibri"/>
            </a:endParaRPr>
          </a:p>
        </p:txBody>
      </p:sp>
      <p:sp>
        <p:nvSpPr>
          <p:cNvPr id="8" name="Shape 38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4000" b="0" dirty="0" smtClean="0">
                <a:latin typeface="Calibri"/>
                <a:ea typeface="Calibri"/>
                <a:cs typeface="Calibri"/>
                <a:sym typeface="Calibri"/>
              </a:rPr>
              <a:t>Relationships - Cypher</a:t>
            </a:r>
            <a:endParaRPr sz="40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40" name="Shape 440"/>
          <p:cNvPicPr preferRelativeResize="0"/>
          <p:nvPr/>
        </p:nvPicPr>
        <p:blipFill rotWithShape="1">
          <a:blip r:embed="rId3">
            <a:alphaModFix/>
          </a:blip>
          <a:srcRect/>
          <a:stretch/>
        </p:blipFill>
        <p:spPr>
          <a:xfrm>
            <a:off x="4515439" y="1290532"/>
            <a:ext cx="4534293" cy="2012254"/>
          </a:xfrm>
          <a:prstGeom prst="rect">
            <a:avLst/>
          </a:prstGeom>
          <a:noFill/>
          <a:ln>
            <a:noFill/>
          </a:ln>
        </p:spPr>
      </p:pic>
      <p:sp>
        <p:nvSpPr>
          <p:cNvPr id="5"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12</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6"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Demo</a:t>
            </a:r>
            <a:endParaRPr sz="1200" b="0" i="0" u="none" strike="noStrike" cap="none" dirty="0">
              <a:solidFill>
                <a:schemeClr val="dk1"/>
              </a:solidFill>
              <a:latin typeface="Calibri"/>
              <a:ea typeface="Calibri"/>
              <a:cs typeface="Calibri"/>
              <a:sym typeface="Calibri"/>
            </a:endParaRPr>
          </a:p>
        </p:txBody>
      </p:sp>
      <p:sp>
        <p:nvSpPr>
          <p:cNvPr id="8" name="Shape 38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4000" b="0" dirty="0" smtClean="0">
                <a:latin typeface="Calibri"/>
                <a:ea typeface="Calibri"/>
                <a:cs typeface="Calibri"/>
                <a:sym typeface="Calibri"/>
              </a:rPr>
              <a:t>Relationships - SQL</a:t>
            </a:r>
            <a:endParaRPr sz="4000" b="0" i="0" u="none" strike="noStrike" cap="none" dirty="0">
              <a:solidFill>
                <a:schemeClr val="lt1"/>
              </a:solidFill>
              <a:latin typeface="Calibri"/>
              <a:ea typeface="Calibri"/>
              <a:cs typeface="Calibri"/>
              <a:sym typeface="Calibri"/>
            </a:endParaRPr>
          </a:p>
        </p:txBody>
      </p:sp>
      <p:sp>
        <p:nvSpPr>
          <p:cNvPr id="9" name="Shape 408"/>
          <p:cNvSpPr txBox="1"/>
          <p:nvPr/>
        </p:nvSpPr>
        <p:spPr>
          <a:xfrm>
            <a:off x="0" y="696494"/>
            <a:ext cx="4237181" cy="41621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CREATE TABLE IF NOT EXISTS `</a:t>
            </a:r>
            <a:r>
              <a:rPr lang="en" sz="1200" u="none" strike="noStrike" cap="none" dirty="0" err="1">
                <a:solidFill>
                  <a:srgbClr val="000000"/>
                </a:solidFill>
                <a:latin typeface="Calibri Light" charset="0"/>
                <a:ea typeface="Calibri Light" charset="0"/>
                <a:cs typeface="Calibri Light" charset="0"/>
                <a:sym typeface="Arial"/>
              </a:rPr>
              <a:t>mydb</a:t>
            </a:r>
            <a:r>
              <a:rPr lang="en" sz="1200" u="none" strike="noStrike" cap="none" dirty="0">
                <a:solidFill>
                  <a:srgbClr val="000000"/>
                </a:solidFill>
                <a:latin typeface="Calibri Light" charset="0"/>
                <a:ea typeface="Calibri Light" charset="0"/>
                <a:cs typeface="Calibri Light" charset="0"/>
                <a:sym typeface="Arial"/>
              </a:rPr>
              <a:t>`.`Lecturer` (</a:t>
            </a:r>
            <a:endParaRPr sz="1200" u="none" strike="noStrike" cap="none" dirty="0">
              <a:solidFill>
                <a:srgbClr val="000000"/>
              </a:solidFill>
              <a:latin typeface="Calibri Light" charset="0"/>
              <a:ea typeface="Calibri Light" charset="0"/>
              <a:cs typeface="Calibri Light" charset="0"/>
              <a:sym typeface="Arial"/>
            </a:endParaRPr>
          </a:p>
          <a:p>
            <a:pPr lvl="2">
              <a:buSzPts val="1400"/>
            </a:pP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a:t>
            </a:r>
            <a:r>
              <a:rPr lang="en" sz="1200" u="none" strike="noStrike" cap="none" dirty="0" err="1" smtClean="0">
                <a:solidFill>
                  <a:srgbClr val="000000"/>
                </a:solidFill>
                <a:latin typeface="Calibri Light" charset="0"/>
                <a:ea typeface="Calibri Light" charset="0"/>
                <a:cs typeface="Calibri Light" charset="0"/>
                <a:sym typeface="Arial"/>
              </a:rPr>
              <a:t>idTeacher</a:t>
            </a:r>
            <a:r>
              <a:rPr lang="en" sz="1200" u="none" strike="noStrike" cap="none" dirty="0" smtClean="0">
                <a:solidFill>
                  <a:srgbClr val="000000"/>
                </a:solidFill>
                <a:latin typeface="Calibri Light" charset="0"/>
                <a:ea typeface="Calibri Light" charset="0"/>
                <a:cs typeface="Calibri Light" charset="0"/>
                <a:sym typeface="Arial"/>
              </a:rPr>
              <a:t>`</a:t>
            </a:r>
            <a:r>
              <a:rPr lang="en-US" sz="1200" dirty="0">
                <a:latin typeface="Calibri Light" charset="0"/>
                <a:ea typeface="Calibri Light" charset="0"/>
                <a:cs typeface="Calibri Light" charset="0"/>
              </a:rPr>
              <a:t> </a:t>
            </a: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INT</a:t>
            </a: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NOT </a:t>
            </a:r>
            <a:r>
              <a:rPr lang="en" sz="1200" u="none" strike="noStrike" cap="none" dirty="0">
                <a:solidFill>
                  <a:srgbClr val="000000"/>
                </a:solidFill>
                <a:latin typeface="Calibri Light" charset="0"/>
                <a:ea typeface="Calibri Light" charset="0"/>
                <a:cs typeface="Calibri Light" charset="0"/>
                <a:sym typeface="Arial"/>
              </a:rPr>
              <a:t>NULL,</a:t>
            </a:r>
            <a:endParaRPr sz="1200" u="none" strike="noStrike" cap="none" dirty="0">
              <a:solidFill>
                <a:srgbClr val="000000"/>
              </a:solidFill>
              <a:latin typeface="Calibri Light" charset="0"/>
              <a:ea typeface="Calibri Light" charset="0"/>
              <a:cs typeface="Calibri Light" charset="0"/>
              <a:sym typeface="Arial"/>
            </a:endParaRPr>
          </a:p>
          <a:p>
            <a:pPr lvl="2">
              <a:buSzPts val="1400"/>
            </a:pPr>
            <a:r>
              <a:rPr lang="en" sz="1200" u="none" strike="noStrike" cap="none" dirty="0">
                <a:solidFill>
                  <a:srgbClr val="000000"/>
                </a:solidFill>
                <a:latin typeface="Calibri Light" charset="0"/>
                <a:ea typeface="Calibri Light" charset="0"/>
                <a:cs typeface="Calibri Light" charset="0"/>
                <a:sym typeface="Arial"/>
              </a:rPr>
              <a:t> </a:t>
            </a:r>
            <a:r>
              <a:rPr lang="en-US" sz="1200" dirty="0">
                <a:latin typeface="Calibri Light" charset="0"/>
                <a:ea typeface="Calibri Light" charset="0"/>
                <a:cs typeface="Calibri Light" charset="0"/>
              </a:rPr>
              <a:t> </a:t>
            </a: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`name`</a:t>
            </a: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VARCHAR(100)</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NULL,</a:t>
            </a:r>
            <a:endParaRPr sz="1200" u="none" strike="noStrike" cap="none" dirty="0">
              <a:solidFill>
                <a:srgbClr val="000000"/>
              </a:solidFill>
              <a:latin typeface="Calibri Light" charset="0"/>
              <a:ea typeface="Calibri Light" charset="0"/>
              <a:cs typeface="Calibri Light" charset="0"/>
              <a:sym typeface="Arial"/>
            </a:endParaRPr>
          </a:p>
          <a:p>
            <a:pPr lvl="2">
              <a:buSzPts val="1400"/>
            </a:pPr>
            <a:r>
              <a:rPr lang="en" sz="1200" u="none" strike="noStrike" cap="none" dirty="0">
                <a:solidFill>
                  <a:srgbClr val="000000"/>
                </a:solidFill>
                <a:latin typeface="Calibri Light" charset="0"/>
                <a:ea typeface="Calibri Light" charset="0"/>
                <a:cs typeface="Calibri Light" charset="0"/>
                <a:sym typeface="Arial"/>
              </a:rPr>
              <a:t> </a:t>
            </a:r>
            <a:r>
              <a:rPr lang="en-US" sz="1200" dirty="0" smtClean="0">
                <a:latin typeface="Calibri Light" charset="0"/>
                <a:ea typeface="Calibri Light" charset="0"/>
                <a:cs typeface="Calibri Light" charset="0"/>
              </a:rPr>
              <a:t>   </a:t>
            </a:r>
            <a:r>
              <a:rPr lang="en" sz="1200" b="1" strike="noStrike" cap="none" dirty="0" smtClean="0">
                <a:solidFill>
                  <a:srgbClr val="FF0000"/>
                </a:solidFill>
                <a:latin typeface="Calibri Light" charset="0"/>
                <a:ea typeface="Calibri Light" charset="0"/>
                <a:cs typeface="Calibri Light" charset="0"/>
                <a:sym typeface="Arial"/>
              </a:rPr>
              <a:t>PRIMARY </a:t>
            </a:r>
            <a:r>
              <a:rPr lang="en" sz="1200" b="1" strike="noStrike" cap="none" dirty="0">
                <a:solidFill>
                  <a:srgbClr val="FF0000"/>
                </a:solidFill>
                <a:latin typeface="Calibri Light" charset="0"/>
                <a:ea typeface="Calibri Light" charset="0"/>
                <a:cs typeface="Calibri Light" charset="0"/>
                <a:sym typeface="Arial"/>
              </a:rPr>
              <a:t>KEY (`</a:t>
            </a:r>
            <a:r>
              <a:rPr lang="en" sz="1200" b="1" strike="noStrike" cap="none" dirty="0" err="1">
                <a:solidFill>
                  <a:srgbClr val="FF0000"/>
                </a:solidFill>
                <a:latin typeface="Calibri Light" charset="0"/>
                <a:ea typeface="Calibri Light" charset="0"/>
                <a:cs typeface="Calibri Light" charset="0"/>
                <a:sym typeface="Arial"/>
              </a:rPr>
              <a:t>idTeacher</a:t>
            </a:r>
            <a:r>
              <a:rPr lang="en" sz="1200" b="1" strike="noStrike" cap="none" dirty="0" smtClean="0">
                <a:solidFill>
                  <a:srgbClr val="FF0000"/>
                </a:solidFill>
                <a:latin typeface="Calibri Light" charset="0"/>
                <a:ea typeface="Calibri Light" charset="0"/>
                <a:cs typeface="Calibri Light" charset="0"/>
                <a:sym typeface="Arial"/>
              </a:rPr>
              <a:t>`)</a:t>
            </a:r>
            <a:endParaRPr lang="en-US" sz="1200" b="1" strike="noStrike" cap="none" dirty="0" smtClean="0">
              <a:solidFill>
                <a:srgbClr val="FF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smtClean="0">
                <a:solidFill>
                  <a:srgbClr val="000000"/>
                </a:solidFill>
                <a:latin typeface="Calibri Light" charset="0"/>
                <a:ea typeface="Calibri Light" charset="0"/>
                <a:cs typeface="Calibri Light" charset="0"/>
                <a:sym typeface="Arial"/>
              </a:rPr>
              <a:t>)</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ENGINE = </a:t>
            </a:r>
            <a:r>
              <a:rPr lang="en" sz="1200" u="none" strike="noStrike" cap="none" dirty="0" err="1">
                <a:solidFill>
                  <a:srgbClr val="000000"/>
                </a:solidFill>
                <a:latin typeface="Calibri Light" charset="0"/>
                <a:ea typeface="Calibri Light" charset="0"/>
                <a:cs typeface="Calibri Light" charset="0"/>
                <a:sym typeface="Arial"/>
              </a:rPr>
              <a:t>InnoDB</a:t>
            </a:r>
            <a:r>
              <a:rPr lang="en" sz="1200" u="none" strike="noStrike" cap="none" dirty="0">
                <a:solidFill>
                  <a:srgbClr val="000000"/>
                </a:solidFill>
                <a:latin typeface="Calibri Light" charset="0"/>
                <a:ea typeface="Calibri Light" charset="0"/>
                <a:cs typeface="Calibri Light" charset="0"/>
                <a:sym typeface="Arial"/>
              </a:rPr>
              <a:t>;</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r>
            <a:br>
              <a:rPr lang="en" sz="1200" u="none" strike="noStrike" cap="none" dirty="0">
                <a:solidFill>
                  <a:srgbClr val="000000"/>
                </a:solidFill>
                <a:latin typeface="Calibri Light" charset="0"/>
                <a:ea typeface="Calibri Light" charset="0"/>
                <a:cs typeface="Calibri Light" charset="0"/>
                <a:sym typeface="Arial"/>
              </a:rPr>
            </a:br>
            <a:r>
              <a:rPr lang="en" sz="1200" u="none" strike="noStrike" cap="none" dirty="0">
                <a:solidFill>
                  <a:srgbClr val="000000"/>
                </a:solidFill>
                <a:latin typeface="Calibri Light" charset="0"/>
                <a:ea typeface="Calibri Light" charset="0"/>
                <a:cs typeface="Calibri Light" charset="0"/>
                <a:sym typeface="Arial"/>
              </a:rPr>
              <a:t>CREATE TABLE IF NOT EXISTS `</a:t>
            </a:r>
            <a:r>
              <a:rPr lang="en" sz="1200" u="none" strike="noStrike" cap="none" dirty="0" err="1">
                <a:solidFill>
                  <a:srgbClr val="000000"/>
                </a:solidFill>
                <a:latin typeface="Calibri Light" charset="0"/>
                <a:ea typeface="Calibri Light" charset="0"/>
                <a:cs typeface="Calibri Light" charset="0"/>
                <a:sym typeface="Arial"/>
              </a:rPr>
              <a:t>mydb</a:t>
            </a:r>
            <a:r>
              <a:rPr lang="en" sz="1200" u="none" strike="noStrike" cap="none" dirty="0">
                <a:solidFill>
                  <a:srgbClr val="000000"/>
                </a:solidFill>
                <a:latin typeface="Calibri Light" charset="0"/>
                <a:ea typeface="Calibri Light" charset="0"/>
                <a:cs typeface="Calibri Light" charset="0"/>
                <a:sym typeface="Arial"/>
              </a:rPr>
              <a:t>`.`Subject` (</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US" sz="1200" dirty="0">
                <a:latin typeface="Calibri Light" charset="0"/>
                <a:ea typeface="Calibri Light" charset="0"/>
                <a:cs typeface="Calibri Light" charset="0"/>
              </a:rPr>
              <a:t> </a:t>
            </a:r>
            <a:r>
              <a:rPr lang="en-US" sz="1200" dirty="0" smtClean="0">
                <a:latin typeface="Calibri Light" charset="0"/>
                <a:ea typeface="Calibri Light" charset="0"/>
                <a:cs typeface="Calibri Light" charset="0"/>
              </a:rPr>
              <a:t>  </a:t>
            </a:r>
            <a:r>
              <a:rPr lang="en" sz="1200" u="none" strike="noStrike" cap="none" dirty="0">
                <a:solidFill>
                  <a:srgbClr val="000000"/>
                </a:solidFill>
                <a:latin typeface="Calibri Light" charset="0"/>
                <a:ea typeface="Calibri Light" charset="0"/>
                <a:cs typeface="Calibri Light" charset="0"/>
                <a:sym typeface="Arial"/>
              </a:rPr>
              <a:t> `</a:t>
            </a:r>
            <a:r>
              <a:rPr lang="en" sz="1200" u="none" strike="noStrike" cap="none" dirty="0" err="1" smtClean="0">
                <a:solidFill>
                  <a:srgbClr val="000000"/>
                </a:solidFill>
                <a:latin typeface="Calibri Light" charset="0"/>
                <a:ea typeface="Calibri Light" charset="0"/>
                <a:cs typeface="Calibri Light" charset="0"/>
                <a:sym typeface="Arial"/>
              </a:rPr>
              <a:t>idSubject</a:t>
            </a:r>
            <a:r>
              <a:rPr lang="en" sz="1200" u="none" strike="noStrike" cap="none" dirty="0" smtClean="0">
                <a:solidFill>
                  <a:srgbClr val="000000"/>
                </a:solidFill>
                <a:latin typeface="Calibri Light" charset="0"/>
                <a:ea typeface="Calibri Light" charset="0"/>
                <a:cs typeface="Calibri Light" charset="0"/>
                <a:sym typeface="Arial"/>
              </a:rPr>
              <a:t>`</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INT</a:t>
            </a:r>
            <a:r>
              <a:rPr lang="en-US" sz="1200" dirty="0">
                <a:latin typeface="Calibri Light" charset="0"/>
                <a:ea typeface="Calibri Light" charset="0"/>
                <a:cs typeface="Calibri Light" charset="0"/>
              </a:rPr>
              <a:t> </a:t>
            </a:r>
            <a:r>
              <a:rPr lang="en-US" sz="1200" dirty="0" smtClean="0">
                <a:latin typeface="Calibri Light" charset="0"/>
                <a:ea typeface="Calibri Light" charset="0"/>
                <a:cs typeface="Calibri Light" charset="0"/>
              </a:rPr>
              <a:t>  </a:t>
            </a:r>
            <a:r>
              <a:rPr lang="en" sz="1200" u="none" strike="noStrike" cap="none" dirty="0" smtClean="0">
                <a:solidFill>
                  <a:srgbClr val="000000"/>
                </a:solidFill>
                <a:latin typeface="Calibri Light" charset="0"/>
                <a:ea typeface="Calibri Light" charset="0"/>
                <a:cs typeface="Calibri Light" charset="0"/>
                <a:sym typeface="Arial"/>
              </a:rPr>
              <a:t>NOT </a:t>
            </a:r>
            <a:r>
              <a:rPr lang="en" sz="1200" u="none" strike="noStrike" cap="none" dirty="0">
                <a:solidFill>
                  <a:srgbClr val="000000"/>
                </a:solidFill>
                <a:latin typeface="Calibri Light" charset="0"/>
                <a:ea typeface="Calibri Light" charset="0"/>
                <a:cs typeface="Calibri Light" charset="0"/>
                <a:sym typeface="Arial"/>
              </a:rPr>
              <a:t>NULL,</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a:t>
            </a:r>
            <a:r>
              <a:rPr lang="en" sz="1200" u="none" strike="noStrike" cap="none" dirty="0">
                <a:solidFill>
                  <a:srgbClr val="000000"/>
                </a:solidFill>
                <a:latin typeface="Calibri Light" charset="0"/>
                <a:ea typeface="Calibri Light" charset="0"/>
                <a:cs typeface="Calibri Light" charset="0"/>
                <a:sym typeface="Arial"/>
              </a:rPr>
              <a:t>name`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VARCHAR(100)</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NULL</a:t>
            </a:r>
            <a:r>
              <a:rPr lang="en" sz="1200" u="none" strike="noStrike" cap="none" dirty="0">
                <a:solidFill>
                  <a:srgbClr val="000000"/>
                </a:solidFill>
                <a:latin typeface="Calibri Light" charset="0"/>
                <a:ea typeface="Calibri Light" charset="0"/>
                <a:cs typeface="Calibri Light" charset="0"/>
                <a:sym typeface="Arial"/>
              </a:rPr>
              <a:t>,</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a:t>
            </a:r>
            <a:r>
              <a:rPr lang="en" sz="1200" u="none" strike="noStrike" cap="none" dirty="0" err="1">
                <a:solidFill>
                  <a:srgbClr val="000000"/>
                </a:solidFill>
                <a:latin typeface="Calibri Light" charset="0"/>
                <a:ea typeface="Calibri Light" charset="0"/>
                <a:cs typeface="Calibri Light" charset="0"/>
                <a:sym typeface="Arial"/>
              </a:rPr>
              <a:t>idTeacher</a:t>
            </a:r>
            <a:r>
              <a:rPr lang="en" sz="1200" u="none" strike="noStrike" cap="none" dirty="0">
                <a:solidFill>
                  <a:srgbClr val="000000"/>
                </a:solidFill>
                <a:latin typeface="Calibri Light" charset="0"/>
                <a:ea typeface="Calibri Light" charset="0"/>
                <a:cs typeface="Calibri Light" charset="0"/>
                <a:sym typeface="Arial"/>
              </a:rPr>
              <a: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INT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NOT NULL,</a:t>
            </a:r>
            <a:endParaRPr lang="en-US" sz="1200" dirty="0">
              <a:latin typeface="Calibri Light" charset="0"/>
              <a:ea typeface="Calibri Light" charset="0"/>
              <a:cs typeface="Calibri Light" charset="0"/>
            </a:endParaRPr>
          </a:p>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smtClean="0">
                <a:solidFill>
                  <a:srgbClr val="000000"/>
                </a:solidFill>
                <a:latin typeface="Calibri Light" charset="0"/>
                <a:ea typeface="Calibri Light" charset="0"/>
                <a:cs typeface="Calibri Light" charset="0"/>
                <a:sym typeface="Arial"/>
              </a:rPr>
              <a:t>    </a:t>
            </a:r>
          </a:p>
          <a:p>
            <a:pPr marL="0" marR="0" lvl="0" indent="0" algn="l" rtl="0">
              <a:lnSpc>
                <a:spcPct val="100000"/>
              </a:lnSpc>
              <a:spcBef>
                <a:spcPts val="0"/>
              </a:spcBef>
              <a:spcAft>
                <a:spcPts val="0"/>
              </a:spcAft>
              <a:buClr>
                <a:srgbClr val="000000"/>
              </a:buClr>
              <a:buSzPts val="1400"/>
              <a:buFont typeface="Arial"/>
              <a:buNone/>
            </a:pPr>
            <a:r>
              <a:rPr lang="en-US" sz="1200" b="1" dirty="0">
                <a:solidFill>
                  <a:srgbClr val="FF0000"/>
                </a:solidFill>
                <a:latin typeface="Calibri Light" charset="0"/>
                <a:ea typeface="Calibri Light" charset="0"/>
                <a:cs typeface="Calibri Light" charset="0"/>
              </a:rPr>
              <a:t> </a:t>
            </a:r>
            <a:r>
              <a:rPr lang="en-US" sz="1200" b="1" dirty="0" smtClean="0">
                <a:solidFill>
                  <a:srgbClr val="FF0000"/>
                </a:solidFill>
                <a:latin typeface="Calibri Light" charset="0"/>
                <a:ea typeface="Calibri Light" charset="0"/>
                <a:cs typeface="Calibri Light" charset="0"/>
              </a:rPr>
              <a:t>   </a:t>
            </a:r>
            <a:r>
              <a:rPr lang="en" sz="1200" b="1" u="none" strike="noStrike" cap="none" dirty="0" smtClean="0">
                <a:solidFill>
                  <a:srgbClr val="FF0000"/>
                </a:solidFill>
                <a:latin typeface="Calibri Light" charset="0"/>
                <a:ea typeface="Calibri Light" charset="0"/>
                <a:cs typeface="Calibri Light" charset="0"/>
                <a:sym typeface="Arial"/>
              </a:rPr>
              <a:t>PRIMARY </a:t>
            </a:r>
            <a:r>
              <a:rPr lang="en" sz="1200" b="1" u="none" strike="noStrike" cap="none" dirty="0">
                <a:solidFill>
                  <a:srgbClr val="FF0000"/>
                </a:solidFill>
                <a:latin typeface="Calibri Light" charset="0"/>
                <a:ea typeface="Calibri Light" charset="0"/>
                <a:cs typeface="Calibri Light" charset="0"/>
                <a:sym typeface="Arial"/>
              </a:rPr>
              <a:t>KEY (`</a:t>
            </a:r>
            <a:r>
              <a:rPr lang="en" sz="1200" b="1" u="none" strike="noStrike" cap="none" dirty="0" err="1">
                <a:solidFill>
                  <a:srgbClr val="FF0000"/>
                </a:solidFill>
                <a:latin typeface="Calibri Light" charset="0"/>
                <a:ea typeface="Calibri Light" charset="0"/>
                <a:cs typeface="Calibri Light" charset="0"/>
                <a:sym typeface="Arial"/>
              </a:rPr>
              <a:t>idSubject</a:t>
            </a:r>
            <a:r>
              <a:rPr lang="en" sz="1200" b="1" u="none" strike="noStrike" cap="none" dirty="0">
                <a:solidFill>
                  <a:srgbClr val="FF0000"/>
                </a:solidFill>
                <a:latin typeface="Calibri Light" charset="0"/>
                <a:ea typeface="Calibri Light" charset="0"/>
                <a:cs typeface="Calibri Light" charset="0"/>
                <a:sym typeface="Arial"/>
              </a:rPr>
              <a:t>`, `</a:t>
            </a:r>
            <a:r>
              <a:rPr lang="en" sz="1200" b="1" u="none" strike="noStrike" cap="none" dirty="0" err="1">
                <a:solidFill>
                  <a:srgbClr val="FF0000"/>
                </a:solidFill>
                <a:latin typeface="Calibri Light" charset="0"/>
                <a:ea typeface="Calibri Light" charset="0"/>
                <a:cs typeface="Calibri Light" charset="0"/>
                <a:sym typeface="Arial"/>
              </a:rPr>
              <a:t>idTeacher</a:t>
            </a:r>
            <a:r>
              <a:rPr lang="en" sz="1200" b="1" u="none" strike="noStrike" cap="none" dirty="0">
                <a:solidFill>
                  <a:srgbClr val="FF0000"/>
                </a:solidFill>
                <a:latin typeface="Calibri Light" charset="0"/>
                <a:ea typeface="Calibri Light" charset="0"/>
                <a:cs typeface="Calibri Light" charset="0"/>
                <a:sym typeface="Arial"/>
              </a:rPr>
              <a:t>`),</a:t>
            </a:r>
            <a:endParaRPr sz="1200" b="1" u="none" strike="noStrike" cap="none" dirty="0">
              <a:solidFill>
                <a:srgbClr val="FF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b="1" u="none" strike="noStrike" cap="none" dirty="0">
                <a:solidFill>
                  <a:srgbClr val="FF0000"/>
                </a:solidFill>
                <a:latin typeface="Calibri Light" charset="0"/>
                <a:ea typeface="Calibri Light" charset="0"/>
                <a:cs typeface="Calibri Light" charset="0"/>
                <a:sym typeface="Arial"/>
              </a:rPr>
              <a:t> </a:t>
            </a:r>
            <a:r>
              <a:rPr lang="en-US" sz="1200" b="1" u="none" strike="noStrike" cap="none" dirty="0" smtClean="0">
                <a:solidFill>
                  <a:srgbClr val="FF0000"/>
                </a:solidFill>
                <a:latin typeface="Calibri Light" charset="0"/>
                <a:ea typeface="Calibri Light" charset="0"/>
                <a:cs typeface="Calibri Light" charset="0"/>
                <a:sym typeface="Arial"/>
              </a:rPr>
              <a:t>   </a:t>
            </a:r>
            <a:r>
              <a:rPr lang="en" sz="1200" b="1" u="none" strike="noStrike" cap="none" dirty="0" smtClean="0">
                <a:solidFill>
                  <a:srgbClr val="FF0000"/>
                </a:solidFill>
                <a:latin typeface="Calibri Light" charset="0"/>
                <a:ea typeface="Calibri Light" charset="0"/>
                <a:cs typeface="Calibri Light" charset="0"/>
                <a:sym typeface="Arial"/>
              </a:rPr>
              <a:t>INDEX </a:t>
            </a:r>
            <a:r>
              <a:rPr lang="en" sz="1200" b="1" u="none" strike="noStrike" cap="none" dirty="0">
                <a:solidFill>
                  <a:srgbClr val="FF0000"/>
                </a:solidFill>
                <a:latin typeface="Calibri Light" charset="0"/>
                <a:ea typeface="Calibri Light" charset="0"/>
                <a:cs typeface="Calibri Light" charset="0"/>
                <a:sym typeface="Arial"/>
              </a:rPr>
              <a:t>`fk_Subject_Lecturer1_idx` (`</a:t>
            </a:r>
            <a:r>
              <a:rPr lang="en" sz="1200" b="1" u="none" strike="noStrike" cap="none" dirty="0" err="1">
                <a:solidFill>
                  <a:srgbClr val="FF0000"/>
                </a:solidFill>
                <a:latin typeface="Calibri Light" charset="0"/>
                <a:ea typeface="Calibri Light" charset="0"/>
                <a:cs typeface="Calibri Light" charset="0"/>
                <a:sym typeface="Arial"/>
              </a:rPr>
              <a:t>idTeacher</a:t>
            </a:r>
            <a:r>
              <a:rPr lang="en" sz="1200" b="1" u="none" strike="noStrike" cap="none" dirty="0">
                <a:solidFill>
                  <a:srgbClr val="FF0000"/>
                </a:solidFill>
                <a:latin typeface="Calibri Light" charset="0"/>
                <a:ea typeface="Calibri Light" charset="0"/>
                <a:cs typeface="Calibri Light" charset="0"/>
                <a:sym typeface="Arial"/>
              </a:rPr>
              <a:t>` ASC),</a:t>
            </a:r>
            <a:endParaRPr sz="1200" b="1" u="none" strike="noStrike" cap="none" dirty="0">
              <a:solidFill>
                <a:srgbClr val="FF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b="1" u="none" strike="noStrike" cap="none" dirty="0">
                <a:solidFill>
                  <a:srgbClr val="FF0000"/>
                </a:solidFill>
                <a:latin typeface="Calibri Light" charset="0"/>
                <a:ea typeface="Calibri Light" charset="0"/>
                <a:cs typeface="Calibri Light" charset="0"/>
                <a:sym typeface="Arial"/>
              </a:rPr>
              <a:t> </a:t>
            </a:r>
            <a:r>
              <a:rPr lang="en-US" sz="1200" b="1" u="none" strike="noStrike" cap="none" dirty="0" smtClean="0">
                <a:solidFill>
                  <a:srgbClr val="FF0000"/>
                </a:solidFill>
                <a:latin typeface="Calibri Light" charset="0"/>
                <a:ea typeface="Calibri Light" charset="0"/>
                <a:cs typeface="Calibri Light" charset="0"/>
                <a:sym typeface="Arial"/>
              </a:rPr>
              <a:t>   </a:t>
            </a:r>
            <a:r>
              <a:rPr lang="en" sz="1200" b="1" u="none" strike="noStrike" cap="none" dirty="0" smtClean="0">
                <a:solidFill>
                  <a:srgbClr val="FF0000"/>
                </a:solidFill>
                <a:latin typeface="Calibri Light" charset="0"/>
                <a:ea typeface="Calibri Light" charset="0"/>
                <a:cs typeface="Calibri Light" charset="0"/>
                <a:sym typeface="Arial"/>
              </a:rPr>
              <a:t>CONSTRAINT </a:t>
            </a:r>
            <a:r>
              <a:rPr lang="en" sz="1200" b="1" u="none" strike="noStrike" cap="none" dirty="0">
                <a:solidFill>
                  <a:srgbClr val="FF0000"/>
                </a:solidFill>
                <a:latin typeface="Calibri Light" charset="0"/>
                <a:ea typeface="Calibri Light" charset="0"/>
                <a:cs typeface="Calibri Light" charset="0"/>
                <a:sym typeface="Arial"/>
              </a:rPr>
              <a:t>`fk_Subject_Lecturer1</a:t>
            </a:r>
            <a:r>
              <a:rPr lang="en" sz="1200" b="1" u="none" strike="noStrike" cap="none" dirty="0" smtClean="0">
                <a:solidFill>
                  <a:srgbClr val="FF0000"/>
                </a:solidFill>
                <a:latin typeface="Calibri Light" charset="0"/>
                <a:ea typeface="Calibri Light" charset="0"/>
                <a:cs typeface="Calibri Light" charset="0"/>
                <a:sym typeface="Arial"/>
              </a:rPr>
              <a:t>`</a:t>
            </a:r>
            <a:endParaRPr lang="en-US" sz="1200" b="1" u="none" strike="noStrike" cap="none" dirty="0" smtClean="0">
              <a:solidFill>
                <a:srgbClr val="FF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US" sz="1200" b="1" dirty="0">
                <a:solidFill>
                  <a:srgbClr val="FF0000"/>
                </a:solidFill>
                <a:latin typeface="Calibri Light" charset="0"/>
                <a:ea typeface="Calibri Light" charset="0"/>
                <a:cs typeface="Calibri Light" charset="0"/>
              </a:rPr>
              <a:t> </a:t>
            </a:r>
            <a:r>
              <a:rPr lang="en-US" sz="1200" b="1" dirty="0" smtClean="0">
                <a:solidFill>
                  <a:srgbClr val="FF0000"/>
                </a:solidFill>
                <a:latin typeface="Calibri Light" charset="0"/>
                <a:ea typeface="Calibri Light" charset="0"/>
                <a:cs typeface="Calibri Light" charset="0"/>
              </a:rPr>
              <a:t>   </a:t>
            </a:r>
            <a:r>
              <a:rPr lang="en" sz="1200" b="1" u="none" strike="noStrike" cap="none" dirty="0" smtClean="0">
                <a:solidFill>
                  <a:srgbClr val="FF0000"/>
                </a:solidFill>
                <a:latin typeface="Calibri Light" charset="0"/>
                <a:ea typeface="Calibri Light" charset="0"/>
                <a:cs typeface="Calibri Light" charset="0"/>
                <a:sym typeface="Arial"/>
              </a:rPr>
              <a:t>FOREIGN </a:t>
            </a:r>
            <a:r>
              <a:rPr lang="en" sz="1200" b="1" u="none" strike="noStrike" cap="none" dirty="0">
                <a:solidFill>
                  <a:srgbClr val="FF0000"/>
                </a:solidFill>
                <a:latin typeface="Calibri Light" charset="0"/>
                <a:ea typeface="Calibri Light" charset="0"/>
                <a:cs typeface="Calibri Light" charset="0"/>
                <a:sym typeface="Arial"/>
              </a:rPr>
              <a:t>KEY (`</a:t>
            </a:r>
            <a:r>
              <a:rPr lang="en" sz="1200" b="1" u="none" strike="noStrike" cap="none" dirty="0" err="1">
                <a:solidFill>
                  <a:srgbClr val="FF0000"/>
                </a:solidFill>
                <a:latin typeface="Calibri Light" charset="0"/>
                <a:ea typeface="Calibri Light" charset="0"/>
                <a:cs typeface="Calibri Light" charset="0"/>
                <a:sym typeface="Arial"/>
              </a:rPr>
              <a:t>idTeacher</a:t>
            </a:r>
            <a:r>
              <a:rPr lang="en" sz="1200" b="1" u="none" strike="noStrike" cap="none" dirty="0">
                <a:solidFill>
                  <a:srgbClr val="FF0000"/>
                </a:solidFill>
                <a:latin typeface="Calibri Light" charset="0"/>
                <a:ea typeface="Calibri Light" charset="0"/>
                <a:cs typeface="Calibri Light" charset="0"/>
                <a:sym typeface="Arial"/>
              </a:rPr>
              <a:t>`)</a:t>
            </a:r>
            <a:endParaRPr sz="1200" b="1" u="none" strike="noStrike" cap="none" dirty="0">
              <a:solidFill>
                <a:srgbClr val="FF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b="1" u="none" strike="noStrike" cap="none" dirty="0">
                <a:solidFill>
                  <a:srgbClr val="FF0000"/>
                </a:solidFill>
                <a:latin typeface="Calibri Light" charset="0"/>
                <a:ea typeface="Calibri Light" charset="0"/>
                <a:cs typeface="Calibri Light" charset="0"/>
                <a:sym typeface="Arial"/>
              </a:rPr>
              <a:t>   </a:t>
            </a:r>
            <a:r>
              <a:rPr lang="en-US" sz="1200" b="1" u="none" strike="noStrike" cap="none" dirty="0" smtClean="0">
                <a:solidFill>
                  <a:srgbClr val="FF0000"/>
                </a:solidFill>
                <a:latin typeface="Calibri Light" charset="0"/>
                <a:ea typeface="Calibri Light" charset="0"/>
                <a:cs typeface="Calibri Light" charset="0"/>
                <a:sym typeface="Arial"/>
              </a:rPr>
              <a:t> </a:t>
            </a:r>
            <a:r>
              <a:rPr lang="en" sz="1200" b="1" u="none" strike="noStrike" cap="none" dirty="0" smtClean="0">
                <a:solidFill>
                  <a:srgbClr val="FF0000"/>
                </a:solidFill>
                <a:latin typeface="Calibri Light" charset="0"/>
                <a:ea typeface="Calibri Light" charset="0"/>
                <a:cs typeface="Calibri Light" charset="0"/>
                <a:sym typeface="Arial"/>
              </a:rPr>
              <a:t>REFERENCES </a:t>
            </a:r>
            <a:r>
              <a:rPr lang="en" sz="1200" b="1" u="none" strike="noStrike" cap="none" dirty="0">
                <a:solidFill>
                  <a:srgbClr val="FF0000"/>
                </a:solidFill>
                <a:latin typeface="Calibri Light" charset="0"/>
                <a:ea typeface="Calibri Light" charset="0"/>
                <a:cs typeface="Calibri Light" charset="0"/>
                <a:sym typeface="Arial"/>
              </a:rPr>
              <a:t>`</a:t>
            </a:r>
            <a:r>
              <a:rPr lang="en" sz="1200" b="1" u="none" strike="noStrike" cap="none" dirty="0" err="1">
                <a:solidFill>
                  <a:srgbClr val="FF0000"/>
                </a:solidFill>
                <a:latin typeface="Calibri Light" charset="0"/>
                <a:ea typeface="Calibri Light" charset="0"/>
                <a:cs typeface="Calibri Light" charset="0"/>
                <a:sym typeface="Arial"/>
              </a:rPr>
              <a:t>mydb</a:t>
            </a:r>
            <a:r>
              <a:rPr lang="en" sz="1200" b="1" u="none" strike="noStrike" cap="none" dirty="0">
                <a:solidFill>
                  <a:srgbClr val="FF0000"/>
                </a:solidFill>
                <a:latin typeface="Calibri Light" charset="0"/>
                <a:ea typeface="Calibri Light" charset="0"/>
                <a:cs typeface="Calibri Light" charset="0"/>
                <a:sym typeface="Arial"/>
              </a:rPr>
              <a:t>`.`Lecturer` (`</a:t>
            </a:r>
            <a:r>
              <a:rPr lang="en" sz="1200" b="1" u="none" strike="noStrike" cap="none" dirty="0" err="1">
                <a:solidFill>
                  <a:srgbClr val="FF0000"/>
                </a:solidFill>
                <a:latin typeface="Calibri Light" charset="0"/>
                <a:ea typeface="Calibri Light" charset="0"/>
                <a:cs typeface="Calibri Light" charset="0"/>
                <a:sym typeface="Arial"/>
              </a:rPr>
              <a:t>idTeacher</a:t>
            </a:r>
            <a:r>
              <a:rPr lang="en" sz="1200" b="1" u="none" strike="noStrike" cap="none" dirty="0">
                <a:solidFill>
                  <a:srgbClr val="FF0000"/>
                </a:solidFill>
                <a:latin typeface="Calibri Light" charset="0"/>
                <a:ea typeface="Calibri Light" charset="0"/>
                <a:cs typeface="Calibri Light" charset="0"/>
                <a:sym typeface="Arial"/>
              </a:rPr>
              <a:t>`)</a:t>
            </a:r>
            <a:endParaRPr sz="1200" b="1" u="none" strike="noStrike" cap="none" dirty="0">
              <a:solidFill>
                <a:srgbClr val="FF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ON </a:t>
            </a:r>
            <a:r>
              <a:rPr lang="en" sz="1200" u="none" strike="noStrike" cap="none" dirty="0">
                <a:solidFill>
                  <a:srgbClr val="000000"/>
                </a:solidFill>
                <a:latin typeface="Calibri Light" charset="0"/>
                <a:ea typeface="Calibri Light" charset="0"/>
                <a:cs typeface="Calibri Light" charset="0"/>
                <a:sym typeface="Arial"/>
              </a:rPr>
              <a:t>DELETE NO ACTION</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t>
            </a:r>
            <a:r>
              <a:rPr lang="en-US" sz="1200" u="none" strike="noStrike" cap="none" dirty="0" smtClean="0">
                <a:solidFill>
                  <a:srgbClr val="000000"/>
                </a:solidFill>
                <a:latin typeface="Calibri Light" charset="0"/>
                <a:ea typeface="Calibri Light" charset="0"/>
                <a:cs typeface="Calibri Light" charset="0"/>
                <a:sym typeface="Arial"/>
              </a:rPr>
              <a:t> </a:t>
            </a:r>
            <a:r>
              <a:rPr lang="en" sz="1200" u="none" strike="noStrike" cap="none" dirty="0" smtClean="0">
                <a:solidFill>
                  <a:srgbClr val="000000"/>
                </a:solidFill>
                <a:latin typeface="Calibri Light" charset="0"/>
                <a:ea typeface="Calibri Light" charset="0"/>
                <a:cs typeface="Calibri Light" charset="0"/>
                <a:sym typeface="Arial"/>
              </a:rPr>
              <a:t>ON </a:t>
            </a:r>
            <a:r>
              <a:rPr lang="en" sz="1200" u="none" strike="noStrike" cap="none" dirty="0">
                <a:solidFill>
                  <a:srgbClr val="000000"/>
                </a:solidFill>
                <a:latin typeface="Calibri Light" charset="0"/>
                <a:ea typeface="Calibri Light" charset="0"/>
                <a:cs typeface="Calibri Light" charset="0"/>
                <a:sym typeface="Arial"/>
              </a:rPr>
              <a:t>UPDATE NO </a:t>
            </a:r>
            <a:r>
              <a:rPr lang="en" sz="1200" u="none" strike="noStrike" cap="none" dirty="0" smtClean="0">
                <a:solidFill>
                  <a:srgbClr val="000000"/>
                </a:solidFill>
                <a:latin typeface="Calibri Light" charset="0"/>
                <a:ea typeface="Calibri Light" charset="0"/>
                <a:cs typeface="Calibri Light" charset="0"/>
                <a:sym typeface="Arial"/>
              </a:rPr>
              <a:t>ACTION</a:t>
            </a:r>
            <a:endParaRPr lang="en-US" sz="1200" u="none" strike="noStrike" cap="none" dirty="0" smtClean="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US" sz="1200" dirty="0" smtClean="0">
                <a:latin typeface="Calibri Light" charset="0"/>
                <a:ea typeface="Calibri Light" charset="0"/>
                <a:cs typeface="Calibri Light" charset="0"/>
              </a:rPr>
              <a:t>)</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ENGINE = </a:t>
            </a:r>
            <a:r>
              <a:rPr lang="en" sz="1200" u="none" strike="noStrike" cap="none" dirty="0" err="1">
                <a:solidFill>
                  <a:srgbClr val="000000"/>
                </a:solidFill>
                <a:latin typeface="Calibri Light" charset="0"/>
                <a:ea typeface="Calibri Light" charset="0"/>
                <a:cs typeface="Calibri Light" charset="0"/>
                <a:sym typeface="Arial"/>
              </a:rPr>
              <a:t>InnoDB</a:t>
            </a:r>
            <a:r>
              <a:rPr lang="en" sz="1200" u="none" strike="noStrike" cap="none" dirty="0">
                <a:solidFill>
                  <a:srgbClr val="000000"/>
                </a:solidFill>
                <a:latin typeface="Calibri Light" charset="0"/>
                <a:ea typeface="Calibri Light" charset="0"/>
                <a:cs typeface="Calibri Light" charset="0"/>
                <a:sym typeface="Arial"/>
              </a:rPr>
              <a:t>;</a:t>
            </a:r>
            <a:endParaRPr sz="1200" u="none" strike="noStrike" cap="none" dirty="0">
              <a:solidFill>
                <a:srgbClr val="000000"/>
              </a:solidFill>
              <a:latin typeface="Calibri Light" charset="0"/>
              <a:ea typeface="Calibri Light" charset="0"/>
              <a:cs typeface="Calibri Light"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200" u="none" strike="noStrike" cap="none" dirty="0">
                <a:solidFill>
                  <a:srgbClr val="000000"/>
                </a:solidFill>
                <a:latin typeface="Calibri Light" charset="0"/>
                <a:ea typeface="Calibri Light" charset="0"/>
                <a:cs typeface="Calibri Light" charset="0"/>
                <a:sym typeface="Arial"/>
              </a:rPr>
              <a:t/>
            </a:r>
            <a:br>
              <a:rPr lang="en" sz="1200" u="none" strike="noStrike" cap="none" dirty="0">
                <a:solidFill>
                  <a:srgbClr val="000000"/>
                </a:solidFill>
                <a:latin typeface="Calibri Light" charset="0"/>
                <a:ea typeface="Calibri Light" charset="0"/>
                <a:cs typeface="Calibri Light" charset="0"/>
                <a:sym typeface="Arial"/>
              </a:rPr>
            </a:br>
            <a:r>
              <a:rPr lang="en" sz="1200" u="none" strike="noStrike" cap="none" dirty="0">
                <a:solidFill>
                  <a:srgbClr val="000000"/>
                </a:solidFill>
                <a:latin typeface="Calibri Light" charset="0"/>
                <a:ea typeface="Calibri Light" charset="0"/>
                <a:cs typeface="Calibri Light" charset="0"/>
                <a:sym typeface="Arial"/>
              </a:rPr>
              <a:t/>
            </a:r>
            <a:br>
              <a:rPr lang="en" sz="1200" u="none" strike="noStrike" cap="none" dirty="0">
                <a:solidFill>
                  <a:srgbClr val="000000"/>
                </a:solidFill>
                <a:latin typeface="Calibri Light" charset="0"/>
                <a:ea typeface="Calibri Light" charset="0"/>
                <a:cs typeface="Calibri Light" charset="0"/>
                <a:sym typeface="Arial"/>
              </a:rPr>
            </a:br>
            <a:endParaRPr sz="1200" u="none" strike="noStrike" cap="none" dirty="0">
              <a:solidFill>
                <a:srgbClr val="000000"/>
              </a:solidFill>
              <a:latin typeface="Calibri Light" charset="0"/>
              <a:ea typeface="Calibri Light" charset="0"/>
              <a:cs typeface="Calibri Light" charset="0"/>
              <a:sym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6" name="Shape 446" descr="https://lh6.googleusercontent.com/kJfeRjWaTLiqe_uLv6E8jmxO-Bg-b_i_gzZL_jgW3eeazziJ7Qk6NBNZJQCawQjOfJk7wDKQzHIrQws7rxQaJwnB99BXl0RmpCfsbj05fbrkK42o2yUXBQ9tV-IO8ySaHKJKUFtjIvw"/>
          <p:cNvPicPr preferRelativeResize="0"/>
          <p:nvPr/>
        </p:nvPicPr>
        <p:blipFill rotWithShape="1">
          <a:blip r:embed="rId3">
            <a:alphaModFix/>
          </a:blip>
          <a:srcRect/>
          <a:stretch/>
        </p:blipFill>
        <p:spPr>
          <a:xfrm>
            <a:off x="1177442" y="711625"/>
            <a:ext cx="6613747" cy="4051530"/>
          </a:xfrm>
          <a:prstGeom prst="rect">
            <a:avLst/>
          </a:prstGeom>
          <a:noFill/>
          <a:ln>
            <a:noFill/>
          </a:ln>
        </p:spPr>
      </p:pic>
      <p:sp>
        <p:nvSpPr>
          <p:cNvPr id="4"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13</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5"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Demo</a:t>
            </a:r>
            <a:endParaRPr sz="1200" b="0" i="0" u="none" strike="noStrike" cap="none" dirty="0">
              <a:solidFill>
                <a:schemeClr val="dk1"/>
              </a:solidFill>
              <a:latin typeface="Calibri"/>
              <a:ea typeface="Calibri"/>
              <a:cs typeface="Calibri"/>
              <a:sym typeface="Calibri"/>
            </a:endParaRPr>
          </a:p>
        </p:txBody>
      </p:sp>
      <p:sp>
        <p:nvSpPr>
          <p:cNvPr id="7" name="Shape 38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4000" b="0" dirty="0" smtClean="0">
                <a:latin typeface="Calibri"/>
                <a:ea typeface="Calibri"/>
                <a:cs typeface="Calibri"/>
                <a:sym typeface="Calibri"/>
              </a:rPr>
              <a:t>Model </a:t>
            </a:r>
            <a:r>
              <a:rPr lang="en-US" sz="4000" b="0" dirty="0">
                <a:latin typeface="Calibri"/>
                <a:ea typeface="Calibri"/>
                <a:cs typeface="Calibri"/>
                <a:sym typeface="Calibri"/>
              </a:rPr>
              <a:t>-</a:t>
            </a:r>
            <a:r>
              <a:rPr lang="en-US" sz="4000" b="0" dirty="0" smtClean="0">
                <a:latin typeface="Calibri"/>
                <a:ea typeface="Calibri"/>
                <a:cs typeface="Calibri"/>
                <a:sym typeface="Calibri"/>
              </a:rPr>
              <a:t> Graph Database</a:t>
            </a:r>
            <a:endParaRPr sz="40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2" name="Shape 452" descr="https://lh6.googleusercontent.com/r6YB1CZK1kiMrNbtsL6zWHDLWR7_ZEoRMZQKNSEjHWykAQ0kpxUrsAb7JJFwp2l-_pgLa5N23alZhx7DBOLDqKZlBXhzwHyubDpmfjAmVYSPQ8S7nVpIzFLWHF5e2yycfCh6Pj8Htok"/>
          <p:cNvPicPr preferRelativeResize="0"/>
          <p:nvPr/>
        </p:nvPicPr>
        <p:blipFill rotWithShape="1">
          <a:blip r:embed="rId3">
            <a:alphaModFix/>
          </a:blip>
          <a:srcRect/>
          <a:stretch/>
        </p:blipFill>
        <p:spPr>
          <a:xfrm>
            <a:off x="1821206" y="699542"/>
            <a:ext cx="5437433" cy="4032448"/>
          </a:xfrm>
          <a:prstGeom prst="rect">
            <a:avLst/>
          </a:prstGeom>
          <a:noFill/>
          <a:ln>
            <a:noFill/>
          </a:ln>
        </p:spPr>
      </p:pic>
      <p:sp>
        <p:nvSpPr>
          <p:cNvPr id="4"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14</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5"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Demo</a:t>
            </a:r>
            <a:endParaRPr sz="1200" b="0" i="0" u="none" strike="noStrike" cap="none" dirty="0">
              <a:solidFill>
                <a:schemeClr val="dk1"/>
              </a:solidFill>
              <a:latin typeface="Calibri"/>
              <a:ea typeface="Calibri"/>
              <a:cs typeface="Calibri"/>
              <a:sym typeface="Calibri"/>
            </a:endParaRPr>
          </a:p>
        </p:txBody>
      </p:sp>
      <p:sp>
        <p:nvSpPr>
          <p:cNvPr id="8" name="Shape 38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4000" b="0" dirty="0" smtClean="0">
                <a:latin typeface="Calibri"/>
                <a:ea typeface="Calibri"/>
                <a:cs typeface="Calibri"/>
                <a:sym typeface="Calibri"/>
              </a:rPr>
              <a:t>Model </a:t>
            </a:r>
            <a:r>
              <a:rPr lang="en-US" sz="4000" b="0" dirty="0">
                <a:latin typeface="Calibri"/>
                <a:ea typeface="Calibri"/>
                <a:cs typeface="Calibri"/>
                <a:sym typeface="Calibri"/>
              </a:rPr>
              <a:t>-</a:t>
            </a:r>
            <a:r>
              <a:rPr lang="en-US" sz="4000" b="0" dirty="0" smtClean="0">
                <a:latin typeface="Calibri"/>
                <a:ea typeface="Calibri"/>
                <a:cs typeface="Calibri"/>
                <a:sym typeface="Calibri"/>
              </a:rPr>
              <a:t> Relational Database</a:t>
            </a:r>
            <a:endParaRPr sz="40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Shape 458"/>
          <p:cNvSpPr txBox="1"/>
          <p:nvPr/>
        </p:nvSpPr>
        <p:spPr>
          <a:xfrm>
            <a:off x="900000" y="720000"/>
            <a:ext cx="2880000" cy="54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800" b="0" i="0" u="none" strike="noStrike" cap="none" dirty="0">
                <a:solidFill>
                  <a:srgbClr val="000000"/>
                </a:solidFill>
                <a:latin typeface="Calibri" charset="0"/>
                <a:ea typeface="Calibri" charset="0"/>
                <a:cs typeface="Calibri" charset="0"/>
                <a:sym typeface="Arial"/>
              </a:rPr>
              <a:t>Graph Database</a:t>
            </a:r>
            <a:endParaRPr sz="2800" b="0" i="0" u="none" strike="noStrike" cap="none" dirty="0">
              <a:solidFill>
                <a:srgbClr val="000000"/>
              </a:solidFill>
              <a:latin typeface="Calibri" charset="0"/>
              <a:ea typeface="Calibri" charset="0"/>
              <a:cs typeface="Calibri" charset="0"/>
              <a:sym typeface="Arial"/>
            </a:endParaRPr>
          </a:p>
        </p:txBody>
      </p:sp>
      <p:sp>
        <p:nvSpPr>
          <p:cNvPr id="459" name="Shape 459"/>
          <p:cNvSpPr/>
          <p:nvPr/>
        </p:nvSpPr>
        <p:spPr>
          <a:xfrm>
            <a:off x="5400000" y="720000"/>
            <a:ext cx="3240000" cy="54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800" i="0" u="none" strike="noStrike" cap="none" dirty="0">
                <a:solidFill>
                  <a:srgbClr val="000000"/>
                </a:solidFill>
                <a:latin typeface="Calibri" charset="0"/>
                <a:ea typeface="Calibri" charset="0"/>
                <a:cs typeface="Calibri" charset="0"/>
                <a:sym typeface="Arial"/>
              </a:rPr>
              <a:t>Relational Database</a:t>
            </a:r>
            <a:endParaRPr sz="2800" i="0" u="none" strike="noStrike" cap="none" dirty="0">
              <a:solidFill>
                <a:srgbClr val="000000"/>
              </a:solidFill>
              <a:latin typeface="Calibri" charset="0"/>
              <a:ea typeface="Calibri" charset="0"/>
              <a:cs typeface="Calibri" charset="0"/>
              <a:sym typeface="Arial"/>
            </a:endParaRPr>
          </a:p>
        </p:txBody>
      </p:sp>
      <p:sp>
        <p:nvSpPr>
          <p:cNvPr id="460" name="Shape 460"/>
          <p:cNvSpPr/>
          <p:nvPr/>
        </p:nvSpPr>
        <p:spPr>
          <a:xfrm>
            <a:off x="4475732" y="1322485"/>
            <a:ext cx="18000" cy="3240000"/>
          </a:xfrm>
          <a:prstGeom prst="rect">
            <a:avLst/>
          </a:prstGeom>
          <a:solidFill>
            <a:schemeClr val="bg2"/>
          </a:solidFill>
          <a:ln w="25400" cap="flat" cmpd="dbl">
            <a:no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461" name="Shape 461" descr="https://lh6.googleusercontent.com/kJfeRjWaTLiqe_uLv6E8jmxO-Bg-b_i_gzZL_jgW3eeazziJ7Qk6NBNZJQCawQjOfJk7wDKQzHIrQws7rxQaJwnB99BXl0RmpCfsbj05fbrkK42o2yUXBQ9tV-IO8ySaHKJKUFtjIvw"/>
          <p:cNvPicPr preferRelativeResize="0"/>
          <p:nvPr/>
        </p:nvPicPr>
        <p:blipFill rotWithShape="1">
          <a:blip r:embed="rId3">
            <a:alphaModFix/>
          </a:blip>
          <a:srcRect/>
          <a:stretch/>
        </p:blipFill>
        <p:spPr>
          <a:xfrm>
            <a:off x="95939" y="1451179"/>
            <a:ext cx="4311181" cy="2640996"/>
          </a:xfrm>
          <a:prstGeom prst="rect">
            <a:avLst/>
          </a:prstGeom>
          <a:noFill/>
          <a:ln>
            <a:noFill/>
          </a:ln>
        </p:spPr>
      </p:pic>
      <p:pic>
        <p:nvPicPr>
          <p:cNvPr id="462" name="Shape 462" descr="https://lh6.googleusercontent.com/r6YB1CZK1kiMrNbtsL6zWHDLWR7_ZEoRMZQKNSEjHWykAQ0kpxUrsAb7JJFwp2l-_pgLa5N23alZhx7DBOLDqKZlBXhzwHyubDpmfjAmVYSPQ8S7nVpIzFLWHF5e2yycfCh6Pj8Htok"/>
          <p:cNvPicPr preferRelativeResize="0"/>
          <p:nvPr/>
        </p:nvPicPr>
        <p:blipFill rotWithShape="1">
          <a:blip r:embed="rId4">
            <a:alphaModFix/>
          </a:blip>
          <a:srcRect/>
          <a:stretch/>
        </p:blipFill>
        <p:spPr>
          <a:xfrm>
            <a:off x="4658675" y="1205454"/>
            <a:ext cx="4202522" cy="3404894"/>
          </a:xfrm>
          <a:prstGeom prst="rect">
            <a:avLst/>
          </a:prstGeom>
          <a:noFill/>
          <a:ln>
            <a:noFill/>
          </a:ln>
        </p:spPr>
      </p:pic>
      <p:sp>
        <p:nvSpPr>
          <p:cNvPr id="8"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15</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9"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Demo</a:t>
            </a:r>
            <a:endParaRPr sz="1200" b="0" i="0" u="none" strike="noStrike" cap="none" dirty="0">
              <a:solidFill>
                <a:schemeClr val="dk1"/>
              </a:solidFill>
              <a:latin typeface="Calibri"/>
              <a:ea typeface="Calibri"/>
              <a:cs typeface="Calibri"/>
              <a:sym typeface="Calibri"/>
            </a:endParaRPr>
          </a:p>
        </p:txBody>
      </p:sp>
      <p:sp>
        <p:nvSpPr>
          <p:cNvPr id="11" name="Shape 38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4000" b="0" dirty="0" smtClean="0">
                <a:latin typeface="Calibri"/>
                <a:ea typeface="Calibri"/>
                <a:cs typeface="Calibri"/>
                <a:sym typeface="Calibri"/>
              </a:rPr>
              <a:t>Model </a:t>
            </a:r>
            <a:r>
              <a:rPr lang="en-US" sz="4000" b="0" dirty="0">
                <a:latin typeface="Calibri"/>
                <a:ea typeface="Calibri"/>
                <a:cs typeface="Calibri"/>
                <a:sym typeface="Calibri"/>
              </a:rPr>
              <a:t>-</a:t>
            </a:r>
            <a:r>
              <a:rPr lang="en-US" sz="4000" b="0" dirty="0" smtClean="0">
                <a:latin typeface="Calibri"/>
                <a:ea typeface="Calibri"/>
                <a:cs typeface="Calibri"/>
                <a:sym typeface="Calibri"/>
              </a:rPr>
              <a:t> Comparison</a:t>
            </a:r>
            <a:endParaRPr sz="40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xfrm>
            <a:off x="2743200" y="0"/>
            <a:ext cx="6400800" cy="609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a:latin typeface="Calibri"/>
                <a:ea typeface="Calibri"/>
                <a:cs typeface="Calibri"/>
                <a:sym typeface="Calibri"/>
              </a:rPr>
              <a:t>Real World Applications</a:t>
            </a:r>
            <a:endParaRPr sz="4000" b="0" i="0" u="none" strike="noStrike" cap="none">
              <a:solidFill>
                <a:schemeClr val="lt1"/>
              </a:solidFill>
              <a:latin typeface="Calibri"/>
              <a:ea typeface="Calibri"/>
              <a:cs typeface="Calibri"/>
              <a:sym typeface="Calibri"/>
            </a:endParaRPr>
          </a:p>
        </p:txBody>
      </p:sp>
      <p:pic>
        <p:nvPicPr>
          <p:cNvPr id="474" name="Shape 474"/>
          <p:cNvPicPr preferRelativeResize="0"/>
          <p:nvPr/>
        </p:nvPicPr>
        <p:blipFill>
          <a:blip r:embed="rId3">
            <a:alphaModFix/>
          </a:blip>
          <a:stretch>
            <a:fillRect/>
          </a:stretch>
        </p:blipFill>
        <p:spPr>
          <a:xfrm>
            <a:off x="1294225" y="849725"/>
            <a:ext cx="6647749" cy="3881325"/>
          </a:xfrm>
          <a:prstGeom prst="rect">
            <a:avLst/>
          </a:prstGeom>
          <a:noFill/>
          <a:ln>
            <a:noFill/>
          </a:ln>
        </p:spPr>
      </p:pic>
      <p:sp>
        <p:nvSpPr>
          <p:cNvPr id="4"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16</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5" name="Shape 138"/>
          <p:cNvSpPr txBox="1"/>
          <p:nvPr/>
        </p:nvSpPr>
        <p:spPr>
          <a:xfrm>
            <a:off x="16642" y="4864723"/>
            <a:ext cx="180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smtClean="0">
                <a:solidFill>
                  <a:schemeClr val="dk1"/>
                </a:solidFill>
                <a:latin typeface="Calibri"/>
                <a:ea typeface="Calibri"/>
                <a:cs typeface="Calibri"/>
                <a:sym typeface="Calibri"/>
              </a:rPr>
              <a:t>Real World Applications</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360000" y="986400"/>
            <a:ext cx="8784000" cy="2450005"/>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sz="2400" u="none" strike="noStrike" cap="none" dirty="0">
                <a:solidFill>
                  <a:schemeClr val="accent2"/>
                </a:solidFill>
                <a:latin typeface="Calibri" charset="0"/>
                <a:ea typeface="Calibri" charset="0"/>
                <a:cs typeface="Calibri" charset="0"/>
                <a:sym typeface="Arial"/>
              </a:rPr>
              <a:t>Distributed graph data management</a:t>
            </a:r>
            <a:endParaRPr sz="2400" u="none" strike="noStrike" cap="none" dirty="0">
              <a:solidFill>
                <a:schemeClr val="accent2"/>
              </a:solidFill>
              <a:latin typeface="Calibri" charset="0"/>
              <a:ea typeface="Calibri" charset="0"/>
              <a:cs typeface="Calibri" charset="0"/>
              <a:sym typeface="Arial"/>
            </a:endParaRPr>
          </a:p>
          <a:p>
            <a:pPr marL="457200" marR="0" lvl="0" indent="-342900" algn="l" rtl="0">
              <a:lnSpc>
                <a:spcPct val="115000"/>
              </a:lnSpc>
              <a:spcBef>
                <a:spcPts val="0"/>
              </a:spcBef>
              <a:spcAft>
                <a:spcPts val="0"/>
              </a:spcAft>
              <a:buClr>
                <a:schemeClr val="accent2"/>
              </a:buClr>
              <a:buSzPct val="120000"/>
              <a:buFont typeface="Wingdings" charset="2"/>
              <a:buChar char="§"/>
            </a:pPr>
            <a:r>
              <a:rPr lang="en" sz="1800" u="none" strike="noStrike" cap="none" dirty="0">
                <a:solidFill>
                  <a:srgbClr val="292934"/>
                </a:solidFill>
                <a:latin typeface="Calibri" charset="0"/>
                <a:ea typeface="Calibri" charset="0"/>
                <a:cs typeface="Calibri" charset="0"/>
                <a:sym typeface="Arial"/>
              </a:rPr>
              <a:t>Manage dynamically changing data</a:t>
            </a:r>
            <a:endParaRPr sz="1800" u="none" strike="noStrike" cap="none" dirty="0">
              <a:solidFill>
                <a:srgbClr val="292934"/>
              </a:solidFill>
              <a:latin typeface="Calibri" charset="0"/>
              <a:ea typeface="Calibri" charset="0"/>
              <a:cs typeface="Calibri" charset="0"/>
              <a:sym typeface="Arial"/>
            </a:endParaRPr>
          </a:p>
          <a:p>
            <a:pPr marL="457200" marR="0" lvl="0" indent="-342900" algn="l" rtl="0">
              <a:lnSpc>
                <a:spcPct val="115000"/>
              </a:lnSpc>
              <a:spcBef>
                <a:spcPts val="0"/>
              </a:spcBef>
              <a:spcAft>
                <a:spcPts val="0"/>
              </a:spcAft>
              <a:buClr>
                <a:schemeClr val="accent2"/>
              </a:buClr>
              <a:buSzPct val="120000"/>
              <a:buFont typeface="Wingdings" charset="2"/>
              <a:buChar char="§"/>
            </a:pPr>
            <a:r>
              <a:rPr lang="en" sz="1800" u="none" strike="noStrike" cap="none" dirty="0">
                <a:solidFill>
                  <a:srgbClr val="292934"/>
                </a:solidFill>
                <a:latin typeface="Calibri" charset="0"/>
                <a:ea typeface="Calibri" charset="0"/>
                <a:cs typeface="Calibri" charset="0"/>
                <a:sym typeface="Arial"/>
              </a:rPr>
              <a:t>Low latency query processing</a:t>
            </a:r>
            <a:endParaRPr sz="1800" u="none" strike="noStrike" cap="none" dirty="0">
              <a:solidFill>
                <a:srgbClr val="292934"/>
              </a:solidFill>
              <a:latin typeface="Calibri" charset="0"/>
              <a:ea typeface="Calibri" charset="0"/>
              <a:cs typeface="Calibri" charset="0"/>
              <a:sym typeface="Arial"/>
            </a:endParaRPr>
          </a:p>
          <a:p>
            <a:pPr marL="457200" marR="0" lvl="0" indent="-342900" algn="l" rtl="0">
              <a:lnSpc>
                <a:spcPct val="115000"/>
              </a:lnSpc>
              <a:spcBef>
                <a:spcPts val="0"/>
              </a:spcBef>
              <a:spcAft>
                <a:spcPts val="0"/>
              </a:spcAft>
              <a:buClr>
                <a:schemeClr val="accent2"/>
              </a:buClr>
              <a:buSzPct val="120000"/>
              <a:buFont typeface="Wingdings" charset="2"/>
              <a:buChar char="§"/>
            </a:pPr>
            <a:r>
              <a:rPr lang="en" sz="1800" u="none" strike="noStrike" cap="none" dirty="0" smtClean="0">
                <a:solidFill>
                  <a:srgbClr val="292934"/>
                </a:solidFill>
                <a:latin typeface="Calibri" charset="0"/>
                <a:ea typeface="Calibri" charset="0"/>
                <a:cs typeface="Calibri" charset="0"/>
                <a:sym typeface="Arial"/>
              </a:rPr>
              <a:t>Algorithm</a:t>
            </a:r>
            <a:r>
              <a:rPr lang="en-US" sz="1800" u="none" strike="noStrike" cap="none" dirty="0" smtClean="0">
                <a:solidFill>
                  <a:srgbClr val="292934"/>
                </a:solidFill>
                <a:latin typeface="Calibri" charset="0"/>
                <a:ea typeface="Calibri" charset="0"/>
                <a:cs typeface="Calibri" charset="0"/>
                <a:sym typeface="Arial"/>
              </a:rPr>
              <a:t>s</a:t>
            </a:r>
            <a:endParaRPr sz="1800" u="none" strike="noStrike" cap="none" dirty="0">
              <a:solidFill>
                <a:srgbClr val="292934"/>
              </a:solidFill>
              <a:latin typeface="Calibri" charset="0"/>
              <a:ea typeface="Calibri" charset="0"/>
              <a:cs typeface="Calibri" charset="0"/>
              <a:sym typeface="Arial"/>
            </a:endParaRPr>
          </a:p>
          <a:p>
            <a:pPr marL="742950" marR="0" lvl="0" indent="-285750" algn="l" rtl="0">
              <a:lnSpc>
                <a:spcPct val="115000"/>
              </a:lnSpc>
              <a:spcBef>
                <a:spcPts val="0"/>
              </a:spcBef>
              <a:spcAft>
                <a:spcPts val="0"/>
              </a:spcAft>
              <a:buClr>
                <a:schemeClr val="accent2"/>
              </a:buClr>
              <a:buSzPct val="100000"/>
              <a:buFont typeface="Arial" charset="0"/>
              <a:buChar char="•"/>
            </a:pPr>
            <a:r>
              <a:rPr lang="en" sz="1800" u="none" strike="noStrike" cap="none" dirty="0" smtClean="0">
                <a:solidFill>
                  <a:srgbClr val="292934"/>
                </a:solidFill>
                <a:latin typeface="Calibri" charset="0"/>
                <a:ea typeface="Calibri" charset="0"/>
                <a:cs typeface="Calibri" charset="0"/>
                <a:sym typeface="Arial"/>
              </a:rPr>
              <a:t>Hybrid </a:t>
            </a:r>
            <a:r>
              <a:rPr lang="en" sz="1800" u="none" strike="noStrike" cap="none" dirty="0">
                <a:solidFill>
                  <a:srgbClr val="292934"/>
                </a:solidFill>
                <a:latin typeface="Calibri" charset="0"/>
                <a:ea typeface="Calibri" charset="0"/>
                <a:cs typeface="Calibri" charset="0"/>
                <a:sym typeface="Arial"/>
              </a:rPr>
              <a:t>replication policy by monitoring access patterns</a:t>
            </a:r>
            <a:endParaRPr sz="1800" u="none" strike="noStrike" cap="none" dirty="0">
              <a:solidFill>
                <a:srgbClr val="292934"/>
              </a:solidFill>
              <a:latin typeface="Calibri" charset="0"/>
              <a:ea typeface="Calibri" charset="0"/>
              <a:cs typeface="Calibri" charset="0"/>
              <a:sym typeface="Arial"/>
            </a:endParaRPr>
          </a:p>
          <a:p>
            <a:pPr marL="742950" marR="0" lvl="0" indent="-285750" algn="l" rtl="0">
              <a:lnSpc>
                <a:spcPct val="115000"/>
              </a:lnSpc>
              <a:spcBef>
                <a:spcPts val="0"/>
              </a:spcBef>
              <a:spcAft>
                <a:spcPts val="0"/>
              </a:spcAft>
              <a:buClr>
                <a:schemeClr val="accent2"/>
              </a:buClr>
              <a:buSzPct val="100000"/>
              <a:buFont typeface="Arial" charset="0"/>
              <a:buChar char="•"/>
            </a:pPr>
            <a:r>
              <a:rPr lang="en" sz="1800" u="none" strike="noStrike" cap="none" dirty="0" smtClean="0">
                <a:solidFill>
                  <a:srgbClr val="292934"/>
                </a:solidFill>
                <a:latin typeface="Calibri" charset="0"/>
                <a:ea typeface="Calibri" charset="0"/>
                <a:cs typeface="Calibri" charset="0"/>
                <a:sym typeface="Arial"/>
              </a:rPr>
              <a:t>Clustering</a:t>
            </a:r>
            <a:endParaRPr sz="1800" u="none" strike="noStrike" cap="none" dirty="0">
              <a:solidFill>
                <a:srgbClr val="292934"/>
              </a:solidFill>
              <a:latin typeface="Calibri" charset="0"/>
              <a:ea typeface="Calibri" charset="0"/>
              <a:cs typeface="Calibri" charset="0"/>
              <a:sym typeface="Arial"/>
            </a:endParaRPr>
          </a:p>
          <a:p>
            <a:pPr marL="742950" marR="0" lvl="0" indent="-285750" algn="l" rtl="0">
              <a:lnSpc>
                <a:spcPct val="115000"/>
              </a:lnSpc>
              <a:spcBef>
                <a:spcPts val="0"/>
              </a:spcBef>
              <a:spcAft>
                <a:spcPts val="0"/>
              </a:spcAft>
              <a:buClr>
                <a:schemeClr val="accent2"/>
              </a:buClr>
              <a:buSzPct val="100000"/>
              <a:buFont typeface="Arial" charset="0"/>
              <a:buChar char="•"/>
            </a:pPr>
            <a:r>
              <a:rPr lang="en" sz="1800" u="none" strike="noStrike" cap="none" dirty="0" smtClean="0">
                <a:solidFill>
                  <a:srgbClr val="292934"/>
                </a:solidFill>
                <a:latin typeface="Calibri" charset="0"/>
                <a:ea typeface="Calibri" charset="0"/>
                <a:cs typeface="Calibri" charset="0"/>
                <a:sym typeface="Arial"/>
              </a:rPr>
              <a:t>Make </a:t>
            </a:r>
            <a:r>
              <a:rPr lang="en" sz="1800" u="none" strike="noStrike" cap="none" dirty="0">
                <a:solidFill>
                  <a:srgbClr val="292934"/>
                </a:solidFill>
                <a:latin typeface="Calibri" charset="0"/>
                <a:ea typeface="Calibri" charset="0"/>
                <a:cs typeface="Calibri" charset="0"/>
                <a:sym typeface="Arial"/>
              </a:rPr>
              <a:t>replication decision</a:t>
            </a:r>
            <a:endParaRPr sz="1800" u="none" strike="noStrike" cap="none" dirty="0">
              <a:solidFill>
                <a:schemeClr val="dk1"/>
              </a:solidFill>
              <a:latin typeface="Calibri" charset="0"/>
              <a:ea typeface="Calibri" charset="0"/>
              <a:cs typeface="Calibri" charset="0"/>
              <a:sym typeface="Arial"/>
            </a:endParaRPr>
          </a:p>
        </p:txBody>
      </p:sp>
      <p:sp>
        <p:nvSpPr>
          <p:cNvPr id="480" name="Shape 480"/>
          <p:cNvSpPr txBox="1">
            <a:spLocks noGrp="1"/>
          </p:cNvSpPr>
          <p:nvPr>
            <p:ph type="title"/>
          </p:nvPr>
        </p:nvSpPr>
        <p:spPr>
          <a:xfrm>
            <a:off x="2743200" y="0"/>
            <a:ext cx="6400800" cy="609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a:t>
            </a:r>
            <a:r>
              <a:rPr lang="en" sz="4000" b="0">
                <a:latin typeface="Calibri"/>
                <a:ea typeface="Calibri"/>
                <a:cs typeface="Calibri"/>
                <a:sym typeface="Calibri"/>
              </a:rPr>
              <a:t>Data Management</a:t>
            </a:r>
            <a:endParaRPr sz="4000" b="0" i="0" u="none" strike="noStrike" cap="none">
              <a:solidFill>
                <a:schemeClr val="lt1"/>
              </a:solidFill>
              <a:latin typeface="Calibri"/>
              <a:ea typeface="Calibri"/>
              <a:cs typeface="Calibri"/>
              <a:sym typeface="Calibri"/>
            </a:endParaRPr>
          </a:p>
        </p:txBody>
      </p:sp>
      <p:sp>
        <p:nvSpPr>
          <p:cNvPr id="4"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17</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5" name="Shape 138"/>
          <p:cNvSpPr txBox="1"/>
          <p:nvPr/>
        </p:nvSpPr>
        <p:spPr>
          <a:xfrm>
            <a:off x="16642" y="4864723"/>
            <a:ext cx="180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Graph </a:t>
            </a:r>
            <a:r>
              <a:rPr lang="en-US" sz="1200" smtClean="0">
                <a:solidFill>
                  <a:schemeClr val="dk1"/>
                </a:solidFill>
                <a:latin typeface="Calibri"/>
                <a:ea typeface="Calibri"/>
                <a:cs typeface="Calibri"/>
                <a:sym typeface="Calibri"/>
              </a:rPr>
              <a:t>Data Management</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360000" y="986400"/>
            <a:ext cx="9114832" cy="222976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2400" dirty="0">
                <a:solidFill>
                  <a:schemeClr val="accent2"/>
                </a:solidFill>
                <a:latin typeface="Calibri" charset="0"/>
                <a:ea typeface="Calibri" charset="0"/>
                <a:cs typeface="Calibri" charset="0"/>
              </a:rPr>
              <a:t>Partition management</a:t>
            </a:r>
            <a:endParaRPr sz="2400" i="0" u="none" strike="noStrike" cap="none" dirty="0">
              <a:solidFill>
                <a:schemeClr val="accent2"/>
              </a:solidFill>
              <a:latin typeface="Calibri" charset="0"/>
              <a:ea typeface="Calibri" charset="0"/>
              <a:cs typeface="Calibri" charset="0"/>
              <a:sym typeface="Arial"/>
            </a:endParaRPr>
          </a:p>
          <a:p>
            <a:pPr marL="457200" marR="0" lvl="0" indent="-342900" algn="l" rtl="0">
              <a:lnSpc>
                <a:spcPct val="115000"/>
              </a:lnSpc>
              <a:spcBef>
                <a:spcPts val="0"/>
              </a:spcBef>
              <a:spcAft>
                <a:spcPts val="0"/>
              </a:spcAft>
              <a:buClr>
                <a:schemeClr val="accent2"/>
              </a:buClr>
              <a:buSzPct val="120000"/>
              <a:buFont typeface="Wingdings" charset="2"/>
              <a:buChar char="§"/>
            </a:pPr>
            <a:r>
              <a:rPr lang="en" sz="1800" b="1" i="0" u="none" strike="noStrike" cap="none" dirty="0">
                <a:solidFill>
                  <a:srgbClr val="292934"/>
                </a:solidFill>
                <a:latin typeface="Calibri" charset="0"/>
                <a:ea typeface="Calibri" charset="0"/>
                <a:cs typeface="Calibri" charset="0"/>
              </a:rPr>
              <a:t>S</a:t>
            </a:r>
            <a:r>
              <a:rPr lang="en" sz="1800" b="0" i="0" u="none" strike="noStrike" cap="none" dirty="0">
                <a:solidFill>
                  <a:srgbClr val="292934"/>
                </a:solidFill>
                <a:latin typeface="Calibri" charset="0"/>
                <a:ea typeface="Calibri" charset="0"/>
                <a:cs typeface="Calibri" charset="0"/>
                <a:sym typeface="Arial"/>
              </a:rPr>
              <a:t>elf </a:t>
            </a:r>
            <a:r>
              <a:rPr lang="en" sz="1800" b="1" i="0" u="none" strike="noStrike" cap="none" dirty="0">
                <a:solidFill>
                  <a:srgbClr val="292934"/>
                </a:solidFill>
                <a:latin typeface="Calibri" charset="0"/>
                <a:ea typeface="Calibri" charset="0"/>
                <a:cs typeface="Calibri" charset="0"/>
              </a:rPr>
              <a:t>E</a:t>
            </a:r>
            <a:r>
              <a:rPr lang="en" sz="1800" b="0" i="0" u="none" strike="noStrike" cap="none" dirty="0">
                <a:solidFill>
                  <a:srgbClr val="292934"/>
                </a:solidFill>
                <a:latin typeface="Calibri" charset="0"/>
                <a:ea typeface="Calibri" charset="0"/>
                <a:cs typeface="Calibri" charset="0"/>
                <a:sym typeface="Arial"/>
              </a:rPr>
              <a:t>volving </a:t>
            </a:r>
            <a:r>
              <a:rPr lang="en" sz="1800" b="1" i="0" u="none" strike="noStrike" cap="none" dirty="0">
                <a:solidFill>
                  <a:srgbClr val="292934"/>
                </a:solidFill>
                <a:latin typeface="Calibri" charset="0"/>
                <a:ea typeface="Calibri" charset="0"/>
                <a:cs typeface="Calibri" charset="0"/>
              </a:rPr>
              <a:t>D</a:t>
            </a:r>
            <a:r>
              <a:rPr lang="en" sz="1800" b="0" i="0" u="none" strike="noStrike" cap="none" dirty="0">
                <a:solidFill>
                  <a:srgbClr val="292934"/>
                </a:solidFill>
                <a:latin typeface="Calibri" charset="0"/>
                <a:ea typeface="Calibri" charset="0"/>
                <a:cs typeface="Calibri" charset="0"/>
                <a:sym typeface="Arial"/>
              </a:rPr>
              <a:t>istributed </a:t>
            </a:r>
            <a:r>
              <a:rPr lang="en" sz="1800" b="1" i="0" u="none" strike="noStrike" cap="none" dirty="0">
                <a:solidFill>
                  <a:srgbClr val="292934"/>
                </a:solidFill>
                <a:latin typeface="Calibri" charset="0"/>
                <a:ea typeface="Calibri" charset="0"/>
                <a:cs typeface="Calibri" charset="0"/>
              </a:rPr>
              <a:t>G</a:t>
            </a:r>
            <a:r>
              <a:rPr lang="en" sz="1800" b="0" i="0" u="none" strike="noStrike" cap="none" dirty="0">
                <a:solidFill>
                  <a:srgbClr val="292934"/>
                </a:solidFill>
                <a:latin typeface="Calibri" charset="0"/>
                <a:ea typeface="Calibri" charset="0"/>
                <a:cs typeface="Calibri" charset="0"/>
                <a:sym typeface="Arial"/>
              </a:rPr>
              <a:t>raph management </a:t>
            </a:r>
            <a:r>
              <a:rPr lang="en" sz="1800" b="1" i="0" u="none" strike="noStrike" cap="none" dirty="0">
                <a:solidFill>
                  <a:srgbClr val="292934"/>
                </a:solidFill>
                <a:latin typeface="Calibri" charset="0"/>
                <a:ea typeface="Calibri" charset="0"/>
                <a:cs typeface="Calibri" charset="0"/>
              </a:rPr>
              <a:t>E</a:t>
            </a:r>
            <a:r>
              <a:rPr lang="en" sz="1800" b="0" i="0" u="none" strike="noStrike" cap="none" dirty="0">
                <a:solidFill>
                  <a:srgbClr val="292934"/>
                </a:solidFill>
                <a:latin typeface="Calibri" charset="0"/>
                <a:ea typeface="Calibri" charset="0"/>
                <a:cs typeface="Calibri" charset="0"/>
                <a:sym typeface="Arial"/>
              </a:rPr>
              <a:t>nvironment</a:t>
            </a:r>
            <a:endParaRPr sz="1800" b="0" i="0" u="none" strike="noStrike" cap="none" dirty="0">
              <a:solidFill>
                <a:srgbClr val="292934"/>
              </a:solidFill>
              <a:latin typeface="Calibri" charset="0"/>
              <a:ea typeface="Calibri" charset="0"/>
              <a:cs typeface="Calibri" charset="0"/>
              <a:sym typeface="Arial"/>
            </a:endParaRPr>
          </a:p>
          <a:p>
            <a:pPr marL="457200" marR="0" lvl="0" indent="-342900" algn="l" rtl="0">
              <a:lnSpc>
                <a:spcPct val="115000"/>
              </a:lnSpc>
              <a:spcBef>
                <a:spcPts val="0"/>
              </a:spcBef>
              <a:spcAft>
                <a:spcPts val="0"/>
              </a:spcAft>
              <a:buClr>
                <a:schemeClr val="accent2"/>
              </a:buClr>
              <a:buSzPct val="120000"/>
              <a:buFont typeface="Wingdings" charset="2"/>
              <a:buChar char="§"/>
            </a:pPr>
            <a:r>
              <a:rPr lang="en" sz="1800" b="0" i="0" u="none" strike="noStrike" cap="none" dirty="0">
                <a:solidFill>
                  <a:srgbClr val="292934"/>
                </a:solidFill>
                <a:latin typeface="Calibri" charset="0"/>
                <a:ea typeface="Calibri" charset="0"/>
                <a:cs typeface="Calibri" charset="0"/>
                <a:sym typeface="Arial"/>
              </a:rPr>
              <a:t>Two-level architecture</a:t>
            </a:r>
            <a:endParaRPr sz="1800" b="0" i="0" u="none" strike="noStrike" cap="none" dirty="0">
              <a:solidFill>
                <a:srgbClr val="292934"/>
              </a:solidFill>
              <a:latin typeface="Calibri" charset="0"/>
              <a:ea typeface="Calibri" charset="0"/>
              <a:cs typeface="Calibri" charset="0"/>
              <a:sym typeface="Arial"/>
            </a:endParaRPr>
          </a:p>
          <a:p>
            <a:pPr marL="457200" marR="0" lvl="0" indent="-342900" algn="l" rtl="0">
              <a:lnSpc>
                <a:spcPct val="115000"/>
              </a:lnSpc>
              <a:spcBef>
                <a:spcPts val="0"/>
              </a:spcBef>
              <a:spcAft>
                <a:spcPts val="0"/>
              </a:spcAft>
              <a:buClr>
                <a:schemeClr val="accent2"/>
              </a:buClr>
              <a:buSzPct val="120000"/>
              <a:buFont typeface="Wingdings" charset="2"/>
              <a:buChar char="§"/>
            </a:pPr>
            <a:r>
              <a:rPr lang="en" sz="1800" b="0" i="0" u="none" strike="noStrike" cap="none" dirty="0">
                <a:solidFill>
                  <a:srgbClr val="292934"/>
                </a:solidFill>
                <a:latin typeface="Calibri" charset="0"/>
                <a:ea typeface="Calibri" charset="0"/>
                <a:cs typeface="Calibri" charset="0"/>
                <a:sym typeface="Arial"/>
              </a:rPr>
              <a:t>Complimentary primary partition</a:t>
            </a:r>
            <a:endParaRPr sz="1800" b="0" i="0" u="none" strike="noStrike" cap="none" dirty="0">
              <a:solidFill>
                <a:srgbClr val="292934"/>
              </a:solidFill>
              <a:latin typeface="Calibri" charset="0"/>
              <a:ea typeface="Calibri" charset="0"/>
              <a:cs typeface="Calibri" charset="0"/>
              <a:sym typeface="Arial"/>
            </a:endParaRPr>
          </a:p>
          <a:p>
            <a:pPr marL="457200" marR="0" lvl="0" indent="-342900" algn="l" rtl="0">
              <a:lnSpc>
                <a:spcPct val="115000"/>
              </a:lnSpc>
              <a:spcBef>
                <a:spcPts val="0"/>
              </a:spcBef>
              <a:spcAft>
                <a:spcPts val="0"/>
              </a:spcAft>
              <a:buClr>
                <a:schemeClr val="accent2"/>
              </a:buClr>
              <a:buSzPct val="120000"/>
              <a:buFont typeface="Wingdings" charset="2"/>
              <a:buChar char="§"/>
            </a:pPr>
            <a:r>
              <a:rPr lang="en" sz="1800" b="0" i="0" u="none" strike="noStrike" cap="none" dirty="0">
                <a:solidFill>
                  <a:srgbClr val="292934"/>
                </a:solidFill>
                <a:latin typeface="Calibri" charset="0"/>
                <a:ea typeface="Calibri" charset="0"/>
                <a:cs typeface="Calibri" charset="0"/>
                <a:sym typeface="Arial"/>
              </a:rPr>
              <a:t>Secondary partition</a:t>
            </a:r>
            <a:endParaRPr sz="1800" b="0" i="0" u="none" strike="noStrike" cap="none" dirty="0">
              <a:solidFill>
                <a:srgbClr val="292934"/>
              </a:solidFill>
              <a:latin typeface="Calibri" charset="0"/>
              <a:ea typeface="Calibri" charset="0"/>
              <a:cs typeface="Calibri" charset="0"/>
              <a:sym typeface="Arial"/>
            </a:endParaRPr>
          </a:p>
          <a:p>
            <a:pPr marL="457200" marR="0" lvl="0" indent="-342900" algn="l" rtl="0">
              <a:lnSpc>
                <a:spcPct val="115000"/>
              </a:lnSpc>
              <a:spcBef>
                <a:spcPts val="0"/>
              </a:spcBef>
              <a:spcAft>
                <a:spcPts val="0"/>
              </a:spcAft>
              <a:buClr>
                <a:schemeClr val="accent2"/>
              </a:buClr>
              <a:buSzPct val="120000"/>
              <a:buFont typeface="Wingdings" charset="2"/>
              <a:buChar char="§"/>
            </a:pPr>
            <a:r>
              <a:rPr lang="en" sz="1800" b="0" i="0" u="none" strike="noStrike" cap="none" dirty="0">
                <a:solidFill>
                  <a:srgbClr val="292934"/>
                </a:solidFill>
                <a:latin typeface="Calibri" charset="0"/>
                <a:ea typeface="Calibri" charset="0"/>
                <a:cs typeface="Calibri" charset="0"/>
                <a:sym typeface="Arial"/>
              </a:rPr>
              <a:t>Includes set of workload </a:t>
            </a:r>
            <a:r>
              <a:rPr lang="en" sz="1800" b="0" i="0" u="none" strike="noStrike" cap="none" dirty="0" err="1" smtClean="0">
                <a:solidFill>
                  <a:srgbClr val="292934"/>
                </a:solidFill>
                <a:latin typeface="Calibri" charset="0"/>
                <a:ea typeface="Calibri" charset="0"/>
                <a:cs typeface="Calibri" charset="0"/>
                <a:sym typeface="Arial"/>
              </a:rPr>
              <a:t>analy</a:t>
            </a:r>
            <a:r>
              <a:rPr lang="en-US" sz="1800" dirty="0" smtClean="0">
                <a:solidFill>
                  <a:srgbClr val="292934"/>
                </a:solidFill>
                <a:latin typeface="Calibri" charset="0"/>
                <a:ea typeface="Calibri" charset="0"/>
                <a:cs typeface="Calibri" charset="0"/>
              </a:rPr>
              <a:t>sing</a:t>
            </a:r>
            <a:r>
              <a:rPr lang="en" sz="1800" b="0" i="0" u="none" strike="noStrike" cap="none" dirty="0" smtClean="0">
                <a:solidFill>
                  <a:srgbClr val="292934"/>
                </a:solidFill>
                <a:latin typeface="Calibri" charset="0"/>
                <a:ea typeface="Calibri" charset="0"/>
                <a:cs typeface="Calibri" charset="0"/>
                <a:sym typeface="Arial"/>
              </a:rPr>
              <a:t> algorithms</a:t>
            </a:r>
            <a:endParaRPr sz="1800" b="0" i="0" u="none" strike="noStrike" cap="none" dirty="0">
              <a:solidFill>
                <a:srgbClr val="292934"/>
              </a:solidFill>
              <a:latin typeface="Calibri" charset="0"/>
              <a:ea typeface="Calibri" charset="0"/>
              <a:cs typeface="Calibri" charset="0"/>
              <a:sym typeface="Arial"/>
            </a:endParaRPr>
          </a:p>
        </p:txBody>
      </p:sp>
      <p:sp>
        <p:nvSpPr>
          <p:cNvPr id="486" name="Shape 486"/>
          <p:cNvSpPr txBox="1">
            <a:spLocks noGrp="1"/>
          </p:cNvSpPr>
          <p:nvPr>
            <p:ph type="title"/>
          </p:nvPr>
        </p:nvSpPr>
        <p:spPr>
          <a:xfrm>
            <a:off x="2743200" y="0"/>
            <a:ext cx="6400800" cy="609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a:t>
            </a:r>
            <a:r>
              <a:rPr lang="en" sz="4000" b="0">
                <a:latin typeface="Calibri"/>
                <a:ea typeface="Calibri"/>
                <a:cs typeface="Calibri"/>
                <a:sym typeface="Calibri"/>
              </a:rPr>
              <a:t>Data Management</a:t>
            </a:r>
            <a:endParaRPr sz="4000" b="0" i="0" u="none" strike="noStrike" cap="none">
              <a:solidFill>
                <a:schemeClr val="lt1"/>
              </a:solidFill>
              <a:latin typeface="Calibri"/>
              <a:ea typeface="Calibri"/>
              <a:cs typeface="Calibri"/>
              <a:sym typeface="Calibri"/>
            </a:endParaRPr>
          </a:p>
        </p:txBody>
      </p:sp>
      <p:sp>
        <p:nvSpPr>
          <p:cNvPr id="4"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18</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5" name="Shape 138"/>
          <p:cNvSpPr txBox="1"/>
          <p:nvPr/>
        </p:nvSpPr>
        <p:spPr>
          <a:xfrm>
            <a:off x="16642" y="4864722"/>
            <a:ext cx="1800000" cy="27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smtClean="0">
                <a:solidFill>
                  <a:schemeClr val="dk1"/>
                </a:solidFill>
                <a:latin typeface="Calibri"/>
                <a:ea typeface="Calibri"/>
                <a:cs typeface="Calibri"/>
                <a:sym typeface="Calibri"/>
              </a:rPr>
              <a:t>Graph Data Management</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360000" y="986400"/>
            <a:ext cx="8784000" cy="3156559"/>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3200"/>
              <a:buFont typeface="Arial"/>
              <a:buNone/>
            </a:pPr>
            <a:r>
              <a:rPr lang="en" sz="2400" dirty="0">
                <a:solidFill>
                  <a:schemeClr val="accent2"/>
                </a:solidFill>
                <a:latin typeface="Calibri" charset="0"/>
                <a:ea typeface="Calibri" charset="0"/>
                <a:cs typeface="Calibri" charset="0"/>
              </a:rPr>
              <a:t>Privacy preservation Strategies</a:t>
            </a:r>
            <a:endParaRPr sz="2400" dirty="0">
              <a:solidFill>
                <a:schemeClr val="accent2"/>
              </a:solidFill>
              <a:latin typeface="Calibri" charset="0"/>
              <a:ea typeface="Calibri" charset="0"/>
              <a:cs typeface="Calibri" charset="0"/>
            </a:endParaRPr>
          </a:p>
          <a:p>
            <a:pPr marL="457200" lvl="0" indent="-342900" rtl="0">
              <a:lnSpc>
                <a:spcPct val="115000"/>
              </a:lnSpc>
              <a:spcBef>
                <a:spcPts val="0"/>
              </a:spcBef>
              <a:spcAft>
                <a:spcPts val="0"/>
              </a:spcAft>
              <a:buClr>
                <a:schemeClr val="accent2"/>
              </a:buClr>
              <a:buSzPct val="120000"/>
              <a:buFont typeface="Wingdings" charset="2"/>
              <a:buChar char="§"/>
            </a:pPr>
            <a:r>
              <a:rPr lang="en" sz="1800" dirty="0">
                <a:solidFill>
                  <a:srgbClr val="292934"/>
                </a:solidFill>
                <a:latin typeface="Calibri" charset="0"/>
                <a:ea typeface="Calibri" charset="0"/>
                <a:cs typeface="Calibri" charset="0"/>
              </a:rPr>
              <a:t>Strategies proposed  based on amount of </a:t>
            </a:r>
            <a:r>
              <a:rPr lang="en" sz="1800" u="sng" dirty="0">
                <a:solidFill>
                  <a:srgbClr val="292934"/>
                </a:solidFill>
                <a:latin typeface="Calibri" charset="0"/>
                <a:ea typeface="Calibri" charset="0"/>
                <a:cs typeface="Calibri" charset="0"/>
              </a:rPr>
              <a:t>data to be removed</a:t>
            </a:r>
            <a:r>
              <a:rPr lang="en" sz="1800" dirty="0">
                <a:solidFill>
                  <a:srgbClr val="292934"/>
                </a:solidFill>
                <a:latin typeface="Calibri" charset="0"/>
                <a:ea typeface="Calibri" charset="0"/>
                <a:cs typeface="Calibri" charset="0"/>
              </a:rPr>
              <a:t> and amount of </a:t>
            </a:r>
            <a:r>
              <a:rPr lang="en" sz="1800" u="sng" dirty="0">
                <a:solidFill>
                  <a:srgbClr val="292934"/>
                </a:solidFill>
                <a:latin typeface="Calibri" charset="0"/>
                <a:ea typeface="Calibri" charset="0"/>
                <a:cs typeface="Calibri" charset="0"/>
              </a:rPr>
              <a:t>privacy preserved </a:t>
            </a:r>
            <a:endParaRPr sz="1800" u="sng" dirty="0">
              <a:solidFill>
                <a:srgbClr val="292934"/>
              </a:solidFill>
              <a:latin typeface="Calibri" charset="0"/>
              <a:ea typeface="Calibri" charset="0"/>
              <a:cs typeface="Calibri" charset="0"/>
            </a:endParaRPr>
          </a:p>
          <a:p>
            <a:pPr marL="457200" lvl="0" indent="-342900" rtl="0">
              <a:lnSpc>
                <a:spcPct val="115000"/>
              </a:lnSpc>
              <a:spcBef>
                <a:spcPts val="0"/>
              </a:spcBef>
              <a:spcAft>
                <a:spcPts val="0"/>
              </a:spcAft>
              <a:buClr>
                <a:schemeClr val="accent2"/>
              </a:buClr>
              <a:buSzPct val="120000"/>
              <a:buFont typeface="Wingdings" charset="2"/>
              <a:buChar char="§"/>
            </a:pPr>
            <a:r>
              <a:rPr lang="en" sz="1800" dirty="0">
                <a:solidFill>
                  <a:srgbClr val="292934"/>
                </a:solidFill>
                <a:latin typeface="Calibri" charset="0"/>
                <a:ea typeface="Calibri" charset="0"/>
                <a:cs typeface="Calibri" charset="0"/>
              </a:rPr>
              <a:t>Strategies based on anonymization:</a:t>
            </a:r>
            <a:endParaRPr sz="1800" dirty="0">
              <a:solidFill>
                <a:srgbClr val="292934"/>
              </a:solidFill>
              <a:latin typeface="Calibri" charset="0"/>
              <a:ea typeface="Calibri" charset="0"/>
              <a:cs typeface="Calibri" charset="0"/>
            </a:endParaRPr>
          </a:p>
          <a:p>
            <a:pPr marL="742950" lvl="0" indent="-285750" rtl="0">
              <a:lnSpc>
                <a:spcPct val="115000"/>
              </a:lnSpc>
              <a:spcBef>
                <a:spcPts val="0"/>
              </a:spcBef>
              <a:spcAft>
                <a:spcPts val="0"/>
              </a:spcAft>
              <a:buClr>
                <a:schemeClr val="accent2"/>
              </a:buClr>
              <a:buSzPct val="100000"/>
              <a:buFont typeface="Arial" charset="0"/>
              <a:buChar char="•"/>
            </a:pPr>
            <a:r>
              <a:rPr lang="en" sz="1800" dirty="0" smtClean="0">
                <a:solidFill>
                  <a:srgbClr val="292934"/>
                </a:solidFill>
                <a:latin typeface="Calibri" charset="0"/>
                <a:ea typeface="Calibri" charset="0"/>
                <a:cs typeface="Calibri" charset="0"/>
              </a:rPr>
              <a:t>Node </a:t>
            </a:r>
            <a:r>
              <a:rPr lang="en" sz="1800" dirty="0">
                <a:solidFill>
                  <a:srgbClr val="292934"/>
                </a:solidFill>
                <a:latin typeface="Calibri" charset="0"/>
                <a:ea typeface="Calibri" charset="0"/>
                <a:cs typeface="Calibri" charset="0"/>
              </a:rPr>
              <a:t>anonymization</a:t>
            </a:r>
            <a:endParaRPr sz="1800" dirty="0">
              <a:solidFill>
                <a:srgbClr val="292934"/>
              </a:solidFill>
              <a:latin typeface="Calibri" charset="0"/>
              <a:ea typeface="Calibri" charset="0"/>
              <a:cs typeface="Calibri" charset="0"/>
            </a:endParaRPr>
          </a:p>
          <a:p>
            <a:pPr marL="742950" lvl="0" indent="-285750" rtl="0">
              <a:lnSpc>
                <a:spcPct val="115000"/>
              </a:lnSpc>
              <a:spcBef>
                <a:spcPts val="0"/>
              </a:spcBef>
              <a:spcAft>
                <a:spcPts val="0"/>
              </a:spcAft>
              <a:buClr>
                <a:schemeClr val="accent2"/>
              </a:buClr>
              <a:buSzPct val="100000"/>
              <a:buFont typeface="Arial" charset="0"/>
              <a:buChar char="•"/>
            </a:pPr>
            <a:r>
              <a:rPr lang="en" sz="1800" dirty="0" smtClean="0">
                <a:solidFill>
                  <a:srgbClr val="292934"/>
                </a:solidFill>
                <a:latin typeface="Calibri" charset="0"/>
                <a:ea typeface="Calibri" charset="0"/>
                <a:cs typeface="Calibri" charset="0"/>
              </a:rPr>
              <a:t>Edge </a:t>
            </a:r>
            <a:r>
              <a:rPr lang="en" sz="1800" dirty="0">
                <a:solidFill>
                  <a:srgbClr val="292934"/>
                </a:solidFill>
                <a:latin typeface="Calibri" charset="0"/>
                <a:ea typeface="Calibri" charset="0"/>
                <a:cs typeface="Calibri" charset="0"/>
              </a:rPr>
              <a:t>anonymization</a:t>
            </a:r>
            <a:endParaRPr sz="1800" dirty="0">
              <a:solidFill>
                <a:srgbClr val="292934"/>
              </a:solidFill>
              <a:latin typeface="Calibri" charset="0"/>
              <a:ea typeface="Calibri" charset="0"/>
              <a:cs typeface="Calibri" charset="0"/>
            </a:endParaRPr>
          </a:p>
          <a:p>
            <a:pPr marL="742950" lvl="0" indent="-285750" rtl="0">
              <a:lnSpc>
                <a:spcPct val="115000"/>
              </a:lnSpc>
              <a:spcBef>
                <a:spcPts val="0"/>
              </a:spcBef>
              <a:spcAft>
                <a:spcPts val="0"/>
              </a:spcAft>
              <a:buClr>
                <a:schemeClr val="accent2"/>
              </a:buClr>
              <a:buSzPct val="100000"/>
              <a:buFont typeface="Arial" charset="0"/>
              <a:buChar char="•"/>
            </a:pPr>
            <a:r>
              <a:rPr lang="en" sz="1800" dirty="0" smtClean="0">
                <a:solidFill>
                  <a:srgbClr val="292934"/>
                </a:solidFill>
                <a:latin typeface="Calibri" charset="0"/>
                <a:ea typeface="Calibri" charset="0"/>
                <a:cs typeface="Calibri" charset="0"/>
              </a:rPr>
              <a:t>Partial </a:t>
            </a:r>
            <a:r>
              <a:rPr lang="en" sz="1800" dirty="0">
                <a:solidFill>
                  <a:srgbClr val="292934"/>
                </a:solidFill>
                <a:latin typeface="Calibri" charset="0"/>
                <a:ea typeface="Calibri" charset="0"/>
                <a:cs typeface="Calibri" charset="0"/>
              </a:rPr>
              <a:t>edge removal anonymization</a:t>
            </a:r>
            <a:endParaRPr sz="1800" dirty="0">
              <a:solidFill>
                <a:srgbClr val="292934"/>
              </a:solidFill>
              <a:latin typeface="Calibri" charset="0"/>
              <a:ea typeface="Calibri" charset="0"/>
              <a:cs typeface="Calibri" charset="0"/>
            </a:endParaRPr>
          </a:p>
          <a:p>
            <a:pPr marL="742950" lvl="0" indent="-285750" rtl="0">
              <a:lnSpc>
                <a:spcPct val="115000"/>
              </a:lnSpc>
              <a:spcBef>
                <a:spcPts val="0"/>
              </a:spcBef>
              <a:spcAft>
                <a:spcPts val="0"/>
              </a:spcAft>
              <a:buClr>
                <a:schemeClr val="accent2"/>
              </a:buClr>
              <a:buSzPct val="100000"/>
              <a:buFont typeface="Arial" charset="0"/>
              <a:buChar char="•"/>
            </a:pPr>
            <a:r>
              <a:rPr lang="en" sz="1800" dirty="0" smtClean="0">
                <a:solidFill>
                  <a:srgbClr val="292934"/>
                </a:solidFill>
                <a:latin typeface="Calibri" charset="0"/>
                <a:ea typeface="Calibri" charset="0"/>
                <a:cs typeface="Calibri" charset="0"/>
              </a:rPr>
              <a:t>Cluster-Edge </a:t>
            </a:r>
            <a:r>
              <a:rPr lang="en" sz="1800" dirty="0">
                <a:solidFill>
                  <a:srgbClr val="292934"/>
                </a:solidFill>
                <a:latin typeface="Calibri" charset="0"/>
                <a:ea typeface="Calibri" charset="0"/>
                <a:cs typeface="Calibri" charset="0"/>
              </a:rPr>
              <a:t>anonymization</a:t>
            </a:r>
            <a:endParaRPr sz="1800" dirty="0">
              <a:solidFill>
                <a:srgbClr val="292934"/>
              </a:solidFill>
              <a:latin typeface="Calibri" charset="0"/>
              <a:ea typeface="Calibri" charset="0"/>
              <a:cs typeface="Calibri" charset="0"/>
            </a:endParaRPr>
          </a:p>
          <a:p>
            <a:pPr marL="742950" lvl="0" indent="-285750" rtl="0">
              <a:lnSpc>
                <a:spcPct val="115000"/>
              </a:lnSpc>
              <a:spcBef>
                <a:spcPts val="0"/>
              </a:spcBef>
              <a:spcAft>
                <a:spcPts val="0"/>
              </a:spcAft>
              <a:buClr>
                <a:schemeClr val="accent2"/>
              </a:buClr>
              <a:buSzPct val="100000"/>
              <a:buFont typeface="Arial" charset="0"/>
              <a:buChar char="•"/>
            </a:pPr>
            <a:r>
              <a:rPr lang="en" sz="1800" dirty="0" smtClean="0">
                <a:solidFill>
                  <a:srgbClr val="292934"/>
                </a:solidFill>
                <a:latin typeface="Calibri" charset="0"/>
                <a:ea typeface="Calibri" charset="0"/>
                <a:cs typeface="Calibri" charset="0"/>
              </a:rPr>
              <a:t>Cluster-Edge </a:t>
            </a:r>
            <a:r>
              <a:rPr lang="en" sz="1800" dirty="0">
                <a:solidFill>
                  <a:srgbClr val="292934"/>
                </a:solidFill>
                <a:latin typeface="Calibri" charset="0"/>
                <a:ea typeface="Calibri" charset="0"/>
                <a:cs typeface="Calibri" charset="0"/>
              </a:rPr>
              <a:t>anonymization with constraints</a:t>
            </a:r>
            <a:endParaRPr sz="1800" dirty="0">
              <a:latin typeface="Calibri" charset="0"/>
              <a:ea typeface="Calibri" charset="0"/>
              <a:cs typeface="Calibri" charset="0"/>
            </a:endParaRPr>
          </a:p>
        </p:txBody>
      </p:sp>
      <p:sp>
        <p:nvSpPr>
          <p:cNvPr id="492" name="Shape 492"/>
          <p:cNvSpPr txBox="1">
            <a:spLocks noGrp="1"/>
          </p:cNvSpPr>
          <p:nvPr>
            <p:ph type="title"/>
          </p:nvPr>
        </p:nvSpPr>
        <p:spPr>
          <a:xfrm>
            <a:off x="2743200" y="0"/>
            <a:ext cx="6400800" cy="609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a:t>
            </a:r>
            <a:r>
              <a:rPr lang="en" sz="4000" b="0">
                <a:latin typeface="Calibri"/>
                <a:ea typeface="Calibri"/>
                <a:cs typeface="Calibri"/>
                <a:sym typeface="Calibri"/>
              </a:rPr>
              <a:t>Data Management</a:t>
            </a:r>
            <a:endParaRPr sz="4000" b="0" i="0" u="none" strike="noStrike" cap="none">
              <a:solidFill>
                <a:schemeClr val="lt1"/>
              </a:solidFill>
              <a:latin typeface="Calibri"/>
              <a:ea typeface="Calibri"/>
              <a:cs typeface="Calibri"/>
              <a:sym typeface="Calibri"/>
            </a:endParaRPr>
          </a:p>
        </p:txBody>
      </p:sp>
      <p:sp>
        <p:nvSpPr>
          <p:cNvPr id="4"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19</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6" name="Shape 138"/>
          <p:cNvSpPr txBox="1"/>
          <p:nvPr/>
        </p:nvSpPr>
        <p:spPr>
          <a:xfrm>
            <a:off x="16642" y="4864722"/>
            <a:ext cx="1800000" cy="27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smtClean="0">
                <a:solidFill>
                  <a:schemeClr val="dk1"/>
                </a:solidFill>
                <a:latin typeface="Calibri"/>
                <a:ea typeface="Calibri"/>
                <a:cs typeface="Calibri"/>
                <a:sym typeface="Calibri"/>
              </a:rPr>
              <a:t>Graph Data Management</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dirty="0">
                <a:solidFill>
                  <a:schemeClr val="lt1"/>
                </a:solidFill>
                <a:latin typeface="Calibri"/>
                <a:ea typeface="Calibri"/>
                <a:cs typeface="Calibri"/>
                <a:sym typeface="Calibri"/>
              </a:rPr>
              <a:t>Problems</a:t>
            </a:r>
            <a:endParaRPr sz="4000" b="0" i="0" u="none" strike="noStrike" cap="none" dirty="0">
              <a:solidFill>
                <a:schemeClr val="lt1"/>
              </a:solidFill>
              <a:latin typeface="Calibri"/>
              <a:ea typeface="Calibri"/>
              <a:cs typeface="Calibri"/>
              <a:sym typeface="Calibri"/>
            </a:endParaRPr>
          </a:p>
        </p:txBody>
      </p:sp>
      <p:sp>
        <p:nvSpPr>
          <p:cNvPr id="121" name="Shape 121"/>
          <p:cNvSpPr txBox="1"/>
          <p:nvPr/>
        </p:nvSpPr>
        <p:spPr>
          <a:xfrm>
            <a:off x="8417490" y="4853150"/>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200" b="0" i="0" u="none" strike="noStrike" cap="none" dirty="0" smtClean="0">
                <a:solidFill>
                  <a:srgbClr val="000000"/>
                </a:solidFill>
                <a:latin typeface="Calibri"/>
                <a:ea typeface="Calibri"/>
                <a:cs typeface="Calibri"/>
                <a:sym typeface="Calibri"/>
              </a:rPr>
              <a:t>2/</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122" name="Shape 122"/>
          <p:cNvSpPr txBox="1"/>
          <p:nvPr/>
        </p:nvSpPr>
        <p:spPr>
          <a:xfrm>
            <a:off x="0" y="2485423"/>
            <a:ext cx="9143999"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800" b="0" i="0" u="none" strike="noStrike" cap="none">
              <a:solidFill>
                <a:schemeClr val="accent6"/>
              </a:solidFill>
              <a:latin typeface="Calibri"/>
              <a:ea typeface="Calibri"/>
              <a:cs typeface="Calibri"/>
              <a:sym typeface="Calibri"/>
            </a:endParaRPr>
          </a:p>
        </p:txBody>
      </p:sp>
      <p:sp>
        <p:nvSpPr>
          <p:cNvPr id="123" name="Shape 123"/>
          <p:cNvSpPr txBox="1"/>
          <p:nvPr/>
        </p:nvSpPr>
        <p:spPr>
          <a:xfrm>
            <a:off x="360000" y="1352315"/>
            <a:ext cx="8784000" cy="2677656"/>
          </a:xfrm>
          <a:prstGeom prst="rect">
            <a:avLst/>
          </a:prstGeom>
          <a:noFill/>
          <a:ln>
            <a:noFill/>
          </a:ln>
        </p:spPr>
        <p:txBody>
          <a:bodyPr spcFirstLastPara="1" wrap="square" lIns="91425" tIns="45700" rIns="91425" bIns="45700" anchor="t" anchorCtr="0">
            <a:noAutofit/>
          </a:bodyPr>
          <a:lstStyle/>
          <a:p>
            <a:pPr marL="457200" marR="0" lvl="0" indent="-457200" rtl="0">
              <a:lnSpc>
                <a:spcPct val="100000"/>
              </a:lnSpc>
              <a:spcBef>
                <a:spcPts val="0"/>
              </a:spcBef>
              <a:spcAft>
                <a:spcPts val="0"/>
              </a:spcAft>
              <a:buClr>
                <a:schemeClr val="accent2"/>
              </a:buClr>
              <a:buSzPct val="120000"/>
              <a:buFont typeface="Wingdings" charset="2"/>
              <a:buChar char="§"/>
            </a:pPr>
            <a:endParaRPr sz="2800" b="0" i="0" u="none" strike="noStrike" cap="none" dirty="0">
              <a:solidFill>
                <a:schemeClr val="bg2"/>
              </a:solidFill>
              <a:latin typeface="Calibri"/>
              <a:ea typeface="Calibri"/>
              <a:cs typeface="Calibri"/>
              <a:sym typeface="Calibri"/>
            </a:endParaRPr>
          </a:p>
          <a:p>
            <a:pPr marL="457200" marR="0" lvl="0" indent="-457200" rtl="0">
              <a:lnSpc>
                <a:spcPct val="100000"/>
              </a:lnSpc>
              <a:spcBef>
                <a:spcPts val="0"/>
              </a:spcBef>
              <a:spcAft>
                <a:spcPts val="0"/>
              </a:spcAft>
              <a:buClr>
                <a:schemeClr val="accent2"/>
              </a:buClr>
              <a:buSzPct val="120000"/>
              <a:buFont typeface="Wingdings" charset="2"/>
              <a:buChar char="§"/>
            </a:pPr>
            <a:r>
              <a:rPr lang="en" sz="2800" b="0" i="0" u="none" strike="noStrike" cap="none" dirty="0">
                <a:solidFill>
                  <a:schemeClr val="bg2"/>
                </a:solidFill>
                <a:latin typeface="Calibri"/>
                <a:ea typeface="Calibri"/>
                <a:cs typeface="Calibri"/>
                <a:sym typeface="Calibri"/>
              </a:rPr>
              <a:t>Big Data + complex </a:t>
            </a:r>
            <a:r>
              <a:rPr lang="en" sz="2800" b="0" i="0" u="none" strike="noStrike" cap="none" dirty="0" smtClean="0">
                <a:solidFill>
                  <a:schemeClr val="bg2"/>
                </a:solidFill>
                <a:latin typeface="Calibri"/>
                <a:ea typeface="Calibri"/>
                <a:cs typeface="Calibri"/>
                <a:sym typeface="Calibri"/>
              </a:rPr>
              <a:t>Relationships</a:t>
            </a:r>
            <a:endParaRPr lang="en-US" dirty="0">
              <a:solidFill>
                <a:schemeClr val="bg2"/>
              </a:solidFill>
            </a:endParaRPr>
          </a:p>
          <a:p>
            <a:pPr marL="457200" marR="0" lvl="0" indent="-457200" rtl="0">
              <a:lnSpc>
                <a:spcPct val="100000"/>
              </a:lnSpc>
              <a:spcBef>
                <a:spcPts val="0"/>
              </a:spcBef>
              <a:spcAft>
                <a:spcPts val="0"/>
              </a:spcAft>
              <a:buClr>
                <a:schemeClr val="accent2"/>
              </a:buClr>
              <a:buSzPct val="120000"/>
              <a:buFont typeface="Wingdings" charset="2"/>
              <a:buChar char="§"/>
            </a:pPr>
            <a:endParaRPr sz="2800" b="0" i="0" u="none" strike="noStrike" cap="none" dirty="0">
              <a:solidFill>
                <a:schemeClr val="bg2"/>
              </a:solidFill>
              <a:latin typeface="Calibri"/>
              <a:ea typeface="Calibri"/>
              <a:cs typeface="Calibri"/>
              <a:sym typeface="Calibri"/>
            </a:endParaRPr>
          </a:p>
          <a:p>
            <a:pPr marL="457200" marR="0" lvl="0" indent="-457200" rtl="0">
              <a:lnSpc>
                <a:spcPct val="100000"/>
              </a:lnSpc>
              <a:spcBef>
                <a:spcPts val="0"/>
              </a:spcBef>
              <a:spcAft>
                <a:spcPts val="0"/>
              </a:spcAft>
              <a:buClr>
                <a:schemeClr val="accent2"/>
              </a:buClr>
              <a:buSzPct val="120000"/>
              <a:buFont typeface="Wingdings" charset="2"/>
              <a:buChar char="§"/>
            </a:pPr>
            <a:r>
              <a:rPr lang="en" sz="2800" b="0" i="0" u="none" strike="noStrike" cap="none" dirty="0">
                <a:solidFill>
                  <a:schemeClr val="bg2"/>
                </a:solidFill>
                <a:latin typeface="Calibri"/>
                <a:ea typeface="Calibri"/>
                <a:cs typeface="Calibri"/>
                <a:sym typeface="Calibri"/>
              </a:rPr>
              <a:t>Data becomes difficult to understand &amp; expensive to query</a:t>
            </a:r>
            <a:endParaRPr sz="2800" b="0" i="0" u="none" strike="noStrike" cap="none" dirty="0">
              <a:solidFill>
                <a:schemeClr val="bg2"/>
              </a:solidFill>
              <a:latin typeface="Calibri"/>
              <a:ea typeface="Calibri"/>
              <a:cs typeface="Calibri"/>
              <a:sym typeface="Calibri"/>
            </a:endParaRPr>
          </a:p>
        </p:txBody>
      </p:sp>
      <p:sp>
        <p:nvSpPr>
          <p:cNvPr id="124" name="Shape 124"/>
          <p:cNvSpPr txBox="1"/>
          <p:nvPr/>
        </p:nvSpPr>
        <p:spPr>
          <a:xfrm>
            <a:off x="16642" y="4864723"/>
            <a:ext cx="108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Calibri"/>
                <a:ea typeface="Calibri"/>
                <a:cs typeface="Calibri"/>
                <a:sym typeface="Calibri"/>
              </a:rPr>
              <a:t>Problems</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2743200" y="0"/>
            <a:ext cx="6400800" cy="609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a:latin typeface="Calibri"/>
                <a:ea typeface="Calibri"/>
                <a:cs typeface="Calibri"/>
                <a:sym typeface="Calibri"/>
              </a:rPr>
              <a:t>Future of </a:t>
            </a:r>
            <a:r>
              <a:rPr lang="en" sz="4000" b="0" i="0" u="none" strike="noStrike" cap="none">
                <a:solidFill>
                  <a:schemeClr val="lt1"/>
                </a:solidFill>
                <a:latin typeface="Calibri"/>
                <a:ea typeface="Calibri"/>
                <a:cs typeface="Calibri"/>
                <a:sym typeface="Calibri"/>
              </a:rPr>
              <a:t>Graph </a:t>
            </a:r>
            <a:r>
              <a:rPr lang="en" sz="4000" b="0">
                <a:latin typeface="Calibri"/>
                <a:ea typeface="Calibri"/>
                <a:cs typeface="Calibri"/>
                <a:sym typeface="Calibri"/>
              </a:rPr>
              <a:t>Database</a:t>
            </a:r>
            <a:endParaRPr sz="4000" b="0" i="0" u="none" strike="noStrike" cap="none">
              <a:solidFill>
                <a:schemeClr val="lt1"/>
              </a:solidFill>
              <a:latin typeface="Calibri"/>
              <a:ea typeface="Calibri"/>
              <a:cs typeface="Calibri"/>
              <a:sym typeface="Calibri"/>
            </a:endParaRPr>
          </a:p>
        </p:txBody>
      </p:sp>
      <p:pic>
        <p:nvPicPr>
          <p:cNvPr id="498" name="Shape 498"/>
          <p:cNvPicPr preferRelativeResize="0"/>
          <p:nvPr/>
        </p:nvPicPr>
        <p:blipFill>
          <a:blip r:embed="rId3">
            <a:alphaModFix/>
          </a:blip>
          <a:stretch>
            <a:fillRect/>
          </a:stretch>
        </p:blipFill>
        <p:spPr>
          <a:xfrm>
            <a:off x="558025" y="752125"/>
            <a:ext cx="8479501" cy="3942525"/>
          </a:xfrm>
          <a:prstGeom prst="rect">
            <a:avLst/>
          </a:prstGeom>
          <a:noFill/>
          <a:ln>
            <a:noFill/>
          </a:ln>
        </p:spPr>
      </p:pic>
      <p:sp>
        <p:nvSpPr>
          <p:cNvPr id="4"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20</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5" name="Shape 138"/>
          <p:cNvSpPr txBox="1"/>
          <p:nvPr/>
        </p:nvSpPr>
        <p:spPr>
          <a:xfrm>
            <a:off x="16642" y="4864723"/>
            <a:ext cx="180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Future of Graph Database</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360000" y="986400"/>
            <a:ext cx="8784000" cy="3582444"/>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700"/>
              </a:spcBef>
              <a:spcAft>
                <a:spcPts val="0"/>
              </a:spcAft>
              <a:buClr>
                <a:schemeClr val="accent2"/>
              </a:buClr>
              <a:buSzPct val="120000"/>
              <a:buFont typeface="Wingdings" charset="2"/>
              <a:buChar char="§"/>
            </a:pPr>
            <a:r>
              <a:rPr lang="en" sz="2400" b="0" i="0" u="none" strike="noStrike" cap="none" dirty="0">
                <a:solidFill>
                  <a:schemeClr val="bg2"/>
                </a:solidFill>
                <a:latin typeface="Calibri" charset="0"/>
                <a:ea typeface="Calibri" charset="0"/>
                <a:cs typeface="Calibri" charset="0"/>
                <a:sym typeface="Arial"/>
              </a:rPr>
              <a:t>Graph </a:t>
            </a:r>
            <a:r>
              <a:rPr lang="en-US" sz="2400" dirty="0" smtClean="0">
                <a:solidFill>
                  <a:schemeClr val="bg2"/>
                </a:solidFill>
                <a:latin typeface="Calibri" charset="0"/>
                <a:ea typeface="Calibri" charset="0"/>
                <a:cs typeface="Calibri" charset="0"/>
              </a:rPr>
              <a:t>Modeling</a:t>
            </a:r>
            <a:endParaRPr sz="2400" b="0" i="0" u="none" strike="noStrike" cap="none" dirty="0" smtClean="0">
              <a:solidFill>
                <a:schemeClr val="bg2"/>
              </a:solidFill>
              <a:latin typeface="Calibri" charset="0"/>
              <a:ea typeface="Calibri" charset="0"/>
              <a:cs typeface="Calibri" charset="0"/>
              <a:sym typeface="Arial"/>
            </a:endParaRPr>
          </a:p>
          <a:p>
            <a:pPr marL="914400" lvl="1" indent="-355600" rtl="0">
              <a:lnSpc>
                <a:spcPct val="115000"/>
              </a:lnSpc>
              <a:spcBef>
                <a:spcPts val="0"/>
              </a:spcBef>
              <a:spcAft>
                <a:spcPts val="0"/>
              </a:spcAft>
              <a:buClr>
                <a:schemeClr val="accent2"/>
              </a:buClr>
              <a:buSzPct val="100000"/>
              <a:buFont typeface="Arial" charset="0"/>
              <a:buChar char="•"/>
            </a:pPr>
            <a:r>
              <a:rPr lang="en-US" sz="1800" dirty="0" smtClean="0">
                <a:solidFill>
                  <a:schemeClr val="bg2"/>
                </a:solidFill>
                <a:latin typeface="Calibri" charset="0"/>
                <a:ea typeface="Calibri" charset="0"/>
                <a:cs typeface="Calibri" charset="0"/>
              </a:rPr>
              <a:t>Easily to represent relationships</a:t>
            </a:r>
          </a:p>
          <a:p>
            <a:pPr marL="914400" lvl="1" indent="-355600" rtl="0">
              <a:lnSpc>
                <a:spcPct val="115000"/>
              </a:lnSpc>
              <a:spcBef>
                <a:spcPts val="0"/>
              </a:spcBef>
              <a:spcAft>
                <a:spcPts val="0"/>
              </a:spcAft>
              <a:buClr>
                <a:schemeClr val="accent2"/>
              </a:buClr>
              <a:buSzPct val="100000"/>
              <a:buFont typeface="Arial" charset="0"/>
              <a:buChar char="•"/>
            </a:pPr>
            <a:r>
              <a:rPr lang="en-US" sz="1800" dirty="0" smtClean="0">
                <a:solidFill>
                  <a:schemeClr val="bg2"/>
                </a:solidFill>
                <a:latin typeface="Calibri" charset="0"/>
                <a:ea typeface="Calibri" charset="0"/>
                <a:cs typeface="Calibri" charset="0"/>
              </a:rPr>
              <a:t>Data becoming easy to understand and cheaper to query</a:t>
            </a:r>
            <a:endParaRPr sz="1800" dirty="0" smtClean="0">
              <a:solidFill>
                <a:schemeClr val="bg2"/>
              </a:solidFill>
              <a:latin typeface="Calibri" charset="0"/>
              <a:ea typeface="Calibri" charset="0"/>
              <a:cs typeface="Calibri" charset="0"/>
            </a:endParaRPr>
          </a:p>
          <a:p>
            <a:pPr marL="457200" marR="0" lvl="0" indent="-355600" algn="l" rtl="0">
              <a:lnSpc>
                <a:spcPct val="115000"/>
              </a:lnSpc>
              <a:spcBef>
                <a:spcPts val="700"/>
              </a:spcBef>
              <a:spcAft>
                <a:spcPts val="0"/>
              </a:spcAft>
              <a:buClr>
                <a:schemeClr val="accent2"/>
              </a:buClr>
              <a:buSzPct val="120000"/>
              <a:buFont typeface="Wingdings" charset="2"/>
              <a:buChar char="§"/>
            </a:pPr>
            <a:r>
              <a:rPr lang="en" sz="2400" dirty="0" smtClean="0">
                <a:solidFill>
                  <a:schemeClr val="bg2"/>
                </a:solidFill>
                <a:latin typeface="Calibri" charset="0"/>
                <a:ea typeface="Calibri" charset="0"/>
                <a:cs typeface="Calibri" charset="0"/>
              </a:rPr>
              <a:t>Graph </a:t>
            </a:r>
            <a:r>
              <a:rPr lang="en" sz="2400" dirty="0">
                <a:solidFill>
                  <a:schemeClr val="bg2"/>
                </a:solidFill>
                <a:latin typeface="Calibri" charset="0"/>
                <a:ea typeface="Calibri" charset="0"/>
                <a:cs typeface="Calibri" charset="0"/>
              </a:rPr>
              <a:t>database vs. relational database</a:t>
            </a:r>
            <a:endParaRPr sz="2400" dirty="0">
              <a:solidFill>
                <a:schemeClr val="bg2"/>
              </a:solidFill>
              <a:latin typeface="Calibri" charset="0"/>
              <a:ea typeface="Calibri" charset="0"/>
              <a:cs typeface="Calibri" charset="0"/>
            </a:endParaRPr>
          </a:p>
          <a:p>
            <a:pPr marL="457200" marR="0" lvl="0" indent="-355600" algn="l" rtl="0">
              <a:lnSpc>
                <a:spcPct val="115000"/>
              </a:lnSpc>
              <a:spcBef>
                <a:spcPts val="0"/>
              </a:spcBef>
              <a:spcAft>
                <a:spcPts val="0"/>
              </a:spcAft>
              <a:buClr>
                <a:schemeClr val="accent2"/>
              </a:buClr>
              <a:buSzPct val="120000"/>
              <a:buFont typeface="Wingdings" charset="2"/>
              <a:buChar char="§"/>
            </a:pPr>
            <a:r>
              <a:rPr lang="en" sz="2400" b="0" i="0" u="none" strike="noStrike" cap="none" dirty="0">
                <a:solidFill>
                  <a:schemeClr val="bg2"/>
                </a:solidFill>
                <a:latin typeface="Calibri" charset="0"/>
                <a:ea typeface="Calibri" charset="0"/>
                <a:cs typeface="Calibri" charset="0"/>
                <a:sym typeface="Arial"/>
              </a:rPr>
              <a:t>Applies to many real world applications</a:t>
            </a:r>
            <a:endParaRPr sz="2400" b="0" i="0" u="none" strike="noStrike" cap="none" dirty="0">
              <a:solidFill>
                <a:schemeClr val="bg2"/>
              </a:solidFill>
              <a:latin typeface="Calibri" charset="0"/>
              <a:ea typeface="Calibri" charset="0"/>
              <a:cs typeface="Calibri" charset="0"/>
              <a:sym typeface="Arial"/>
            </a:endParaRPr>
          </a:p>
          <a:p>
            <a:pPr marL="457200" marR="0" lvl="0" indent="-355600" algn="l" rtl="0">
              <a:lnSpc>
                <a:spcPct val="115000"/>
              </a:lnSpc>
              <a:spcBef>
                <a:spcPts val="0"/>
              </a:spcBef>
              <a:spcAft>
                <a:spcPts val="0"/>
              </a:spcAft>
              <a:buClr>
                <a:schemeClr val="accent2"/>
              </a:buClr>
              <a:buSzPct val="120000"/>
              <a:buFont typeface="Wingdings" charset="2"/>
              <a:buChar char="§"/>
            </a:pPr>
            <a:r>
              <a:rPr lang="en" sz="2400" dirty="0">
                <a:solidFill>
                  <a:schemeClr val="bg2"/>
                </a:solidFill>
                <a:latin typeface="Calibri" charset="0"/>
                <a:ea typeface="Calibri" charset="0"/>
                <a:cs typeface="Calibri" charset="0"/>
              </a:rPr>
              <a:t>Management of graph data aspects</a:t>
            </a:r>
            <a:endParaRPr sz="2400" b="0" i="0" u="none" strike="noStrike" cap="none" dirty="0">
              <a:solidFill>
                <a:schemeClr val="bg2"/>
              </a:solidFill>
              <a:latin typeface="Calibri" charset="0"/>
              <a:ea typeface="Calibri" charset="0"/>
              <a:cs typeface="Calibri" charset="0"/>
              <a:sym typeface="Arial"/>
            </a:endParaRPr>
          </a:p>
          <a:p>
            <a:pPr marL="457200" marR="0" lvl="0" indent="-355600" algn="l" rtl="0">
              <a:lnSpc>
                <a:spcPct val="115000"/>
              </a:lnSpc>
              <a:spcBef>
                <a:spcPts val="0"/>
              </a:spcBef>
              <a:spcAft>
                <a:spcPts val="0"/>
              </a:spcAft>
              <a:buClr>
                <a:schemeClr val="accent2"/>
              </a:buClr>
              <a:buSzPct val="120000"/>
              <a:buFont typeface="Wingdings" charset="2"/>
              <a:buChar char="§"/>
            </a:pPr>
            <a:r>
              <a:rPr lang="en" sz="2400" b="0" i="0" u="none" strike="noStrike" cap="none" dirty="0">
                <a:solidFill>
                  <a:schemeClr val="bg2"/>
                </a:solidFill>
                <a:latin typeface="Calibri" charset="0"/>
                <a:ea typeface="Calibri" charset="0"/>
                <a:cs typeface="Calibri" charset="0"/>
                <a:sym typeface="Arial"/>
              </a:rPr>
              <a:t>Promising future of graph </a:t>
            </a:r>
            <a:r>
              <a:rPr lang="en" sz="2400" b="0" i="0" u="none" strike="noStrike" cap="none" dirty="0" smtClean="0">
                <a:solidFill>
                  <a:schemeClr val="bg2"/>
                </a:solidFill>
                <a:latin typeface="Calibri" charset="0"/>
                <a:ea typeface="Calibri" charset="0"/>
                <a:cs typeface="Calibri" charset="0"/>
                <a:sym typeface="Arial"/>
              </a:rPr>
              <a:t>database</a:t>
            </a:r>
            <a:endParaRPr sz="2400" b="0" i="0" u="none" strike="noStrike" cap="none" dirty="0">
              <a:solidFill>
                <a:schemeClr val="bg2"/>
              </a:solidFill>
              <a:latin typeface="Calibri" charset="0"/>
              <a:ea typeface="Calibri" charset="0"/>
              <a:cs typeface="Calibri" charset="0"/>
              <a:sym typeface="Arial"/>
            </a:endParaRPr>
          </a:p>
        </p:txBody>
      </p:sp>
      <p:sp>
        <p:nvSpPr>
          <p:cNvPr id="504" name="Shape 504"/>
          <p:cNvSpPr txBox="1">
            <a:spLocks noGrp="1"/>
          </p:cNvSpPr>
          <p:nvPr>
            <p:ph type="title"/>
          </p:nvPr>
        </p:nvSpPr>
        <p:spPr>
          <a:xfrm>
            <a:off x="2743200" y="0"/>
            <a:ext cx="6400800" cy="609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a:latin typeface="Calibri"/>
                <a:ea typeface="Calibri"/>
                <a:cs typeface="Calibri"/>
                <a:sym typeface="Calibri"/>
              </a:rPr>
              <a:t>Conclusion</a:t>
            </a:r>
            <a:endParaRPr sz="4000" b="0" i="0" u="none" strike="noStrike" cap="none">
              <a:solidFill>
                <a:schemeClr val="lt1"/>
              </a:solidFill>
              <a:latin typeface="Calibri"/>
              <a:ea typeface="Calibri"/>
              <a:cs typeface="Calibri"/>
              <a:sym typeface="Calibri"/>
            </a:endParaRPr>
          </a:p>
        </p:txBody>
      </p:sp>
      <p:sp>
        <p:nvSpPr>
          <p:cNvPr id="4"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21</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5"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Conclusion</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body" idx="1"/>
          </p:nvPr>
        </p:nvSpPr>
        <p:spPr>
          <a:xfrm>
            <a:off x="16642" y="992925"/>
            <a:ext cx="9127358" cy="3330881"/>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400"/>
              </a:spcBef>
              <a:spcAft>
                <a:spcPts val="0"/>
              </a:spcAft>
              <a:buClr>
                <a:srgbClr val="222222"/>
              </a:buClr>
              <a:buSzPts val="1200"/>
              <a:buFont typeface="Calibri"/>
              <a:buChar char="●"/>
            </a:pPr>
            <a:r>
              <a:rPr lang="en" sz="1200" b="0" i="0" u="none" strike="noStrike" cap="none" dirty="0">
                <a:solidFill>
                  <a:srgbClr val="292934"/>
                </a:solidFill>
                <a:latin typeface="Calibri"/>
                <a:ea typeface="Calibri"/>
                <a:cs typeface="Calibri"/>
                <a:sym typeface="Calibri"/>
              </a:rPr>
              <a:t>Angles, R., &amp; Gutierrez, C. (2008). Survey of graph database models. </a:t>
            </a:r>
            <a:r>
              <a:rPr lang="en" sz="1200" b="0" i="1" u="none" strike="noStrike" cap="none" dirty="0">
                <a:solidFill>
                  <a:srgbClr val="292934"/>
                </a:solidFill>
                <a:latin typeface="Calibri"/>
                <a:ea typeface="Calibri"/>
                <a:cs typeface="Calibri"/>
                <a:sym typeface="Calibri"/>
              </a:rPr>
              <a:t>ACM Computing Surveys (CSUR)</a:t>
            </a:r>
            <a:r>
              <a:rPr lang="en" sz="1200" b="0" i="0" u="none" strike="noStrike" cap="none" dirty="0">
                <a:solidFill>
                  <a:srgbClr val="292934"/>
                </a:solidFill>
                <a:latin typeface="Calibri"/>
                <a:ea typeface="Calibri"/>
                <a:cs typeface="Calibri"/>
                <a:sym typeface="Calibri"/>
              </a:rPr>
              <a:t>, </a:t>
            </a:r>
            <a:r>
              <a:rPr lang="en" sz="1200" b="0" i="1" u="none" strike="noStrike" cap="none" dirty="0">
                <a:solidFill>
                  <a:srgbClr val="292934"/>
                </a:solidFill>
                <a:latin typeface="Calibri"/>
                <a:ea typeface="Calibri"/>
                <a:cs typeface="Calibri"/>
                <a:sym typeface="Calibri"/>
              </a:rPr>
              <a:t>40</a:t>
            </a:r>
            <a:r>
              <a:rPr lang="en" sz="1200" b="0" i="0" u="none" strike="noStrike" cap="none" dirty="0">
                <a:solidFill>
                  <a:srgbClr val="292934"/>
                </a:solidFill>
                <a:latin typeface="Calibri"/>
                <a:ea typeface="Calibri"/>
                <a:cs typeface="Calibri"/>
                <a:sym typeface="Calibri"/>
              </a:rPr>
              <a:t>(1), 1.</a:t>
            </a:r>
            <a:endParaRPr sz="1200" b="0" i="0" u="none" strike="noStrike" cap="none" dirty="0">
              <a:solidFill>
                <a:srgbClr val="292934"/>
              </a:solidFill>
              <a:latin typeface="Calibri"/>
              <a:ea typeface="Calibri"/>
              <a:cs typeface="Calibri"/>
              <a:sym typeface="Calibri"/>
            </a:endParaRPr>
          </a:p>
          <a:p>
            <a:pPr marL="457200" marR="0" lvl="0" indent="-304800" algn="l" rtl="0">
              <a:lnSpc>
                <a:spcPct val="115000"/>
              </a:lnSpc>
              <a:spcBef>
                <a:spcPts val="0"/>
              </a:spcBef>
              <a:spcAft>
                <a:spcPts val="0"/>
              </a:spcAft>
              <a:buClr>
                <a:srgbClr val="222222"/>
              </a:buClr>
              <a:buSzPts val="1200"/>
              <a:buFont typeface="Calibri"/>
              <a:buChar char="●"/>
            </a:pPr>
            <a:r>
              <a:rPr lang="en" sz="1200" b="0" i="0" u="none" strike="noStrike" cap="none" dirty="0">
                <a:solidFill>
                  <a:srgbClr val="292934"/>
                </a:solidFill>
                <a:latin typeface="Calibri"/>
                <a:ea typeface="Calibri"/>
                <a:cs typeface="Calibri"/>
                <a:sym typeface="Calibri"/>
              </a:rPr>
              <a:t>Angles, R., &amp; Gutierrez, C. (2017). An introduction to Graph Data Management. </a:t>
            </a:r>
            <a:r>
              <a:rPr lang="en" sz="1200" b="0" i="1" u="none" strike="noStrike" cap="none" dirty="0" err="1">
                <a:solidFill>
                  <a:srgbClr val="292934"/>
                </a:solidFill>
                <a:latin typeface="Calibri"/>
                <a:ea typeface="Calibri"/>
                <a:cs typeface="Calibri"/>
                <a:sym typeface="Calibri"/>
              </a:rPr>
              <a:t>arXiv</a:t>
            </a:r>
            <a:r>
              <a:rPr lang="en" sz="1200" b="0" i="1" u="none" strike="noStrike" cap="none" dirty="0">
                <a:solidFill>
                  <a:srgbClr val="292934"/>
                </a:solidFill>
                <a:latin typeface="Calibri"/>
                <a:ea typeface="Calibri"/>
                <a:cs typeface="Calibri"/>
                <a:sym typeface="Calibri"/>
              </a:rPr>
              <a:t> preprint arXiv:1801.00036</a:t>
            </a:r>
            <a:r>
              <a:rPr lang="en" sz="1200" b="0" i="0" u="none" strike="noStrike" cap="none" dirty="0">
                <a:solidFill>
                  <a:srgbClr val="292934"/>
                </a:solidFill>
                <a:latin typeface="Calibri"/>
                <a:ea typeface="Calibri"/>
                <a:cs typeface="Calibri"/>
                <a:sym typeface="Calibri"/>
              </a:rPr>
              <a:t>.</a:t>
            </a:r>
            <a:endParaRPr sz="1200" b="0" i="0" u="none" strike="noStrike" cap="none" dirty="0">
              <a:solidFill>
                <a:srgbClr val="292934"/>
              </a:solidFill>
              <a:latin typeface="Calibri"/>
              <a:ea typeface="Calibri"/>
              <a:cs typeface="Calibri"/>
              <a:sym typeface="Calibri"/>
            </a:endParaRPr>
          </a:p>
          <a:p>
            <a:pPr marL="457200" marR="0" lvl="0" indent="-304800" algn="l" rtl="0">
              <a:lnSpc>
                <a:spcPct val="115000"/>
              </a:lnSpc>
              <a:spcBef>
                <a:spcPts val="0"/>
              </a:spcBef>
              <a:spcAft>
                <a:spcPts val="0"/>
              </a:spcAft>
              <a:buClr>
                <a:srgbClr val="222222"/>
              </a:buClr>
              <a:buSzPts val="1200"/>
              <a:buFont typeface="Calibri"/>
              <a:buChar char="●"/>
            </a:pPr>
            <a:r>
              <a:rPr lang="en" sz="1200" b="0" i="0" u="sng" strike="noStrike" cap="none" dirty="0">
                <a:solidFill>
                  <a:schemeClr val="hlink"/>
                </a:solidFill>
                <a:latin typeface="Calibri"/>
                <a:ea typeface="Calibri"/>
                <a:cs typeface="Calibri"/>
                <a:sym typeface="Calibri"/>
                <a:hlinkClick r:id="rId3"/>
              </a:rPr>
              <a:t>https://neo4j.com/</a:t>
            </a:r>
            <a:endParaRPr sz="1200" b="0" i="0" u="sng" strike="noStrike" cap="none" dirty="0">
              <a:solidFill>
                <a:schemeClr val="hlink"/>
              </a:solidFill>
              <a:latin typeface="Calibri"/>
              <a:ea typeface="Calibri"/>
              <a:cs typeface="Calibri"/>
              <a:sym typeface="Calibri"/>
              <a:hlinkClick r:id="rId3"/>
            </a:endParaRPr>
          </a:p>
          <a:p>
            <a:pPr marL="457200" marR="0" lvl="0" indent="-304800" algn="l" rtl="0">
              <a:lnSpc>
                <a:spcPct val="115000"/>
              </a:lnSpc>
              <a:spcBef>
                <a:spcPts val="0"/>
              </a:spcBef>
              <a:spcAft>
                <a:spcPts val="0"/>
              </a:spcAft>
              <a:buClr>
                <a:srgbClr val="222222"/>
              </a:buClr>
              <a:buSzPts val="1200"/>
              <a:buFont typeface="Calibri"/>
              <a:buChar char="●"/>
            </a:pPr>
            <a:r>
              <a:rPr lang="en" sz="1200" b="0" i="0" u="sng" strike="noStrike" cap="none" dirty="0">
                <a:solidFill>
                  <a:schemeClr val="hlink"/>
                </a:solidFill>
                <a:latin typeface="Calibri"/>
                <a:ea typeface="Calibri"/>
                <a:cs typeface="Calibri"/>
                <a:sym typeface="Calibri"/>
                <a:hlinkClick r:id="rId4"/>
              </a:rPr>
              <a:t>https://www.computerworlduk.com/galleries/data/7-most-popular-graph-database-use-cases-3658900/</a:t>
            </a:r>
            <a:endParaRPr sz="1200" b="0" i="0" u="sng" strike="noStrike" cap="none" dirty="0">
              <a:solidFill>
                <a:schemeClr val="hlink"/>
              </a:solidFill>
              <a:latin typeface="Calibri"/>
              <a:ea typeface="Calibri"/>
              <a:cs typeface="Calibri"/>
              <a:sym typeface="Calibri"/>
              <a:hlinkClick r:id="rId4"/>
            </a:endParaRPr>
          </a:p>
          <a:p>
            <a:pPr marL="457200" marR="0" lvl="0" indent="-304800" algn="l" rtl="0">
              <a:lnSpc>
                <a:spcPct val="115000"/>
              </a:lnSpc>
              <a:spcBef>
                <a:spcPts val="0"/>
              </a:spcBef>
              <a:spcAft>
                <a:spcPts val="0"/>
              </a:spcAft>
              <a:buClr>
                <a:srgbClr val="222222"/>
              </a:buClr>
              <a:buSzPts val="1200"/>
              <a:buFont typeface="Calibri"/>
              <a:buChar char="●"/>
            </a:pPr>
            <a:r>
              <a:rPr lang="en" sz="1200" b="0" i="0" u="sng" strike="noStrike" cap="none" dirty="0">
                <a:solidFill>
                  <a:schemeClr val="hlink"/>
                </a:solidFill>
                <a:latin typeface="Calibri"/>
                <a:ea typeface="Calibri"/>
                <a:cs typeface="Calibri"/>
                <a:sym typeface="Calibri"/>
                <a:hlinkClick r:id="rId5"/>
              </a:rPr>
              <a:t>https://www-01.ibm.com/common/ssi/cgi-bin/ssialias?htmlfid=IMM14205USEN&amp;</a:t>
            </a:r>
            <a:endParaRPr sz="1200" b="0" i="0" u="sng" strike="noStrike" cap="none" dirty="0">
              <a:solidFill>
                <a:schemeClr val="hlink"/>
              </a:solidFill>
              <a:latin typeface="Calibri"/>
              <a:ea typeface="Calibri"/>
              <a:cs typeface="Calibri"/>
              <a:sym typeface="Calibri"/>
              <a:hlinkClick r:id="rId5"/>
            </a:endParaRPr>
          </a:p>
          <a:p>
            <a:pPr marL="457200" marR="0" lvl="0" indent="-304800" algn="l" rtl="0">
              <a:lnSpc>
                <a:spcPct val="115000"/>
              </a:lnSpc>
              <a:spcBef>
                <a:spcPts val="0"/>
              </a:spcBef>
              <a:spcAft>
                <a:spcPts val="0"/>
              </a:spcAft>
              <a:buClr>
                <a:srgbClr val="222222"/>
              </a:buClr>
              <a:buSzPts val="1200"/>
              <a:buFont typeface="Calibri"/>
              <a:buChar char="●"/>
            </a:pPr>
            <a:r>
              <a:rPr lang="en" sz="1200" b="0" i="0" u="sng" strike="noStrike" cap="none" dirty="0">
                <a:solidFill>
                  <a:schemeClr val="hlink"/>
                </a:solidFill>
                <a:latin typeface="Calibri"/>
                <a:ea typeface="Calibri"/>
                <a:cs typeface="Calibri"/>
                <a:sym typeface="Calibri"/>
                <a:hlinkClick r:id="rId6"/>
              </a:rPr>
              <a:t>https://www.zdnet.com/article/back-to-the-future-d</a:t>
            </a:r>
            <a:endParaRPr sz="1200" b="0" i="0" u="sng" strike="noStrike" cap="none" dirty="0">
              <a:solidFill>
                <a:schemeClr val="hlink"/>
              </a:solidFill>
              <a:latin typeface="Calibri"/>
              <a:ea typeface="Calibri"/>
              <a:cs typeface="Calibri"/>
              <a:sym typeface="Calibri"/>
              <a:hlinkClick r:id="rId6"/>
            </a:endParaRPr>
          </a:p>
          <a:p>
            <a:pPr marL="457200" marR="0" lvl="0" indent="-304800" algn="l" rtl="0">
              <a:lnSpc>
                <a:spcPct val="115000"/>
              </a:lnSpc>
              <a:spcBef>
                <a:spcPts val="0"/>
              </a:spcBef>
              <a:spcAft>
                <a:spcPts val="0"/>
              </a:spcAft>
              <a:buClr>
                <a:srgbClr val="222222"/>
              </a:buClr>
              <a:buSzPts val="1200"/>
              <a:buFont typeface="Calibri"/>
              <a:buChar char="●"/>
            </a:pPr>
            <a:r>
              <a:rPr lang="en" sz="1200" b="0" i="0" u="none" strike="noStrike" cap="none" dirty="0" err="1">
                <a:solidFill>
                  <a:srgbClr val="292934"/>
                </a:solidFill>
                <a:latin typeface="Calibri"/>
                <a:ea typeface="Calibri"/>
                <a:cs typeface="Calibri"/>
                <a:sym typeface="Calibri"/>
              </a:rPr>
              <a:t>Zheleva</a:t>
            </a:r>
            <a:r>
              <a:rPr lang="en" sz="1200" b="0" i="0" u="none" strike="noStrike" cap="none" dirty="0">
                <a:solidFill>
                  <a:srgbClr val="292934"/>
                </a:solidFill>
                <a:latin typeface="Calibri"/>
                <a:ea typeface="Calibri"/>
                <a:cs typeface="Calibri"/>
                <a:sym typeface="Calibri"/>
              </a:rPr>
              <a:t>, E., &amp; </a:t>
            </a:r>
            <a:r>
              <a:rPr lang="en" sz="1200" b="0" i="0" u="none" strike="noStrike" cap="none" dirty="0" err="1">
                <a:solidFill>
                  <a:srgbClr val="292934"/>
                </a:solidFill>
                <a:latin typeface="Calibri"/>
                <a:ea typeface="Calibri"/>
                <a:cs typeface="Calibri"/>
                <a:sym typeface="Calibri"/>
              </a:rPr>
              <a:t>Getoor</a:t>
            </a:r>
            <a:r>
              <a:rPr lang="en" sz="1200" b="0" i="0" u="none" strike="noStrike" cap="none" dirty="0">
                <a:solidFill>
                  <a:srgbClr val="292934"/>
                </a:solidFill>
                <a:latin typeface="Calibri"/>
                <a:ea typeface="Calibri"/>
                <a:cs typeface="Calibri"/>
                <a:sym typeface="Calibri"/>
              </a:rPr>
              <a:t>, L. (2008). Preserving the privacy of sensitive relationships in graph data. In </a:t>
            </a:r>
            <a:r>
              <a:rPr lang="en" sz="1200" b="0" i="1" u="none" strike="noStrike" cap="none" dirty="0">
                <a:solidFill>
                  <a:srgbClr val="292934"/>
                </a:solidFill>
                <a:latin typeface="Calibri"/>
                <a:ea typeface="Calibri"/>
                <a:cs typeface="Calibri"/>
                <a:sym typeface="Calibri"/>
              </a:rPr>
              <a:t>Privacy, security, and trust in KDD</a:t>
            </a:r>
            <a:r>
              <a:rPr lang="en" sz="1200" b="0" i="0" u="none" strike="noStrike" cap="none" dirty="0">
                <a:solidFill>
                  <a:srgbClr val="292934"/>
                </a:solidFill>
                <a:latin typeface="Calibri"/>
                <a:ea typeface="Calibri"/>
                <a:cs typeface="Calibri"/>
                <a:sym typeface="Calibri"/>
              </a:rPr>
              <a:t> (pp. 153-171). Springer, Berlin, </a:t>
            </a:r>
            <a:r>
              <a:rPr lang="en" sz="1200" b="0" i="0" u="none" strike="noStrike" cap="none" dirty="0" err="1">
                <a:solidFill>
                  <a:srgbClr val="292934"/>
                </a:solidFill>
                <a:latin typeface="Calibri"/>
                <a:ea typeface="Calibri"/>
                <a:cs typeface="Calibri"/>
                <a:sym typeface="Calibri"/>
              </a:rPr>
              <a:t>Heidelberg.</a:t>
            </a:r>
            <a:r>
              <a:rPr lang="en" sz="1200" b="0" i="0" u="sng" strike="noStrike" cap="none" dirty="0" err="1">
                <a:solidFill>
                  <a:schemeClr val="hlink"/>
                </a:solidFill>
                <a:latin typeface="Calibri"/>
                <a:ea typeface="Calibri"/>
                <a:cs typeface="Calibri"/>
                <a:sym typeface="Calibri"/>
                <a:hlinkClick r:id="rId7"/>
              </a:rPr>
              <a:t>oes</a:t>
            </a:r>
            <a:r>
              <a:rPr lang="en" sz="1200" b="0" i="0" u="sng" strike="noStrike" cap="none" dirty="0">
                <a:solidFill>
                  <a:schemeClr val="hlink"/>
                </a:solidFill>
                <a:latin typeface="Calibri"/>
                <a:ea typeface="Calibri"/>
                <a:cs typeface="Calibri"/>
                <a:sym typeface="Calibri"/>
                <a:hlinkClick r:id="rId7"/>
              </a:rPr>
              <a:t>-graph-database-success-hang-on-query-language/</a:t>
            </a:r>
            <a:endParaRPr sz="1200" b="0" i="0" u="sng" strike="noStrike" cap="none" dirty="0">
              <a:solidFill>
                <a:schemeClr val="hlink"/>
              </a:solidFill>
              <a:latin typeface="Calibri"/>
              <a:ea typeface="Calibri"/>
              <a:cs typeface="Calibri"/>
              <a:sym typeface="Calibri"/>
              <a:hlinkClick r:id="rId7"/>
            </a:endParaRPr>
          </a:p>
          <a:p>
            <a:pPr marL="457200" marR="0" lvl="0" indent="-304800" algn="l" rtl="0">
              <a:lnSpc>
                <a:spcPct val="115000"/>
              </a:lnSpc>
              <a:spcBef>
                <a:spcPts val="0"/>
              </a:spcBef>
              <a:spcAft>
                <a:spcPts val="0"/>
              </a:spcAft>
              <a:buClr>
                <a:srgbClr val="222222"/>
              </a:buClr>
              <a:buSzPts val="1200"/>
              <a:buFont typeface="Calibri"/>
              <a:buChar char="●"/>
            </a:pPr>
            <a:r>
              <a:rPr lang="en" sz="1200" b="0" i="0" u="none" strike="noStrike" cap="none" dirty="0" err="1">
                <a:solidFill>
                  <a:srgbClr val="292934"/>
                </a:solidFill>
                <a:latin typeface="Calibri"/>
                <a:ea typeface="Calibri"/>
                <a:cs typeface="Calibri"/>
                <a:sym typeface="Calibri"/>
              </a:rPr>
              <a:t>Labouseur</a:t>
            </a:r>
            <a:r>
              <a:rPr lang="en" sz="1200" b="0" i="0" u="none" strike="noStrike" cap="none" dirty="0">
                <a:solidFill>
                  <a:srgbClr val="292934"/>
                </a:solidFill>
                <a:latin typeface="Calibri"/>
                <a:ea typeface="Calibri"/>
                <a:cs typeface="Calibri"/>
                <a:sym typeface="Calibri"/>
              </a:rPr>
              <a:t>, A. G., Olsen, P. W., &amp; Hwang, J. H. (2013). Scalable and Robust Management of Dynamic Graph Data. </a:t>
            </a:r>
            <a:r>
              <a:rPr lang="en" sz="1200" b="0" i="1" u="none" strike="noStrike" cap="none" dirty="0">
                <a:solidFill>
                  <a:srgbClr val="292934"/>
                </a:solidFill>
                <a:latin typeface="Calibri"/>
                <a:ea typeface="Calibri"/>
                <a:cs typeface="Calibri"/>
                <a:sym typeface="Calibri"/>
              </a:rPr>
              <a:t>BD3@ VLDB</a:t>
            </a:r>
            <a:r>
              <a:rPr lang="en" sz="1200" b="0" i="0" u="none" strike="noStrike" cap="none" dirty="0">
                <a:solidFill>
                  <a:srgbClr val="292934"/>
                </a:solidFill>
                <a:latin typeface="Calibri"/>
                <a:ea typeface="Calibri"/>
                <a:cs typeface="Calibri"/>
                <a:sym typeface="Calibri"/>
              </a:rPr>
              <a:t>, </a:t>
            </a:r>
            <a:r>
              <a:rPr lang="en" sz="1200" b="0" i="1" u="none" strike="noStrike" cap="none" dirty="0">
                <a:solidFill>
                  <a:srgbClr val="292934"/>
                </a:solidFill>
                <a:latin typeface="Calibri"/>
                <a:ea typeface="Calibri"/>
                <a:cs typeface="Calibri"/>
                <a:sym typeface="Calibri"/>
              </a:rPr>
              <a:t>1018</a:t>
            </a:r>
            <a:r>
              <a:rPr lang="en" sz="1200" b="0" i="0" u="none" strike="noStrike" cap="none" dirty="0">
                <a:solidFill>
                  <a:srgbClr val="292934"/>
                </a:solidFill>
                <a:latin typeface="Calibri"/>
                <a:ea typeface="Calibri"/>
                <a:cs typeface="Calibri"/>
                <a:sym typeface="Calibri"/>
              </a:rPr>
              <a:t>, 43-48.</a:t>
            </a:r>
            <a:endParaRPr sz="1200" b="0" i="0" u="none" strike="noStrike" cap="none" dirty="0">
              <a:solidFill>
                <a:srgbClr val="292934"/>
              </a:solidFill>
              <a:latin typeface="Calibri"/>
              <a:ea typeface="Calibri"/>
              <a:cs typeface="Calibri"/>
              <a:sym typeface="Calibri"/>
            </a:endParaRPr>
          </a:p>
          <a:p>
            <a:pPr marL="457200" marR="0" lvl="0" indent="-304800" algn="l" rtl="0">
              <a:lnSpc>
                <a:spcPct val="115000"/>
              </a:lnSpc>
              <a:spcBef>
                <a:spcPts val="0"/>
              </a:spcBef>
              <a:spcAft>
                <a:spcPts val="0"/>
              </a:spcAft>
              <a:buClr>
                <a:srgbClr val="222222"/>
              </a:buClr>
              <a:buSzPts val="1200"/>
              <a:buFont typeface="Calibri"/>
              <a:buChar char="●"/>
            </a:pPr>
            <a:r>
              <a:rPr lang="en" sz="1200" b="0" i="0" u="none" strike="noStrike" cap="none" dirty="0" err="1">
                <a:solidFill>
                  <a:srgbClr val="292934"/>
                </a:solidFill>
                <a:latin typeface="Calibri"/>
                <a:ea typeface="Calibri"/>
                <a:cs typeface="Calibri"/>
                <a:sym typeface="Calibri"/>
              </a:rPr>
              <a:t>Mondal</a:t>
            </a:r>
            <a:r>
              <a:rPr lang="en" sz="1200" b="0" i="0" u="none" strike="noStrike" cap="none" dirty="0">
                <a:solidFill>
                  <a:srgbClr val="292934"/>
                </a:solidFill>
                <a:latin typeface="Calibri"/>
                <a:ea typeface="Calibri"/>
                <a:cs typeface="Calibri"/>
                <a:sym typeface="Calibri"/>
              </a:rPr>
              <a:t>, J., &amp; Deshpande, A. (2012, May). Managing large dynamic graphs efficiently. In </a:t>
            </a:r>
            <a:r>
              <a:rPr lang="en" sz="1200" b="0" i="1" u="none" strike="noStrike" cap="none" dirty="0">
                <a:solidFill>
                  <a:srgbClr val="292934"/>
                </a:solidFill>
                <a:latin typeface="Calibri"/>
                <a:ea typeface="Calibri"/>
                <a:cs typeface="Calibri"/>
                <a:sym typeface="Calibri"/>
              </a:rPr>
              <a:t>Proceedings of the 2012 ACM SIGMOD International Conference on Management of Data</a:t>
            </a:r>
            <a:r>
              <a:rPr lang="en" sz="1200" b="0" i="0" u="none" strike="noStrike" cap="none" dirty="0">
                <a:solidFill>
                  <a:srgbClr val="292934"/>
                </a:solidFill>
                <a:latin typeface="Calibri"/>
                <a:ea typeface="Calibri"/>
                <a:cs typeface="Calibri"/>
                <a:sym typeface="Calibri"/>
              </a:rPr>
              <a:t>(pp. 145-156). ACM.</a:t>
            </a:r>
            <a:endParaRPr sz="1200" b="0" i="0" u="none" strike="noStrike" cap="none" dirty="0">
              <a:solidFill>
                <a:srgbClr val="292934"/>
              </a:solidFill>
              <a:latin typeface="Calibri"/>
              <a:ea typeface="Calibri"/>
              <a:cs typeface="Calibri"/>
              <a:sym typeface="Calibri"/>
            </a:endParaRPr>
          </a:p>
          <a:p>
            <a:pPr marL="457200" marR="0" lvl="0" indent="-304800" algn="l" rtl="0">
              <a:lnSpc>
                <a:spcPct val="115000"/>
              </a:lnSpc>
              <a:spcBef>
                <a:spcPts val="0"/>
              </a:spcBef>
              <a:spcAft>
                <a:spcPts val="0"/>
              </a:spcAft>
              <a:buClr>
                <a:srgbClr val="222222"/>
              </a:buClr>
              <a:buSzPts val="1200"/>
              <a:buFont typeface="Calibri"/>
              <a:buChar char="●"/>
            </a:pPr>
            <a:r>
              <a:rPr lang="en" sz="1200" b="0" i="0" u="none" strike="noStrike" cap="none" dirty="0">
                <a:solidFill>
                  <a:srgbClr val="292934"/>
                </a:solidFill>
                <a:latin typeface="Calibri"/>
                <a:ea typeface="Calibri"/>
                <a:cs typeface="Calibri"/>
                <a:sym typeface="Calibri"/>
              </a:rPr>
              <a:t>Yang, S., Yan, X., </a:t>
            </a:r>
            <a:r>
              <a:rPr lang="en" sz="1200" b="0" i="0" u="none" strike="noStrike" cap="none" dirty="0" err="1">
                <a:solidFill>
                  <a:srgbClr val="292934"/>
                </a:solidFill>
                <a:latin typeface="Calibri"/>
                <a:ea typeface="Calibri"/>
                <a:cs typeface="Calibri"/>
                <a:sym typeface="Calibri"/>
              </a:rPr>
              <a:t>Zong</a:t>
            </a:r>
            <a:r>
              <a:rPr lang="en" sz="1200" b="0" i="0" u="none" strike="noStrike" cap="none" dirty="0">
                <a:solidFill>
                  <a:srgbClr val="292934"/>
                </a:solidFill>
                <a:latin typeface="Calibri"/>
                <a:ea typeface="Calibri"/>
                <a:cs typeface="Calibri"/>
                <a:sym typeface="Calibri"/>
              </a:rPr>
              <a:t>, B., &amp; Khan, A. (2012, May). Towards effective partition management for large graphs. In </a:t>
            </a:r>
            <a:r>
              <a:rPr lang="en" sz="1200" b="0" i="1" u="none" strike="noStrike" cap="none" dirty="0">
                <a:solidFill>
                  <a:srgbClr val="292934"/>
                </a:solidFill>
                <a:latin typeface="Calibri"/>
                <a:ea typeface="Calibri"/>
                <a:cs typeface="Calibri"/>
                <a:sym typeface="Calibri"/>
              </a:rPr>
              <a:t>Proceedings of the 2012 ACM SIGMOD International Conference on Management of Data</a:t>
            </a:r>
            <a:r>
              <a:rPr lang="en" sz="1200" b="0" i="0" u="none" strike="noStrike" cap="none" dirty="0">
                <a:solidFill>
                  <a:srgbClr val="292934"/>
                </a:solidFill>
                <a:latin typeface="Calibri"/>
                <a:ea typeface="Calibri"/>
                <a:cs typeface="Calibri"/>
                <a:sym typeface="Calibri"/>
              </a:rPr>
              <a:t> (pp. 517-528). ACM.</a:t>
            </a:r>
            <a:endParaRPr sz="1200" b="0" i="0" u="none" strike="noStrike" cap="none" dirty="0">
              <a:solidFill>
                <a:srgbClr val="222222"/>
              </a:solidFill>
              <a:highlight>
                <a:srgbClr val="FFFFFF"/>
              </a:highlight>
              <a:latin typeface="Calibri"/>
              <a:ea typeface="Calibri"/>
              <a:cs typeface="Calibri"/>
              <a:sym typeface="Calibri"/>
            </a:endParaRPr>
          </a:p>
        </p:txBody>
      </p:sp>
      <p:sp>
        <p:nvSpPr>
          <p:cNvPr id="510" name="Shape 510"/>
          <p:cNvSpPr txBox="1">
            <a:spLocks noGrp="1"/>
          </p:cNvSpPr>
          <p:nvPr>
            <p:ph type="title"/>
          </p:nvPr>
        </p:nvSpPr>
        <p:spPr>
          <a:xfrm>
            <a:off x="2743200" y="0"/>
            <a:ext cx="6400800" cy="609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a:latin typeface="Calibri"/>
                <a:ea typeface="Calibri"/>
                <a:cs typeface="Calibri"/>
                <a:sym typeface="Calibri"/>
              </a:rPr>
              <a:t>References</a:t>
            </a:r>
            <a:endParaRPr sz="4000" b="0" i="0" u="none" strike="noStrike" cap="none" dirty="0">
              <a:solidFill>
                <a:schemeClr val="lt1"/>
              </a:solidFill>
              <a:latin typeface="Calibri"/>
              <a:ea typeface="Calibri"/>
              <a:cs typeface="Calibri"/>
              <a:sym typeface="Calibri"/>
            </a:endParaRPr>
          </a:p>
        </p:txBody>
      </p:sp>
      <p:sp>
        <p:nvSpPr>
          <p:cNvPr id="4"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smtClean="0">
                <a:latin typeface="Calibri"/>
                <a:ea typeface="Calibri"/>
                <a:cs typeface="Calibri"/>
                <a:sym typeface="Calibri"/>
              </a:rPr>
              <a:t>22</a:t>
            </a:r>
            <a:r>
              <a:rPr lang="en" sz="1200" b="0" i="0" u="none" strike="noStrike" cap="none" dirty="0" smtClean="0">
                <a:solidFill>
                  <a:srgbClr val="000000"/>
                </a:solidFill>
                <a:latin typeface="Calibri"/>
                <a:ea typeface="Calibri"/>
                <a:cs typeface="Calibri"/>
                <a:sym typeface="Calibri"/>
              </a:rPr>
              <a:t>/</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5"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smtClean="0">
                <a:solidFill>
                  <a:schemeClr val="dk1"/>
                </a:solidFill>
                <a:latin typeface="Calibri"/>
                <a:ea typeface="Calibri"/>
                <a:cs typeface="Calibri"/>
                <a:sym typeface="Calibri"/>
              </a:rPr>
              <a:t>References</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0" y="2199900"/>
            <a:ext cx="9144000" cy="743700"/>
          </a:xfrm>
          <a:prstGeom prst="rect">
            <a:avLst/>
          </a:prstGeom>
          <a:noFill/>
          <a:ln>
            <a:noFill/>
          </a:ln>
        </p:spPr>
        <p:txBody>
          <a:bodyPr spcFirstLastPara="1" wrap="square" lIns="91425" tIns="91425" rIns="91425" bIns="91425" anchor="t" anchorCtr="0">
            <a:noAutofit/>
          </a:bodyPr>
          <a:lstStyle/>
          <a:p>
            <a:pPr marL="342900" marR="0" lvl="0" indent="-139700" algn="ctr" rtl="0">
              <a:lnSpc>
                <a:spcPct val="100000"/>
              </a:lnSpc>
              <a:spcBef>
                <a:spcPts val="640"/>
              </a:spcBef>
              <a:spcAft>
                <a:spcPts val="0"/>
              </a:spcAft>
              <a:buClr>
                <a:schemeClr val="dk1"/>
              </a:buClr>
              <a:buSzPts val="3200"/>
              <a:buFont typeface="Arial"/>
              <a:buNone/>
            </a:pPr>
            <a:r>
              <a:rPr lang="en" sz="4000" b="0" i="0" u="none" strike="noStrike" cap="none" dirty="0">
                <a:solidFill>
                  <a:schemeClr val="dk1"/>
                </a:solidFill>
                <a:latin typeface="Calibri" charset="0"/>
                <a:ea typeface="Calibri" charset="0"/>
                <a:cs typeface="Calibri" charset="0"/>
                <a:sym typeface="Arial"/>
              </a:rPr>
              <a:t>Questions ?</a:t>
            </a:r>
            <a:endParaRPr sz="4000" b="0" i="0" u="none" strike="noStrike" cap="none" dirty="0">
              <a:solidFill>
                <a:schemeClr val="dk1"/>
              </a:solidFill>
              <a:latin typeface="Calibri" charset="0"/>
              <a:ea typeface="Calibri" charset="0"/>
              <a:cs typeface="Calibri" charset="0"/>
              <a:sym typeface="Arial"/>
            </a:endParaRPr>
          </a:p>
        </p:txBody>
      </p:sp>
      <p:sp>
        <p:nvSpPr>
          <p:cNvPr id="3" name="Shape 510"/>
          <p:cNvSpPr txBox="1">
            <a:spLocks noGrp="1"/>
          </p:cNvSpPr>
          <p:nvPr>
            <p:ph type="title"/>
          </p:nvPr>
        </p:nvSpPr>
        <p:spPr>
          <a:xfrm>
            <a:off x="2743200" y="0"/>
            <a:ext cx="6400800" cy="609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4000" b="0" dirty="0" smtClean="0">
                <a:latin typeface="Calibri"/>
                <a:ea typeface="Calibri"/>
                <a:cs typeface="Calibri"/>
                <a:sym typeface="Calibri"/>
              </a:rPr>
              <a:t>Questions</a:t>
            </a:r>
            <a:endParaRPr sz="40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modeling</a:t>
            </a:r>
            <a:endParaRPr sz="4000" b="0" i="0" u="none" strike="noStrike" cap="none">
              <a:solidFill>
                <a:schemeClr val="lt1"/>
              </a:solidFill>
              <a:latin typeface="Calibri"/>
              <a:ea typeface="Calibri"/>
              <a:cs typeface="Calibri"/>
              <a:sym typeface="Calibri"/>
            </a:endParaRPr>
          </a:p>
        </p:txBody>
      </p:sp>
      <p:sp>
        <p:nvSpPr>
          <p:cNvPr id="130"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200" b="0" i="0" u="none" strike="noStrike" cap="none" dirty="0" smtClean="0">
                <a:solidFill>
                  <a:srgbClr val="000000"/>
                </a:solidFill>
                <a:latin typeface="Calibri"/>
                <a:ea typeface="Calibri"/>
                <a:cs typeface="Calibri"/>
                <a:sym typeface="Calibri"/>
              </a:rPr>
              <a:t>3/</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131" name="Shape 131"/>
          <p:cNvSpPr/>
          <p:nvPr/>
        </p:nvSpPr>
        <p:spPr>
          <a:xfrm rot="10800000">
            <a:off x="6113394" y="1750128"/>
            <a:ext cx="360000" cy="720000"/>
          </a:xfrm>
          <a:custGeom>
            <a:avLst/>
            <a:gdLst/>
            <a:ahLst/>
            <a:cxnLst/>
            <a:rect l="0" t="0" r="0" b="0"/>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FF4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Shape 132"/>
          <p:cNvSpPr/>
          <p:nvPr/>
        </p:nvSpPr>
        <p:spPr>
          <a:xfrm>
            <a:off x="2670603" y="1750128"/>
            <a:ext cx="360000" cy="720000"/>
          </a:xfrm>
          <a:custGeom>
            <a:avLst/>
            <a:gdLst/>
            <a:ahLst/>
            <a:cxnLst/>
            <a:rect l="0" t="0" r="0" b="0"/>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7373D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6"/>
              </a:solidFill>
              <a:latin typeface="Arial"/>
              <a:ea typeface="Arial"/>
              <a:cs typeface="Arial"/>
              <a:sym typeface="Arial"/>
            </a:endParaRPr>
          </a:p>
        </p:txBody>
      </p:sp>
      <p:sp>
        <p:nvSpPr>
          <p:cNvPr id="133" name="Shape 133"/>
          <p:cNvSpPr/>
          <p:nvPr/>
        </p:nvSpPr>
        <p:spPr>
          <a:xfrm>
            <a:off x="4380908" y="1913496"/>
            <a:ext cx="382181" cy="382181"/>
          </a:xfrm>
          <a:prstGeom prst="hear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4" name="Shape 134"/>
          <p:cNvSpPr txBox="1"/>
          <p:nvPr/>
        </p:nvSpPr>
        <p:spPr>
          <a:xfrm>
            <a:off x="2573924" y="2662142"/>
            <a:ext cx="57099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Jack</a:t>
            </a:r>
            <a:endParaRPr sz="1800" b="0" i="0" u="none" strike="noStrike" cap="none">
              <a:solidFill>
                <a:schemeClr val="dk1"/>
              </a:solidFill>
              <a:latin typeface="Calibri"/>
              <a:ea typeface="Calibri"/>
              <a:cs typeface="Calibri"/>
              <a:sym typeface="Calibri"/>
            </a:endParaRPr>
          </a:p>
        </p:txBody>
      </p:sp>
      <p:sp>
        <p:nvSpPr>
          <p:cNvPr id="135" name="Shape 135"/>
          <p:cNvSpPr txBox="1"/>
          <p:nvPr/>
        </p:nvSpPr>
        <p:spPr>
          <a:xfrm>
            <a:off x="6016714" y="2662141"/>
            <a:ext cx="63671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Rose</a:t>
            </a:r>
            <a:endParaRPr sz="1800" b="0" i="0" u="none" strike="noStrike" cap="none">
              <a:solidFill>
                <a:schemeClr val="dk1"/>
              </a:solidFill>
              <a:latin typeface="Calibri"/>
              <a:ea typeface="Calibri"/>
              <a:cs typeface="Calibri"/>
              <a:sym typeface="Calibri"/>
            </a:endParaRPr>
          </a:p>
        </p:txBody>
      </p:sp>
      <p:sp>
        <p:nvSpPr>
          <p:cNvPr id="136" name="Shape 136"/>
          <p:cNvSpPr txBox="1"/>
          <p:nvPr/>
        </p:nvSpPr>
        <p:spPr>
          <a:xfrm>
            <a:off x="4240817" y="2662141"/>
            <a:ext cx="71365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Loves</a:t>
            </a:r>
            <a:endParaRPr sz="1800" b="0" i="0" u="none" strike="noStrike" cap="none">
              <a:solidFill>
                <a:schemeClr val="dk1"/>
              </a:solidFill>
              <a:latin typeface="Calibri"/>
              <a:ea typeface="Calibri"/>
              <a:cs typeface="Calibri"/>
              <a:sym typeface="Calibri"/>
            </a:endParaRPr>
          </a:p>
        </p:txBody>
      </p:sp>
      <p:sp>
        <p:nvSpPr>
          <p:cNvPr id="137" name="Shape 137"/>
          <p:cNvSpPr txBox="1"/>
          <p:nvPr/>
        </p:nvSpPr>
        <p:spPr>
          <a:xfrm>
            <a:off x="0" y="678603"/>
            <a:ext cx="91440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2800" b="0" i="0" u="none" strike="noStrike" cap="none" dirty="0">
                <a:solidFill>
                  <a:schemeClr val="accent2"/>
                </a:solidFill>
                <a:latin typeface="Calibri"/>
                <a:ea typeface="Calibri"/>
                <a:cs typeface="Calibri"/>
                <a:sym typeface="Calibri"/>
              </a:rPr>
              <a:t>Jack Loves Rose</a:t>
            </a:r>
            <a:endParaRPr sz="2800" b="0" i="0" u="none" strike="noStrike" cap="none" dirty="0">
              <a:solidFill>
                <a:schemeClr val="accent2"/>
              </a:solidFill>
              <a:latin typeface="Calibri"/>
              <a:ea typeface="Calibri"/>
              <a:cs typeface="Calibri"/>
              <a:sym typeface="Calibri"/>
            </a:endParaRPr>
          </a:p>
        </p:txBody>
      </p:sp>
      <p:sp>
        <p:nvSpPr>
          <p:cNvPr id="138"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Calibri"/>
                <a:ea typeface="Calibri"/>
                <a:cs typeface="Calibri"/>
                <a:sym typeface="Calibri"/>
              </a:rPr>
              <a:t>Graph Modeling</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modeling</a:t>
            </a:r>
            <a:endParaRPr sz="4000" b="0" i="0" u="none" strike="noStrike" cap="none">
              <a:solidFill>
                <a:schemeClr val="lt1"/>
              </a:solidFill>
              <a:latin typeface="Calibri"/>
              <a:ea typeface="Calibri"/>
              <a:cs typeface="Calibri"/>
              <a:sym typeface="Calibri"/>
            </a:endParaRPr>
          </a:p>
        </p:txBody>
      </p:sp>
      <p:sp>
        <p:nvSpPr>
          <p:cNvPr id="145" name="Shape 145"/>
          <p:cNvSpPr/>
          <p:nvPr/>
        </p:nvSpPr>
        <p:spPr>
          <a:xfrm rot="10800000">
            <a:off x="6113394" y="1750128"/>
            <a:ext cx="360000" cy="720000"/>
          </a:xfrm>
          <a:custGeom>
            <a:avLst/>
            <a:gdLst/>
            <a:ahLst/>
            <a:cxnLst/>
            <a:rect l="0" t="0" r="0" b="0"/>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FF4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6" name="Shape 146"/>
          <p:cNvSpPr/>
          <p:nvPr/>
        </p:nvSpPr>
        <p:spPr>
          <a:xfrm>
            <a:off x="2663921" y="1744586"/>
            <a:ext cx="360000" cy="720000"/>
          </a:xfrm>
          <a:custGeom>
            <a:avLst/>
            <a:gdLst/>
            <a:ahLst/>
            <a:cxnLst/>
            <a:rect l="0" t="0" r="0" b="0"/>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7373D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6"/>
              </a:solidFill>
              <a:latin typeface="Arial"/>
              <a:ea typeface="Arial"/>
              <a:cs typeface="Arial"/>
              <a:sym typeface="Arial"/>
            </a:endParaRPr>
          </a:p>
        </p:txBody>
      </p:sp>
      <p:sp>
        <p:nvSpPr>
          <p:cNvPr id="147" name="Shape 147"/>
          <p:cNvSpPr txBox="1"/>
          <p:nvPr/>
        </p:nvSpPr>
        <p:spPr>
          <a:xfrm>
            <a:off x="0" y="690960"/>
            <a:ext cx="91440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2800" b="0" i="0" u="none" strike="noStrike" cap="none" dirty="0">
                <a:solidFill>
                  <a:schemeClr val="accent2"/>
                </a:solidFill>
                <a:latin typeface="Calibri"/>
                <a:ea typeface="Calibri"/>
                <a:cs typeface="Calibri"/>
                <a:sym typeface="Calibri"/>
              </a:rPr>
              <a:t>Node and Relationship</a:t>
            </a:r>
            <a:endParaRPr sz="2800" b="0" i="0" u="none" strike="noStrike" cap="none" dirty="0">
              <a:solidFill>
                <a:schemeClr val="accent2"/>
              </a:solidFill>
              <a:latin typeface="Calibri"/>
              <a:ea typeface="Calibri"/>
              <a:cs typeface="Calibri"/>
              <a:sym typeface="Calibri"/>
            </a:endParaRPr>
          </a:p>
        </p:txBody>
      </p:sp>
      <p:sp>
        <p:nvSpPr>
          <p:cNvPr id="148" name="Shape 148"/>
          <p:cNvSpPr/>
          <p:nvPr/>
        </p:nvSpPr>
        <p:spPr>
          <a:xfrm>
            <a:off x="2319419" y="1564586"/>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9" name="Shape 149"/>
          <p:cNvSpPr/>
          <p:nvPr/>
        </p:nvSpPr>
        <p:spPr>
          <a:xfrm>
            <a:off x="5744578" y="1565798"/>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0" name="Shape 150"/>
          <p:cNvSpPr/>
          <p:nvPr/>
        </p:nvSpPr>
        <p:spPr>
          <a:xfrm>
            <a:off x="3399419" y="2054267"/>
            <a:ext cx="2345159"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1" name="Shape 151"/>
          <p:cNvSpPr/>
          <p:nvPr/>
        </p:nvSpPr>
        <p:spPr>
          <a:xfrm>
            <a:off x="4211998" y="2000267"/>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cxnSp>
        <p:nvCxnSpPr>
          <p:cNvPr id="152" name="Shape 152"/>
          <p:cNvCxnSpPr/>
          <p:nvPr/>
        </p:nvCxnSpPr>
        <p:spPr>
          <a:xfrm>
            <a:off x="2319419" y="2906036"/>
            <a:ext cx="1080000" cy="0"/>
          </a:xfrm>
          <a:prstGeom prst="straightConnector1">
            <a:avLst/>
          </a:prstGeom>
          <a:noFill/>
          <a:ln w="25400" cap="flat" cmpd="sng">
            <a:solidFill>
              <a:srgbClr val="D0D0EF"/>
            </a:solidFill>
            <a:prstDash val="solid"/>
            <a:round/>
            <a:headEnd type="none" w="sm" len="sm"/>
            <a:tailEnd type="none" w="sm" len="sm"/>
          </a:ln>
        </p:spPr>
      </p:cxnSp>
      <p:cxnSp>
        <p:nvCxnSpPr>
          <p:cNvPr id="153" name="Shape 153"/>
          <p:cNvCxnSpPr/>
          <p:nvPr/>
        </p:nvCxnSpPr>
        <p:spPr>
          <a:xfrm>
            <a:off x="5744578" y="2906036"/>
            <a:ext cx="1080000" cy="0"/>
          </a:xfrm>
          <a:prstGeom prst="straightConnector1">
            <a:avLst/>
          </a:prstGeom>
          <a:noFill/>
          <a:ln w="25400" cap="flat" cmpd="sng">
            <a:solidFill>
              <a:srgbClr val="D0D0EF"/>
            </a:solidFill>
            <a:prstDash val="solid"/>
            <a:round/>
            <a:headEnd type="none" w="sm" len="sm"/>
            <a:tailEnd type="none" w="sm" len="sm"/>
          </a:ln>
        </p:spPr>
      </p:cxnSp>
      <p:cxnSp>
        <p:nvCxnSpPr>
          <p:cNvPr id="154" name="Shape 154"/>
          <p:cNvCxnSpPr/>
          <p:nvPr/>
        </p:nvCxnSpPr>
        <p:spPr>
          <a:xfrm>
            <a:off x="3852000" y="2644586"/>
            <a:ext cx="1440000" cy="0"/>
          </a:xfrm>
          <a:prstGeom prst="straightConnector1">
            <a:avLst/>
          </a:prstGeom>
          <a:noFill/>
          <a:ln w="25400" cap="flat" cmpd="sng">
            <a:solidFill>
              <a:srgbClr val="606060"/>
            </a:solidFill>
            <a:prstDash val="solid"/>
            <a:round/>
            <a:headEnd type="none" w="sm" len="sm"/>
            <a:tailEnd type="none" w="sm" len="sm"/>
          </a:ln>
        </p:spPr>
      </p:cxnSp>
      <p:cxnSp>
        <p:nvCxnSpPr>
          <p:cNvPr id="155" name="Shape 155"/>
          <p:cNvCxnSpPr>
            <a:stCxn id="148" idx="4"/>
          </p:cNvCxnSpPr>
          <p:nvPr/>
        </p:nvCxnSpPr>
        <p:spPr>
          <a:xfrm>
            <a:off x="2859419" y="2644586"/>
            <a:ext cx="0" cy="261600"/>
          </a:xfrm>
          <a:prstGeom prst="straightConnector1">
            <a:avLst/>
          </a:prstGeom>
          <a:noFill/>
          <a:ln w="25400" cap="flat" cmpd="sng">
            <a:solidFill>
              <a:srgbClr val="D0D0EF"/>
            </a:solidFill>
            <a:prstDash val="solid"/>
            <a:round/>
            <a:headEnd type="none" w="sm" len="sm"/>
            <a:tailEnd type="none" w="sm" len="sm"/>
          </a:ln>
        </p:spPr>
      </p:cxnSp>
      <p:cxnSp>
        <p:nvCxnSpPr>
          <p:cNvPr id="156" name="Shape 156"/>
          <p:cNvCxnSpPr>
            <a:stCxn id="149" idx="4"/>
          </p:cNvCxnSpPr>
          <p:nvPr/>
        </p:nvCxnSpPr>
        <p:spPr>
          <a:xfrm flipH="1">
            <a:off x="6282778" y="2645798"/>
            <a:ext cx="1800" cy="260100"/>
          </a:xfrm>
          <a:prstGeom prst="straightConnector1">
            <a:avLst/>
          </a:prstGeom>
          <a:noFill/>
          <a:ln w="25400" cap="flat" cmpd="sng">
            <a:solidFill>
              <a:srgbClr val="D0D0EF"/>
            </a:solidFill>
            <a:prstDash val="solid"/>
            <a:round/>
            <a:headEnd type="none" w="sm" len="sm"/>
            <a:tailEnd type="none" w="sm" len="sm"/>
          </a:ln>
        </p:spPr>
      </p:cxnSp>
      <p:cxnSp>
        <p:nvCxnSpPr>
          <p:cNvPr id="157" name="Shape 157"/>
          <p:cNvCxnSpPr/>
          <p:nvPr/>
        </p:nvCxnSpPr>
        <p:spPr>
          <a:xfrm>
            <a:off x="4572000" y="2644587"/>
            <a:ext cx="0" cy="251999"/>
          </a:xfrm>
          <a:prstGeom prst="straightConnector1">
            <a:avLst/>
          </a:prstGeom>
          <a:noFill/>
          <a:ln w="25400" cap="flat" cmpd="sng">
            <a:solidFill>
              <a:srgbClr val="606060"/>
            </a:solidFill>
            <a:prstDash val="solid"/>
            <a:round/>
            <a:headEnd type="none" w="sm" len="sm"/>
            <a:tailEnd type="none" w="sm" len="sm"/>
          </a:ln>
        </p:spPr>
      </p:cxnSp>
      <p:sp>
        <p:nvSpPr>
          <p:cNvPr id="158" name="Shape 158"/>
          <p:cNvSpPr txBox="1"/>
          <p:nvPr/>
        </p:nvSpPr>
        <p:spPr>
          <a:xfrm>
            <a:off x="2507399" y="3086036"/>
            <a:ext cx="70403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NODE</a:t>
            </a:r>
            <a:endParaRPr sz="1400" b="0" i="0" u="none" strike="noStrike" cap="none">
              <a:solidFill>
                <a:srgbClr val="000000"/>
              </a:solidFill>
              <a:latin typeface="Arial"/>
              <a:ea typeface="Arial"/>
              <a:cs typeface="Arial"/>
              <a:sym typeface="Arial"/>
            </a:endParaRPr>
          </a:p>
        </p:txBody>
      </p:sp>
      <p:sp>
        <p:nvSpPr>
          <p:cNvPr id="159" name="Shape 159"/>
          <p:cNvSpPr txBox="1"/>
          <p:nvPr/>
        </p:nvSpPr>
        <p:spPr>
          <a:xfrm>
            <a:off x="3852000" y="3086036"/>
            <a:ext cx="150233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RELATIONSHIP</a:t>
            </a:r>
            <a:endParaRPr sz="1400" b="0" i="0" u="none" strike="noStrike" cap="none">
              <a:solidFill>
                <a:srgbClr val="000000"/>
              </a:solidFill>
              <a:latin typeface="Arial"/>
              <a:ea typeface="Arial"/>
              <a:cs typeface="Arial"/>
              <a:sym typeface="Arial"/>
            </a:endParaRPr>
          </a:p>
        </p:txBody>
      </p:sp>
      <p:sp>
        <p:nvSpPr>
          <p:cNvPr id="160" name="Shape 160"/>
          <p:cNvSpPr txBox="1"/>
          <p:nvPr/>
        </p:nvSpPr>
        <p:spPr>
          <a:xfrm>
            <a:off x="5930793" y="3086036"/>
            <a:ext cx="70403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NODE</a:t>
            </a:r>
            <a:endParaRPr sz="1400" b="0" i="0" u="none" strike="noStrike" cap="none">
              <a:solidFill>
                <a:srgbClr val="000000"/>
              </a:solidFill>
              <a:latin typeface="Arial"/>
              <a:ea typeface="Arial"/>
              <a:cs typeface="Arial"/>
              <a:sym typeface="Arial"/>
            </a:endParaRPr>
          </a:p>
        </p:txBody>
      </p:sp>
      <p:sp>
        <p:nvSpPr>
          <p:cNvPr id="161" name="Shape 161"/>
          <p:cNvSpPr txBox="1"/>
          <p:nvPr/>
        </p:nvSpPr>
        <p:spPr>
          <a:xfrm>
            <a:off x="2573924" y="3551830"/>
            <a:ext cx="57099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Jack</a:t>
            </a:r>
            <a:endParaRPr sz="1800" b="0" i="0" u="none" strike="noStrike" cap="none">
              <a:solidFill>
                <a:schemeClr val="dk1"/>
              </a:solidFill>
              <a:latin typeface="Calibri"/>
              <a:ea typeface="Calibri"/>
              <a:cs typeface="Calibri"/>
              <a:sym typeface="Calibri"/>
            </a:endParaRPr>
          </a:p>
        </p:txBody>
      </p:sp>
      <p:sp>
        <p:nvSpPr>
          <p:cNvPr id="162" name="Shape 162"/>
          <p:cNvSpPr txBox="1"/>
          <p:nvPr/>
        </p:nvSpPr>
        <p:spPr>
          <a:xfrm>
            <a:off x="6016714" y="3551829"/>
            <a:ext cx="63671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Rose</a:t>
            </a:r>
            <a:endParaRPr sz="1800" b="0" i="0" u="none" strike="noStrike" cap="none">
              <a:solidFill>
                <a:schemeClr val="dk1"/>
              </a:solidFill>
              <a:latin typeface="Calibri"/>
              <a:ea typeface="Calibri"/>
              <a:cs typeface="Calibri"/>
              <a:sym typeface="Calibri"/>
            </a:endParaRPr>
          </a:p>
        </p:txBody>
      </p:sp>
      <p:sp>
        <p:nvSpPr>
          <p:cNvPr id="23"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200" b="0" i="0" u="none" strike="noStrike" cap="none" dirty="0" smtClean="0">
                <a:solidFill>
                  <a:srgbClr val="000000"/>
                </a:solidFill>
                <a:latin typeface="Calibri"/>
                <a:ea typeface="Calibri"/>
                <a:cs typeface="Calibri"/>
                <a:sym typeface="Calibri"/>
              </a:rPr>
              <a:t>3/</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24"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Calibri"/>
                <a:ea typeface="Calibri"/>
                <a:cs typeface="Calibri"/>
                <a:sym typeface="Calibri"/>
              </a:rPr>
              <a:t>Graph Modeling</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modeling</a:t>
            </a:r>
            <a:endParaRPr sz="4000" b="0" i="0" u="none" strike="noStrike" cap="none">
              <a:solidFill>
                <a:schemeClr val="lt1"/>
              </a:solidFill>
              <a:latin typeface="Calibri"/>
              <a:ea typeface="Calibri"/>
              <a:cs typeface="Calibri"/>
              <a:sym typeface="Calibri"/>
            </a:endParaRPr>
          </a:p>
        </p:txBody>
      </p:sp>
      <p:sp>
        <p:nvSpPr>
          <p:cNvPr id="170" name="Shape 170"/>
          <p:cNvSpPr/>
          <p:nvPr/>
        </p:nvSpPr>
        <p:spPr>
          <a:xfrm rot="10800000">
            <a:off x="6113394" y="1750128"/>
            <a:ext cx="360000" cy="720000"/>
          </a:xfrm>
          <a:custGeom>
            <a:avLst/>
            <a:gdLst/>
            <a:ahLst/>
            <a:cxnLst/>
            <a:rect l="0" t="0" r="0" b="0"/>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FF4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1" name="Shape 171"/>
          <p:cNvSpPr/>
          <p:nvPr/>
        </p:nvSpPr>
        <p:spPr>
          <a:xfrm>
            <a:off x="2663921" y="1744586"/>
            <a:ext cx="360000" cy="720000"/>
          </a:xfrm>
          <a:custGeom>
            <a:avLst/>
            <a:gdLst/>
            <a:ahLst/>
            <a:cxnLst/>
            <a:rect l="0" t="0" r="0" b="0"/>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7373D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6"/>
              </a:solidFill>
              <a:latin typeface="Arial"/>
              <a:ea typeface="Arial"/>
              <a:cs typeface="Arial"/>
              <a:sym typeface="Arial"/>
            </a:endParaRPr>
          </a:p>
        </p:txBody>
      </p:sp>
      <p:sp>
        <p:nvSpPr>
          <p:cNvPr id="172" name="Shape 172"/>
          <p:cNvSpPr txBox="1"/>
          <p:nvPr/>
        </p:nvSpPr>
        <p:spPr>
          <a:xfrm>
            <a:off x="0" y="678603"/>
            <a:ext cx="91440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2800" b="0" i="0" u="none" strike="noStrike" cap="none" dirty="0" smtClean="0">
                <a:solidFill>
                  <a:schemeClr val="accent2"/>
                </a:solidFill>
                <a:latin typeface="Calibri"/>
                <a:ea typeface="Calibri"/>
                <a:cs typeface="Calibri"/>
                <a:sym typeface="Calibri"/>
              </a:rPr>
              <a:t>Relationship ha</a:t>
            </a:r>
            <a:r>
              <a:rPr lang="en-US" sz="2800" b="0" i="0" u="none" strike="noStrike" cap="none" dirty="0" smtClean="0">
                <a:solidFill>
                  <a:schemeClr val="accent2"/>
                </a:solidFill>
                <a:latin typeface="Calibri"/>
                <a:ea typeface="Calibri"/>
                <a:cs typeface="Calibri"/>
                <a:sym typeface="Calibri"/>
              </a:rPr>
              <a:t>s</a:t>
            </a:r>
            <a:r>
              <a:rPr lang="en" sz="2800" b="0" i="0" u="none" strike="noStrike" cap="none" dirty="0" smtClean="0">
                <a:solidFill>
                  <a:schemeClr val="accent2"/>
                </a:solidFill>
                <a:latin typeface="Calibri"/>
                <a:ea typeface="Calibri"/>
                <a:cs typeface="Calibri"/>
                <a:sym typeface="Calibri"/>
              </a:rPr>
              <a:t> Direction</a:t>
            </a:r>
            <a:endParaRPr sz="2800" b="0" i="0" u="none" strike="noStrike" cap="none" dirty="0">
              <a:solidFill>
                <a:schemeClr val="accent2"/>
              </a:solidFill>
              <a:latin typeface="Calibri"/>
              <a:ea typeface="Calibri"/>
              <a:cs typeface="Calibri"/>
              <a:sym typeface="Calibri"/>
            </a:endParaRPr>
          </a:p>
        </p:txBody>
      </p:sp>
      <p:sp>
        <p:nvSpPr>
          <p:cNvPr id="173" name="Shape 173"/>
          <p:cNvSpPr/>
          <p:nvPr/>
        </p:nvSpPr>
        <p:spPr>
          <a:xfrm>
            <a:off x="2319419" y="1564586"/>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4" name="Shape 174"/>
          <p:cNvSpPr/>
          <p:nvPr/>
        </p:nvSpPr>
        <p:spPr>
          <a:xfrm>
            <a:off x="5744578" y="1565798"/>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5" name="Shape 175"/>
          <p:cNvSpPr/>
          <p:nvPr/>
        </p:nvSpPr>
        <p:spPr>
          <a:xfrm>
            <a:off x="3337633" y="1751575"/>
            <a:ext cx="2484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Shape 176"/>
          <p:cNvSpPr/>
          <p:nvPr/>
        </p:nvSpPr>
        <p:spPr>
          <a:xfrm>
            <a:off x="4196498" y="1693303"/>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cxnSp>
        <p:nvCxnSpPr>
          <p:cNvPr id="177" name="Shape 177"/>
          <p:cNvCxnSpPr/>
          <p:nvPr/>
        </p:nvCxnSpPr>
        <p:spPr>
          <a:xfrm>
            <a:off x="3852000" y="2644586"/>
            <a:ext cx="1440000" cy="0"/>
          </a:xfrm>
          <a:prstGeom prst="straightConnector1">
            <a:avLst/>
          </a:prstGeom>
          <a:noFill/>
          <a:ln w="25400" cap="flat" cmpd="sng">
            <a:solidFill>
              <a:srgbClr val="606060"/>
            </a:solidFill>
            <a:prstDash val="solid"/>
            <a:round/>
            <a:headEnd type="none" w="sm" len="sm"/>
            <a:tailEnd type="none" w="sm" len="sm"/>
          </a:ln>
        </p:spPr>
      </p:cxnSp>
      <p:cxnSp>
        <p:nvCxnSpPr>
          <p:cNvPr id="178" name="Shape 178"/>
          <p:cNvCxnSpPr/>
          <p:nvPr/>
        </p:nvCxnSpPr>
        <p:spPr>
          <a:xfrm>
            <a:off x="4572000" y="2644587"/>
            <a:ext cx="0" cy="251999"/>
          </a:xfrm>
          <a:prstGeom prst="straightConnector1">
            <a:avLst/>
          </a:prstGeom>
          <a:noFill/>
          <a:ln w="25400" cap="flat" cmpd="sng">
            <a:solidFill>
              <a:srgbClr val="606060"/>
            </a:solidFill>
            <a:prstDash val="solid"/>
            <a:round/>
            <a:headEnd type="none" w="sm" len="sm"/>
            <a:tailEnd type="none" w="sm" len="sm"/>
          </a:ln>
        </p:spPr>
      </p:cxnSp>
      <p:sp>
        <p:nvSpPr>
          <p:cNvPr id="179" name="Shape 179"/>
          <p:cNvSpPr txBox="1"/>
          <p:nvPr/>
        </p:nvSpPr>
        <p:spPr>
          <a:xfrm>
            <a:off x="3852000" y="3086036"/>
            <a:ext cx="150233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RELATIONSHIP</a:t>
            </a:r>
            <a:endParaRPr sz="1400" b="0" i="0" u="none" strike="noStrike" cap="none">
              <a:solidFill>
                <a:srgbClr val="000000"/>
              </a:solidFill>
              <a:latin typeface="Arial"/>
              <a:ea typeface="Arial"/>
              <a:cs typeface="Arial"/>
              <a:sym typeface="Arial"/>
            </a:endParaRPr>
          </a:p>
        </p:txBody>
      </p:sp>
      <p:sp>
        <p:nvSpPr>
          <p:cNvPr id="180" name="Shape 180"/>
          <p:cNvSpPr/>
          <p:nvPr/>
        </p:nvSpPr>
        <p:spPr>
          <a:xfrm rot="10800000">
            <a:off x="3328038" y="2319030"/>
            <a:ext cx="2484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Shape 181"/>
          <p:cNvSpPr/>
          <p:nvPr/>
        </p:nvSpPr>
        <p:spPr>
          <a:xfrm>
            <a:off x="4196498" y="2261861"/>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182" name="Shape 182"/>
          <p:cNvSpPr txBox="1"/>
          <p:nvPr/>
        </p:nvSpPr>
        <p:spPr>
          <a:xfrm>
            <a:off x="2573924" y="2662142"/>
            <a:ext cx="57099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Jack</a:t>
            </a:r>
            <a:endParaRPr sz="1800" b="0" i="0" u="none" strike="noStrike" cap="none">
              <a:solidFill>
                <a:schemeClr val="dk1"/>
              </a:solidFill>
              <a:latin typeface="Calibri"/>
              <a:ea typeface="Calibri"/>
              <a:cs typeface="Calibri"/>
              <a:sym typeface="Calibri"/>
            </a:endParaRPr>
          </a:p>
        </p:txBody>
      </p:sp>
      <p:sp>
        <p:nvSpPr>
          <p:cNvPr id="183" name="Shape 183"/>
          <p:cNvSpPr txBox="1"/>
          <p:nvPr/>
        </p:nvSpPr>
        <p:spPr>
          <a:xfrm>
            <a:off x="6016714" y="2662141"/>
            <a:ext cx="63671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Rose</a:t>
            </a:r>
            <a:endParaRPr sz="1800" b="0" i="0" u="none" strike="noStrike" cap="none">
              <a:solidFill>
                <a:schemeClr val="dk1"/>
              </a:solidFill>
              <a:latin typeface="Calibri"/>
              <a:ea typeface="Calibri"/>
              <a:cs typeface="Calibri"/>
              <a:sym typeface="Calibri"/>
            </a:endParaRPr>
          </a:p>
        </p:txBody>
      </p:sp>
      <p:sp>
        <p:nvSpPr>
          <p:cNvPr id="19"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200" b="0" i="0" u="none" strike="noStrike" cap="none" dirty="0" smtClean="0">
                <a:solidFill>
                  <a:srgbClr val="000000"/>
                </a:solidFill>
                <a:latin typeface="Calibri"/>
                <a:ea typeface="Calibri"/>
                <a:cs typeface="Calibri"/>
                <a:sym typeface="Calibri"/>
              </a:rPr>
              <a:t>3/</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20"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Calibri"/>
                <a:ea typeface="Calibri"/>
                <a:cs typeface="Calibri"/>
                <a:sym typeface="Calibri"/>
              </a:rPr>
              <a:t>Graph Modeling</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modeling</a:t>
            </a:r>
            <a:endParaRPr sz="4000" b="0" i="0" u="none" strike="noStrike" cap="none">
              <a:solidFill>
                <a:schemeClr val="lt1"/>
              </a:solidFill>
              <a:latin typeface="Calibri"/>
              <a:ea typeface="Calibri"/>
              <a:cs typeface="Calibri"/>
              <a:sym typeface="Calibri"/>
            </a:endParaRPr>
          </a:p>
        </p:txBody>
      </p:sp>
      <p:sp>
        <p:nvSpPr>
          <p:cNvPr id="191" name="Shape 191"/>
          <p:cNvSpPr/>
          <p:nvPr/>
        </p:nvSpPr>
        <p:spPr>
          <a:xfrm rot="10800000">
            <a:off x="6113394" y="1750128"/>
            <a:ext cx="360000" cy="720000"/>
          </a:xfrm>
          <a:custGeom>
            <a:avLst/>
            <a:gdLst/>
            <a:ahLst/>
            <a:cxnLst/>
            <a:rect l="0" t="0" r="0" b="0"/>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FF4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Shape 192"/>
          <p:cNvSpPr/>
          <p:nvPr/>
        </p:nvSpPr>
        <p:spPr>
          <a:xfrm>
            <a:off x="2663921" y="1744586"/>
            <a:ext cx="360000" cy="720000"/>
          </a:xfrm>
          <a:custGeom>
            <a:avLst/>
            <a:gdLst/>
            <a:ahLst/>
            <a:cxnLst/>
            <a:rect l="0" t="0" r="0" b="0"/>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7373D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6"/>
              </a:solidFill>
              <a:latin typeface="Arial"/>
              <a:ea typeface="Arial"/>
              <a:cs typeface="Arial"/>
              <a:sym typeface="Arial"/>
            </a:endParaRPr>
          </a:p>
        </p:txBody>
      </p:sp>
      <p:sp>
        <p:nvSpPr>
          <p:cNvPr id="193" name="Shape 193"/>
          <p:cNvSpPr txBox="1"/>
          <p:nvPr/>
        </p:nvSpPr>
        <p:spPr>
          <a:xfrm>
            <a:off x="0" y="678604"/>
            <a:ext cx="91440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2800" b="0" i="0" u="none" strike="noStrike" cap="none" dirty="0">
                <a:solidFill>
                  <a:schemeClr val="accent2"/>
                </a:solidFill>
                <a:latin typeface="Calibri"/>
                <a:ea typeface="Calibri"/>
                <a:cs typeface="Calibri"/>
                <a:sym typeface="Calibri"/>
              </a:rPr>
              <a:t>More Relationships</a:t>
            </a:r>
            <a:endParaRPr sz="2800" b="0" i="0" u="none" strike="noStrike" cap="none" dirty="0">
              <a:solidFill>
                <a:schemeClr val="accent2"/>
              </a:solidFill>
              <a:latin typeface="Calibri"/>
              <a:ea typeface="Calibri"/>
              <a:cs typeface="Calibri"/>
              <a:sym typeface="Calibri"/>
            </a:endParaRPr>
          </a:p>
        </p:txBody>
      </p:sp>
      <p:sp>
        <p:nvSpPr>
          <p:cNvPr id="194" name="Shape 194"/>
          <p:cNvSpPr/>
          <p:nvPr/>
        </p:nvSpPr>
        <p:spPr>
          <a:xfrm>
            <a:off x="2319419" y="1564586"/>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Shape 195"/>
          <p:cNvSpPr/>
          <p:nvPr/>
        </p:nvSpPr>
        <p:spPr>
          <a:xfrm>
            <a:off x="5744578" y="1565798"/>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Shape 196"/>
          <p:cNvSpPr/>
          <p:nvPr/>
        </p:nvSpPr>
        <p:spPr>
          <a:xfrm>
            <a:off x="3337633" y="1751575"/>
            <a:ext cx="2484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 name="Shape 197"/>
          <p:cNvSpPr/>
          <p:nvPr/>
        </p:nvSpPr>
        <p:spPr>
          <a:xfrm>
            <a:off x="4196498" y="1693303"/>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198" name="Shape 198"/>
          <p:cNvSpPr/>
          <p:nvPr/>
        </p:nvSpPr>
        <p:spPr>
          <a:xfrm rot="10800000">
            <a:off x="3392253" y="2059538"/>
            <a:ext cx="2358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 name="Shape 199"/>
          <p:cNvSpPr/>
          <p:nvPr/>
        </p:nvSpPr>
        <p:spPr>
          <a:xfrm>
            <a:off x="4196498" y="2002369"/>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200" name="Shape 200"/>
          <p:cNvSpPr/>
          <p:nvPr/>
        </p:nvSpPr>
        <p:spPr>
          <a:xfrm rot="10800000">
            <a:off x="3303325" y="2367502"/>
            <a:ext cx="2556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1" name="Shape 201"/>
          <p:cNvSpPr/>
          <p:nvPr/>
        </p:nvSpPr>
        <p:spPr>
          <a:xfrm>
            <a:off x="3864072" y="2313502"/>
            <a:ext cx="144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MARRIED WITH</a:t>
            </a:r>
            <a:endParaRPr sz="1200" b="0" i="0" u="none" strike="noStrike" cap="none">
              <a:solidFill>
                <a:schemeClr val="lt1"/>
              </a:solidFill>
              <a:latin typeface="Arial"/>
              <a:ea typeface="Arial"/>
              <a:cs typeface="Arial"/>
              <a:sym typeface="Arial"/>
            </a:endParaRPr>
          </a:p>
        </p:txBody>
      </p:sp>
      <p:sp>
        <p:nvSpPr>
          <p:cNvPr id="202" name="Shape 202"/>
          <p:cNvSpPr txBox="1"/>
          <p:nvPr/>
        </p:nvSpPr>
        <p:spPr>
          <a:xfrm>
            <a:off x="2573924" y="2662142"/>
            <a:ext cx="57099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Jack</a:t>
            </a:r>
            <a:endParaRPr sz="1800" b="0" i="0" u="none" strike="noStrike" cap="none">
              <a:solidFill>
                <a:schemeClr val="dk1"/>
              </a:solidFill>
              <a:latin typeface="Calibri"/>
              <a:ea typeface="Calibri"/>
              <a:cs typeface="Calibri"/>
              <a:sym typeface="Calibri"/>
            </a:endParaRPr>
          </a:p>
        </p:txBody>
      </p:sp>
      <p:sp>
        <p:nvSpPr>
          <p:cNvPr id="203" name="Shape 203"/>
          <p:cNvSpPr txBox="1"/>
          <p:nvPr/>
        </p:nvSpPr>
        <p:spPr>
          <a:xfrm>
            <a:off x="6016714" y="2662141"/>
            <a:ext cx="63671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Rose</a:t>
            </a:r>
            <a:endParaRPr sz="1800" b="0" i="0" u="none" strike="noStrike" cap="none">
              <a:solidFill>
                <a:schemeClr val="dk1"/>
              </a:solidFill>
              <a:latin typeface="Calibri"/>
              <a:ea typeface="Calibri"/>
              <a:cs typeface="Calibri"/>
              <a:sym typeface="Calibri"/>
            </a:endParaRPr>
          </a:p>
        </p:txBody>
      </p:sp>
      <p:sp>
        <p:nvSpPr>
          <p:cNvPr id="18"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200" b="0" i="0" u="none" strike="noStrike" cap="none" dirty="0" smtClean="0">
                <a:solidFill>
                  <a:srgbClr val="000000"/>
                </a:solidFill>
                <a:latin typeface="Calibri"/>
                <a:ea typeface="Calibri"/>
                <a:cs typeface="Calibri"/>
                <a:sym typeface="Calibri"/>
              </a:rPr>
              <a:t>3/</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19"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Calibri"/>
                <a:ea typeface="Calibri"/>
                <a:cs typeface="Calibri"/>
                <a:sym typeface="Calibri"/>
              </a:rPr>
              <a:t>Graph Modeling</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modeling</a:t>
            </a:r>
            <a:endParaRPr sz="4000" b="0" i="0" u="none" strike="noStrike" cap="none">
              <a:solidFill>
                <a:schemeClr val="lt1"/>
              </a:solidFill>
              <a:latin typeface="Calibri"/>
              <a:ea typeface="Calibri"/>
              <a:cs typeface="Calibri"/>
              <a:sym typeface="Calibri"/>
            </a:endParaRPr>
          </a:p>
        </p:txBody>
      </p:sp>
      <p:sp>
        <p:nvSpPr>
          <p:cNvPr id="211" name="Shape 211"/>
          <p:cNvSpPr/>
          <p:nvPr/>
        </p:nvSpPr>
        <p:spPr>
          <a:xfrm rot="10800000">
            <a:off x="6113394" y="1750128"/>
            <a:ext cx="360000" cy="720000"/>
          </a:xfrm>
          <a:custGeom>
            <a:avLst/>
            <a:gdLst/>
            <a:ahLst/>
            <a:cxnLst/>
            <a:rect l="0" t="0" r="0" b="0"/>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FF4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Shape 212"/>
          <p:cNvSpPr/>
          <p:nvPr/>
        </p:nvSpPr>
        <p:spPr>
          <a:xfrm>
            <a:off x="2663921" y="1744586"/>
            <a:ext cx="360000" cy="720000"/>
          </a:xfrm>
          <a:custGeom>
            <a:avLst/>
            <a:gdLst/>
            <a:ahLst/>
            <a:cxnLst/>
            <a:rect l="0" t="0" r="0" b="0"/>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7373D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6"/>
              </a:solidFill>
              <a:latin typeface="Arial"/>
              <a:ea typeface="Arial"/>
              <a:cs typeface="Arial"/>
              <a:sym typeface="Arial"/>
            </a:endParaRPr>
          </a:p>
        </p:txBody>
      </p:sp>
      <p:sp>
        <p:nvSpPr>
          <p:cNvPr id="213" name="Shape 213"/>
          <p:cNvSpPr txBox="1"/>
          <p:nvPr/>
        </p:nvSpPr>
        <p:spPr>
          <a:xfrm>
            <a:off x="0" y="678603"/>
            <a:ext cx="91440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2800" b="0" i="0" u="none" strike="noStrike" cap="none" dirty="0">
                <a:solidFill>
                  <a:schemeClr val="accent2"/>
                </a:solidFill>
                <a:latin typeface="Calibri"/>
                <a:ea typeface="Calibri"/>
                <a:cs typeface="Calibri"/>
                <a:sym typeface="Calibri"/>
              </a:rPr>
              <a:t>Properties of </a:t>
            </a:r>
            <a:r>
              <a:rPr lang="en" sz="2800" b="0" i="0" u="none" strike="noStrike" cap="none" dirty="0" smtClean="0">
                <a:solidFill>
                  <a:schemeClr val="accent2"/>
                </a:solidFill>
                <a:latin typeface="Calibri"/>
                <a:ea typeface="Calibri"/>
                <a:cs typeface="Calibri"/>
                <a:sym typeface="Calibri"/>
              </a:rPr>
              <a:t>Node</a:t>
            </a:r>
            <a:endParaRPr sz="2800" b="0" i="0" u="none" strike="noStrike" cap="none" dirty="0">
              <a:solidFill>
                <a:schemeClr val="accent2"/>
              </a:solidFill>
              <a:latin typeface="Calibri"/>
              <a:ea typeface="Calibri"/>
              <a:cs typeface="Calibri"/>
              <a:sym typeface="Calibri"/>
            </a:endParaRPr>
          </a:p>
        </p:txBody>
      </p:sp>
      <p:sp>
        <p:nvSpPr>
          <p:cNvPr id="214" name="Shape 214"/>
          <p:cNvSpPr/>
          <p:nvPr/>
        </p:nvSpPr>
        <p:spPr>
          <a:xfrm>
            <a:off x="2319419" y="1564586"/>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Shape 215"/>
          <p:cNvSpPr/>
          <p:nvPr/>
        </p:nvSpPr>
        <p:spPr>
          <a:xfrm>
            <a:off x="5744578" y="1565798"/>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6" name="Shape 216"/>
          <p:cNvSpPr txBox="1"/>
          <p:nvPr/>
        </p:nvSpPr>
        <p:spPr>
          <a:xfrm>
            <a:off x="251224" y="1693303"/>
            <a:ext cx="2068195" cy="923330"/>
          </a:xfrm>
          <a:prstGeom prst="rect">
            <a:avLst/>
          </a:prstGeom>
          <a:solidFill>
            <a:schemeClr val="lt1"/>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name: “Jack”</a:t>
            </a:r>
            <a:endParaRPr/>
          </a:p>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born: Sep 6, 1994</a:t>
            </a:r>
            <a:endParaRPr/>
          </a:p>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language: Mandarin</a:t>
            </a:r>
            <a:endParaRPr sz="1800" b="0" i="0" u="none" strike="noStrike" cap="none">
              <a:solidFill>
                <a:srgbClr val="262672"/>
              </a:solidFill>
              <a:latin typeface="Calibri"/>
              <a:ea typeface="Calibri"/>
              <a:cs typeface="Calibri"/>
              <a:sym typeface="Calibri"/>
            </a:endParaRPr>
          </a:p>
        </p:txBody>
      </p:sp>
      <p:sp>
        <p:nvSpPr>
          <p:cNvPr id="217" name="Shape 217"/>
          <p:cNvSpPr txBox="1"/>
          <p:nvPr/>
        </p:nvSpPr>
        <p:spPr>
          <a:xfrm>
            <a:off x="6842210" y="1697840"/>
            <a:ext cx="197522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name: “Rose”</a:t>
            </a:r>
            <a:endParaRPr/>
          </a:p>
          <a:p>
            <a:pPr marL="0" marR="0" lvl="0" indent="0" algn="l"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born: Aug 12, 1993</a:t>
            </a:r>
            <a:endParaRPr/>
          </a:p>
        </p:txBody>
      </p:sp>
      <p:sp>
        <p:nvSpPr>
          <p:cNvPr id="218" name="Shape 218"/>
          <p:cNvSpPr/>
          <p:nvPr/>
        </p:nvSpPr>
        <p:spPr>
          <a:xfrm>
            <a:off x="3337633" y="1751575"/>
            <a:ext cx="2484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9" name="Shape 219"/>
          <p:cNvSpPr/>
          <p:nvPr/>
        </p:nvSpPr>
        <p:spPr>
          <a:xfrm>
            <a:off x="4196498" y="1693303"/>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220" name="Shape 220"/>
          <p:cNvSpPr/>
          <p:nvPr/>
        </p:nvSpPr>
        <p:spPr>
          <a:xfrm rot="10800000">
            <a:off x="3392253" y="2059538"/>
            <a:ext cx="2358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1" name="Shape 221"/>
          <p:cNvSpPr/>
          <p:nvPr/>
        </p:nvSpPr>
        <p:spPr>
          <a:xfrm>
            <a:off x="4196498" y="2002369"/>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222" name="Shape 222"/>
          <p:cNvSpPr/>
          <p:nvPr/>
        </p:nvSpPr>
        <p:spPr>
          <a:xfrm rot="10800000">
            <a:off x="3303325" y="2367502"/>
            <a:ext cx="2556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3" name="Shape 223"/>
          <p:cNvSpPr/>
          <p:nvPr/>
        </p:nvSpPr>
        <p:spPr>
          <a:xfrm>
            <a:off x="3864072" y="2313502"/>
            <a:ext cx="144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MARRIED WITH</a:t>
            </a:r>
            <a:endParaRPr sz="1200" b="0" i="0" u="none" strike="noStrike" cap="none">
              <a:solidFill>
                <a:schemeClr val="lt1"/>
              </a:solidFill>
              <a:latin typeface="Arial"/>
              <a:ea typeface="Arial"/>
              <a:cs typeface="Arial"/>
              <a:sym typeface="Arial"/>
            </a:endParaRPr>
          </a:p>
        </p:txBody>
      </p:sp>
      <p:sp>
        <p:nvSpPr>
          <p:cNvPr id="224" name="Shape 224"/>
          <p:cNvSpPr txBox="1"/>
          <p:nvPr/>
        </p:nvSpPr>
        <p:spPr>
          <a:xfrm>
            <a:off x="2573924" y="2662142"/>
            <a:ext cx="57099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Jack</a:t>
            </a:r>
            <a:endParaRPr sz="1800" b="0" i="0" u="none" strike="noStrike" cap="none">
              <a:solidFill>
                <a:schemeClr val="dk1"/>
              </a:solidFill>
              <a:latin typeface="Calibri"/>
              <a:ea typeface="Calibri"/>
              <a:cs typeface="Calibri"/>
              <a:sym typeface="Calibri"/>
            </a:endParaRPr>
          </a:p>
        </p:txBody>
      </p:sp>
      <p:sp>
        <p:nvSpPr>
          <p:cNvPr id="225" name="Shape 225"/>
          <p:cNvSpPr txBox="1"/>
          <p:nvPr/>
        </p:nvSpPr>
        <p:spPr>
          <a:xfrm>
            <a:off x="6016714" y="2662141"/>
            <a:ext cx="63671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Rose</a:t>
            </a:r>
            <a:endParaRPr sz="1800" b="0" i="0" u="none" strike="noStrike" cap="none">
              <a:solidFill>
                <a:schemeClr val="dk1"/>
              </a:solidFill>
              <a:latin typeface="Calibri"/>
              <a:ea typeface="Calibri"/>
              <a:cs typeface="Calibri"/>
              <a:sym typeface="Calibri"/>
            </a:endParaRPr>
          </a:p>
        </p:txBody>
      </p:sp>
      <p:sp>
        <p:nvSpPr>
          <p:cNvPr id="20"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200" b="0" i="0" u="none" strike="noStrike" cap="none" dirty="0" smtClean="0">
                <a:solidFill>
                  <a:srgbClr val="000000"/>
                </a:solidFill>
                <a:latin typeface="Calibri"/>
                <a:ea typeface="Calibri"/>
                <a:cs typeface="Calibri"/>
                <a:sym typeface="Calibri"/>
              </a:rPr>
              <a:t>3/</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21"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Calibri"/>
                <a:ea typeface="Calibri"/>
                <a:cs typeface="Calibri"/>
                <a:sym typeface="Calibri"/>
              </a:rPr>
              <a:t>Graph Modeling</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2743200" y="0"/>
            <a:ext cx="6400800" cy="608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4000" b="0" i="0" u="none" strike="noStrike" cap="none">
                <a:solidFill>
                  <a:schemeClr val="lt1"/>
                </a:solidFill>
                <a:latin typeface="Calibri"/>
                <a:ea typeface="Calibri"/>
                <a:cs typeface="Calibri"/>
                <a:sym typeface="Calibri"/>
              </a:rPr>
              <a:t>Graph modeling</a:t>
            </a:r>
            <a:endParaRPr sz="4000" b="0" i="0" u="none" strike="noStrike" cap="none">
              <a:solidFill>
                <a:schemeClr val="lt1"/>
              </a:solidFill>
              <a:latin typeface="Calibri"/>
              <a:ea typeface="Calibri"/>
              <a:cs typeface="Calibri"/>
              <a:sym typeface="Calibri"/>
            </a:endParaRPr>
          </a:p>
        </p:txBody>
      </p:sp>
      <p:sp>
        <p:nvSpPr>
          <p:cNvPr id="233" name="Shape 233"/>
          <p:cNvSpPr/>
          <p:nvPr/>
        </p:nvSpPr>
        <p:spPr>
          <a:xfrm rot="10800000">
            <a:off x="6113394" y="1750128"/>
            <a:ext cx="360000" cy="720000"/>
          </a:xfrm>
          <a:custGeom>
            <a:avLst/>
            <a:gdLst/>
            <a:ahLst/>
            <a:cxnLst/>
            <a:rect l="0" t="0" r="0" b="0"/>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FF4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Shape 234"/>
          <p:cNvSpPr/>
          <p:nvPr/>
        </p:nvSpPr>
        <p:spPr>
          <a:xfrm>
            <a:off x="2663921" y="1744586"/>
            <a:ext cx="360000" cy="720000"/>
          </a:xfrm>
          <a:custGeom>
            <a:avLst/>
            <a:gdLst/>
            <a:ahLst/>
            <a:cxnLst/>
            <a:rect l="0" t="0" r="0" b="0"/>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7373D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6"/>
              </a:solidFill>
              <a:latin typeface="Arial"/>
              <a:ea typeface="Arial"/>
              <a:cs typeface="Arial"/>
              <a:sym typeface="Arial"/>
            </a:endParaRPr>
          </a:p>
        </p:txBody>
      </p:sp>
      <p:sp>
        <p:nvSpPr>
          <p:cNvPr id="235" name="Shape 235"/>
          <p:cNvSpPr txBox="1"/>
          <p:nvPr/>
        </p:nvSpPr>
        <p:spPr>
          <a:xfrm>
            <a:off x="0" y="678603"/>
            <a:ext cx="91440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2800" b="0" i="0" u="none" strike="noStrike" cap="none" dirty="0">
                <a:solidFill>
                  <a:schemeClr val="accent2"/>
                </a:solidFill>
                <a:latin typeface="Calibri"/>
                <a:ea typeface="Calibri"/>
                <a:cs typeface="Calibri"/>
                <a:sym typeface="Calibri"/>
              </a:rPr>
              <a:t>Properties of </a:t>
            </a:r>
            <a:r>
              <a:rPr lang="en" sz="2800" b="0" i="0" u="none" strike="noStrike" cap="none" dirty="0" smtClean="0">
                <a:solidFill>
                  <a:schemeClr val="accent2"/>
                </a:solidFill>
                <a:latin typeface="Calibri"/>
                <a:ea typeface="Calibri"/>
                <a:cs typeface="Calibri"/>
                <a:sym typeface="Calibri"/>
              </a:rPr>
              <a:t>Relationship</a:t>
            </a:r>
            <a:endParaRPr sz="2800" b="0" i="0" u="none" strike="noStrike" cap="none" dirty="0">
              <a:solidFill>
                <a:schemeClr val="accent2"/>
              </a:solidFill>
              <a:latin typeface="Calibri"/>
              <a:ea typeface="Calibri"/>
              <a:cs typeface="Calibri"/>
              <a:sym typeface="Calibri"/>
            </a:endParaRPr>
          </a:p>
        </p:txBody>
      </p:sp>
      <p:sp>
        <p:nvSpPr>
          <p:cNvPr id="236" name="Shape 236"/>
          <p:cNvSpPr/>
          <p:nvPr/>
        </p:nvSpPr>
        <p:spPr>
          <a:xfrm>
            <a:off x="2319419" y="1564586"/>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Shape 237"/>
          <p:cNvSpPr/>
          <p:nvPr/>
        </p:nvSpPr>
        <p:spPr>
          <a:xfrm>
            <a:off x="5744578" y="1565798"/>
            <a:ext cx="1080000" cy="1080000"/>
          </a:xfrm>
          <a:prstGeom prst="ellipse">
            <a:avLst/>
          </a:prstGeom>
          <a:solidFill>
            <a:srgbClr val="D0D0E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8" name="Shape 238"/>
          <p:cNvSpPr/>
          <p:nvPr/>
        </p:nvSpPr>
        <p:spPr>
          <a:xfrm>
            <a:off x="3337633" y="1751575"/>
            <a:ext cx="2484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9" name="Shape 239"/>
          <p:cNvSpPr/>
          <p:nvPr/>
        </p:nvSpPr>
        <p:spPr>
          <a:xfrm>
            <a:off x="4196498" y="1693303"/>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240" name="Shape 240"/>
          <p:cNvSpPr/>
          <p:nvPr/>
        </p:nvSpPr>
        <p:spPr>
          <a:xfrm rot="10800000">
            <a:off x="3392253" y="2059538"/>
            <a:ext cx="2358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1" name="Shape 241"/>
          <p:cNvSpPr/>
          <p:nvPr/>
        </p:nvSpPr>
        <p:spPr>
          <a:xfrm>
            <a:off x="4196498" y="2002369"/>
            <a:ext cx="72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LOVES</a:t>
            </a:r>
            <a:endParaRPr sz="1200" b="0" i="0" u="none" strike="noStrike" cap="none">
              <a:solidFill>
                <a:schemeClr val="lt1"/>
              </a:solidFill>
              <a:latin typeface="Arial"/>
              <a:ea typeface="Arial"/>
              <a:cs typeface="Arial"/>
              <a:sym typeface="Arial"/>
            </a:endParaRPr>
          </a:p>
        </p:txBody>
      </p:sp>
      <p:sp>
        <p:nvSpPr>
          <p:cNvPr id="242" name="Shape 242"/>
          <p:cNvSpPr/>
          <p:nvPr/>
        </p:nvSpPr>
        <p:spPr>
          <a:xfrm rot="10800000">
            <a:off x="3303325" y="2367502"/>
            <a:ext cx="2556000" cy="180000"/>
          </a:xfrm>
          <a:prstGeom prst="rightArrow">
            <a:avLst>
              <a:gd name="adj1" fmla="val 50000"/>
              <a:gd name="adj2" fmla="val 50000"/>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3" name="Shape 243"/>
          <p:cNvSpPr/>
          <p:nvPr/>
        </p:nvSpPr>
        <p:spPr>
          <a:xfrm>
            <a:off x="3864072" y="2313502"/>
            <a:ext cx="1440000" cy="288000"/>
          </a:xfrm>
          <a:prstGeom prst="roundRect">
            <a:avLst>
              <a:gd name="adj" fmla="val 16667"/>
            </a:avLst>
          </a:prstGeom>
          <a:solidFill>
            <a:srgbClr val="606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MARRIED WITH</a:t>
            </a:r>
            <a:endParaRPr sz="1200" b="0" i="0" u="none" strike="noStrike" cap="none">
              <a:solidFill>
                <a:schemeClr val="lt1"/>
              </a:solidFill>
              <a:latin typeface="Arial"/>
              <a:ea typeface="Arial"/>
              <a:cs typeface="Arial"/>
              <a:sym typeface="Arial"/>
            </a:endParaRPr>
          </a:p>
        </p:txBody>
      </p:sp>
      <p:sp>
        <p:nvSpPr>
          <p:cNvPr id="244" name="Shape 244"/>
          <p:cNvSpPr txBox="1"/>
          <p:nvPr/>
        </p:nvSpPr>
        <p:spPr>
          <a:xfrm>
            <a:off x="2573924" y="2662142"/>
            <a:ext cx="57099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Jack</a:t>
            </a:r>
            <a:endParaRPr sz="1800" b="0" i="0" u="none" strike="noStrike" cap="none">
              <a:solidFill>
                <a:schemeClr val="dk1"/>
              </a:solidFill>
              <a:latin typeface="Calibri"/>
              <a:ea typeface="Calibri"/>
              <a:cs typeface="Calibri"/>
              <a:sym typeface="Calibri"/>
            </a:endParaRPr>
          </a:p>
        </p:txBody>
      </p:sp>
      <p:sp>
        <p:nvSpPr>
          <p:cNvPr id="245" name="Shape 245"/>
          <p:cNvSpPr txBox="1"/>
          <p:nvPr/>
        </p:nvSpPr>
        <p:spPr>
          <a:xfrm>
            <a:off x="6016714" y="2662141"/>
            <a:ext cx="63671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Calibri"/>
                <a:ea typeface="Calibri"/>
                <a:cs typeface="Calibri"/>
                <a:sym typeface="Calibri"/>
              </a:rPr>
              <a:t>Rose</a:t>
            </a:r>
            <a:endParaRPr sz="1800" b="0" i="0" u="none" strike="noStrike" cap="none">
              <a:solidFill>
                <a:schemeClr val="dk1"/>
              </a:solidFill>
              <a:latin typeface="Calibri"/>
              <a:ea typeface="Calibri"/>
              <a:cs typeface="Calibri"/>
              <a:sym typeface="Calibri"/>
            </a:endParaRPr>
          </a:p>
        </p:txBody>
      </p:sp>
      <p:sp>
        <p:nvSpPr>
          <p:cNvPr id="246" name="Shape 246"/>
          <p:cNvSpPr txBox="1"/>
          <p:nvPr/>
        </p:nvSpPr>
        <p:spPr>
          <a:xfrm>
            <a:off x="251224" y="1693303"/>
            <a:ext cx="2068195" cy="92333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name: “Jack”</a:t>
            </a:r>
            <a:endParaRPr/>
          </a:p>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born: Sep 6, 1994</a:t>
            </a:r>
            <a:endParaRPr/>
          </a:p>
          <a:p>
            <a:pPr marL="0" marR="0" lvl="0" indent="0" algn="r"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language: Mandarin</a:t>
            </a:r>
            <a:endParaRPr sz="1800" b="0" i="0" u="none" strike="noStrike" cap="none">
              <a:solidFill>
                <a:srgbClr val="262672"/>
              </a:solidFill>
              <a:latin typeface="Calibri"/>
              <a:ea typeface="Calibri"/>
              <a:cs typeface="Calibri"/>
              <a:sym typeface="Calibri"/>
            </a:endParaRPr>
          </a:p>
        </p:txBody>
      </p:sp>
      <p:sp>
        <p:nvSpPr>
          <p:cNvPr id="247" name="Shape 247"/>
          <p:cNvSpPr txBox="1"/>
          <p:nvPr/>
        </p:nvSpPr>
        <p:spPr>
          <a:xfrm>
            <a:off x="6842210" y="1697840"/>
            <a:ext cx="197522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name: “Rose”</a:t>
            </a:r>
            <a:endParaRPr/>
          </a:p>
          <a:p>
            <a:pPr marL="0" marR="0" lvl="0" indent="0" algn="l" rtl="0">
              <a:lnSpc>
                <a:spcPct val="100000"/>
              </a:lnSpc>
              <a:spcBef>
                <a:spcPts val="0"/>
              </a:spcBef>
              <a:spcAft>
                <a:spcPts val="0"/>
              </a:spcAft>
              <a:buNone/>
            </a:pPr>
            <a:r>
              <a:rPr lang="en" sz="1800" b="0" i="0" u="none" strike="noStrike" cap="none">
                <a:solidFill>
                  <a:srgbClr val="262672"/>
                </a:solidFill>
                <a:latin typeface="Calibri"/>
                <a:ea typeface="Calibri"/>
                <a:cs typeface="Calibri"/>
                <a:sym typeface="Calibri"/>
              </a:rPr>
              <a:t>born: Aug 12, 1993</a:t>
            </a:r>
            <a:endParaRPr/>
          </a:p>
        </p:txBody>
      </p:sp>
      <p:sp>
        <p:nvSpPr>
          <p:cNvPr id="248" name="Shape 248"/>
          <p:cNvSpPr txBox="1"/>
          <p:nvPr/>
        </p:nvSpPr>
        <p:spPr>
          <a:xfrm>
            <a:off x="3752431" y="1383530"/>
            <a:ext cx="184217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rgbClr val="606060"/>
                </a:solidFill>
                <a:latin typeface="Calibri"/>
                <a:ea typeface="Calibri"/>
                <a:cs typeface="Calibri"/>
                <a:sym typeface="Calibri"/>
              </a:rPr>
              <a:t>since: high school</a:t>
            </a:r>
            <a:endParaRPr sz="1800" b="0" i="0" u="none" strike="noStrike" cap="none">
              <a:solidFill>
                <a:srgbClr val="606060"/>
              </a:solidFill>
              <a:latin typeface="Calibri"/>
              <a:ea typeface="Calibri"/>
              <a:cs typeface="Calibri"/>
              <a:sym typeface="Calibri"/>
            </a:endParaRPr>
          </a:p>
        </p:txBody>
      </p:sp>
      <p:sp>
        <p:nvSpPr>
          <p:cNvPr id="249" name="Shape 249"/>
          <p:cNvSpPr txBox="1"/>
          <p:nvPr/>
        </p:nvSpPr>
        <p:spPr>
          <a:xfrm>
            <a:off x="4001010" y="2614019"/>
            <a:ext cx="129234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0" i="0" u="none" strike="noStrike" cap="none">
                <a:solidFill>
                  <a:schemeClr val="lt2"/>
                </a:solidFill>
                <a:latin typeface="Calibri"/>
                <a:ea typeface="Calibri"/>
                <a:cs typeface="Calibri"/>
                <a:sym typeface="Calibri"/>
              </a:rPr>
              <a:t>when: 2018</a:t>
            </a:r>
            <a:endParaRPr sz="1800" b="0" i="0" u="none" strike="noStrike" cap="none">
              <a:solidFill>
                <a:schemeClr val="lt2"/>
              </a:solidFill>
              <a:latin typeface="Calibri"/>
              <a:ea typeface="Calibri"/>
              <a:cs typeface="Calibri"/>
              <a:sym typeface="Calibri"/>
            </a:endParaRPr>
          </a:p>
        </p:txBody>
      </p:sp>
      <p:sp>
        <p:nvSpPr>
          <p:cNvPr id="22" name="Shape 130"/>
          <p:cNvSpPr txBox="1"/>
          <p:nvPr/>
        </p:nvSpPr>
        <p:spPr>
          <a:xfrm>
            <a:off x="8411474" y="4858599"/>
            <a:ext cx="720000" cy="27699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 sz="1200" b="0" i="0" u="none" strike="noStrike" cap="none" dirty="0" smtClean="0">
                <a:solidFill>
                  <a:srgbClr val="000000"/>
                </a:solidFill>
                <a:latin typeface="Calibri"/>
                <a:ea typeface="Calibri"/>
                <a:cs typeface="Calibri"/>
                <a:sym typeface="Calibri"/>
              </a:rPr>
              <a:t>3/</a:t>
            </a:r>
            <a:r>
              <a:rPr lang="en-US" sz="1200" b="0" i="0" u="none" strike="noStrike" cap="none" dirty="0" smtClean="0">
                <a:solidFill>
                  <a:srgbClr val="000000"/>
                </a:solidFill>
                <a:latin typeface="Calibri"/>
                <a:ea typeface="Calibri"/>
                <a:cs typeface="Calibri"/>
                <a:sym typeface="Calibri"/>
              </a:rPr>
              <a:t>22</a:t>
            </a:r>
            <a:endParaRPr sz="1200" b="0" i="0" u="none" strike="noStrike" cap="none" dirty="0">
              <a:solidFill>
                <a:srgbClr val="000000"/>
              </a:solidFill>
              <a:latin typeface="Calibri"/>
              <a:ea typeface="Calibri"/>
              <a:cs typeface="Calibri"/>
              <a:sym typeface="Calibri"/>
            </a:endParaRPr>
          </a:p>
        </p:txBody>
      </p:sp>
      <p:sp>
        <p:nvSpPr>
          <p:cNvPr id="23" name="Shape 138"/>
          <p:cNvSpPr txBox="1"/>
          <p:nvPr/>
        </p:nvSpPr>
        <p:spPr>
          <a:xfrm>
            <a:off x="16642" y="4864723"/>
            <a:ext cx="14400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Calibri"/>
                <a:ea typeface="Calibri"/>
                <a:cs typeface="Calibri"/>
                <a:sym typeface="Calibri"/>
              </a:rPr>
              <a:t>Graph Modeling</a:t>
            </a:r>
            <a:endParaRPr sz="12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2881</Words>
  <Application>Microsoft Macintosh PowerPoint</Application>
  <PresentationFormat>On-screen Show (16:9)</PresentationFormat>
  <Paragraphs>434</Paragraphs>
  <Slides>33</Slides>
  <Notes>33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33</vt:i4>
      </vt:variant>
    </vt:vector>
  </HeadingPairs>
  <TitlesOfParts>
    <vt:vector size="40" baseType="lpstr">
      <vt:lpstr>Calibri</vt:lpstr>
      <vt:lpstr>Calibri Light</vt:lpstr>
      <vt:lpstr>Wingdings</vt:lpstr>
      <vt:lpstr>Arial</vt:lpstr>
      <vt:lpstr>1_Blank Presentation</vt:lpstr>
      <vt:lpstr>Blank Presentation</vt:lpstr>
      <vt:lpstr>Simple Light</vt:lpstr>
      <vt:lpstr>Graph Data Management</vt:lpstr>
      <vt:lpstr>Agenda</vt:lpstr>
      <vt:lpstr>Problems</vt:lpstr>
      <vt:lpstr>Graph modeling</vt:lpstr>
      <vt:lpstr>Graph modeling</vt:lpstr>
      <vt:lpstr>Graph modeling</vt:lpstr>
      <vt:lpstr>Graph modeling</vt:lpstr>
      <vt:lpstr>Graph modeling</vt:lpstr>
      <vt:lpstr>Graph modeling</vt:lpstr>
      <vt:lpstr>Graph modeling</vt:lpstr>
      <vt:lpstr>Graph modeling</vt:lpstr>
      <vt:lpstr>Graph modeling</vt:lpstr>
      <vt:lpstr>Graph modeling</vt:lpstr>
      <vt:lpstr>Graph DB vs. Relational DB</vt:lpstr>
      <vt:lpstr>Demo</vt:lpstr>
      <vt:lpstr>Demo</vt:lpstr>
      <vt:lpstr>Create - Cypher</vt:lpstr>
      <vt:lpstr>Create - SQL</vt:lpstr>
      <vt:lpstr>Insert - Cypher</vt:lpstr>
      <vt:lpstr>Insert - SQL</vt:lpstr>
      <vt:lpstr>Relationships - Cypher</vt:lpstr>
      <vt:lpstr>Relationships - SQL</vt:lpstr>
      <vt:lpstr>Model - Graph Database</vt:lpstr>
      <vt:lpstr>Model - Relational Database</vt:lpstr>
      <vt:lpstr>Model - Comparison</vt:lpstr>
      <vt:lpstr>Real World Applications</vt:lpstr>
      <vt:lpstr>Graph Data Management</vt:lpstr>
      <vt:lpstr>Graph Data Management</vt:lpstr>
      <vt:lpstr>Graph Data Management</vt:lpstr>
      <vt:lpstr>Future of Graph Database</vt:lpstr>
      <vt:lpstr>Conclusion</vt:lpstr>
      <vt:lpstr>References</vt:lpstr>
      <vt:lpstr>Questions</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Data Management</dc:title>
  <cp:lastModifiedBy>Microsoft Office User</cp:lastModifiedBy>
  <cp:revision>32</cp:revision>
  <dcterms:modified xsi:type="dcterms:W3CDTF">2018-05-09T22:23:00Z</dcterms:modified>
</cp:coreProperties>
</file>