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9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SC-110\Desktop\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Comparison among different additional feature 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Sheet1!$A$1:$A$5</c:f>
              <c:strCache>
                <c:ptCount val="5"/>
                <c:pt idx="0">
                  <c:v>Small square</c:v>
                </c:pt>
                <c:pt idx="1">
                  <c:v>Row</c:v>
                </c:pt>
                <c:pt idx="2">
                  <c:v>Original</c:v>
                </c:pt>
                <c:pt idx="3">
                  <c:v>Column</c:v>
                </c:pt>
                <c:pt idx="4">
                  <c:v>SumOfNonzero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0.98319038028000005</c:v>
                </c:pt>
                <c:pt idx="1">
                  <c:v>0.98273795509799999</c:v>
                </c:pt>
                <c:pt idx="2">
                  <c:v>0.98257300000000003</c:v>
                </c:pt>
                <c:pt idx="3">
                  <c:v>0.98245225100300004</c:v>
                </c:pt>
                <c:pt idx="4">
                  <c:v>0.98242843807699998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93F-B6DB-30EC3C6D0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855008"/>
        <c:axId val="286855424"/>
      </c:barChart>
      <c:catAx>
        <c:axId val="28685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55424"/>
        <c:crosses val="autoZero"/>
        <c:auto val="1"/>
        <c:lblAlgn val="ctr"/>
        <c:lblOffset val="100"/>
        <c:noMultiLvlLbl val="0"/>
      </c:catAx>
      <c:valAx>
        <c:axId val="2868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5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98E7-95C9-4D5C-A8C7-99FA20BF077D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81DA4-118C-4E59-A0E8-9A9B31546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5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July 2012 UTC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Ends: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December 2016 UTC (1,620 total days)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1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9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81DA4-118C-4E59-A0E8-9A9B31546E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1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9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5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17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54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7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6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7CA3-4CB0-4884-9D83-AB21A775BFD0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7F7E05-402D-48F5-A191-5150E7C06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7000"/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-528637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1305" y="4069080"/>
            <a:ext cx="2550695" cy="3806613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Suliang bu Zeng </a:t>
            </a:r>
            <a:r>
              <a:rPr lang="en-US" altLang="zh-CN" sz="3200" b="1" dirty="0" err="1" smtClean="0">
                <a:solidFill>
                  <a:srgbClr val="002060"/>
                </a:solidFill>
              </a:rPr>
              <a:t>Shuai</a:t>
            </a:r>
            <a:endParaRPr lang="en-US" altLang="zh-CN" sz="3200" b="1" dirty="0" smtClean="0">
              <a:solidFill>
                <a:srgbClr val="002060"/>
              </a:solidFill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</a:rPr>
              <a:t>Computer </a:t>
            </a:r>
            <a:r>
              <a:rPr lang="en-US" altLang="zh-CN" sz="3200" b="1" dirty="0">
                <a:solidFill>
                  <a:srgbClr val="002060"/>
                </a:solidFill>
              </a:rPr>
              <a:t>S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cience Department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58249"/>
              </p:ext>
            </p:extLst>
          </p:nvPr>
        </p:nvGraphicFramePr>
        <p:xfrm>
          <a:off x="1796717" y="1577031"/>
          <a:ext cx="7411452" cy="3895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1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0" kern="1200" dirty="0" smtClean="0">
                          <a:solidFill>
                            <a:schemeClr val="accent1"/>
                          </a:solidFill>
                          <a:latin typeface="+mj-lt"/>
                          <a:ea typeface="+mj-ea"/>
                          <a:cs typeface="+mj-cs"/>
                        </a:rPr>
                        <a:t>Handwritten Digit Classification</a:t>
                      </a:r>
                      <a:endParaRPr lang="zh-CN" altLang="zh-CN" sz="8000" kern="1200" dirty="0">
                        <a:solidFill>
                          <a:schemeClr val="accent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118745" marR="118745" marT="118745" marB="118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12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9510" y="294040"/>
            <a:ext cx="28369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10544" y="5730239"/>
            <a:ext cx="1179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3-fold cross-validation on training dataset with 42,000 samples</a:t>
            </a: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053104"/>
              </p:ext>
            </p:extLst>
          </p:nvPr>
        </p:nvGraphicFramePr>
        <p:xfrm>
          <a:off x="1908045" y="1588405"/>
          <a:ext cx="7831378" cy="3770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54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10" y="253853"/>
            <a:ext cx="31373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Ranking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41" y="2148129"/>
            <a:ext cx="10109982" cy="4709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1" y="1454907"/>
            <a:ext cx="828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Rank: 273/1362 (Top 20%)</a:t>
            </a:r>
          </a:p>
        </p:txBody>
      </p:sp>
    </p:spTree>
    <p:extLst>
      <p:ext uri="{BB962C8B-B14F-4D97-AF65-F5344CB8AC3E}">
        <p14:creationId xmlns:p14="http://schemas.microsoft.com/office/powerpoint/2010/main" val="20126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6989" y="626403"/>
            <a:ext cx="48233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802" y="2766255"/>
            <a:ext cx="8700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A</a:t>
            </a:r>
            <a:r>
              <a:rPr lang="en-US" sz="3200" dirty="0" smtClean="0"/>
              <a:t>dd new features</a:t>
            </a:r>
          </a:p>
          <a:p>
            <a:pPr marL="514350" indent="-514350">
              <a:buAutoNum type="arabicPeriod"/>
            </a:pPr>
            <a:endParaRPr lang="en-US" sz="3200" dirty="0" smtClean="0"/>
          </a:p>
          <a:p>
            <a:r>
              <a:rPr lang="en-US" sz="3200" dirty="0" smtClean="0"/>
              <a:t>2. Try some other methods, like deep 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304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5468" y="2946400"/>
            <a:ext cx="4989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50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8000" dirty="0" smtClean="0"/>
              <a:t>Overview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Description of the competition</a:t>
            </a:r>
          </a:p>
          <a:p>
            <a:r>
              <a:rPr lang="en-US" altLang="zh-CN" sz="4000" dirty="0" smtClean="0"/>
              <a:t>Data processing</a:t>
            </a:r>
          </a:p>
          <a:p>
            <a:r>
              <a:rPr lang="en-US" altLang="zh-CN" sz="4000" dirty="0" smtClean="0"/>
              <a:t>Algorithm for classification</a:t>
            </a:r>
          </a:p>
          <a:p>
            <a:r>
              <a:rPr lang="en-US" altLang="zh-CN" sz="4000" dirty="0" smtClean="0"/>
              <a:t>Result</a:t>
            </a:r>
          </a:p>
          <a:p>
            <a:r>
              <a:rPr lang="en-US" altLang="zh-CN" sz="4000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24857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2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Competition</a:t>
            </a:r>
            <a:endParaRPr lang="zh-CN" alt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497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800" dirty="0"/>
              <a:t>www.kaggle.com</a:t>
            </a:r>
            <a:endParaRPr lang="en-US" altLang="zh-CN" sz="4000" dirty="0"/>
          </a:p>
          <a:p>
            <a:endParaRPr lang="en-US" altLang="zh-CN" sz="3800" dirty="0" smtClean="0"/>
          </a:p>
          <a:p>
            <a:r>
              <a:rPr lang="en-US" altLang="zh-CN" sz="3600" dirty="0"/>
              <a:t>Dataset</a:t>
            </a:r>
            <a:r>
              <a:rPr lang="en-US" altLang="zh-CN" sz="3600" dirty="0" smtClean="0"/>
              <a:t>:</a:t>
            </a:r>
          </a:p>
          <a:p>
            <a:pPr lvl="1"/>
            <a:r>
              <a:rPr lang="en-US" altLang="zh-CN" sz="3200" dirty="0" smtClean="0"/>
              <a:t>MNIST dataset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How competitive:</a:t>
            </a:r>
          </a:p>
          <a:p>
            <a:pPr lvl="1"/>
            <a:r>
              <a:rPr lang="en-US" altLang="zh-CN" sz="3400" b="1" dirty="0" smtClean="0"/>
              <a:t>&gt; </a:t>
            </a:r>
            <a:r>
              <a:rPr lang="en-US" altLang="zh-CN" sz="3400" dirty="0" smtClean="0"/>
              <a:t>1300 teams</a:t>
            </a:r>
          </a:p>
          <a:p>
            <a:pPr lvl="1"/>
            <a:r>
              <a:rPr lang="en-US" altLang="zh-CN" sz="3400" b="1" dirty="0"/>
              <a:t>&gt; </a:t>
            </a:r>
            <a:r>
              <a:rPr lang="en-US" altLang="zh-CN" sz="3400" dirty="0" smtClean="0"/>
              <a:t>1400 players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935" y="822081"/>
            <a:ext cx="6597065" cy="60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Data processing</a:t>
            </a:r>
            <a:endParaRPr lang="zh-CN" alt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What is a training sample like</a:t>
            </a:r>
            <a:r>
              <a:rPr lang="en-US" altLang="zh-CN" sz="4000" dirty="0" smtClean="0"/>
              <a:t>?</a:t>
            </a:r>
          </a:p>
          <a:p>
            <a:pPr lvl="1"/>
            <a:r>
              <a:rPr lang="en-US" altLang="zh-CN" sz="3800" dirty="0" smtClean="0"/>
              <a:t>28 * 28 image</a:t>
            </a:r>
          </a:p>
          <a:p>
            <a:pPr lvl="1"/>
            <a:endParaRPr lang="en-US" altLang="zh-CN" sz="3800" dirty="0" smtClean="0"/>
          </a:p>
          <a:p>
            <a:r>
              <a:rPr lang="en-US" altLang="zh-CN" sz="4000" dirty="0" smtClean="0"/>
              <a:t>Feature extraction</a:t>
            </a:r>
          </a:p>
          <a:p>
            <a:r>
              <a:rPr lang="en-US" altLang="zh-CN" sz="4000" dirty="0" smtClean="0"/>
              <a:t>PCA</a:t>
            </a:r>
            <a:endParaRPr lang="zh-CN" alt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77668"/>
              </p:ext>
            </p:extLst>
          </p:nvPr>
        </p:nvGraphicFramePr>
        <p:xfrm>
          <a:off x="2174396" y="3665060"/>
          <a:ext cx="9438483" cy="602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label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pixel0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pixel1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……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Pixel783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3010"/>
            <a:ext cx="7905192" cy="2676279"/>
          </a:xfrm>
        </p:spPr>
        <p:txBody>
          <a:bodyPr>
            <a:noAutofit/>
          </a:bodyPr>
          <a:lstStyle/>
          <a:p>
            <a:r>
              <a:rPr lang="en-US" altLang="zh-CN" sz="8000" dirty="0"/>
              <a:t>Feature extraction</a:t>
            </a:r>
            <a:endParaRPr lang="zh-CN" alt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18315"/>
            <a:ext cx="8596668" cy="3880773"/>
          </a:xfrm>
        </p:spPr>
        <p:txBody>
          <a:bodyPr/>
          <a:lstStyle/>
          <a:p>
            <a:r>
              <a:rPr lang="en-US" altLang="zh-CN" sz="4000" dirty="0"/>
              <a:t>Row</a:t>
            </a:r>
          </a:p>
          <a:p>
            <a:r>
              <a:rPr lang="en-US" altLang="zh-CN" sz="4000" dirty="0"/>
              <a:t>Column</a:t>
            </a:r>
          </a:p>
          <a:p>
            <a:r>
              <a:rPr lang="en-US" altLang="zh-CN" sz="4000" dirty="0"/>
              <a:t>Small </a:t>
            </a:r>
            <a:r>
              <a:rPr lang="en-US" altLang="zh-CN" sz="4000" dirty="0" smtClean="0"/>
              <a:t>square</a:t>
            </a:r>
          </a:p>
          <a:p>
            <a:r>
              <a:rPr lang="en-US" altLang="zh-CN" sz="4000" dirty="0" smtClean="0"/>
              <a:t>All </a:t>
            </a:r>
            <a:r>
              <a:rPr lang="en-US" altLang="zh-CN" sz="4000" dirty="0"/>
              <a:t>nonzero pixels</a:t>
            </a:r>
            <a:endParaRPr lang="zh-CN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89" y="547630"/>
            <a:ext cx="5330401" cy="2451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89" y="3448054"/>
            <a:ext cx="53625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"/>
            <a:ext cx="11514666" cy="13208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Principle Component Analysis</a:t>
            </a:r>
            <a:endParaRPr lang="zh-CN" alt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728603" cy="4432716"/>
          </a:xfrm>
        </p:spPr>
        <p:txBody>
          <a:bodyPr>
            <a:normAutofit/>
          </a:bodyPr>
          <a:lstStyle/>
          <a:p>
            <a:r>
              <a:rPr lang="en-US" altLang="zh-CN" sz="3500" dirty="0"/>
              <a:t>Procedure</a:t>
            </a:r>
            <a:r>
              <a:rPr lang="en-US" altLang="zh-CN" sz="3500" dirty="0" smtClean="0"/>
              <a:t>:</a:t>
            </a:r>
          </a:p>
          <a:p>
            <a:pPr lvl="1"/>
            <a:r>
              <a:rPr lang="en-US" altLang="zh-CN" sz="3300" dirty="0" smtClean="0"/>
              <a:t>Calculate covariance</a:t>
            </a:r>
            <a:endParaRPr lang="en-US" altLang="zh-CN" sz="3100" dirty="0"/>
          </a:p>
          <a:p>
            <a:pPr lvl="1"/>
            <a:r>
              <a:rPr lang="en-US" altLang="zh-CN" sz="3100" dirty="0" smtClean="0"/>
              <a:t>Calculate eigenvectors and saving them</a:t>
            </a:r>
          </a:p>
          <a:p>
            <a:pPr lvl="1"/>
            <a:r>
              <a:rPr lang="en-US" altLang="zh-CN" sz="3100" dirty="0" smtClean="0"/>
              <a:t>Transformation</a:t>
            </a:r>
          </a:p>
          <a:p>
            <a:pPr marL="457200" lvl="1" indent="0">
              <a:buNone/>
            </a:pPr>
            <a:endParaRPr lang="en-US" altLang="zh-CN" sz="3100" dirty="0" smtClean="0"/>
          </a:p>
          <a:p>
            <a:pPr marL="457200" lvl="1" indent="0">
              <a:buNone/>
            </a:pPr>
            <a:r>
              <a:rPr lang="en-US" altLang="zh-CN" sz="3100" dirty="0" smtClean="0"/>
              <a:t>	More than 800 dimensions ===&gt; 80 dimensions</a:t>
            </a:r>
          </a:p>
        </p:txBody>
      </p:sp>
    </p:spTree>
    <p:extLst>
      <p:ext uri="{BB962C8B-B14F-4D97-AF65-F5344CB8AC3E}">
        <p14:creationId xmlns:p14="http://schemas.microsoft.com/office/powerpoint/2010/main" val="15846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297" y="220796"/>
            <a:ext cx="9153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54228" y="1393775"/>
                <a:ext cx="6426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Two class classification problems: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1393775"/>
                <a:ext cx="6426200" cy="1200329"/>
              </a:xfrm>
              <a:prstGeom prst="rect">
                <a:avLst/>
              </a:prstGeom>
              <a:blipFill>
                <a:blip r:embed="rId3"/>
                <a:stretch>
                  <a:fillRect l="-1422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59817" y="32951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59817" y="32951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575" y="1397000"/>
            <a:ext cx="3524250" cy="323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154228" y="2228133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 smtClean="0"/>
                  <a:t>want:	</a:t>
                </a:r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28" y="2228133"/>
                <a:ext cx="6096000" cy="830997"/>
              </a:xfrm>
              <a:prstGeom prst="rect">
                <a:avLst/>
              </a:prstGeom>
              <a:blipFill>
                <a:blip r:embed="rId5"/>
                <a:stretch>
                  <a:fillRect l="-1500" t="-5882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00621" y="3202893"/>
                <a:ext cx="7117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SVM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that maximizes the margin</a:t>
                </a:r>
                <a:endParaRPr lang="en-US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21" y="3202893"/>
                <a:ext cx="7117854" cy="461665"/>
              </a:xfrm>
              <a:prstGeom prst="rect">
                <a:avLst/>
              </a:prstGeom>
              <a:blipFill>
                <a:blip r:embed="rId6"/>
                <a:stretch>
                  <a:fillRect l="-1284" t="-10526" r="-6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619757" y="5418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90933" y="3631011"/>
                <a:ext cx="6737229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 smtClean="0"/>
                  <a:t>such </a:t>
                </a:r>
                <a:r>
                  <a:rPr lang="en-US" sz="2000" dirty="0" smtClean="0"/>
                  <a:t>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≥1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33" y="3631011"/>
                <a:ext cx="6737229" cy="675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18093" y="4810004"/>
                <a:ext cx="11583427" cy="1586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We use </a:t>
                </a:r>
                <a:r>
                  <a:rPr lang="en-US" sz="2400" dirty="0" err="1" smtClean="0"/>
                  <a:t>Lagrangian</a:t>
                </a:r>
                <a:r>
                  <a:rPr lang="en-US" sz="2400" dirty="0" smtClean="0"/>
                  <a:t> Optimization and the </a:t>
                </a:r>
                <a:r>
                  <a:rPr lang="en-US" sz="2400" dirty="0"/>
                  <a:t>t</a:t>
                </a:r>
                <a:r>
                  <a:rPr lang="en-US" sz="2400" dirty="0" smtClean="0"/>
                  <a:t>he KKT (</a:t>
                </a:r>
                <a:r>
                  <a:rPr lang="en-US" sz="2400" dirty="0" err="1" smtClean="0"/>
                  <a:t>Karush</a:t>
                </a:r>
                <a:r>
                  <a:rPr lang="en-US" sz="2400" dirty="0" smtClean="0"/>
                  <a:t>-Kuhn-Tucker conditions) </a:t>
                </a:r>
              </a:p>
              <a:p>
                <a:r>
                  <a:rPr lang="en-US" sz="2400" dirty="0" smtClean="0"/>
                  <a:t>to solve minimize question.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93" y="4810004"/>
                <a:ext cx="11583427" cy="1586909"/>
              </a:xfrm>
              <a:prstGeom prst="rect">
                <a:avLst/>
              </a:prstGeom>
              <a:blipFill>
                <a:blip r:embed="rId8"/>
                <a:stretch>
                  <a:fillRect l="-842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9700" y="609600"/>
            <a:ext cx="4245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RBF </a:t>
            </a:r>
            <a:r>
              <a:rPr lang="en-US" sz="6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09699" y="1875135"/>
                <a:ext cx="7936319" cy="97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 defTabSz="457200">
                  <a:lnSpc>
                    <a:spcPct val="8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sz="3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radial 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basis function kernel: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99" y="1875135"/>
                <a:ext cx="7936319" cy="978729"/>
              </a:xfrm>
              <a:prstGeom prst="rect">
                <a:avLst/>
              </a:prstGeom>
              <a:blipFill>
                <a:blip r:embed="rId2"/>
                <a:stretch>
                  <a:fillRect t="-1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52388" y="3507268"/>
                <a:ext cx="7899695" cy="84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88" y="3507268"/>
                <a:ext cx="7899695" cy="84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2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971" y="123176"/>
            <a:ext cx="11452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Multiclass Classification Strategy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1104" y="2406490"/>
            <a:ext cx="2794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vs the rest</a:t>
            </a:r>
          </a:p>
        </p:txBody>
      </p:sp>
      <p:sp>
        <p:nvSpPr>
          <p:cNvPr id="47" name="Oval 46"/>
          <p:cNvSpPr/>
          <p:nvPr/>
        </p:nvSpPr>
        <p:spPr>
          <a:xfrm>
            <a:off x="2937423" y="1603363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[0,9]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055717" y="21464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3675767" y="21464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[1,9]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019217" y="268688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454438" y="2649139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[2,9]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3662042" y="31739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266143" y="317394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[3,9]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454438" y="362206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5829961" y="362206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[4,9]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226104" y="41079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690979" y="4070180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[5,9]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856129" y="4518296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499835" y="4518296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[6,9]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690979" y="4974133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306991" y="4966412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[7,9]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499835" y="54145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243969" y="5414528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[8,9]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250546" y="586264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4" name="Oval 73"/>
          <p:cNvSpPr/>
          <p:nvPr/>
        </p:nvSpPr>
        <p:spPr>
          <a:xfrm>
            <a:off x="9994680" y="5862644"/>
            <a:ext cx="963500" cy="27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47" idx="4"/>
            <a:endCxn id="48" idx="0"/>
          </p:cNvCxnSpPr>
          <p:nvPr/>
        </p:nvCxnSpPr>
        <p:spPr>
          <a:xfrm flipH="1">
            <a:off x="2537467" y="1879971"/>
            <a:ext cx="881706" cy="26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7" idx="4"/>
            <a:endCxn id="58" idx="0"/>
          </p:cNvCxnSpPr>
          <p:nvPr/>
        </p:nvCxnSpPr>
        <p:spPr>
          <a:xfrm>
            <a:off x="3419173" y="1879971"/>
            <a:ext cx="738344" cy="26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8" idx="4"/>
            <a:endCxn id="59" idx="0"/>
          </p:cNvCxnSpPr>
          <p:nvPr/>
        </p:nvCxnSpPr>
        <p:spPr>
          <a:xfrm flipH="1">
            <a:off x="3500967" y="2423056"/>
            <a:ext cx="656550" cy="26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4"/>
            <a:endCxn id="60" idx="0"/>
          </p:cNvCxnSpPr>
          <p:nvPr/>
        </p:nvCxnSpPr>
        <p:spPr>
          <a:xfrm>
            <a:off x="4157517" y="2423056"/>
            <a:ext cx="778671" cy="2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0" idx="4"/>
            <a:endCxn id="61" idx="0"/>
          </p:cNvCxnSpPr>
          <p:nvPr/>
        </p:nvCxnSpPr>
        <p:spPr>
          <a:xfrm flipH="1">
            <a:off x="4143792" y="2925747"/>
            <a:ext cx="792396" cy="24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0" idx="4"/>
            <a:endCxn id="62" idx="0"/>
          </p:cNvCxnSpPr>
          <p:nvPr/>
        </p:nvCxnSpPr>
        <p:spPr>
          <a:xfrm>
            <a:off x="4936188" y="2925747"/>
            <a:ext cx="811705" cy="24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4"/>
            <a:endCxn id="63" idx="0"/>
          </p:cNvCxnSpPr>
          <p:nvPr/>
        </p:nvCxnSpPr>
        <p:spPr>
          <a:xfrm flipH="1">
            <a:off x="4936188" y="3450556"/>
            <a:ext cx="811705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4"/>
            <a:endCxn id="64" idx="0"/>
          </p:cNvCxnSpPr>
          <p:nvPr/>
        </p:nvCxnSpPr>
        <p:spPr>
          <a:xfrm>
            <a:off x="5747893" y="3450556"/>
            <a:ext cx="56381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4" idx="4"/>
            <a:endCxn id="65" idx="0"/>
          </p:cNvCxnSpPr>
          <p:nvPr/>
        </p:nvCxnSpPr>
        <p:spPr>
          <a:xfrm flipH="1">
            <a:off x="5707854" y="3898672"/>
            <a:ext cx="603857" cy="20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4" idx="4"/>
            <a:endCxn id="66" idx="0"/>
          </p:cNvCxnSpPr>
          <p:nvPr/>
        </p:nvCxnSpPr>
        <p:spPr>
          <a:xfrm>
            <a:off x="6311711" y="3898672"/>
            <a:ext cx="86101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6" idx="4"/>
            <a:endCxn id="67" idx="0"/>
          </p:cNvCxnSpPr>
          <p:nvPr/>
        </p:nvCxnSpPr>
        <p:spPr>
          <a:xfrm flipH="1">
            <a:off x="6337879" y="4346788"/>
            <a:ext cx="834850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6" idx="4"/>
            <a:endCxn id="68" idx="0"/>
          </p:cNvCxnSpPr>
          <p:nvPr/>
        </p:nvCxnSpPr>
        <p:spPr>
          <a:xfrm>
            <a:off x="7172729" y="4346788"/>
            <a:ext cx="8088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4"/>
            <a:endCxn id="69" idx="0"/>
          </p:cNvCxnSpPr>
          <p:nvPr/>
        </p:nvCxnSpPr>
        <p:spPr>
          <a:xfrm flipH="1">
            <a:off x="7172729" y="4794904"/>
            <a:ext cx="808856" cy="1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8" idx="4"/>
            <a:endCxn id="70" idx="0"/>
          </p:cNvCxnSpPr>
          <p:nvPr/>
        </p:nvCxnSpPr>
        <p:spPr>
          <a:xfrm>
            <a:off x="7981585" y="4794904"/>
            <a:ext cx="8071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0" idx="4"/>
            <a:endCxn id="71" idx="0"/>
          </p:cNvCxnSpPr>
          <p:nvPr/>
        </p:nvCxnSpPr>
        <p:spPr>
          <a:xfrm flipH="1">
            <a:off x="7981585" y="5243020"/>
            <a:ext cx="807156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4"/>
            <a:endCxn id="72" idx="0"/>
          </p:cNvCxnSpPr>
          <p:nvPr/>
        </p:nvCxnSpPr>
        <p:spPr>
          <a:xfrm>
            <a:off x="8788741" y="5243020"/>
            <a:ext cx="936978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4"/>
            <a:endCxn id="73" idx="0"/>
          </p:cNvCxnSpPr>
          <p:nvPr/>
        </p:nvCxnSpPr>
        <p:spPr>
          <a:xfrm flipH="1">
            <a:off x="8732296" y="5691136"/>
            <a:ext cx="993423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2" idx="4"/>
            <a:endCxn id="74" idx="0"/>
          </p:cNvCxnSpPr>
          <p:nvPr/>
        </p:nvCxnSpPr>
        <p:spPr>
          <a:xfrm>
            <a:off x="9725719" y="5691136"/>
            <a:ext cx="750711" cy="17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20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229</Words>
  <Application>Microsoft Office PowerPoint</Application>
  <PresentationFormat>宽屏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方正姚体</vt:lpstr>
      <vt:lpstr>宋体</vt:lpstr>
      <vt:lpstr>华文新魏</vt:lpstr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 </vt:lpstr>
      <vt:lpstr>Overview  </vt:lpstr>
      <vt:lpstr>Competition</vt:lpstr>
      <vt:lpstr>Data processing</vt:lpstr>
      <vt:lpstr>Feature extraction</vt:lpstr>
      <vt:lpstr>Principle Component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suliang bu</dc:creator>
  <cp:lastModifiedBy>LSC-110</cp:lastModifiedBy>
  <cp:revision>103</cp:revision>
  <dcterms:created xsi:type="dcterms:W3CDTF">2016-05-03T01:21:38Z</dcterms:created>
  <dcterms:modified xsi:type="dcterms:W3CDTF">2016-05-04T20:05:09Z</dcterms:modified>
</cp:coreProperties>
</file>