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13716000" cx="24384000"/>
  <p:notesSz cx="6858000" cy="9144000"/>
  <p:embeddedFontLst>
    <p:embeddedFont>
      <p:font typeface="Helvetica Neue"/>
      <p:regular r:id="rId32"/>
      <p:bold r:id="rId33"/>
      <p:italic r:id="rId34"/>
      <p:boldItalic r:id="rId35"/>
    </p:embeddedFont>
    <p:embeddedFont>
      <p:font typeface="Helvetica Neue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BE6DAC0-5299-4BD8-9646-58030842B459}">
  <a:tblStyle styleId="{ABE6DAC0-5299-4BD8-9646-58030842B459}" styleName="Table_0">
    <a:wholeTbl>
      <a:tcTxStyle b="off" i="off">
        <a:font>
          <a:latin typeface="Helvetica Neue"/>
          <a:ea typeface="Helvetica Neue"/>
          <a:cs typeface="Helvetica Neue"/>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wholeTbl>
    <a:band1H>
      <a:tcTxStyle/>
    </a:band1H>
    <a:band2H>
      <a:tcTxStyle b="off" i="off"/>
      <a:tcStyle>
        <a:fill>
          <a:solidFill>
            <a:srgbClr val="E3E5E8"/>
          </a:solidFill>
        </a:fill>
      </a:tcStyle>
    </a:band2H>
    <a:band1V>
      <a:tcTxStyle/>
    </a:band1V>
    <a:band2V>
      <a:tcTxStyle/>
    </a:band2V>
    <a:lastCol>
      <a:tcTxStyle/>
    </a:lastCol>
    <a:firstCol>
      <a:tcTxStyle b="on" i="off">
        <a:font>
          <a:latin typeface="Helvetica Neue"/>
          <a:ea typeface="Helvetica Neue"/>
          <a:cs typeface="Helvetica Neue"/>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0076B9"/>
          </a:solidFill>
        </a:fill>
      </a:tcStyle>
    </a:firstCol>
    <a:lastRow>
      <a:tcTxStyle b="off" i="off">
        <a:font>
          <a:latin typeface="Helvetica Neue"/>
          <a:ea typeface="Helvetica Neue"/>
          <a:cs typeface="Helvetica Neue"/>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3797C6"/>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lastRow>
    <a:seCell>
      <a:tcTxStyle/>
    </a:seCell>
    <a:swCell>
      <a:tcTxStyle/>
    </a:swCell>
    <a:firstRow>
      <a:tcTxStyle b="on" i="off">
        <a:font>
          <a:latin typeface="Helvetica Neue"/>
          <a:ea typeface="Helvetica Neue"/>
          <a:cs typeface="Helvetica Neue"/>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004C7F"/>
          </a:solidFill>
        </a:fill>
      </a:tcStyle>
    </a:firstRow>
    <a:neCell>
      <a:tcTxStyle/>
    </a:neCell>
    <a:nwCell>
      <a:tcTxStyle/>
    </a:nwCell>
  </a:tblStyle>
  <a:tblStyle styleId="{443F0D50-2A5C-4A19-A15E-F325482FDCA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37" Type="http://schemas.openxmlformats.org/officeDocument/2006/relationships/font" Target="fonts/HelveticaNeueLight-bold.fntdata"/><Relationship Id="rId14" Type="http://schemas.openxmlformats.org/officeDocument/2006/relationships/slide" Target="slides/slide9.xml"/><Relationship Id="rId36" Type="http://schemas.openxmlformats.org/officeDocument/2006/relationships/font" Target="fonts/HelveticaNeueLight-regular.fntdata"/><Relationship Id="rId17" Type="http://schemas.openxmlformats.org/officeDocument/2006/relationships/slide" Target="slides/slide12.xml"/><Relationship Id="rId39" Type="http://schemas.openxmlformats.org/officeDocument/2006/relationships/font" Target="fonts/HelveticaNeueLight-boldItalic.fntdata"/><Relationship Id="rId16" Type="http://schemas.openxmlformats.org/officeDocument/2006/relationships/slide" Target="slides/slide11.xml"/><Relationship Id="rId38" Type="http://schemas.openxmlformats.org/officeDocument/2006/relationships/font" Target="fonts/HelveticaNeueLigh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2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2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b="0" i="0" sz="2200" u="none" cap="none" strike="noStrike">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py" type="tx">
  <p:cSld name="TITLE_AND_BODY">
    <p:spTree>
      <p:nvGrpSpPr>
        <p:cNvPr id="11" name="Shape 11"/>
        <p:cNvGrpSpPr/>
        <p:nvPr/>
      </p:nvGrpSpPr>
      <p:grpSpPr>
        <a:xfrm>
          <a:off x="0" y="0"/>
          <a:ext cx="0" cy="0"/>
          <a:chOff x="0" y="0"/>
          <a:chExt cx="0" cy="0"/>
        </a:xfrm>
      </p:grpSpPr>
      <p:sp>
        <p:nvSpPr>
          <p:cNvPr id="12" name="Google Shape;12;p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showMasterSp="0">
  <p:cSld name="Photo - 3 Up">
    <p:spTree>
      <p:nvGrpSpPr>
        <p:cNvPr id="46" name="Shape 46"/>
        <p:cNvGrpSpPr/>
        <p:nvPr/>
      </p:nvGrpSpPr>
      <p:grpSpPr>
        <a:xfrm>
          <a:off x="0" y="0"/>
          <a:ext cx="0" cy="0"/>
          <a:chOff x="0" y="0"/>
          <a:chExt cx="0" cy="0"/>
        </a:xfrm>
      </p:grpSpPr>
      <p:sp>
        <p:nvSpPr>
          <p:cNvPr id="47" name="Google Shape;47;p11"/>
          <p:cNvSpPr/>
          <p:nvPr>
            <p:ph idx="2" type="pic"/>
          </p:nvPr>
        </p:nvSpPr>
        <p:spPr>
          <a:xfrm>
            <a:off x="12495609" y="7161609"/>
            <a:ext cx="7500938" cy="5304235"/>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48" name="Google Shape;48;p11"/>
          <p:cNvSpPr/>
          <p:nvPr>
            <p:ph idx="3" type="pic"/>
          </p:nvPr>
        </p:nvSpPr>
        <p:spPr>
          <a:xfrm>
            <a:off x="12495609" y="1250156"/>
            <a:ext cx="7500938" cy="5304235"/>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49" name="Google Shape;49;p11"/>
          <p:cNvSpPr/>
          <p:nvPr>
            <p:ph idx="4" type="pic"/>
          </p:nvPr>
        </p:nvSpPr>
        <p:spPr>
          <a:xfrm>
            <a:off x="4387453" y="1250156"/>
            <a:ext cx="7500938" cy="11215688"/>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50" name="Google Shape;50;p1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howMasterSp="0">
  <p:cSld name="Quote">
    <p:spTree>
      <p:nvGrpSpPr>
        <p:cNvPr id="51" name="Shape 51"/>
        <p:cNvGrpSpPr/>
        <p:nvPr/>
      </p:nvGrpSpPr>
      <p:grpSpPr>
        <a:xfrm>
          <a:off x="0" y="0"/>
          <a:ext cx="0" cy="0"/>
          <a:chOff x="0" y="0"/>
          <a:chExt cx="0" cy="0"/>
        </a:xfrm>
      </p:grpSpPr>
      <p:sp>
        <p:nvSpPr>
          <p:cNvPr id="52" name="Google Shape;52;p12"/>
          <p:cNvSpPr txBox="1"/>
          <p:nvPr>
            <p:ph idx="1" type="body"/>
          </p:nvPr>
        </p:nvSpPr>
        <p:spPr>
          <a:xfrm>
            <a:off x="4833937" y="8947546"/>
            <a:ext cx="14716126" cy="647701"/>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000000"/>
              </a:buClr>
              <a:buSzPts val="3200"/>
              <a:buFont typeface="Helvetica Neue"/>
              <a:buNone/>
              <a:defRPr b="0" i="1" sz="32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53" name="Google Shape;53;p12"/>
          <p:cNvSpPr txBox="1"/>
          <p:nvPr>
            <p:ph idx="2" type="body"/>
          </p:nvPr>
        </p:nvSpPr>
        <p:spPr>
          <a:xfrm>
            <a:off x="4833937" y="5997575"/>
            <a:ext cx="14716126" cy="863601"/>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0"/>
              </a:spcBef>
              <a:spcAft>
                <a:spcPts val="0"/>
              </a:spcAft>
              <a:buClr>
                <a:srgbClr val="000000"/>
              </a:buClr>
              <a:buSzPts val="4600"/>
              <a:buFont typeface="Helvetica Neue"/>
              <a:buNone/>
              <a:defRPr b="0" i="0" sz="46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54" name="Google Shape;54;p1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showMasterSp="0">
  <p:cSld name="Photo">
    <p:spTree>
      <p:nvGrpSpPr>
        <p:cNvPr id="55" name="Shape 55"/>
        <p:cNvGrpSpPr/>
        <p:nvPr/>
      </p:nvGrpSpPr>
      <p:grpSpPr>
        <a:xfrm>
          <a:off x="0" y="0"/>
          <a:ext cx="0" cy="0"/>
          <a:chOff x="0" y="0"/>
          <a:chExt cx="0" cy="0"/>
        </a:xfrm>
      </p:grpSpPr>
      <p:sp>
        <p:nvSpPr>
          <p:cNvPr id="56" name="Google Shape;56;p13"/>
          <p:cNvSpPr/>
          <p:nvPr>
            <p:ph idx="2" type="pic"/>
          </p:nvPr>
        </p:nvSpPr>
        <p:spPr>
          <a:xfrm>
            <a:off x="3047999" y="0"/>
            <a:ext cx="18288001" cy="13716000"/>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57" name="Google Shape;57;p1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58" name="Shape 58"/>
        <p:cNvGrpSpPr/>
        <p:nvPr/>
      </p:nvGrpSpPr>
      <p:grpSpPr>
        <a:xfrm>
          <a:off x="0" y="0"/>
          <a:ext cx="0" cy="0"/>
          <a:chOff x="0" y="0"/>
          <a:chExt cx="0" cy="0"/>
        </a:xfrm>
      </p:grpSpPr>
      <p:sp>
        <p:nvSpPr>
          <p:cNvPr id="59" name="Google Shape;59;p14"/>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showMasterSp="0">
  <p:cSld name="Title - Center">
    <p:spTree>
      <p:nvGrpSpPr>
        <p:cNvPr id="13" name="Shape 13"/>
        <p:cNvGrpSpPr/>
        <p:nvPr/>
      </p:nvGrpSpPr>
      <p:grpSpPr>
        <a:xfrm>
          <a:off x="0" y="0"/>
          <a:ext cx="0" cy="0"/>
          <a:chOff x="0" y="0"/>
          <a:chExt cx="0" cy="0"/>
        </a:xfrm>
      </p:grpSpPr>
      <p:sp>
        <p:nvSpPr>
          <p:cNvPr id="14" name="Google Shape;14;p3"/>
          <p:cNvSpPr txBox="1"/>
          <p:nvPr>
            <p:ph type="title"/>
          </p:nvPr>
        </p:nvSpPr>
        <p:spPr>
          <a:xfrm>
            <a:off x="4833937" y="4536281"/>
            <a:ext cx="14716126" cy="4643438"/>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pic>
        <p:nvPicPr>
          <p:cNvPr descr="Image" id="15" name="Google Shape;15;p3"/>
          <p:cNvPicPr preferRelativeResize="0"/>
          <p:nvPr/>
        </p:nvPicPr>
        <p:blipFill rotWithShape="1">
          <a:blip r:embed="rId2">
            <a:alphaModFix amt="45845"/>
          </a:blip>
          <a:srcRect b="7748" l="56" r="79137" t="25647"/>
          <a:stretch/>
        </p:blipFill>
        <p:spPr>
          <a:xfrm>
            <a:off x="20117358" y="-69548"/>
            <a:ext cx="4327922" cy="13854907"/>
          </a:xfrm>
          <a:custGeom>
            <a:rect b="b" l="l" r="r" t="t"/>
            <a:pathLst>
              <a:path extrusionOk="0" h="21600" w="21600">
                <a:moveTo>
                  <a:pt x="4855" y="0"/>
                </a:moveTo>
                <a:cubicBezTo>
                  <a:pt x="4688" y="93"/>
                  <a:pt x="4516" y="180"/>
                  <a:pt x="4373" y="233"/>
                </a:cubicBezTo>
                <a:cubicBezTo>
                  <a:pt x="4257" y="276"/>
                  <a:pt x="4051" y="382"/>
                  <a:pt x="3914" y="468"/>
                </a:cubicBezTo>
                <a:cubicBezTo>
                  <a:pt x="3263" y="876"/>
                  <a:pt x="1924" y="1582"/>
                  <a:pt x="1703" y="1636"/>
                </a:cubicBezTo>
                <a:cubicBezTo>
                  <a:pt x="2083" y="1692"/>
                  <a:pt x="2348" y="1812"/>
                  <a:pt x="2745" y="2058"/>
                </a:cubicBezTo>
                <a:cubicBezTo>
                  <a:pt x="3213" y="2347"/>
                  <a:pt x="3390" y="2443"/>
                  <a:pt x="3981" y="2719"/>
                </a:cubicBezTo>
                <a:cubicBezTo>
                  <a:pt x="4237" y="2838"/>
                  <a:pt x="4447" y="2952"/>
                  <a:pt x="4447" y="2973"/>
                </a:cubicBezTo>
                <a:cubicBezTo>
                  <a:pt x="4447" y="2994"/>
                  <a:pt x="4661" y="3120"/>
                  <a:pt x="4922" y="3252"/>
                </a:cubicBezTo>
                <a:cubicBezTo>
                  <a:pt x="5183" y="3385"/>
                  <a:pt x="5495" y="3586"/>
                  <a:pt x="5615" y="3701"/>
                </a:cubicBezTo>
                <a:cubicBezTo>
                  <a:pt x="5848" y="3921"/>
                  <a:pt x="6346" y="4222"/>
                  <a:pt x="6693" y="4352"/>
                </a:cubicBezTo>
                <a:cubicBezTo>
                  <a:pt x="6808" y="4395"/>
                  <a:pt x="7080" y="4536"/>
                  <a:pt x="7297" y="4665"/>
                </a:cubicBezTo>
                <a:cubicBezTo>
                  <a:pt x="7514" y="4794"/>
                  <a:pt x="8019" y="5072"/>
                  <a:pt x="8418" y="5283"/>
                </a:cubicBezTo>
                <a:cubicBezTo>
                  <a:pt x="8818" y="5493"/>
                  <a:pt x="9103" y="5699"/>
                  <a:pt x="9054" y="5739"/>
                </a:cubicBezTo>
                <a:cubicBezTo>
                  <a:pt x="8981" y="5799"/>
                  <a:pt x="8289" y="5812"/>
                  <a:pt x="5298" y="5812"/>
                </a:cubicBezTo>
                <a:lnTo>
                  <a:pt x="1634" y="5812"/>
                </a:lnTo>
                <a:lnTo>
                  <a:pt x="1501" y="5760"/>
                </a:lnTo>
                <a:cubicBezTo>
                  <a:pt x="1504" y="5769"/>
                  <a:pt x="1502" y="5776"/>
                  <a:pt x="1491" y="5779"/>
                </a:cubicBezTo>
                <a:cubicBezTo>
                  <a:pt x="1474" y="5784"/>
                  <a:pt x="1420" y="5790"/>
                  <a:pt x="1353" y="5794"/>
                </a:cubicBezTo>
                <a:cubicBezTo>
                  <a:pt x="1486" y="5813"/>
                  <a:pt x="1571" y="5840"/>
                  <a:pt x="1600" y="5872"/>
                </a:cubicBezTo>
                <a:cubicBezTo>
                  <a:pt x="1678" y="5891"/>
                  <a:pt x="1769" y="5919"/>
                  <a:pt x="1870" y="5957"/>
                </a:cubicBezTo>
                <a:cubicBezTo>
                  <a:pt x="1806" y="5914"/>
                  <a:pt x="1778" y="5880"/>
                  <a:pt x="1802" y="5867"/>
                </a:cubicBezTo>
                <a:cubicBezTo>
                  <a:pt x="1916" y="5810"/>
                  <a:pt x="9045" y="5805"/>
                  <a:pt x="9159" y="5862"/>
                </a:cubicBezTo>
                <a:cubicBezTo>
                  <a:pt x="9246" y="5906"/>
                  <a:pt x="9007" y="6053"/>
                  <a:pt x="8295" y="6392"/>
                </a:cubicBezTo>
                <a:cubicBezTo>
                  <a:pt x="8173" y="6450"/>
                  <a:pt x="7861" y="6622"/>
                  <a:pt x="7604" y="6775"/>
                </a:cubicBezTo>
                <a:cubicBezTo>
                  <a:pt x="7347" y="6927"/>
                  <a:pt x="7063" y="7079"/>
                  <a:pt x="6972" y="7112"/>
                </a:cubicBezTo>
                <a:cubicBezTo>
                  <a:pt x="6882" y="7145"/>
                  <a:pt x="6706" y="7236"/>
                  <a:pt x="6582" y="7313"/>
                </a:cubicBezTo>
                <a:cubicBezTo>
                  <a:pt x="6458" y="7391"/>
                  <a:pt x="6180" y="7540"/>
                  <a:pt x="5964" y="7646"/>
                </a:cubicBezTo>
                <a:cubicBezTo>
                  <a:pt x="5748" y="7751"/>
                  <a:pt x="5564" y="7838"/>
                  <a:pt x="5554" y="7838"/>
                </a:cubicBezTo>
                <a:cubicBezTo>
                  <a:pt x="5544" y="7838"/>
                  <a:pt x="5394" y="7788"/>
                  <a:pt x="5221" y="7727"/>
                </a:cubicBezTo>
                <a:cubicBezTo>
                  <a:pt x="5174" y="7710"/>
                  <a:pt x="5137" y="7696"/>
                  <a:pt x="5098" y="7682"/>
                </a:cubicBezTo>
                <a:cubicBezTo>
                  <a:pt x="5102" y="7683"/>
                  <a:pt x="5108" y="7686"/>
                  <a:pt x="5112" y="7688"/>
                </a:cubicBezTo>
                <a:cubicBezTo>
                  <a:pt x="5342" y="7789"/>
                  <a:pt x="5417" y="7851"/>
                  <a:pt x="5197" y="7890"/>
                </a:cubicBezTo>
                <a:cubicBezTo>
                  <a:pt x="5335" y="7905"/>
                  <a:pt x="5415" y="7924"/>
                  <a:pt x="5433" y="7951"/>
                </a:cubicBezTo>
                <a:cubicBezTo>
                  <a:pt x="5521" y="7918"/>
                  <a:pt x="5592" y="7898"/>
                  <a:pt x="5635" y="7898"/>
                </a:cubicBezTo>
                <a:cubicBezTo>
                  <a:pt x="5720" y="7898"/>
                  <a:pt x="5870" y="7962"/>
                  <a:pt x="5966" y="8041"/>
                </a:cubicBezTo>
                <a:cubicBezTo>
                  <a:pt x="6062" y="8120"/>
                  <a:pt x="6240" y="8219"/>
                  <a:pt x="6362" y="8263"/>
                </a:cubicBezTo>
                <a:cubicBezTo>
                  <a:pt x="6574" y="8337"/>
                  <a:pt x="7394" y="8790"/>
                  <a:pt x="7921" y="9123"/>
                </a:cubicBezTo>
                <a:cubicBezTo>
                  <a:pt x="8057" y="9209"/>
                  <a:pt x="8263" y="9315"/>
                  <a:pt x="8379" y="9358"/>
                </a:cubicBezTo>
                <a:cubicBezTo>
                  <a:pt x="8765" y="9501"/>
                  <a:pt x="9451" y="9943"/>
                  <a:pt x="9359" y="9989"/>
                </a:cubicBezTo>
                <a:cubicBezTo>
                  <a:pt x="9353" y="9993"/>
                  <a:pt x="9316" y="9995"/>
                  <a:pt x="9274" y="9998"/>
                </a:cubicBezTo>
                <a:lnTo>
                  <a:pt x="9648" y="10143"/>
                </a:lnTo>
                <a:cubicBezTo>
                  <a:pt x="9913" y="10245"/>
                  <a:pt x="10163" y="10384"/>
                  <a:pt x="10205" y="10451"/>
                </a:cubicBezTo>
                <a:cubicBezTo>
                  <a:pt x="10246" y="10518"/>
                  <a:pt x="10434" y="10624"/>
                  <a:pt x="10621" y="10686"/>
                </a:cubicBezTo>
                <a:cubicBezTo>
                  <a:pt x="10808" y="10748"/>
                  <a:pt x="10922" y="10811"/>
                  <a:pt x="10874" y="10826"/>
                </a:cubicBezTo>
                <a:cubicBezTo>
                  <a:pt x="10827" y="10841"/>
                  <a:pt x="10940" y="10896"/>
                  <a:pt x="11124" y="10948"/>
                </a:cubicBezTo>
                <a:cubicBezTo>
                  <a:pt x="11308" y="11000"/>
                  <a:pt x="11459" y="11082"/>
                  <a:pt x="11459" y="11130"/>
                </a:cubicBezTo>
                <a:cubicBezTo>
                  <a:pt x="11459" y="11179"/>
                  <a:pt x="11605" y="11260"/>
                  <a:pt x="11785" y="11311"/>
                </a:cubicBezTo>
                <a:cubicBezTo>
                  <a:pt x="11965" y="11362"/>
                  <a:pt x="12103" y="11419"/>
                  <a:pt x="12092" y="11437"/>
                </a:cubicBezTo>
                <a:cubicBezTo>
                  <a:pt x="12061" y="11488"/>
                  <a:pt x="12317" y="11660"/>
                  <a:pt x="12730" y="11868"/>
                </a:cubicBezTo>
                <a:cubicBezTo>
                  <a:pt x="12938" y="11972"/>
                  <a:pt x="13062" y="12072"/>
                  <a:pt x="13006" y="12089"/>
                </a:cubicBezTo>
                <a:cubicBezTo>
                  <a:pt x="12950" y="12107"/>
                  <a:pt x="11228" y="12121"/>
                  <a:pt x="9181" y="12121"/>
                </a:cubicBezTo>
                <a:lnTo>
                  <a:pt x="5459" y="12121"/>
                </a:lnTo>
                <a:lnTo>
                  <a:pt x="5435" y="12109"/>
                </a:lnTo>
                <a:cubicBezTo>
                  <a:pt x="5392" y="12110"/>
                  <a:pt x="5379" y="12112"/>
                  <a:pt x="5300" y="12114"/>
                </a:cubicBezTo>
                <a:cubicBezTo>
                  <a:pt x="5330" y="12159"/>
                  <a:pt x="5251" y="12230"/>
                  <a:pt x="5047" y="12349"/>
                </a:cubicBezTo>
                <a:cubicBezTo>
                  <a:pt x="4402" y="12722"/>
                  <a:pt x="2752" y="13604"/>
                  <a:pt x="2545" y="13685"/>
                </a:cubicBezTo>
                <a:cubicBezTo>
                  <a:pt x="2436" y="13728"/>
                  <a:pt x="2219" y="13852"/>
                  <a:pt x="2064" y="13959"/>
                </a:cubicBezTo>
                <a:cubicBezTo>
                  <a:pt x="1908" y="14067"/>
                  <a:pt x="1715" y="14155"/>
                  <a:pt x="1634" y="14155"/>
                </a:cubicBezTo>
                <a:cubicBezTo>
                  <a:pt x="1602" y="14155"/>
                  <a:pt x="1545" y="14139"/>
                  <a:pt x="1476" y="14116"/>
                </a:cubicBezTo>
                <a:lnTo>
                  <a:pt x="1476" y="14178"/>
                </a:lnTo>
                <a:lnTo>
                  <a:pt x="1365" y="14179"/>
                </a:lnTo>
                <a:cubicBezTo>
                  <a:pt x="1419" y="14183"/>
                  <a:pt x="1459" y="14187"/>
                  <a:pt x="1468" y="14192"/>
                </a:cubicBezTo>
                <a:cubicBezTo>
                  <a:pt x="1499" y="14209"/>
                  <a:pt x="1414" y="14281"/>
                  <a:pt x="1278" y="14350"/>
                </a:cubicBezTo>
                <a:cubicBezTo>
                  <a:pt x="1246" y="14366"/>
                  <a:pt x="1213" y="14390"/>
                  <a:pt x="1177" y="14410"/>
                </a:cubicBezTo>
                <a:cubicBezTo>
                  <a:pt x="1200" y="14404"/>
                  <a:pt x="1218" y="14405"/>
                  <a:pt x="1234" y="14413"/>
                </a:cubicBezTo>
                <a:cubicBezTo>
                  <a:pt x="1264" y="14397"/>
                  <a:pt x="1293" y="14379"/>
                  <a:pt x="1317" y="14362"/>
                </a:cubicBezTo>
                <a:cubicBezTo>
                  <a:pt x="1344" y="14342"/>
                  <a:pt x="1370" y="14321"/>
                  <a:pt x="1381" y="14303"/>
                </a:cubicBezTo>
                <a:cubicBezTo>
                  <a:pt x="1407" y="14259"/>
                  <a:pt x="1512" y="14223"/>
                  <a:pt x="1616" y="14223"/>
                </a:cubicBezTo>
                <a:cubicBezTo>
                  <a:pt x="1721" y="14223"/>
                  <a:pt x="1828" y="14259"/>
                  <a:pt x="1854" y="14303"/>
                </a:cubicBezTo>
                <a:cubicBezTo>
                  <a:pt x="1867" y="14325"/>
                  <a:pt x="1902" y="14353"/>
                  <a:pt x="1947" y="14381"/>
                </a:cubicBezTo>
                <a:cubicBezTo>
                  <a:pt x="1992" y="14408"/>
                  <a:pt x="2047" y="14435"/>
                  <a:pt x="2102" y="14454"/>
                </a:cubicBezTo>
                <a:cubicBezTo>
                  <a:pt x="2212" y="14493"/>
                  <a:pt x="2256" y="14525"/>
                  <a:pt x="2199" y="14525"/>
                </a:cubicBezTo>
                <a:cubicBezTo>
                  <a:pt x="2194" y="14525"/>
                  <a:pt x="2192" y="14526"/>
                  <a:pt x="2189" y="14527"/>
                </a:cubicBezTo>
                <a:cubicBezTo>
                  <a:pt x="2286" y="14568"/>
                  <a:pt x="2389" y="14617"/>
                  <a:pt x="2504" y="14677"/>
                </a:cubicBezTo>
                <a:cubicBezTo>
                  <a:pt x="2832" y="14849"/>
                  <a:pt x="3097" y="15006"/>
                  <a:pt x="3108" y="15033"/>
                </a:cubicBezTo>
                <a:cubicBezTo>
                  <a:pt x="3136" y="15047"/>
                  <a:pt x="3166" y="15063"/>
                  <a:pt x="3193" y="15076"/>
                </a:cubicBezTo>
                <a:cubicBezTo>
                  <a:pt x="3390" y="15169"/>
                  <a:pt x="3551" y="15256"/>
                  <a:pt x="3551" y="15270"/>
                </a:cubicBezTo>
                <a:cubicBezTo>
                  <a:pt x="3552" y="15270"/>
                  <a:pt x="3553" y="15270"/>
                  <a:pt x="3553" y="15270"/>
                </a:cubicBezTo>
                <a:cubicBezTo>
                  <a:pt x="3562" y="15274"/>
                  <a:pt x="3567" y="15277"/>
                  <a:pt x="3575" y="15281"/>
                </a:cubicBezTo>
                <a:cubicBezTo>
                  <a:pt x="3688" y="15330"/>
                  <a:pt x="3806" y="15388"/>
                  <a:pt x="3916" y="15442"/>
                </a:cubicBezTo>
                <a:cubicBezTo>
                  <a:pt x="3917" y="15443"/>
                  <a:pt x="3919" y="15443"/>
                  <a:pt x="3920" y="15444"/>
                </a:cubicBezTo>
                <a:cubicBezTo>
                  <a:pt x="3920" y="15444"/>
                  <a:pt x="3920" y="15444"/>
                  <a:pt x="3920" y="15444"/>
                </a:cubicBezTo>
                <a:cubicBezTo>
                  <a:pt x="3969" y="15464"/>
                  <a:pt x="4021" y="15487"/>
                  <a:pt x="4072" y="15511"/>
                </a:cubicBezTo>
                <a:cubicBezTo>
                  <a:pt x="4110" y="15529"/>
                  <a:pt x="4146" y="15548"/>
                  <a:pt x="4181" y="15566"/>
                </a:cubicBezTo>
                <a:cubicBezTo>
                  <a:pt x="4195" y="15573"/>
                  <a:pt x="4210" y="15580"/>
                  <a:pt x="4223" y="15587"/>
                </a:cubicBezTo>
                <a:cubicBezTo>
                  <a:pt x="4225" y="15588"/>
                  <a:pt x="4227" y="15589"/>
                  <a:pt x="4229" y="15590"/>
                </a:cubicBezTo>
                <a:cubicBezTo>
                  <a:pt x="4274" y="15615"/>
                  <a:pt x="4317" y="15639"/>
                  <a:pt x="4354" y="15662"/>
                </a:cubicBezTo>
                <a:cubicBezTo>
                  <a:pt x="4393" y="15686"/>
                  <a:pt x="4425" y="15709"/>
                  <a:pt x="4449" y="15728"/>
                </a:cubicBezTo>
                <a:cubicBezTo>
                  <a:pt x="4554" y="15781"/>
                  <a:pt x="4668" y="15834"/>
                  <a:pt x="4770" y="15875"/>
                </a:cubicBezTo>
                <a:cubicBezTo>
                  <a:pt x="4949" y="15947"/>
                  <a:pt x="5120" y="16053"/>
                  <a:pt x="5148" y="16110"/>
                </a:cubicBezTo>
                <a:cubicBezTo>
                  <a:pt x="5164" y="16143"/>
                  <a:pt x="5153" y="16164"/>
                  <a:pt x="5055" y="16181"/>
                </a:cubicBezTo>
                <a:cubicBezTo>
                  <a:pt x="5441" y="16226"/>
                  <a:pt x="5335" y="16317"/>
                  <a:pt x="5047" y="16501"/>
                </a:cubicBezTo>
                <a:cubicBezTo>
                  <a:pt x="4469" y="16869"/>
                  <a:pt x="3770" y="17248"/>
                  <a:pt x="3486" y="17348"/>
                </a:cubicBezTo>
                <a:cubicBezTo>
                  <a:pt x="3343" y="17398"/>
                  <a:pt x="3289" y="17440"/>
                  <a:pt x="3365" y="17440"/>
                </a:cubicBezTo>
                <a:cubicBezTo>
                  <a:pt x="3441" y="17440"/>
                  <a:pt x="3344" y="17492"/>
                  <a:pt x="3149" y="17557"/>
                </a:cubicBezTo>
                <a:cubicBezTo>
                  <a:pt x="2954" y="17622"/>
                  <a:pt x="2604" y="17810"/>
                  <a:pt x="2371" y="17974"/>
                </a:cubicBezTo>
                <a:cubicBezTo>
                  <a:pt x="2127" y="18147"/>
                  <a:pt x="1842" y="18274"/>
                  <a:pt x="1697" y="18274"/>
                </a:cubicBezTo>
                <a:cubicBezTo>
                  <a:pt x="1489" y="18274"/>
                  <a:pt x="608" y="17917"/>
                  <a:pt x="608" y="17833"/>
                </a:cubicBezTo>
                <a:cubicBezTo>
                  <a:pt x="608" y="17818"/>
                  <a:pt x="459" y="17730"/>
                  <a:pt x="275" y="17636"/>
                </a:cubicBezTo>
                <a:lnTo>
                  <a:pt x="0" y="17495"/>
                </a:lnTo>
                <a:cubicBezTo>
                  <a:pt x="5" y="17783"/>
                  <a:pt x="9" y="18141"/>
                  <a:pt x="14" y="18352"/>
                </a:cubicBezTo>
                <a:lnTo>
                  <a:pt x="707" y="18352"/>
                </a:lnTo>
                <a:cubicBezTo>
                  <a:pt x="1481" y="18352"/>
                  <a:pt x="1717" y="18388"/>
                  <a:pt x="1454" y="18464"/>
                </a:cubicBezTo>
                <a:cubicBezTo>
                  <a:pt x="1555" y="18441"/>
                  <a:pt x="1620" y="18458"/>
                  <a:pt x="1832" y="18520"/>
                </a:cubicBezTo>
                <a:cubicBezTo>
                  <a:pt x="1998" y="18568"/>
                  <a:pt x="2133" y="18630"/>
                  <a:pt x="2133" y="18655"/>
                </a:cubicBezTo>
                <a:cubicBezTo>
                  <a:pt x="2133" y="18681"/>
                  <a:pt x="2247" y="18735"/>
                  <a:pt x="2387" y="18774"/>
                </a:cubicBezTo>
                <a:cubicBezTo>
                  <a:pt x="2527" y="18814"/>
                  <a:pt x="2616" y="18860"/>
                  <a:pt x="2583" y="18876"/>
                </a:cubicBezTo>
                <a:cubicBezTo>
                  <a:pt x="2515" y="18911"/>
                  <a:pt x="2868" y="19146"/>
                  <a:pt x="3036" y="19178"/>
                </a:cubicBezTo>
                <a:cubicBezTo>
                  <a:pt x="3098" y="19190"/>
                  <a:pt x="3230" y="19250"/>
                  <a:pt x="3330" y="19310"/>
                </a:cubicBezTo>
                <a:cubicBezTo>
                  <a:pt x="3429" y="19371"/>
                  <a:pt x="3636" y="19488"/>
                  <a:pt x="3789" y="19571"/>
                </a:cubicBezTo>
                <a:cubicBezTo>
                  <a:pt x="5068" y="20264"/>
                  <a:pt x="5221" y="20356"/>
                  <a:pt x="5138" y="20382"/>
                </a:cubicBezTo>
                <a:cubicBezTo>
                  <a:pt x="5094" y="20396"/>
                  <a:pt x="3907" y="20407"/>
                  <a:pt x="2500" y="20407"/>
                </a:cubicBezTo>
                <a:lnTo>
                  <a:pt x="370" y="20407"/>
                </a:lnTo>
                <a:lnTo>
                  <a:pt x="2520" y="20416"/>
                </a:lnTo>
                <a:cubicBezTo>
                  <a:pt x="4130" y="20423"/>
                  <a:pt x="5100" y="20442"/>
                  <a:pt x="5100" y="20467"/>
                </a:cubicBezTo>
                <a:cubicBezTo>
                  <a:pt x="5100" y="20468"/>
                  <a:pt x="5094" y="20468"/>
                  <a:pt x="5092" y="20469"/>
                </a:cubicBezTo>
                <a:cubicBezTo>
                  <a:pt x="5112" y="20466"/>
                  <a:pt x="5131" y="20464"/>
                  <a:pt x="5152" y="20463"/>
                </a:cubicBezTo>
                <a:cubicBezTo>
                  <a:pt x="5156" y="20450"/>
                  <a:pt x="5177" y="20437"/>
                  <a:pt x="5217" y="20429"/>
                </a:cubicBezTo>
                <a:cubicBezTo>
                  <a:pt x="5234" y="20426"/>
                  <a:pt x="5252" y="20424"/>
                  <a:pt x="5271" y="20423"/>
                </a:cubicBezTo>
                <a:cubicBezTo>
                  <a:pt x="5326" y="20421"/>
                  <a:pt x="5384" y="20428"/>
                  <a:pt x="5415" y="20444"/>
                </a:cubicBezTo>
                <a:cubicBezTo>
                  <a:pt x="5457" y="20465"/>
                  <a:pt x="5435" y="20492"/>
                  <a:pt x="5368" y="20505"/>
                </a:cubicBezTo>
                <a:cubicBezTo>
                  <a:pt x="5348" y="20509"/>
                  <a:pt x="5327" y="20511"/>
                  <a:pt x="5304" y="20512"/>
                </a:cubicBezTo>
                <a:cubicBezTo>
                  <a:pt x="5300" y="20525"/>
                  <a:pt x="5279" y="20538"/>
                  <a:pt x="5239" y="20546"/>
                </a:cubicBezTo>
                <a:cubicBezTo>
                  <a:pt x="5217" y="20550"/>
                  <a:pt x="5192" y="20552"/>
                  <a:pt x="5168" y="20552"/>
                </a:cubicBezTo>
                <a:cubicBezTo>
                  <a:pt x="5167" y="20562"/>
                  <a:pt x="5162" y="20574"/>
                  <a:pt x="5150" y="20588"/>
                </a:cubicBezTo>
                <a:cubicBezTo>
                  <a:pt x="5150" y="20588"/>
                  <a:pt x="5150" y="20589"/>
                  <a:pt x="5150" y="20589"/>
                </a:cubicBezTo>
                <a:cubicBezTo>
                  <a:pt x="5146" y="20593"/>
                  <a:pt x="5139" y="20598"/>
                  <a:pt x="5134" y="20602"/>
                </a:cubicBezTo>
                <a:cubicBezTo>
                  <a:pt x="5105" y="20631"/>
                  <a:pt x="5060" y="20664"/>
                  <a:pt x="5001" y="20696"/>
                </a:cubicBezTo>
                <a:cubicBezTo>
                  <a:pt x="4968" y="20715"/>
                  <a:pt x="4931" y="20733"/>
                  <a:pt x="4892" y="20749"/>
                </a:cubicBezTo>
                <a:cubicBezTo>
                  <a:pt x="4737" y="20816"/>
                  <a:pt x="4478" y="20943"/>
                  <a:pt x="4316" y="21031"/>
                </a:cubicBezTo>
                <a:cubicBezTo>
                  <a:pt x="3756" y="21339"/>
                  <a:pt x="3484" y="21485"/>
                  <a:pt x="3266" y="21600"/>
                </a:cubicBezTo>
                <a:lnTo>
                  <a:pt x="21600" y="21600"/>
                </a:lnTo>
                <a:lnTo>
                  <a:pt x="21600" y="0"/>
                </a:lnTo>
                <a:lnTo>
                  <a:pt x="4855" y="0"/>
                </a:lnTo>
                <a:close/>
                <a:moveTo>
                  <a:pt x="1177" y="14410"/>
                </a:moveTo>
                <a:cubicBezTo>
                  <a:pt x="1174" y="14410"/>
                  <a:pt x="1172" y="14410"/>
                  <a:pt x="1169" y="14411"/>
                </a:cubicBezTo>
                <a:cubicBezTo>
                  <a:pt x="1155" y="14415"/>
                  <a:pt x="1146" y="14422"/>
                  <a:pt x="1143" y="14429"/>
                </a:cubicBezTo>
                <a:cubicBezTo>
                  <a:pt x="1155" y="14422"/>
                  <a:pt x="1165" y="14416"/>
                  <a:pt x="1177" y="14410"/>
                </a:cubicBezTo>
                <a:close/>
                <a:moveTo>
                  <a:pt x="1143" y="14429"/>
                </a:moveTo>
                <a:cubicBezTo>
                  <a:pt x="1033" y="14491"/>
                  <a:pt x="912" y="14557"/>
                  <a:pt x="840" y="14606"/>
                </a:cubicBezTo>
                <a:cubicBezTo>
                  <a:pt x="808" y="14628"/>
                  <a:pt x="746" y="14663"/>
                  <a:pt x="693" y="14694"/>
                </a:cubicBezTo>
                <a:cubicBezTo>
                  <a:pt x="760" y="14660"/>
                  <a:pt x="832" y="14627"/>
                  <a:pt x="889" y="14595"/>
                </a:cubicBezTo>
                <a:cubicBezTo>
                  <a:pt x="897" y="14591"/>
                  <a:pt x="904" y="14588"/>
                  <a:pt x="911" y="14584"/>
                </a:cubicBezTo>
                <a:cubicBezTo>
                  <a:pt x="912" y="14584"/>
                  <a:pt x="913" y="14583"/>
                  <a:pt x="913" y="14583"/>
                </a:cubicBezTo>
                <a:cubicBezTo>
                  <a:pt x="959" y="14555"/>
                  <a:pt x="998" y="14533"/>
                  <a:pt x="1042" y="14509"/>
                </a:cubicBezTo>
                <a:cubicBezTo>
                  <a:pt x="1077" y="14490"/>
                  <a:pt x="1106" y="14476"/>
                  <a:pt x="1135" y="14464"/>
                </a:cubicBezTo>
                <a:cubicBezTo>
                  <a:pt x="1141" y="14461"/>
                  <a:pt x="1149" y="14456"/>
                  <a:pt x="1155" y="14454"/>
                </a:cubicBezTo>
                <a:cubicBezTo>
                  <a:pt x="1153" y="14453"/>
                  <a:pt x="1151" y="14453"/>
                  <a:pt x="1149" y="14451"/>
                </a:cubicBezTo>
                <a:cubicBezTo>
                  <a:pt x="1140" y="14444"/>
                  <a:pt x="1139" y="14436"/>
                  <a:pt x="1143" y="14429"/>
                </a:cubicBezTo>
                <a:close/>
                <a:moveTo>
                  <a:pt x="1464" y="1547"/>
                </a:moveTo>
                <a:cubicBezTo>
                  <a:pt x="1494" y="1579"/>
                  <a:pt x="1509" y="1603"/>
                  <a:pt x="1486" y="1610"/>
                </a:cubicBezTo>
                <a:cubicBezTo>
                  <a:pt x="1484" y="1610"/>
                  <a:pt x="1479" y="1611"/>
                  <a:pt x="1478" y="1611"/>
                </a:cubicBezTo>
                <a:cubicBezTo>
                  <a:pt x="1537" y="1616"/>
                  <a:pt x="1594" y="1622"/>
                  <a:pt x="1648" y="1629"/>
                </a:cubicBezTo>
                <a:cubicBezTo>
                  <a:pt x="1621" y="1620"/>
                  <a:pt x="1533" y="1579"/>
                  <a:pt x="1464" y="1547"/>
                </a:cubicBezTo>
                <a:close/>
                <a:moveTo>
                  <a:pt x="2823" y="6431"/>
                </a:moveTo>
                <a:cubicBezTo>
                  <a:pt x="2842" y="6443"/>
                  <a:pt x="2871" y="6460"/>
                  <a:pt x="2904" y="6479"/>
                </a:cubicBezTo>
                <a:cubicBezTo>
                  <a:pt x="2899" y="6461"/>
                  <a:pt x="2869" y="6443"/>
                  <a:pt x="2823" y="6431"/>
                </a:cubicBezTo>
                <a:close/>
                <a:moveTo>
                  <a:pt x="4039" y="7120"/>
                </a:moveTo>
                <a:cubicBezTo>
                  <a:pt x="4083" y="7153"/>
                  <a:pt x="4114" y="7180"/>
                  <a:pt x="4114" y="7193"/>
                </a:cubicBezTo>
                <a:cubicBezTo>
                  <a:pt x="4114" y="7236"/>
                  <a:pt x="4190" y="7272"/>
                  <a:pt x="4284" y="7272"/>
                </a:cubicBezTo>
                <a:cubicBezTo>
                  <a:pt x="4292" y="7272"/>
                  <a:pt x="4304" y="7275"/>
                  <a:pt x="4312" y="7276"/>
                </a:cubicBezTo>
                <a:cubicBezTo>
                  <a:pt x="4257" y="7243"/>
                  <a:pt x="4218" y="7222"/>
                  <a:pt x="4152" y="7183"/>
                </a:cubicBezTo>
                <a:cubicBezTo>
                  <a:pt x="4120" y="7164"/>
                  <a:pt x="4075" y="7140"/>
                  <a:pt x="4039" y="7120"/>
                </a:cubicBezTo>
                <a:close/>
                <a:moveTo>
                  <a:pt x="1105" y="18620"/>
                </a:moveTo>
                <a:cubicBezTo>
                  <a:pt x="1020" y="18667"/>
                  <a:pt x="930" y="18719"/>
                  <a:pt x="848" y="18773"/>
                </a:cubicBezTo>
                <a:cubicBezTo>
                  <a:pt x="786" y="18813"/>
                  <a:pt x="716" y="18853"/>
                  <a:pt x="646" y="18892"/>
                </a:cubicBezTo>
                <a:cubicBezTo>
                  <a:pt x="655" y="18892"/>
                  <a:pt x="666" y="18891"/>
                  <a:pt x="675" y="18891"/>
                </a:cubicBezTo>
                <a:cubicBezTo>
                  <a:pt x="686" y="18886"/>
                  <a:pt x="693" y="18881"/>
                  <a:pt x="703" y="18876"/>
                </a:cubicBezTo>
                <a:cubicBezTo>
                  <a:pt x="911" y="18776"/>
                  <a:pt x="1086" y="18669"/>
                  <a:pt x="1091" y="18638"/>
                </a:cubicBezTo>
                <a:cubicBezTo>
                  <a:pt x="1092" y="18633"/>
                  <a:pt x="1100" y="18626"/>
                  <a:pt x="1105" y="18620"/>
                </a:cubicBezTo>
                <a:close/>
                <a:moveTo>
                  <a:pt x="495" y="18974"/>
                </a:moveTo>
                <a:cubicBezTo>
                  <a:pt x="381" y="19031"/>
                  <a:pt x="275" y="19076"/>
                  <a:pt x="204" y="19096"/>
                </a:cubicBezTo>
                <a:cubicBezTo>
                  <a:pt x="139" y="19114"/>
                  <a:pt x="90" y="19134"/>
                  <a:pt x="53" y="19186"/>
                </a:cubicBezTo>
                <a:cubicBezTo>
                  <a:pt x="54" y="19187"/>
                  <a:pt x="53" y="19198"/>
                  <a:pt x="53" y="19198"/>
                </a:cubicBezTo>
                <a:cubicBezTo>
                  <a:pt x="116" y="19198"/>
                  <a:pt x="204" y="19166"/>
                  <a:pt x="248" y="19128"/>
                </a:cubicBezTo>
                <a:cubicBezTo>
                  <a:pt x="276" y="19102"/>
                  <a:pt x="380" y="19044"/>
                  <a:pt x="501" y="18980"/>
                </a:cubicBezTo>
                <a:cubicBezTo>
                  <a:pt x="499" y="18978"/>
                  <a:pt x="496" y="18976"/>
                  <a:pt x="495" y="18974"/>
                </a:cubicBezTo>
                <a:close/>
                <a:moveTo>
                  <a:pt x="5085" y="20471"/>
                </a:moveTo>
                <a:cubicBezTo>
                  <a:pt x="5067" y="20476"/>
                  <a:pt x="5022" y="20480"/>
                  <a:pt x="4938" y="20484"/>
                </a:cubicBezTo>
                <a:cubicBezTo>
                  <a:pt x="4976" y="20487"/>
                  <a:pt x="5005" y="20489"/>
                  <a:pt x="5031" y="20492"/>
                </a:cubicBezTo>
                <a:cubicBezTo>
                  <a:pt x="5041" y="20484"/>
                  <a:pt x="5058" y="20476"/>
                  <a:pt x="5085" y="20471"/>
                </a:cubicBezTo>
                <a:close/>
              </a:path>
            </a:pathLst>
          </a:custGeom>
          <a:noFill/>
          <a:ln>
            <a:noFill/>
          </a:ln>
        </p:spPr>
      </p:pic>
      <p:sp>
        <p:nvSpPr>
          <p:cNvPr id="16" name="Google Shape;16;p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howMasterSp="0" type="title">
  <p:cSld name="TITLE">
    <p:spTree>
      <p:nvGrpSpPr>
        <p:cNvPr id="17" name="Shape 17"/>
        <p:cNvGrpSpPr/>
        <p:nvPr/>
      </p:nvGrpSpPr>
      <p:grpSpPr>
        <a:xfrm>
          <a:off x="0" y="0"/>
          <a:ext cx="0" cy="0"/>
          <a:chOff x="0" y="0"/>
          <a:chExt cx="0" cy="0"/>
        </a:xfrm>
      </p:grpSpPr>
      <p:sp>
        <p:nvSpPr>
          <p:cNvPr id="18" name="Google Shape;18;p4"/>
          <p:cNvSpPr txBox="1"/>
          <p:nvPr>
            <p:ph type="title"/>
          </p:nvPr>
        </p:nvSpPr>
        <p:spPr>
          <a:xfrm>
            <a:off x="4833937" y="2303859"/>
            <a:ext cx="14716126" cy="4643438"/>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19" name="Google Shape;19;p4"/>
          <p:cNvSpPr txBox="1"/>
          <p:nvPr>
            <p:ph idx="1" type="body"/>
          </p:nvPr>
        </p:nvSpPr>
        <p:spPr>
          <a:xfrm>
            <a:off x="4833937" y="7090171"/>
            <a:ext cx="14716126" cy="1589486"/>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20" name="Google Shape;20;p4"/>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p:cSld name="Photo - Horizontal">
    <p:spTree>
      <p:nvGrpSpPr>
        <p:cNvPr id="21" name="Shape 21"/>
        <p:cNvGrpSpPr/>
        <p:nvPr/>
      </p:nvGrpSpPr>
      <p:grpSpPr>
        <a:xfrm>
          <a:off x="0" y="0"/>
          <a:ext cx="0" cy="0"/>
          <a:chOff x="0" y="0"/>
          <a:chExt cx="0" cy="0"/>
        </a:xfrm>
      </p:grpSpPr>
      <p:sp>
        <p:nvSpPr>
          <p:cNvPr id="22" name="Google Shape;22;p5"/>
          <p:cNvSpPr/>
          <p:nvPr>
            <p:ph idx="2" type="pic"/>
          </p:nvPr>
        </p:nvSpPr>
        <p:spPr>
          <a:xfrm>
            <a:off x="5334000" y="946546"/>
            <a:ext cx="13716002" cy="8304611"/>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23" name="Google Shape;23;p5"/>
          <p:cNvSpPr txBox="1"/>
          <p:nvPr>
            <p:ph type="title"/>
          </p:nvPr>
        </p:nvSpPr>
        <p:spPr>
          <a:xfrm>
            <a:off x="4833937" y="9447609"/>
            <a:ext cx="14716126" cy="2000251"/>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24" name="Google Shape;24;p5"/>
          <p:cNvSpPr txBox="1"/>
          <p:nvPr>
            <p:ph idx="1" type="body"/>
          </p:nvPr>
        </p:nvSpPr>
        <p:spPr>
          <a:xfrm>
            <a:off x="4833937" y="11465718"/>
            <a:ext cx="14716126" cy="1589486"/>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25" name="Google Shape;25;p5"/>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showMasterSp="0">
  <p:cSld name="Photo - Vertical">
    <p:spTree>
      <p:nvGrpSpPr>
        <p:cNvPr id="26" name="Shape 26"/>
        <p:cNvGrpSpPr/>
        <p:nvPr/>
      </p:nvGrpSpPr>
      <p:grpSpPr>
        <a:xfrm>
          <a:off x="0" y="0"/>
          <a:ext cx="0" cy="0"/>
          <a:chOff x="0" y="0"/>
          <a:chExt cx="0" cy="0"/>
        </a:xfrm>
      </p:grpSpPr>
      <p:sp>
        <p:nvSpPr>
          <p:cNvPr id="27" name="Google Shape;27;p6"/>
          <p:cNvSpPr/>
          <p:nvPr>
            <p:ph idx="2" type="pic"/>
          </p:nvPr>
        </p:nvSpPr>
        <p:spPr>
          <a:xfrm>
            <a:off x="12495609" y="892968"/>
            <a:ext cx="7500938" cy="11555017"/>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28" name="Google Shape;28;p6"/>
          <p:cNvSpPr txBox="1"/>
          <p:nvPr>
            <p:ph type="title"/>
          </p:nvPr>
        </p:nvSpPr>
        <p:spPr>
          <a:xfrm>
            <a:off x="4387453" y="892968"/>
            <a:ext cx="7500938" cy="5607845"/>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8400"/>
              <a:buFont typeface="Helvetica Neue"/>
              <a:buNone/>
              <a:defRPr b="0" i="0" sz="84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29" name="Google Shape;29;p6"/>
          <p:cNvSpPr txBox="1"/>
          <p:nvPr>
            <p:ph idx="1" type="body"/>
          </p:nvPr>
        </p:nvSpPr>
        <p:spPr>
          <a:xfrm>
            <a:off x="4387453" y="6643687"/>
            <a:ext cx="7500938" cy="5786438"/>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30" name="Google Shape;30;p6"/>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showMasterSp="0">
  <p:cSld name="Title - Top">
    <p:spTree>
      <p:nvGrpSpPr>
        <p:cNvPr id="31" name="Shape 31"/>
        <p:cNvGrpSpPr/>
        <p:nvPr/>
      </p:nvGrpSpPr>
      <p:grpSpPr>
        <a:xfrm>
          <a:off x="0" y="0"/>
          <a:ext cx="0" cy="0"/>
          <a:chOff x="0" y="0"/>
          <a:chExt cx="0" cy="0"/>
        </a:xfrm>
      </p:grpSpPr>
      <p:sp>
        <p:nvSpPr>
          <p:cNvPr id="32" name="Google Shape;32;p7"/>
          <p:cNvSpPr txBox="1"/>
          <p:nvPr>
            <p:ph type="title"/>
          </p:nvPr>
        </p:nvSpPr>
        <p:spPr>
          <a:xfrm>
            <a:off x="4387453" y="357187"/>
            <a:ext cx="15609095" cy="303609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33" name="Google Shape;33;p7"/>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showMasterSp="0">
  <p:cSld name="Title &amp; Bullets">
    <p:spTree>
      <p:nvGrpSpPr>
        <p:cNvPr id="34" name="Shape 34"/>
        <p:cNvGrpSpPr/>
        <p:nvPr/>
      </p:nvGrpSpPr>
      <p:grpSpPr>
        <a:xfrm>
          <a:off x="0" y="0"/>
          <a:ext cx="0" cy="0"/>
          <a:chOff x="0" y="0"/>
          <a:chExt cx="0" cy="0"/>
        </a:xfrm>
      </p:grpSpPr>
      <p:sp>
        <p:nvSpPr>
          <p:cNvPr id="35" name="Google Shape;35;p8"/>
          <p:cNvSpPr txBox="1"/>
          <p:nvPr>
            <p:ph type="title"/>
          </p:nvPr>
        </p:nvSpPr>
        <p:spPr>
          <a:xfrm>
            <a:off x="4387453" y="357187"/>
            <a:ext cx="15609095" cy="303609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36" name="Google Shape;36;p8"/>
          <p:cNvSpPr txBox="1"/>
          <p:nvPr>
            <p:ph idx="1" type="body"/>
          </p:nvPr>
        </p:nvSpPr>
        <p:spPr>
          <a:xfrm>
            <a:off x="4387453" y="3643312"/>
            <a:ext cx="15609095" cy="8840392"/>
          </a:xfrm>
          <a:prstGeom prst="rect">
            <a:avLst/>
          </a:prstGeom>
          <a:noFill/>
          <a:ln>
            <a:noFill/>
          </a:ln>
        </p:spPr>
        <p:txBody>
          <a:bodyPr anchorCtr="0" anchor="ctr" bIns="91425" lIns="91425" spcFirstLastPara="1" rIns="91425" wrap="square" tIns="91425"/>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37" name="Google Shape;37;p8"/>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showMasterSp="0">
  <p:cSld name="Title, Bullets &amp; Photo">
    <p:spTree>
      <p:nvGrpSpPr>
        <p:cNvPr id="38" name="Shape 38"/>
        <p:cNvGrpSpPr/>
        <p:nvPr/>
      </p:nvGrpSpPr>
      <p:grpSpPr>
        <a:xfrm>
          <a:off x="0" y="0"/>
          <a:ext cx="0" cy="0"/>
          <a:chOff x="0" y="0"/>
          <a:chExt cx="0" cy="0"/>
        </a:xfrm>
      </p:grpSpPr>
      <p:sp>
        <p:nvSpPr>
          <p:cNvPr id="39" name="Google Shape;39;p9"/>
          <p:cNvSpPr/>
          <p:nvPr>
            <p:ph idx="2" type="pic"/>
          </p:nvPr>
        </p:nvSpPr>
        <p:spPr>
          <a:xfrm>
            <a:off x="12495609" y="3643312"/>
            <a:ext cx="7500938" cy="8840392"/>
          </a:xfrm>
          <a:prstGeom prst="rect">
            <a:avLst/>
          </a:prstGeom>
          <a:noFill/>
          <a:ln>
            <a:noFill/>
          </a:ln>
        </p:spPr>
        <p:txBody>
          <a:bodyPr anchorCtr="0" anchor="t" bIns="91425" lIns="91425" spcFirstLastPara="1" rIns="91425" wrap="square" tIns="91425"/>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40" name="Google Shape;40;p9"/>
          <p:cNvSpPr txBox="1"/>
          <p:nvPr>
            <p:ph type="title"/>
          </p:nvPr>
        </p:nvSpPr>
        <p:spPr>
          <a:xfrm>
            <a:off x="4387453" y="357187"/>
            <a:ext cx="15609095" cy="303609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41" name="Google Shape;41;p9"/>
          <p:cNvSpPr txBox="1"/>
          <p:nvPr>
            <p:ph idx="1" type="body"/>
          </p:nvPr>
        </p:nvSpPr>
        <p:spPr>
          <a:xfrm>
            <a:off x="4387453" y="3643312"/>
            <a:ext cx="7500938" cy="8840392"/>
          </a:xfrm>
          <a:prstGeom prst="rect">
            <a:avLst/>
          </a:prstGeom>
          <a:noFill/>
          <a:ln>
            <a:noFill/>
          </a:ln>
        </p:spPr>
        <p:txBody>
          <a:bodyPr anchorCtr="0" anchor="ctr" bIns="91425" lIns="91425" spcFirstLastPara="1" rIns="91425" wrap="square" tIns="91425"/>
          <a:lstStyle>
            <a:lvl1pPr indent="-578485" lvl="0" marL="4572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1pPr>
            <a:lvl2pPr indent="-578485" lvl="1" marL="9144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2pPr>
            <a:lvl3pPr indent="-578485" lvl="2" marL="13716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3pPr>
            <a:lvl4pPr indent="-578485" lvl="3" marL="18288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4pPr>
            <a:lvl5pPr indent="-578485" lvl="4" marL="22860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42" name="Google Shape;42;p9"/>
          <p:cNvSpPr txBox="1"/>
          <p:nvPr>
            <p:ph idx="12" type="sldNum"/>
          </p:nvPr>
        </p:nvSpPr>
        <p:spPr>
          <a:xfrm>
            <a:off x="11954103" y="13073062"/>
            <a:ext cx="466269" cy="4730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showMasterSp="0">
  <p:cSld name="Bullets">
    <p:spTree>
      <p:nvGrpSpPr>
        <p:cNvPr id="43" name="Shape 43"/>
        <p:cNvGrpSpPr/>
        <p:nvPr/>
      </p:nvGrpSpPr>
      <p:grpSpPr>
        <a:xfrm>
          <a:off x="0" y="0"/>
          <a:ext cx="0" cy="0"/>
          <a:chOff x="0" y="0"/>
          <a:chExt cx="0" cy="0"/>
        </a:xfrm>
      </p:grpSpPr>
      <p:sp>
        <p:nvSpPr>
          <p:cNvPr id="44" name="Google Shape;44;p10"/>
          <p:cNvSpPr txBox="1"/>
          <p:nvPr>
            <p:ph idx="1" type="body"/>
          </p:nvPr>
        </p:nvSpPr>
        <p:spPr>
          <a:xfrm>
            <a:off x="4387453" y="1785937"/>
            <a:ext cx="15609095" cy="10144126"/>
          </a:xfrm>
          <a:prstGeom prst="rect">
            <a:avLst/>
          </a:prstGeom>
          <a:noFill/>
          <a:ln>
            <a:noFill/>
          </a:ln>
        </p:spPr>
        <p:txBody>
          <a:bodyPr anchorCtr="0" anchor="ctr" bIns="91425" lIns="91425" spcFirstLastPara="1" rIns="91425" wrap="square" tIns="91425"/>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45" name="Google Shape;45;p10"/>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Image" id="6" name="Google Shape;6;p1"/>
          <p:cNvPicPr preferRelativeResize="0"/>
          <p:nvPr/>
        </p:nvPicPr>
        <p:blipFill rotWithShape="1">
          <a:blip r:embed="rId1">
            <a:alphaModFix amt="45845"/>
          </a:blip>
          <a:srcRect b="7748" l="56" r="79137" t="25647"/>
          <a:stretch/>
        </p:blipFill>
        <p:spPr>
          <a:xfrm rot="10800000">
            <a:off x="-61280" y="-69359"/>
            <a:ext cx="4327922" cy="13854907"/>
          </a:xfrm>
          <a:custGeom>
            <a:rect b="b" l="l" r="r" t="t"/>
            <a:pathLst>
              <a:path extrusionOk="0" h="21600" w="21600">
                <a:moveTo>
                  <a:pt x="4855" y="0"/>
                </a:moveTo>
                <a:cubicBezTo>
                  <a:pt x="4688" y="93"/>
                  <a:pt x="4516" y="180"/>
                  <a:pt x="4373" y="233"/>
                </a:cubicBezTo>
                <a:cubicBezTo>
                  <a:pt x="4257" y="276"/>
                  <a:pt x="4051" y="382"/>
                  <a:pt x="3914" y="468"/>
                </a:cubicBezTo>
                <a:cubicBezTo>
                  <a:pt x="3263" y="876"/>
                  <a:pt x="1924" y="1582"/>
                  <a:pt x="1703" y="1636"/>
                </a:cubicBezTo>
                <a:cubicBezTo>
                  <a:pt x="2083" y="1692"/>
                  <a:pt x="2348" y="1812"/>
                  <a:pt x="2745" y="2058"/>
                </a:cubicBezTo>
                <a:cubicBezTo>
                  <a:pt x="3213" y="2347"/>
                  <a:pt x="3390" y="2443"/>
                  <a:pt x="3981" y="2719"/>
                </a:cubicBezTo>
                <a:cubicBezTo>
                  <a:pt x="4237" y="2838"/>
                  <a:pt x="4447" y="2952"/>
                  <a:pt x="4447" y="2973"/>
                </a:cubicBezTo>
                <a:cubicBezTo>
                  <a:pt x="4447" y="2994"/>
                  <a:pt x="4661" y="3120"/>
                  <a:pt x="4922" y="3252"/>
                </a:cubicBezTo>
                <a:cubicBezTo>
                  <a:pt x="5183" y="3385"/>
                  <a:pt x="5495" y="3586"/>
                  <a:pt x="5615" y="3701"/>
                </a:cubicBezTo>
                <a:cubicBezTo>
                  <a:pt x="5848" y="3921"/>
                  <a:pt x="6346" y="4222"/>
                  <a:pt x="6693" y="4352"/>
                </a:cubicBezTo>
                <a:cubicBezTo>
                  <a:pt x="6808" y="4395"/>
                  <a:pt x="7080" y="4536"/>
                  <a:pt x="7297" y="4665"/>
                </a:cubicBezTo>
                <a:cubicBezTo>
                  <a:pt x="7514" y="4794"/>
                  <a:pt x="8019" y="5072"/>
                  <a:pt x="8418" y="5283"/>
                </a:cubicBezTo>
                <a:cubicBezTo>
                  <a:pt x="8818" y="5493"/>
                  <a:pt x="9103" y="5699"/>
                  <a:pt x="9054" y="5739"/>
                </a:cubicBezTo>
                <a:cubicBezTo>
                  <a:pt x="8981" y="5799"/>
                  <a:pt x="8289" y="5812"/>
                  <a:pt x="5298" y="5812"/>
                </a:cubicBezTo>
                <a:lnTo>
                  <a:pt x="1634" y="5812"/>
                </a:lnTo>
                <a:lnTo>
                  <a:pt x="1501" y="5760"/>
                </a:lnTo>
                <a:cubicBezTo>
                  <a:pt x="1504" y="5769"/>
                  <a:pt x="1502" y="5776"/>
                  <a:pt x="1491" y="5779"/>
                </a:cubicBezTo>
                <a:cubicBezTo>
                  <a:pt x="1474" y="5784"/>
                  <a:pt x="1420" y="5790"/>
                  <a:pt x="1353" y="5794"/>
                </a:cubicBezTo>
                <a:cubicBezTo>
                  <a:pt x="1486" y="5813"/>
                  <a:pt x="1571" y="5840"/>
                  <a:pt x="1600" y="5872"/>
                </a:cubicBezTo>
                <a:cubicBezTo>
                  <a:pt x="1678" y="5891"/>
                  <a:pt x="1769" y="5919"/>
                  <a:pt x="1870" y="5957"/>
                </a:cubicBezTo>
                <a:cubicBezTo>
                  <a:pt x="1806" y="5914"/>
                  <a:pt x="1778" y="5880"/>
                  <a:pt x="1802" y="5867"/>
                </a:cubicBezTo>
                <a:cubicBezTo>
                  <a:pt x="1916" y="5810"/>
                  <a:pt x="9045" y="5805"/>
                  <a:pt x="9159" y="5862"/>
                </a:cubicBezTo>
                <a:cubicBezTo>
                  <a:pt x="9246" y="5906"/>
                  <a:pt x="9007" y="6053"/>
                  <a:pt x="8295" y="6392"/>
                </a:cubicBezTo>
                <a:cubicBezTo>
                  <a:pt x="8173" y="6450"/>
                  <a:pt x="7861" y="6622"/>
                  <a:pt x="7604" y="6775"/>
                </a:cubicBezTo>
                <a:cubicBezTo>
                  <a:pt x="7347" y="6927"/>
                  <a:pt x="7063" y="7079"/>
                  <a:pt x="6972" y="7112"/>
                </a:cubicBezTo>
                <a:cubicBezTo>
                  <a:pt x="6882" y="7145"/>
                  <a:pt x="6706" y="7236"/>
                  <a:pt x="6582" y="7313"/>
                </a:cubicBezTo>
                <a:cubicBezTo>
                  <a:pt x="6458" y="7391"/>
                  <a:pt x="6180" y="7540"/>
                  <a:pt x="5964" y="7646"/>
                </a:cubicBezTo>
                <a:cubicBezTo>
                  <a:pt x="5748" y="7751"/>
                  <a:pt x="5564" y="7838"/>
                  <a:pt x="5554" y="7838"/>
                </a:cubicBezTo>
                <a:cubicBezTo>
                  <a:pt x="5544" y="7838"/>
                  <a:pt x="5394" y="7788"/>
                  <a:pt x="5221" y="7727"/>
                </a:cubicBezTo>
                <a:cubicBezTo>
                  <a:pt x="5174" y="7710"/>
                  <a:pt x="5137" y="7696"/>
                  <a:pt x="5098" y="7682"/>
                </a:cubicBezTo>
                <a:cubicBezTo>
                  <a:pt x="5102" y="7683"/>
                  <a:pt x="5108" y="7686"/>
                  <a:pt x="5112" y="7688"/>
                </a:cubicBezTo>
                <a:cubicBezTo>
                  <a:pt x="5342" y="7789"/>
                  <a:pt x="5417" y="7851"/>
                  <a:pt x="5197" y="7890"/>
                </a:cubicBezTo>
                <a:cubicBezTo>
                  <a:pt x="5335" y="7905"/>
                  <a:pt x="5415" y="7924"/>
                  <a:pt x="5433" y="7951"/>
                </a:cubicBezTo>
                <a:cubicBezTo>
                  <a:pt x="5521" y="7918"/>
                  <a:pt x="5592" y="7898"/>
                  <a:pt x="5635" y="7898"/>
                </a:cubicBezTo>
                <a:cubicBezTo>
                  <a:pt x="5720" y="7898"/>
                  <a:pt x="5870" y="7962"/>
                  <a:pt x="5966" y="8041"/>
                </a:cubicBezTo>
                <a:cubicBezTo>
                  <a:pt x="6062" y="8120"/>
                  <a:pt x="6240" y="8219"/>
                  <a:pt x="6362" y="8263"/>
                </a:cubicBezTo>
                <a:cubicBezTo>
                  <a:pt x="6574" y="8337"/>
                  <a:pt x="7394" y="8790"/>
                  <a:pt x="7921" y="9123"/>
                </a:cubicBezTo>
                <a:cubicBezTo>
                  <a:pt x="8057" y="9209"/>
                  <a:pt x="8263" y="9315"/>
                  <a:pt x="8379" y="9358"/>
                </a:cubicBezTo>
                <a:cubicBezTo>
                  <a:pt x="8765" y="9501"/>
                  <a:pt x="9451" y="9943"/>
                  <a:pt x="9359" y="9989"/>
                </a:cubicBezTo>
                <a:cubicBezTo>
                  <a:pt x="9353" y="9993"/>
                  <a:pt x="9316" y="9995"/>
                  <a:pt x="9274" y="9998"/>
                </a:cubicBezTo>
                <a:lnTo>
                  <a:pt x="9648" y="10143"/>
                </a:lnTo>
                <a:cubicBezTo>
                  <a:pt x="9913" y="10245"/>
                  <a:pt x="10163" y="10384"/>
                  <a:pt x="10205" y="10451"/>
                </a:cubicBezTo>
                <a:cubicBezTo>
                  <a:pt x="10246" y="10518"/>
                  <a:pt x="10434" y="10624"/>
                  <a:pt x="10621" y="10686"/>
                </a:cubicBezTo>
                <a:cubicBezTo>
                  <a:pt x="10808" y="10748"/>
                  <a:pt x="10922" y="10811"/>
                  <a:pt x="10874" y="10826"/>
                </a:cubicBezTo>
                <a:cubicBezTo>
                  <a:pt x="10827" y="10841"/>
                  <a:pt x="10940" y="10896"/>
                  <a:pt x="11124" y="10948"/>
                </a:cubicBezTo>
                <a:cubicBezTo>
                  <a:pt x="11308" y="11000"/>
                  <a:pt x="11459" y="11082"/>
                  <a:pt x="11459" y="11130"/>
                </a:cubicBezTo>
                <a:cubicBezTo>
                  <a:pt x="11459" y="11179"/>
                  <a:pt x="11605" y="11260"/>
                  <a:pt x="11785" y="11311"/>
                </a:cubicBezTo>
                <a:cubicBezTo>
                  <a:pt x="11965" y="11362"/>
                  <a:pt x="12103" y="11419"/>
                  <a:pt x="12092" y="11437"/>
                </a:cubicBezTo>
                <a:cubicBezTo>
                  <a:pt x="12061" y="11488"/>
                  <a:pt x="12317" y="11660"/>
                  <a:pt x="12730" y="11868"/>
                </a:cubicBezTo>
                <a:cubicBezTo>
                  <a:pt x="12938" y="11972"/>
                  <a:pt x="13062" y="12072"/>
                  <a:pt x="13006" y="12089"/>
                </a:cubicBezTo>
                <a:cubicBezTo>
                  <a:pt x="12950" y="12107"/>
                  <a:pt x="11228" y="12121"/>
                  <a:pt x="9181" y="12121"/>
                </a:cubicBezTo>
                <a:lnTo>
                  <a:pt x="5459" y="12121"/>
                </a:lnTo>
                <a:lnTo>
                  <a:pt x="5435" y="12109"/>
                </a:lnTo>
                <a:cubicBezTo>
                  <a:pt x="5392" y="12110"/>
                  <a:pt x="5379" y="12112"/>
                  <a:pt x="5300" y="12114"/>
                </a:cubicBezTo>
                <a:cubicBezTo>
                  <a:pt x="5330" y="12159"/>
                  <a:pt x="5251" y="12230"/>
                  <a:pt x="5047" y="12349"/>
                </a:cubicBezTo>
                <a:cubicBezTo>
                  <a:pt x="4402" y="12722"/>
                  <a:pt x="2752" y="13604"/>
                  <a:pt x="2545" y="13685"/>
                </a:cubicBezTo>
                <a:cubicBezTo>
                  <a:pt x="2436" y="13728"/>
                  <a:pt x="2219" y="13852"/>
                  <a:pt x="2064" y="13959"/>
                </a:cubicBezTo>
                <a:cubicBezTo>
                  <a:pt x="1908" y="14067"/>
                  <a:pt x="1715" y="14155"/>
                  <a:pt x="1634" y="14155"/>
                </a:cubicBezTo>
                <a:cubicBezTo>
                  <a:pt x="1602" y="14155"/>
                  <a:pt x="1545" y="14139"/>
                  <a:pt x="1476" y="14116"/>
                </a:cubicBezTo>
                <a:lnTo>
                  <a:pt x="1476" y="14178"/>
                </a:lnTo>
                <a:lnTo>
                  <a:pt x="1365" y="14179"/>
                </a:lnTo>
                <a:cubicBezTo>
                  <a:pt x="1419" y="14183"/>
                  <a:pt x="1459" y="14187"/>
                  <a:pt x="1468" y="14192"/>
                </a:cubicBezTo>
                <a:cubicBezTo>
                  <a:pt x="1499" y="14209"/>
                  <a:pt x="1414" y="14281"/>
                  <a:pt x="1278" y="14350"/>
                </a:cubicBezTo>
                <a:cubicBezTo>
                  <a:pt x="1246" y="14366"/>
                  <a:pt x="1213" y="14390"/>
                  <a:pt x="1177" y="14410"/>
                </a:cubicBezTo>
                <a:cubicBezTo>
                  <a:pt x="1200" y="14404"/>
                  <a:pt x="1218" y="14405"/>
                  <a:pt x="1234" y="14413"/>
                </a:cubicBezTo>
                <a:cubicBezTo>
                  <a:pt x="1264" y="14397"/>
                  <a:pt x="1293" y="14379"/>
                  <a:pt x="1317" y="14362"/>
                </a:cubicBezTo>
                <a:cubicBezTo>
                  <a:pt x="1344" y="14342"/>
                  <a:pt x="1370" y="14321"/>
                  <a:pt x="1381" y="14303"/>
                </a:cubicBezTo>
                <a:cubicBezTo>
                  <a:pt x="1407" y="14259"/>
                  <a:pt x="1512" y="14223"/>
                  <a:pt x="1616" y="14223"/>
                </a:cubicBezTo>
                <a:cubicBezTo>
                  <a:pt x="1721" y="14223"/>
                  <a:pt x="1828" y="14259"/>
                  <a:pt x="1854" y="14303"/>
                </a:cubicBezTo>
                <a:cubicBezTo>
                  <a:pt x="1867" y="14325"/>
                  <a:pt x="1902" y="14353"/>
                  <a:pt x="1947" y="14381"/>
                </a:cubicBezTo>
                <a:cubicBezTo>
                  <a:pt x="1992" y="14408"/>
                  <a:pt x="2047" y="14435"/>
                  <a:pt x="2102" y="14454"/>
                </a:cubicBezTo>
                <a:cubicBezTo>
                  <a:pt x="2212" y="14493"/>
                  <a:pt x="2256" y="14525"/>
                  <a:pt x="2199" y="14525"/>
                </a:cubicBezTo>
                <a:cubicBezTo>
                  <a:pt x="2194" y="14525"/>
                  <a:pt x="2192" y="14526"/>
                  <a:pt x="2189" y="14527"/>
                </a:cubicBezTo>
                <a:cubicBezTo>
                  <a:pt x="2286" y="14568"/>
                  <a:pt x="2389" y="14617"/>
                  <a:pt x="2504" y="14677"/>
                </a:cubicBezTo>
                <a:cubicBezTo>
                  <a:pt x="2832" y="14849"/>
                  <a:pt x="3097" y="15006"/>
                  <a:pt x="3108" y="15033"/>
                </a:cubicBezTo>
                <a:cubicBezTo>
                  <a:pt x="3136" y="15047"/>
                  <a:pt x="3166" y="15063"/>
                  <a:pt x="3193" y="15076"/>
                </a:cubicBezTo>
                <a:cubicBezTo>
                  <a:pt x="3390" y="15169"/>
                  <a:pt x="3551" y="15256"/>
                  <a:pt x="3551" y="15270"/>
                </a:cubicBezTo>
                <a:cubicBezTo>
                  <a:pt x="3552" y="15270"/>
                  <a:pt x="3553" y="15270"/>
                  <a:pt x="3553" y="15270"/>
                </a:cubicBezTo>
                <a:cubicBezTo>
                  <a:pt x="3562" y="15274"/>
                  <a:pt x="3567" y="15277"/>
                  <a:pt x="3575" y="15281"/>
                </a:cubicBezTo>
                <a:cubicBezTo>
                  <a:pt x="3688" y="15330"/>
                  <a:pt x="3806" y="15388"/>
                  <a:pt x="3916" y="15442"/>
                </a:cubicBezTo>
                <a:cubicBezTo>
                  <a:pt x="3917" y="15443"/>
                  <a:pt x="3919" y="15443"/>
                  <a:pt x="3920" y="15444"/>
                </a:cubicBezTo>
                <a:cubicBezTo>
                  <a:pt x="3920" y="15444"/>
                  <a:pt x="3920" y="15444"/>
                  <a:pt x="3920" y="15444"/>
                </a:cubicBezTo>
                <a:cubicBezTo>
                  <a:pt x="3969" y="15464"/>
                  <a:pt x="4021" y="15487"/>
                  <a:pt x="4072" y="15511"/>
                </a:cubicBezTo>
                <a:cubicBezTo>
                  <a:pt x="4110" y="15529"/>
                  <a:pt x="4146" y="15548"/>
                  <a:pt x="4181" y="15566"/>
                </a:cubicBezTo>
                <a:cubicBezTo>
                  <a:pt x="4195" y="15573"/>
                  <a:pt x="4210" y="15580"/>
                  <a:pt x="4223" y="15587"/>
                </a:cubicBezTo>
                <a:cubicBezTo>
                  <a:pt x="4225" y="15588"/>
                  <a:pt x="4227" y="15589"/>
                  <a:pt x="4229" y="15590"/>
                </a:cubicBezTo>
                <a:cubicBezTo>
                  <a:pt x="4274" y="15615"/>
                  <a:pt x="4317" y="15639"/>
                  <a:pt x="4354" y="15662"/>
                </a:cubicBezTo>
                <a:cubicBezTo>
                  <a:pt x="4393" y="15686"/>
                  <a:pt x="4425" y="15709"/>
                  <a:pt x="4449" y="15728"/>
                </a:cubicBezTo>
                <a:cubicBezTo>
                  <a:pt x="4554" y="15781"/>
                  <a:pt x="4668" y="15834"/>
                  <a:pt x="4770" y="15875"/>
                </a:cubicBezTo>
                <a:cubicBezTo>
                  <a:pt x="4949" y="15947"/>
                  <a:pt x="5120" y="16053"/>
                  <a:pt x="5148" y="16110"/>
                </a:cubicBezTo>
                <a:cubicBezTo>
                  <a:pt x="5164" y="16143"/>
                  <a:pt x="5153" y="16164"/>
                  <a:pt x="5055" y="16181"/>
                </a:cubicBezTo>
                <a:cubicBezTo>
                  <a:pt x="5441" y="16226"/>
                  <a:pt x="5335" y="16317"/>
                  <a:pt x="5047" y="16501"/>
                </a:cubicBezTo>
                <a:cubicBezTo>
                  <a:pt x="4469" y="16869"/>
                  <a:pt x="3770" y="17248"/>
                  <a:pt x="3486" y="17348"/>
                </a:cubicBezTo>
                <a:cubicBezTo>
                  <a:pt x="3343" y="17398"/>
                  <a:pt x="3289" y="17440"/>
                  <a:pt x="3365" y="17440"/>
                </a:cubicBezTo>
                <a:cubicBezTo>
                  <a:pt x="3441" y="17440"/>
                  <a:pt x="3344" y="17492"/>
                  <a:pt x="3149" y="17557"/>
                </a:cubicBezTo>
                <a:cubicBezTo>
                  <a:pt x="2954" y="17622"/>
                  <a:pt x="2604" y="17810"/>
                  <a:pt x="2371" y="17974"/>
                </a:cubicBezTo>
                <a:cubicBezTo>
                  <a:pt x="2127" y="18147"/>
                  <a:pt x="1842" y="18274"/>
                  <a:pt x="1697" y="18274"/>
                </a:cubicBezTo>
                <a:cubicBezTo>
                  <a:pt x="1489" y="18274"/>
                  <a:pt x="608" y="17917"/>
                  <a:pt x="608" y="17833"/>
                </a:cubicBezTo>
                <a:cubicBezTo>
                  <a:pt x="608" y="17818"/>
                  <a:pt x="459" y="17730"/>
                  <a:pt x="275" y="17636"/>
                </a:cubicBezTo>
                <a:lnTo>
                  <a:pt x="0" y="17495"/>
                </a:lnTo>
                <a:cubicBezTo>
                  <a:pt x="5" y="17783"/>
                  <a:pt x="9" y="18141"/>
                  <a:pt x="14" y="18352"/>
                </a:cubicBezTo>
                <a:lnTo>
                  <a:pt x="707" y="18352"/>
                </a:lnTo>
                <a:cubicBezTo>
                  <a:pt x="1481" y="18352"/>
                  <a:pt x="1717" y="18388"/>
                  <a:pt x="1454" y="18464"/>
                </a:cubicBezTo>
                <a:cubicBezTo>
                  <a:pt x="1555" y="18441"/>
                  <a:pt x="1620" y="18458"/>
                  <a:pt x="1832" y="18520"/>
                </a:cubicBezTo>
                <a:cubicBezTo>
                  <a:pt x="1998" y="18568"/>
                  <a:pt x="2133" y="18630"/>
                  <a:pt x="2133" y="18655"/>
                </a:cubicBezTo>
                <a:cubicBezTo>
                  <a:pt x="2133" y="18681"/>
                  <a:pt x="2247" y="18735"/>
                  <a:pt x="2387" y="18774"/>
                </a:cubicBezTo>
                <a:cubicBezTo>
                  <a:pt x="2527" y="18814"/>
                  <a:pt x="2616" y="18860"/>
                  <a:pt x="2583" y="18876"/>
                </a:cubicBezTo>
                <a:cubicBezTo>
                  <a:pt x="2515" y="18911"/>
                  <a:pt x="2868" y="19146"/>
                  <a:pt x="3036" y="19178"/>
                </a:cubicBezTo>
                <a:cubicBezTo>
                  <a:pt x="3098" y="19190"/>
                  <a:pt x="3230" y="19250"/>
                  <a:pt x="3330" y="19310"/>
                </a:cubicBezTo>
                <a:cubicBezTo>
                  <a:pt x="3429" y="19371"/>
                  <a:pt x="3636" y="19488"/>
                  <a:pt x="3789" y="19571"/>
                </a:cubicBezTo>
                <a:cubicBezTo>
                  <a:pt x="5068" y="20264"/>
                  <a:pt x="5221" y="20356"/>
                  <a:pt x="5138" y="20382"/>
                </a:cubicBezTo>
                <a:cubicBezTo>
                  <a:pt x="5094" y="20396"/>
                  <a:pt x="3907" y="20407"/>
                  <a:pt x="2500" y="20407"/>
                </a:cubicBezTo>
                <a:lnTo>
                  <a:pt x="370" y="20407"/>
                </a:lnTo>
                <a:lnTo>
                  <a:pt x="2520" y="20416"/>
                </a:lnTo>
                <a:cubicBezTo>
                  <a:pt x="4130" y="20423"/>
                  <a:pt x="5100" y="20442"/>
                  <a:pt x="5100" y="20467"/>
                </a:cubicBezTo>
                <a:cubicBezTo>
                  <a:pt x="5100" y="20468"/>
                  <a:pt x="5094" y="20468"/>
                  <a:pt x="5092" y="20469"/>
                </a:cubicBezTo>
                <a:cubicBezTo>
                  <a:pt x="5112" y="20466"/>
                  <a:pt x="5131" y="20464"/>
                  <a:pt x="5152" y="20463"/>
                </a:cubicBezTo>
                <a:cubicBezTo>
                  <a:pt x="5156" y="20450"/>
                  <a:pt x="5177" y="20437"/>
                  <a:pt x="5217" y="20429"/>
                </a:cubicBezTo>
                <a:cubicBezTo>
                  <a:pt x="5234" y="20426"/>
                  <a:pt x="5252" y="20424"/>
                  <a:pt x="5271" y="20423"/>
                </a:cubicBezTo>
                <a:cubicBezTo>
                  <a:pt x="5326" y="20421"/>
                  <a:pt x="5384" y="20428"/>
                  <a:pt x="5415" y="20444"/>
                </a:cubicBezTo>
                <a:cubicBezTo>
                  <a:pt x="5457" y="20465"/>
                  <a:pt x="5435" y="20492"/>
                  <a:pt x="5368" y="20505"/>
                </a:cubicBezTo>
                <a:cubicBezTo>
                  <a:pt x="5348" y="20509"/>
                  <a:pt x="5327" y="20511"/>
                  <a:pt x="5304" y="20512"/>
                </a:cubicBezTo>
                <a:cubicBezTo>
                  <a:pt x="5300" y="20525"/>
                  <a:pt x="5279" y="20538"/>
                  <a:pt x="5239" y="20546"/>
                </a:cubicBezTo>
                <a:cubicBezTo>
                  <a:pt x="5217" y="20550"/>
                  <a:pt x="5192" y="20552"/>
                  <a:pt x="5168" y="20552"/>
                </a:cubicBezTo>
                <a:cubicBezTo>
                  <a:pt x="5167" y="20562"/>
                  <a:pt x="5162" y="20574"/>
                  <a:pt x="5150" y="20588"/>
                </a:cubicBezTo>
                <a:cubicBezTo>
                  <a:pt x="5150" y="20588"/>
                  <a:pt x="5150" y="20589"/>
                  <a:pt x="5150" y="20589"/>
                </a:cubicBezTo>
                <a:cubicBezTo>
                  <a:pt x="5146" y="20593"/>
                  <a:pt x="5139" y="20598"/>
                  <a:pt x="5134" y="20602"/>
                </a:cubicBezTo>
                <a:cubicBezTo>
                  <a:pt x="5105" y="20631"/>
                  <a:pt x="5060" y="20664"/>
                  <a:pt x="5001" y="20696"/>
                </a:cubicBezTo>
                <a:cubicBezTo>
                  <a:pt x="4968" y="20715"/>
                  <a:pt x="4931" y="20733"/>
                  <a:pt x="4892" y="20749"/>
                </a:cubicBezTo>
                <a:cubicBezTo>
                  <a:pt x="4737" y="20816"/>
                  <a:pt x="4478" y="20943"/>
                  <a:pt x="4316" y="21031"/>
                </a:cubicBezTo>
                <a:cubicBezTo>
                  <a:pt x="3756" y="21339"/>
                  <a:pt x="3484" y="21485"/>
                  <a:pt x="3266" y="21600"/>
                </a:cubicBezTo>
                <a:lnTo>
                  <a:pt x="21600" y="21600"/>
                </a:lnTo>
                <a:lnTo>
                  <a:pt x="21600" y="0"/>
                </a:lnTo>
                <a:lnTo>
                  <a:pt x="4855" y="0"/>
                </a:lnTo>
                <a:close/>
                <a:moveTo>
                  <a:pt x="1177" y="14410"/>
                </a:moveTo>
                <a:cubicBezTo>
                  <a:pt x="1174" y="14410"/>
                  <a:pt x="1172" y="14410"/>
                  <a:pt x="1169" y="14411"/>
                </a:cubicBezTo>
                <a:cubicBezTo>
                  <a:pt x="1155" y="14415"/>
                  <a:pt x="1146" y="14422"/>
                  <a:pt x="1143" y="14429"/>
                </a:cubicBezTo>
                <a:cubicBezTo>
                  <a:pt x="1155" y="14422"/>
                  <a:pt x="1165" y="14416"/>
                  <a:pt x="1177" y="14410"/>
                </a:cubicBezTo>
                <a:close/>
                <a:moveTo>
                  <a:pt x="1143" y="14429"/>
                </a:moveTo>
                <a:cubicBezTo>
                  <a:pt x="1033" y="14491"/>
                  <a:pt x="912" y="14557"/>
                  <a:pt x="840" y="14606"/>
                </a:cubicBezTo>
                <a:cubicBezTo>
                  <a:pt x="808" y="14628"/>
                  <a:pt x="746" y="14663"/>
                  <a:pt x="693" y="14694"/>
                </a:cubicBezTo>
                <a:cubicBezTo>
                  <a:pt x="760" y="14660"/>
                  <a:pt x="832" y="14627"/>
                  <a:pt x="889" y="14595"/>
                </a:cubicBezTo>
                <a:cubicBezTo>
                  <a:pt x="897" y="14591"/>
                  <a:pt x="904" y="14588"/>
                  <a:pt x="911" y="14584"/>
                </a:cubicBezTo>
                <a:cubicBezTo>
                  <a:pt x="912" y="14584"/>
                  <a:pt x="913" y="14583"/>
                  <a:pt x="913" y="14583"/>
                </a:cubicBezTo>
                <a:cubicBezTo>
                  <a:pt x="959" y="14555"/>
                  <a:pt x="998" y="14533"/>
                  <a:pt x="1042" y="14509"/>
                </a:cubicBezTo>
                <a:cubicBezTo>
                  <a:pt x="1077" y="14490"/>
                  <a:pt x="1106" y="14476"/>
                  <a:pt x="1135" y="14464"/>
                </a:cubicBezTo>
                <a:cubicBezTo>
                  <a:pt x="1141" y="14461"/>
                  <a:pt x="1149" y="14456"/>
                  <a:pt x="1155" y="14454"/>
                </a:cubicBezTo>
                <a:cubicBezTo>
                  <a:pt x="1153" y="14453"/>
                  <a:pt x="1151" y="14453"/>
                  <a:pt x="1149" y="14451"/>
                </a:cubicBezTo>
                <a:cubicBezTo>
                  <a:pt x="1140" y="14444"/>
                  <a:pt x="1139" y="14436"/>
                  <a:pt x="1143" y="14429"/>
                </a:cubicBezTo>
                <a:close/>
                <a:moveTo>
                  <a:pt x="1464" y="1547"/>
                </a:moveTo>
                <a:cubicBezTo>
                  <a:pt x="1494" y="1579"/>
                  <a:pt x="1509" y="1603"/>
                  <a:pt x="1486" y="1610"/>
                </a:cubicBezTo>
                <a:cubicBezTo>
                  <a:pt x="1484" y="1610"/>
                  <a:pt x="1479" y="1611"/>
                  <a:pt x="1478" y="1611"/>
                </a:cubicBezTo>
                <a:cubicBezTo>
                  <a:pt x="1537" y="1616"/>
                  <a:pt x="1594" y="1622"/>
                  <a:pt x="1648" y="1629"/>
                </a:cubicBezTo>
                <a:cubicBezTo>
                  <a:pt x="1621" y="1620"/>
                  <a:pt x="1533" y="1579"/>
                  <a:pt x="1464" y="1547"/>
                </a:cubicBezTo>
                <a:close/>
                <a:moveTo>
                  <a:pt x="2823" y="6431"/>
                </a:moveTo>
                <a:cubicBezTo>
                  <a:pt x="2842" y="6443"/>
                  <a:pt x="2871" y="6460"/>
                  <a:pt x="2904" y="6479"/>
                </a:cubicBezTo>
                <a:cubicBezTo>
                  <a:pt x="2899" y="6461"/>
                  <a:pt x="2869" y="6443"/>
                  <a:pt x="2823" y="6431"/>
                </a:cubicBezTo>
                <a:close/>
                <a:moveTo>
                  <a:pt x="4039" y="7120"/>
                </a:moveTo>
                <a:cubicBezTo>
                  <a:pt x="4083" y="7153"/>
                  <a:pt x="4114" y="7180"/>
                  <a:pt x="4114" y="7193"/>
                </a:cubicBezTo>
                <a:cubicBezTo>
                  <a:pt x="4114" y="7236"/>
                  <a:pt x="4190" y="7272"/>
                  <a:pt x="4284" y="7272"/>
                </a:cubicBezTo>
                <a:cubicBezTo>
                  <a:pt x="4292" y="7272"/>
                  <a:pt x="4304" y="7275"/>
                  <a:pt x="4312" y="7276"/>
                </a:cubicBezTo>
                <a:cubicBezTo>
                  <a:pt x="4257" y="7243"/>
                  <a:pt x="4218" y="7222"/>
                  <a:pt x="4152" y="7183"/>
                </a:cubicBezTo>
                <a:cubicBezTo>
                  <a:pt x="4120" y="7164"/>
                  <a:pt x="4075" y="7140"/>
                  <a:pt x="4039" y="7120"/>
                </a:cubicBezTo>
                <a:close/>
                <a:moveTo>
                  <a:pt x="1105" y="18620"/>
                </a:moveTo>
                <a:cubicBezTo>
                  <a:pt x="1020" y="18667"/>
                  <a:pt x="930" y="18719"/>
                  <a:pt x="848" y="18773"/>
                </a:cubicBezTo>
                <a:cubicBezTo>
                  <a:pt x="786" y="18813"/>
                  <a:pt x="716" y="18853"/>
                  <a:pt x="646" y="18892"/>
                </a:cubicBezTo>
                <a:cubicBezTo>
                  <a:pt x="655" y="18892"/>
                  <a:pt x="666" y="18891"/>
                  <a:pt x="675" y="18891"/>
                </a:cubicBezTo>
                <a:cubicBezTo>
                  <a:pt x="686" y="18886"/>
                  <a:pt x="693" y="18881"/>
                  <a:pt x="703" y="18876"/>
                </a:cubicBezTo>
                <a:cubicBezTo>
                  <a:pt x="911" y="18776"/>
                  <a:pt x="1086" y="18669"/>
                  <a:pt x="1091" y="18638"/>
                </a:cubicBezTo>
                <a:cubicBezTo>
                  <a:pt x="1092" y="18633"/>
                  <a:pt x="1100" y="18626"/>
                  <a:pt x="1105" y="18620"/>
                </a:cubicBezTo>
                <a:close/>
                <a:moveTo>
                  <a:pt x="495" y="18974"/>
                </a:moveTo>
                <a:cubicBezTo>
                  <a:pt x="381" y="19031"/>
                  <a:pt x="275" y="19076"/>
                  <a:pt x="204" y="19096"/>
                </a:cubicBezTo>
                <a:cubicBezTo>
                  <a:pt x="139" y="19114"/>
                  <a:pt x="90" y="19134"/>
                  <a:pt x="53" y="19186"/>
                </a:cubicBezTo>
                <a:cubicBezTo>
                  <a:pt x="54" y="19187"/>
                  <a:pt x="53" y="19198"/>
                  <a:pt x="53" y="19198"/>
                </a:cubicBezTo>
                <a:cubicBezTo>
                  <a:pt x="116" y="19198"/>
                  <a:pt x="204" y="19166"/>
                  <a:pt x="248" y="19128"/>
                </a:cubicBezTo>
                <a:cubicBezTo>
                  <a:pt x="276" y="19102"/>
                  <a:pt x="380" y="19044"/>
                  <a:pt x="501" y="18980"/>
                </a:cubicBezTo>
                <a:cubicBezTo>
                  <a:pt x="499" y="18978"/>
                  <a:pt x="496" y="18976"/>
                  <a:pt x="495" y="18974"/>
                </a:cubicBezTo>
                <a:close/>
                <a:moveTo>
                  <a:pt x="5085" y="20471"/>
                </a:moveTo>
                <a:cubicBezTo>
                  <a:pt x="5067" y="20476"/>
                  <a:pt x="5022" y="20480"/>
                  <a:pt x="4938" y="20484"/>
                </a:cubicBezTo>
                <a:cubicBezTo>
                  <a:pt x="4976" y="20487"/>
                  <a:pt x="5005" y="20489"/>
                  <a:pt x="5031" y="20492"/>
                </a:cubicBezTo>
                <a:cubicBezTo>
                  <a:pt x="5041" y="20484"/>
                  <a:pt x="5058" y="20476"/>
                  <a:pt x="5085" y="20471"/>
                </a:cubicBezTo>
                <a:close/>
              </a:path>
            </a:pathLst>
          </a:custGeom>
          <a:noFill/>
          <a:ln>
            <a:noFill/>
          </a:ln>
        </p:spPr>
      </p:pic>
      <p:pic>
        <p:nvPicPr>
          <p:cNvPr descr="Image" id="7" name="Google Shape;7;p1"/>
          <p:cNvPicPr preferRelativeResize="0"/>
          <p:nvPr/>
        </p:nvPicPr>
        <p:blipFill rotWithShape="1">
          <a:blip r:embed="rId1">
            <a:alphaModFix amt="45845"/>
          </a:blip>
          <a:srcRect b="7748" l="56" r="79137" t="25647"/>
          <a:stretch/>
        </p:blipFill>
        <p:spPr>
          <a:xfrm>
            <a:off x="20117358" y="-69548"/>
            <a:ext cx="4327922" cy="13854907"/>
          </a:xfrm>
          <a:custGeom>
            <a:rect b="b" l="l" r="r" t="t"/>
            <a:pathLst>
              <a:path extrusionOk="0" h="21600" w="21600">
                <a:moveTo>
                  <a:pt x="4855" y="0"/>
                </a:moveTo>
                <a:cubicBezTo>
                  <a:pt x="4688" y="93"/>
                  <a:pt x="4516" y="180"/>
                  <a:pt x="4373" y="233"/>
                </a:cubicBezTo>
                <a:cubicBezTo>
                  <a:pt x="4257" y="276"/>
                  <a:pt x="4051" y="382"/>
                  <a:pt x="3914" y="468"/>
                </a:cubicBezTo>
                <a:cubicBezTo>
                  <a:pt x="3263" y="876"/>
                  <a:pt x="1924" y="1582"/>
                  <a:pt x="1703" y="1636"/>
                </a:cubicBezTo>
                <a:cubicBezTo>
                  <a:pt x="2083" y="1692"/>
                  <a:pt x="2348" y="1812"/>
                  <a:pt x="2745" y="2058"/>
                </a:cubicBezTo>
                <a:cubicBezTo>
                  <a:pt x="3213" y="2347"/>
                  <a:pt x="3390" y="2443"/>
                  <a:pt x="3981" y="2719"/>
                </a:cubicBezTo>
                <a:cubicBezTo>
                  <a:pt x="4237" y="2838"/>
                  <a:pt x="4447" y="2952"/>
                  <a:pt x="4447" y="2973"/>
                </a:cubicBezTo>
                <a:cubicBezTo>
                  <a:pt x="4447" y="2994"/>
                  <a:pt x="4661" y="3120"/>
                  <a:pt x="4922" y="3252"/>
                </a:cubicBezTo>
                <a:cubicBezTo>
                  <a:pt x="5183" y="3385"/>
                  <a:pt x="5495" y="3586"/>
                  <a:pt x="5615" y="3701"/>
                </a:cubicBezTo>
                <a:cubicBezTo>
                  <a:pt x="5848" y="3921"/>
                  <a:pt x="6346" y="4222"/>
                  <a:pt x="6693" y="4352"/>
                </a:cubicBezTo>
                <a:cubicBezTo>
                  <a:pt x="6808" y="4395"/>
                  <a:pt x="7080" y="4536"/>
                  <a:pt x="7297" y="4665"/>
                </a:cubicBezTo>
                <a:cubicBezTo>
                  <a:pt x="7514" y="4794"/>
                  <a:pt x="8019" y="5072"/>
                  <a:pt x="8418" y="5283"/>
                </a:cubicBezTo>
                <a:cubicBezTo>
                  <a:pt x="8818" y="5493"/>
                  <a:pt x="9103" y="5699"/>
                  <a:pt x="9054" y="5739"/>
                </a:cubicBezTo>
                <a:cubicBezTo>
                  <a:pt x="8981" y="5799"/>
                  <a:pt x="8289" y="5812"/>
                  <a:pt x="5298" y="5812"/>
                </a:cubicBezTo>
                <a:lnTo>
                  <a:pt x="1634" y="5812"/>
                </a:lnTo>
                <a:lnTo>
                  <a:pt x="1501" y="5760"/>
                </a:lnTo>
                <a:cubicBezTo>
                  <a:pt x="1504" y="5769"/>
                  <a:pt x="1502" y="5776"/>
                  <a:pt x="1491" y="5779"/>
                </a:cubicBezTo>
                <a:cubicBezTo>
                  <a:pt x="1474" y="5784"/>
                  <a:pt x="1420" y="5790"/>
                  <a:pt x="1353" y="5794"/>
                </a:cubicBezTo>
                <a:cubicBezTo>
                  <a:pt x="1486" y="5813"/>
                  <a:pt x="1571" y="5840"/>
                  <a:pt x="1600" y="5872"/>
                </a:cubicBezTo>
                <a:cubicBezTo>
                  <a:pt x="1678" y="5891"/>
                  <a:pt x="1769" y="5919"/>
                  <a:pt x="1870" y="5957"/>
                </a:cubicBezTo>
                <a:cubicBezTo>
                  <a:pt x="1806" y="5914"/>
                  <a:pt x="1778" y="5880"/>
                  <a:pt x="1802" y="5867"/>
                </a:cubicBezTo>
                <a:cubicBezTo>
                  <a:pt x="1916" y="5810"/>
                  <a:pt x="9045" y="5805"/>
                  <a:pt x="9159" y="5862"/>
                </a:cubicBezTo>
                <a:cubicBezTo>
                  <a:pt x="9246" y="5906"/>
                  <a:pt x="9007" y="6053"/>
                  <a:pt x="8295" y="6392"/>
                </a:cubicBezTo>
                <a:cubicBezTo>
                  <a:pt x="8173" y="6450"/>
                  <a:pt x="7861" y="6622"/>
                  <a:pt x="7604" y="6775"/>
                </a:cubicBezTo>
                <a:cubicBezTo>
                  <a:pt x="7347" y="6927"/>
                  <a:pt x="7063" y="7079"/>
                  <a:pt x="6972" y="7112"/>
                </a:cubicBezTo>
                <a:cubicBezTo>
                  <a:pt x="6882" y="7145"/>
                  <a:pt x="6706" y="7236"/>
                  <a:pt x="6582" y="7313"/>
                </a:cubicBezTo>
                <a:cubicBezTo>
                  <a:pt x="6458" y="7391"/>
                  <a:pt x="6180" y="7540"/>
                  <a:pt x="5964" y="7646"/>
                </a:cubicBezTo>
                <a:cubicBezTo>
                  <a:pt x="5748" y="7751"/>
                  <a:pt x="5564" y="7838"/>
                  <a:pt x="5554" y="7838"/>
                </a:cubicBezTo>
                <a:cubicBezTo>
                  <a:pt x="5544" y="7838"/>
                  <a:pt x="5394" y="7788"/>
                  <a:pt x="5221" y="7727"/>
                </a:cubicBezTo>
                <a:cubicBezTo>
                  <a:pt x="5174" y="7710"/>
                  <a:pt x="5137" y="7696"/>
                  <a:pt x="5098" y="7682"/>
                </a:cubicBezTo>
                <a:cubicBezTo>
                  <a:pt x="5102" y="7683"/>
                  <a:pt x="5108" y="7686"/>
                  <a:pt x="5112" y="7688"/>
                </a:cubicBezTo>
                <a:cubicBezTo>
                  <a:pt x="5342" y="7789"/>
                  <a:pt x="5417" y="7851"/>
                  <a:pt x="5197" y="7890"/>
                </a:cubicBezTo>
                <a:cubicBezTo>
                  <a:pt x="5335" y="7905"/>
                  <a:pt x="5415" y="7924"/>
                  <a:pt x="5433" y="7951"/>
                </a:cubicBezTo>
                <a:cubicBezTo>
                  <a:pt x="5521" y="7918"/>
                  <a:pt x="5592" y="7898"/>
                  <a:pt x="5635" y="7898"/>
                </a:cubicBezTo>
                <a:cubicBezTo>
                  <a:pt x="5720" y="7898"/>
                  <a:pt x="5870" y="7962"/>
                  <a:pt x="5966" y="8041"/>
                </a:cubicBezTo>
                <a:cubicBezTo>
                  <a:pt x="6062" y="8120"/>
                  <a:pt x="6240" y="8219"/>
                  <a:pt x="6362" y="8263"/>
                </a:cubicBezTo>
                <a:cubicBezTo>
                  <a:pt x="6574" y="8337"/>
                  <a:pt x="7394" y="8790"/>
                  <a:pt x="7921" y="9123"/>
                </a:cubicBezTo>
                <a:cubicBezTo>
                  <a:pt x="8057" y="9209"/>
                  <a:pt x="8263" y="9315"/>
                  <a:pt x="8379" y="9358"/>
                </a:cubicBezTo>
                <a:cubicBezTo>
                  <a:pt x="8765" y="9501"/>
                  <a:pt x="9451" y="9943"/>
                  <a:pt x="9359" y="9989"/>
                </a:cubicBezTo>
                <a:cubicBezTo>
                  <a:pt x="9353" y="9993"/>
                  <a:pt x="9316" y="9995"/>
                  <a:pt x="9274" y="9998"/>
                </a:cubicBezTo>
                <a:lnTo>
                  <a:pt x="9648" y="10143"/>
                </a:lnTo>
                <a:cubicBezTo>
                  <a:pt x="9913" y="10245"/>
                  <a:pt x="10163" y="10384"/>
                  <a:pt x="10205" y="10451"/>
                </a:cubicBezTo>
                <a:cubicBezTo>
                  <a:pt x="10246" y="10518"/>
                  <a:pt x="10434" y="10624"/>
                  <a:pt x="10621" y="10686"/>
                </a:cubicBezTo>
                <a:cubicBezTo>
                  <a:pt x="10808" y="10748"/>
                  <a:pt x="10922" y="10811"/>
                  <a:pt x="10874" y="10826"/>
                </a:cubicBezTo>
                <a:cubicBezTo>
                  <a:pt x="10827" y="10841"/>
                  <a:pt x="10940" y="10896"/>
                  <a:pt x="11124" y="10948"/>
                </a:cubicBezTo>
                <a:cubicBezTo>
                  <a:pt x="11308" y="11000"/>
                  <a:pt x="11459" y="11082"/>
                  <a:pt x="11459" y="11130"/>
                </a:cubicBezTo>
                <a:cubicBezTo>
                  <a:pt x="11459" y="11179"/>
                  <a:pt x="11605" y="11260"/>
                  <a:pt x="11785" y="11311"/>
                </a:cubicBezTo>
                <a:cubicBezTo>
                  <a:pt x="11965" y="11362"/>
                  <a:pt x="12103" y="11419"/>
                  <a:pt x="12092" y="11437"/>
                </a:cubicBezTo>
                <a:cubicBezTo>
                  <a:pt x="12061" y="11488"/>
                  <a:pt x="12317" y="11660"/>
                  <a:pt x="12730" y="11868"/>
                </a:cubicBezTo>
                <a:cubicBezTo>
                  <a:pt x="12938" y="11972"/>
                  <a:pt x="13062" y="12072"/>
                  <a:pt x="13006" y="12089"/>
                </a:cubicBezTo>
                <a:cubicBezTo>
                  <a:pt x="12950" y="12107"/>
                  <a:pt x="11228" y="12121"/>
                  <a:pt x="9181" y="12121"/>
                </a:cubicBezTo>
                <a:lnTo>
                  <a:pt x="5459" y="12121"/>
                </a:lnTo>
                <a:lnTo>
                  <a:pt x="5435" y="12109"/>
                </a:lnTo>
                <a:cubicBezTo>
                  <a:pt x="5392" y="12110"/>
                  <a:pt x="5379" y="12112"/>
                  <a:pt x="5300" y="12114"/>
                </a:cubicBezTo>
                <a:cubicBezTo>
                  <a:pt x="5330" y="12159"/>
                  <a:pt x="5251" y="12230"/>
                  <a:pt x="5047" y="12349"/>
                </a:cubicBezTo>
                <a:cubicBezTo>
                  <a:pt x="4402" y="12722"/>
                  <a:pt x="2752" y="13604"/>
                  <a:pt x="2545" y="13685"/>
                </a:cubicBezTo>
                <a:cubicBezTo>
                  <a:pt x="2436" y="13728"/>
                  <a:pt x="2219" y="13852"/>
                  <a:pt x="2064" y="13959"/>
                </a:cubicBezTo>
                <a:cubicBezTo>
                  <a:pt x="1908" y="14067"/>
                  <a:pt x="1715" y="14155"/>
                  <a:pt x="1634" y="14155"/>
                </a:cubicBezTo>
                <a:cubicBezTo>
                  <a:pt x="1602" y="14155"/>
                  <a:pt x="1545" y="14139"/>
                  <a:pt x="1476" y="14116"/>
                </a:cubicBezTo>
                <a:lnTo>
                  <a:pt x="1476" y="14178"/>
                </a:lnTo>
                <a:lnTo>
                  <a:pt x="1365" y="14179"/>
                </a:lnTo>
                <a:cubicBezTo>
                  <a:pt x="1419" y="14183"/>
                  <a:pt x="1459" y="14187"/>
                  <a:pt x="1468" y="14192"/>
                </a:cubicBezTo>
                <a:cubicBezTo>
                  <a:pt x="1499" y="14209"/>
                  <a:pt x="1414" y="14281"/>
                  <a:pt x="1278" y="14350"/>
                </a:cubicBezTo>
                <a:cubicBezTo>
                  <a:pt x="1246" y="14366"/>
                  <a:pt x="1213" y="14390"/>
                  <a:pt x="1177" y="14410"/>
                </a:cubicBezTo>
                <a:cubicBezTo>
                  <a:pt x="1200" y="14404"/>
                  <a:pt x="1218" y="14405"/>
                  <a:pt x="1234" y="14413"/>
                </a:cubicBezTo>
                <a:cubicBezTo>
                  <a:pt x="1264" y="14397"/>
                  <a:pt x="1293" y="14379"/>
                  <a:pt x="1317" y="14362"/>
                </a:cubicBezTo>
                <a:cubicBezTo>
                  <a:pt x="1344" y="14342"/>
                  <a:pt x="1370" y="14321"/>
                  <a:pt x="1381" y="14303"/>
                </a:cubicBezTo>
                <a:cubicBezTo>
                  <a:pt x="1407" y="14259"/>
                  <a:pt x="1512" y="14223"/>
                  <a:pt x="1616" y="14223"/>
                </a:cubicBezTo>
                <a:cubicBezTo>
                  <a:pt x="1721" y="14223"/>
                  <a:pt x="1828" y="14259"/>
                  <a:pt x="1854" y="14303"/>
                </a:cubicBezTo>
                <a:cubicBezTo>
                  <a:pt x="1867" y="14325"/>
                  <a:pt x="1902" y="14353"/>
                  <a:pt x="1947" y="14381"/>
                </a:cubicBezTo>
                <a:cubicBezTo>
                  <a:pt x="1992" y="14408"/>
                  <a:pt x="2047" y="14435"/>
                  <a:pt x="2102" y="14454"/>
                </a:cubicBezTo>
                <a:cubicBezTo>
                  <a:pt x="2212" y="14493"/>
                  <a:pt x="2256" y="14525"/>
                  <a:pt x="2199" y="14525"/>
                </a:cubicBezTo>
                <a:cubicBezTo>
                  <a:pt x="2194" y="14525"/>
                  <a:pt x="2192" y="14526"/>
                  <a:pt x="2189" y="14527"/>
                </a:cubicBezTo>
                <a:cubicBezTo>
                  <a:pt x="2286" y="14568"/>
                  <a:pt x="2389" y="14617"/>
                  <a:pt x="2504" y="14677"/>
                </a:cubicBezTo>
                <a:cubicBezTo>
                  <a:pt x="2832" y="14849"/>
                  <a:pt x="3097" y="15006"/>
                  <a:pt x="3108" y="15033"/>
                </a:cubicBezTo>
                <a:cubicBezTo>
                  <a:pt x="3136" y="15047"/>
                  <a:pt x="3166" y="15063"/>
                  <a:pt x="3193" y="15076"/>
                </a:cubicBezTo>
                <a:cubicBezTo>
                  <a:pt x="3390" y="15169"/>
                  <a:pt x="3551" y="15256"/>
                  <a:pt x="3551" y="15270"/>
                </a:cubicBezTo>
                <a:cubicBezTo>
                  <a:pt x="3552" y="15270"/>
                  <a:pt x="3553" y="15270"/>
                  <a:pt x="3553" y="15270"/>
                </a:cubicBezTo>
                <a:cubicBezTo>
                  <a:pt x="3562" y="15274"/>
                  <a:pt x="3567" y="15277"/>
                  <a:pt x="3575" y="15281"/>
                </a:cubicBezTo>
                <a:cubicBezTo>
                  <a:pt x="3688" y="15330"/>
                  <a:pt x="3806" y="15388"/>
                  <a:pt x="3916" y="15442"/>
                </a:cubicBezTo>
                <a:cubicBezTo>
                  <a:pt x="3917" y="15443"/>
                  <a:pt x="3919" y="15443"/>
                  <a:pt x="3920" y="15444"/>
                </a:cubicBezTo>
                <a:cubicBezTo>
                  <a:pt x="3920" y="15444"/>
                  <a:pt x="3920" y="15444"/>
                  <a:pt x="3920" y="15444"/>
                </a:cubicBezTo>
                <a:cubicBezTo>
                  <a:pt x="3969" y="15464"/>
                  <a:pt x="4021" y="15487"/>
                  <a:pt x="4072" y="15511"/>
                </a:cubicBezTo>
                <a:cubicBezTo>
                  <a:pt x="4110" y="15529"/>
                  <a:pt x="4146" y="15548"/>
                  <a:pt x="4181" y="15566"/>
                </a:cubicBezTo>
                <a:cubicBezTo>
                  <a:pt x="4195" y="15573"/>
                  <a:pt x="4210" y="15580"/>
                  <a:pt x="4223" y="15587"/>
                </a:cubicBezTo>
                <a:cubicBezTo>
                  <a:pt x="4225" y="15588"/>
                  <a:pt x="4227" y="15589"/>
                  <a:pt x="4229" y="15590"/>
                </a:cubicBezTo>
                <a:cubicBezTo>
                  <a:pt x="4274" y="15615"/>
                  <a:pt x="4317" y="15639"/>
                  <a:pt x="4354" y="15662"/>
                </a:cubicBezTo>
                <a:cubicBezTo>
                  <a:pt x="4393" y="15686"/>
                  <a:pt x="4425" y="15709"/>
                  <a:pt x="4449" y="15728"/>
                </a:cubicBezTo>
                <a:cubicBezTo>
                  <a:pt x="4554" y="15781"/>
                  <a:pt x="4668" y="15834"/>
                  <a:pt x="4770" y="15875"/>
                </a:cubicBezTo>
                <a:cubicBezTo>
                  <a:pt x="4949" y="15947"/>
                  <a:pt x="5120" y="16053"/>
                  <a:pt x="5148" y="16110"/>
                </a:cubicBezTo>
                <a:cubicBezTo>
                  <a:pt x="5164" y="16143"/>
                  <a:pt x="5153" y="16164"/>
                  <a:pt x="5055" y="16181"/>
                </a:cubicBezTo>
                <a:cubicBezTo>
                  <a:pt x="5441" y="16226"/>
                  <a:pt x="5335" y="16317"/>
                  <a:pt x="5047" y="16501"/>
                </a:cubicBezTo>
                <a:cubicBezTo>
                  <a:pt x="4469" y="16869"/>
                  <a:pt x="3770" y="17248"/>
                  <a:pt x="3486" y="17348"/>
                </a:cubicBezTo>
                <a:cubicBezTo>
                  <a:pt x="3343" y="17398"/>
                  <a:pt x="3289" y="17440"/>
                  <a:pt x="3365" y="17440"/>
                </a:cubicBezTo>
                <a:cubicBezTo>
                  <a:pt x="3441" y="17440"/>
                  <a:pt x="3344" y="17492"/>
                  <a:pt x="3149" y="17557"/>
                </a:cubicBezTo>
                <a:cubicBezTo>
                  <a:pt x="2954" y="17622"/>
                  <a:pt x="2604" y="17810"/>
                  <a:pt x="2371" y="17974"/>
                </a:cubicBezTo>
                <a:cubicBezTo>
                  <a:pt x="2127" y="18147"/>
                  <a:pt x="1842" y="18274"/>
                  <a:pt x="1697" y="18274"/>
                </a:cubicBezTo>
                <a:cubicBezTo>
                  <a:pt x="1489" y="18274"/>
                  <a:pt x="608" y="17917"/>
                  <a:pt x="608" y="17833"/>
                </a:cubicBezTo>
                <a:cubicBezTo>
                  <a:pt x="608" y="17818"/>
                  <a:pt x="459" y="17730"/>
                  <a:pt x="275" y="17636"/>
                </a:cubicBezTo>
                <a:lnTo>
                  <a:pt x="0" y="17495"/>
                </a:lnTo>
                <a:cubicBezTo>
                  <a:pt x="5" y="17783"/>
                  <a:pt x="9" y="18141"/>
                  <a:pt x="14" y="18352"/>
                </a:cubicBezTo>
                <a:lnTo>
                  <a:pt x="707" y="18352"/>
                </a:lnTo>
                <a:cubicBezTo>
                  <a:pt x="1481" y="18352"/>
                  <a:pt x="1717" y="18388"/>
                  <a:pt x="1454" y="18464"/>
                </a:cubicBezTo>
                <a:cubicBezTo>
                  <a:pt x="1555" y="18441"/>
                  <a:pt x="1620" y="18458"/>
                  <a:pt x="1832" y="18520"/>
                </a:cubicBezTo>
                <a:cubicBezTo>
                  <a:pt x="1998" y="18568"/>
                  <a:pt x="2133" y="18630"/>
                  <a:pt x="2133" y="18655"/>
                </a:cubicBezTo>
                <a:cubicBezTo>
                  <a:pt x="2133" y="18681"/>
                  <a:pt x="2247" y="18735"/>
                  <a:pt x="2387" y="18774"/>
                </a:cubicBezTo>
                <a:cubicBezTo>
                  <a:pt x="2527" y="18814"/>
                  <a:pt x="2616" y="18860"/>
                  <a:pt x="2583" y="18876"/>
                </a:cubicBezTo>
                <a:cubicBezTo>
                  <a:pt x="2515" y="18911"/>
                  <a:pt x="2868" y="19146"/>
                  <a:pt x="3036" y="19178"/>
                </a:cubicBezTo>
                <a:cubicBezTo>
                  <a:pt x="3098" y="19190"/>
                  <a:pt x="3230" y="19250"/>
                  <a:pt x="3330" y="19310"/>
                </a:cubicBezTo>
                <a:cubicBezTo>
                  <a:pt x="3429" y="19371"/>
                  <a:pt x="3636" y="19488"/>
                  <a:pt x="3789" y="19571"/>
                </a:cubicBezTo>
                <a:cubicBezTo>
                  <a:pt x="5068" y="20264"/>
                  <a:pt x="5221" y="20356"/>
                  <a:pt x="5138" y="20382"/>
                </a:cubicBezTo>
                <a:cubicBezTo>
                  <a:pt x="5094" y="20396"/>
                  <a:pt x="3907" y="20407"/>
                  <a:pt x="2500" y="20407"/>
                </a:cubicBezTo>
                <a:lnTo>
                  <a:pt x="370" y="20407"/>
                </a:lnTo>
                <a:lnTo>
                  <a:pt x="2520" y="20416"/>
                </a:lnTo>
                <a:cubicBezTo>
                  <a:pt x="4130" y="20423"/>
                  <a:pt x="5100" y="20442"/>
                  <a:pt x="5100" y="20467"/>
                </a:cubicBezTo>
                <a:cubicBezTo>
                  <a:pt x="5100" y="20468"/>
                  <a:pt x="5094" y="20468"/>
                  <a:pt x="5092" y="20469"/>
                </a:cubicBezTo>
                <a:cubicBezTo>
                  <a:pt x="5112" y="20466"/>
                  <a:pt x="5131" y="20464"/>
                  <a:pt x="5152" y="20463"/>
                </a:cubicBezTo>
                <a:cubicBezTo>
                  <a:pt x="5156" y="20450"/>
                  <a:pt x="5177" y="20437"/>
                  <a:pt x="5217" y="20429"/>
                </a:cubicBezTo>
                <a:cubicBezTo>
                  <a:pt x="5234" y="20426"/>
                  <a:pt x="5252" y="20424"/>
                  <a:pt x="5271" y="20423"/>
                </a:cubicBezTo>
                <a:cubicBezTo>
                  <a:pt x="5326" y="20421"/>
                  <a:pt x="5384" y="20428"/>
                  <a:pt x="5415" y="20444"/>
                </a:cubicBezTo>
                <a:cubicBezTo>
                  <a:pt x="5457" y="20465"/>
                  <a:pt x="5435" y="20492"/>
                  <a:pt x="5368" y="20505"/>
                </a:cubicBezTo>
                <a:cubicBezTo>
                  <a:pt x="5348" y="20509"/>
                  <a:pt x="5327" y="20511"/>
                  <a:pt x="5304" y="20512"/>
                </a:cubicBezTo>
                <a:cubicBezTo>
                  <a:pt x="5300" y="20525"/>
                  <a:pt x="5279" y="20538"/>
                  <a:pt x="5239" y="20546"/>
                </a:cubicBezTo>
                <a:cubicBezTo>
                  <a:pt x="5217" y="20550"/>
                  <a:pt x="5192" y="20552"/>
                  <a:pt x="5168" y="20552"/>
                </a:cubicBezTo>
                <a:cubicBezTo>
                  <a:pt x="5167" y="20562"/>
                  <a:pt x="5162" y="20574"/>
                  <a:pt x="5150" y="20588"/>
                </a:cubicBezTo>
                <a:cubicBezTo>
                  <a:pt x="5150" y="20588"/>
                  <a:pt x="5150" y="20589"/>
                  <a:pt x="5150" y="20589"/>
                </a:cubicBezTo>
                <a:cubicBezTo>
                  <a:pt x="5146" y="20593"/>
                  <a:pt x="5139" y="20598"/>
                  <a:pt x="5134" y="20602"/>
                </a:cubicBezTo>
                <a:cubicBezTo>
                  <a:pt x="5105" y="20631"/>
                  <a:pt x="5060" y="20664"/>
                  <a:pt x="5001" y="20696"/>
                </a:cubicBezTo>
                <a:cubicBezTo>
                  <a:pt x="4968" y="20715"/>
                  <a:pt x="4931" y="20733"/>
                  <a:pt x="4892" y="20749"/>
                </a:cubicBezTo>
                <a:cubicBezTo>
                  <a:pt x="4737" y="20816"/>
                  <a:pt x="4478" y="20943"/>
                  <a:pt x="4316" y="21031"/>
                </a:cubicBezTo>
                <a:cubicBezTo>
                  <a:pt x="3756" y="21339"/>
                  <a:pt x="3484" y="21485"/>
                  <a:pt x="3266" y="21600"/>
                </a:cubicBezTo>
                <a:lnTo>
                  <a:pt x="21600" y="21600"/>
                </a:lnTo>
                <a:lnTo>
                  <a:pt x="21600" y="0"/>
                </a:lnTo>
                <a:lnTo>
                  <a:pt x="4855" y="0"/>
                </a:lnTo>
                <a:close/>
                <a:moveTo>
                  <a:pt x="1177" y="14410"/>
                </a:moveTo>
                <a:cubicBezTo>
                  <a:pt x="1174" y="14410"/>
                  <a:pt x="1172" y="14410"/>
                  <a:pt x="1169" y="14411"/>
                </a:cubicBezTo>
                <a:cubicBezTo>
                  <a:pt x="1155" y="14415"/>
                  <a:pt x="1146" y="14422"/>
                  <a:pt x="1143" y="14429"/>
                </a:cubicBezTo>
                <a:cubicBezTo>
                  <a:pt x="1155" y="14422"/>
                  <a:pt x="1165" y="14416"/>
                  <a:pt x="1177" y="14410"/>
                </a:cubicBezTo>
                <a:close/>
                <a:moveTo>
                  <a:pt x="1143" y="14429"/>
                </a:moveTo>
                <a:cubicBezTo>
                  <a:pt x="1033" y="14491"/>
                  <a:pt x="912" y="14557"/>
                  <a:pt x="840" y="14606"/>
                </a:cubicBezTo>
                <a:cubicBezTo>
                  <a:pt x="808" y="14628"/>
                  <a:pt x="746" y="14663"/>
                  <a:pt x="693" y="14694"/>
                </a:cubicBezTo>
                <a:cubicBezTo>
                  <a:pt x="760" y="14660"/>
                  <a:pt x="832" y="14627"/>
                  <a:pt x="889" y="14595"/>
                </a:cubicBezTo>
                <a:cubicBezTo>
                  <a:pt x="897" y="14591"/>
                  <a:pt x="904" y="14588"/>
                  <a:pt x="911" y="14584"/>
                </a:cubicBezTo>
                <a:cubicBezTo>
                  <a:pt x="912" y="14584"/>
                  <a:pt x="913" y="14583"/>
                  <a:pt x="913" y="14583"/>
                </a:cubicBezTo>
                <a:cubicBezTo>
                  <a:pt x="959" y="14555"/>
                  <a:pt x="998" y="14533"/>
                  <a:pt x="1042" y="14509"/>
                </a:cubicBezTo>
                <a:cubicBezTo>
                  <a:pt x="1077" y="14490"/>
                  <a:pt x="1106" y="14476"/>
                  <a:pt x="1135" y="14464"/>
                </a:cubicBezTo>
                <a:cubicBezTo>
                  <a:pt x="1141" y="14461"/>
                  <a:pt x="1149" y="14456"/>
                  <a:pt x="1155" y="14454"/>
                </a:cubicBezTo>
                <a:cubicBezTo>
                  <a:pt x="1153" y="14453"/>
                  <a:pt x="1151" y="14453"/>
                  <a:pt x="1149" y="14451"/>
                </a:cubicBezTo>
                <a:cubicBezTo>
                  <a:pt x="1140" y="14444"/>
                  <a:pt x="1139" y="14436"/>
                  <a:pt x="1143" y="14429"/>
                </a:cubicBezTo>
                <a:close/>
                <a:moveTo>
                  <a:pt x="1464" y="1547"/>
                </a:moveTo>
                <a:cubicBezTo>
                  <a:pt x="1494" y="1579"/>
                  <a:pt x="1509" y="1603"/>
                  <a:pt x="1486" y="1610"/>
                </a:cubicBezTo>
                <a:cubicBezTo>
                  <a:pt x="1484" y="1610"/>
                  <a:pt x="1479" y="1611"/>
                  <a:pt x="1478" y="1611"/>
                </a:cubicBezTo>
                <a:cubicBezTo>
                  <a:pt x="1537" y="1616"/>
                  <a:pt x="1594" y="1622"/>
                  <a:pt x="1648" y="1629"/>
                </a:cubicBezTo>
                <a:cubicBezTo>
                  <a:pt x="1621" y="1620"/>
                  <a:pt x="1533" y="1579"/>
                  <a:pt x="1464" y="1547"/>
                </a:cubicBezTo>
                <a:close/>
                <a:moveTo>
                  <a:pt x="2823" y="6431"/>
                </a:moveTo>
                <a:cubicBezTo>
                  <a:pt x="2842" y="6443"/>
                  <a:pt x="2871" y="6460"/>
                  <a:pt x="2904" y="6479"/>
                </a:cubicBezTo>
                <a:cubicBezTo>
                  <a:pt x="2899" y="6461"/>
                  <a:pt x="2869" y="6443"/>
                  <a:pt x="2823" y="6431"/>
                </a:cubicBezTo>
                <a:close/>
                <a:moveTo>
                  <a:pt x="4039" y="7120"/>
                </a:moveTo>
                <a:cubicBezTo>
                  <a:pt x="4083" y="7153"/>
                  <a:pt x="4114" y="7180"/>
                  <a:pt x="4114" y="7193"/>
                </a:cubicBezTo>
                <a:cubicBezTo>
                  <a:pt x="4114" y="7236"/>
                  <a:pt x="4190" y="7272"/>
                  <a:pt x="4284" y="7272"/>
                </a:cubicBezTo>
                <a:cubicBezTo>
                  <a:pt x="4292" y="7272"/>
                  <a:pt x="4304" y="7275"/>
                  <a:pt x="4312" y="7276"/>
                </a:cubicBezTo>
                <a:cubicBezTo>
                  <a:pt x="4257" y="7243"/>
                  <a:pt x="4218" y="7222"/>
                  <a:pt x="4152" y="7183"/>
                </a:cubicBezTo>
                <a:cubicBezTo>
                  <a:pt x="4120" y="7164"/>
                  <a:pt x="4075" y="7140"/>
                  <a:pt x="4039" y="7120"/>
                </a:cubicBezTo>
                <a:close/>
                <a:moveTo>
                  <a:pt x="1105" y="18620"/>
                </a:moveTo>
                <a:cubicBezTo>
                  <a:pt x="1020" y="18667"/>
                  <a:pt x="930" y="18719"/>
                  <a:pt x="848" y="18773"/>
                </a:cubicBezTo>
                <a:cubicBezTo>
                  <a:pt x="786" y="18813"/>
                  <a:pt x="716" y="18853"/>
                  <a:pt x="646" y="18892"/>
                </a:cubicBezTo>
                <a:cubicBezTo>
                  <a:pt x="655" y="18892"/>
                  <a:pt x="666" y="18891"/>
                  <a:pt x="675" y="18891"/>
                </a:cubicBezTo>
                <a:cubicBezTo>
                  <a:pt x="686" y="18886"/>
                  <a:pt x="693" y="18881"/>
                  <a:pt x="703" y="18876"/>
                </a:cubicBezTo>
                <a:cubicBezTo>
                  <a:pt x="911" y="18776"/>
                  <a:pt x="1086" y="18669"/>
                  <a:pt x="1091" y="18638"/>
                </a:cubicBezTo>
                <a:cubicBezTo>
                  <a:pt x="1092" y="18633"/>
                  <a:pt x="1100" y="18626"/>
                  <a:pt x="1105" y="18620"/>
                </a:cubicBezTo>
                <a:close/>
                <a:moveTo>
                  <a:pt x="495" y="18974"/>
                </a:moveTo>
                <a:cubicBezTo>
                  <a:pt x="381" y="19031"/>
                  <a:pt x="275" y="19076"/>
                  <a:pt x="204" y="19096"/>
                </a:cubicBezTo>
                <a:cubicBezTo>
                  <a:pt x="139" y="19114"/>
                  <a:pt x="90" y="19134"/>
                  <a:pt x="53" y="19186"/>
                </a:cubicBezTo>
                <a:cubicBezTo>
                  <a:pt x="54" y="19187"/>
                  <a:pt x="53" y="19198"/>
                  <a:pt x="53" y="19198"/>
                </a:cubicBezTo>
                <a:cubicBezTo>
                  <a:pt x="116" y="19198"/>
                  <a:pt x="204" y="19166"/>
                  <a:pt x="248" y="19128"/>
                </a:cubicBezTo>
                <a:cubicBezTo>
                  <a:pt x="276" y="19102"/>
                  <a:pt x="380" y="19044"/>
                  <a:pt x="501" y="18980"/>
                </a:cubicBezTo>
                <a:cubicBezTo>
                  <a:pt x="499" y="18978"/>
                  <a:pt x="496" y="18976"/>
                  <a:pt x="495" y="18974"/>
                </a:cubicBezTo>
                <a:close/>
                <a:moveTo>
                  <a:pt x="5085" y="20471"/>
                </a:moveTo>
                <a:cubicBezTo>
                  <a:pt x="5067" y="20476"/>
                  <a:pt x="5022" y="20480"/>
                  <a:pt x="4938" y="20484"/>
                </a:cubicBezTo>
                <a:cubicBezTo>
                  <a:pt x="4976" y="20487"/>
                  <a:pt x="5005" y="20489"/>
                  <a:pt x="5031" y="20492"/>
                </a:cubicBezTo>
                <a:cubicBezTo>
                  <a:pt x="5041" y="20484"/>
                  <a:pt x="5058" y="20476"/>
                  <a:pt x="5085" y="20471"/>
                </a:cubicBezTo>
                <a:close/>
              </a:path>
            </a:pathLst>
          </a:custGeom>
          <a:noFill/>
          <a:ln>
            <a:noFill/>
          </a:ln>
        </p:spPr>
      </p:pic>
      <p:sp>
        <p:nvSpPr>
          <p:cNvPr id="8" name="Google Shape;8;p1"/>
          <p:cNvSpPr txBox="1"/>
          <p:nvPr>
            <p:ph type="title"/>
          </p:nvPr>
        </p:nvSpPr>
        <p:spPr>
          <a:xfrm>
            <a:off x="4387453" y="357187"/>
            <a:ext cx="15609095" cy="303609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9" name="Google Shape;9;p1"/>
          <p:cNvSpPr txBox="1"/>
          <p:nvPr>
            <p:ph idx="1" type="body"/>
          </p:nvPr>
        </p:nvSpPr>
        <p:spPr>
          <a:xfrm>
            <a:off x="4387453" y="3643312"/>
            <a:ext cx="15609095" cy="8840392"/>
          </a:xfrm>
          <a:prstGeom prst="rect">
            <a:avLst/>
          </a:prstGeom>
          <a:noFill/>
          <a:ln>
            <a:noFill/>
          </a:ln>
        </p:spPr>
        <p:txBody>
          <a:bodyPr anchorCtr="0" anchor="ctr" bIns="91425" lIns="91425" spcFirstLastPara="1" rIns="91425" wrap="square" tIns="91425"/>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0" name="Google Shape;10;p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5.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15.png"/><Relationship Id="rId7"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7.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33.png"/><Relationship Id="rId6"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34.png"/><Relationship Id="rId6"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1.png"/><Relationship Id="rId9"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26.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descr="Image" id="64" name="Google Shape;64;p15"/>
          <p:cNvPicPr preferRelativeResize="0"/>
          <p:nvPr/>
        </p:nvPicPr>
        <p:blipFill rotWithShape="1">
          <a:blip r:embed="rId3">
            <a:alphaModFix/>
          </a:blip>
          <a:srcRect b="0" l="0" r="0" t="0"/>
          <a:stretch/>
        </p:blipFill>
        <p:spPr>
          <a:xfrm>
            <a:off x="7594247" y="2626978"/>
            <a:ext cx="9651299" cy="6647579"/>
          </a:xfrm>
          <a:prstGeom prst="rect">
            <a:avLst/>
          </a:prstGeom>
          <a:noFill/>
          <a:ln>
            <a:noFill/>
          </a:ln>
        </p:spPr>
      </p:pic>
      <p:sp>
        <p:nvSpPr>
          <p:cNvPr id="65" name="Google Shape;65;p15"/>
          <p:cNvSpPr txBox="1"/>
          <p:nvPr/>
        </p:nvSpPr>
        <p:spPr>
          <a:xfrm>
            <a:off x="17245545" y="1516513"/>
            <a:ext cx="6763180" cy="4290597"/>
          </a:xfrm>
          <a:prstGeom prst="rect">
            <a:avLst/>
          </a:prstGeom>
          <a:noFill/>
          <a:ln>
            <a:noFill/>
          </a:ln>
        </p:spPr>
        <p:txBody>
          <a:bodyPr anchorCtr="0" anchor="ctr" bIns="71425" lIns="71425" spcFirstLastPara="1" rIns="71425" wrap="square" tIns="71425">
            <a:noAutofit/>
          </a:bodyPr>
          <a:lstStyle/>
          <a:p>
            <a:pPr indent="0" lvl="0" marL="0" marR="0" rtl="0" algn="r">
              <a:lnSpc>
                <a:spcPct val="162647"/>
              </a:lnSpc>
              <a:spcBef>
                <a:spcPts val="0"/>
              </a:spcBef>
              <a:spcAft>
                <a:spcPts val="0"/>
              </a:spcAft>
              <a:buClr>
                <a:srgbClr val="89A7B5"/>
              </a:buClr>
              <a:buSzPts val="3566"/>
              <a:buFont typeface="Helvetica Neue"/>
              <a:buNone/>
            </a:pPr>
            <a:r>
              <a:rPr b="0" i="0" lang="en-US" sz="3566" u="none" cap="none" strike="noStrike">
                <a:solidFill>
                  <a:srgbClr val="89A7B5"/>
                </a:solidFill>
                <a:latin typeface="Helvetica Neue"/>
                <a:ea typeface="Helvetica Neue"/>
                <a:cs typeface="Helvetica Neue"/>
                <a:sym typeface="Helvetica Neue"/>
              </a:rPr>
              <a:t>Ondrea Bonilla</a:t>
            </a:r>
            <a:endParaRPr/>
          </a:p>
          <a:p>
            <a:pPr indent="0" lvl="0" marL="0" marR="0" rtl="0" algn="r">
              <a:lnSpc>
                <a:spcPct val="162647"/>
              </a:lnSpc>
              <a:spcBef>
                <a:spcPts val="1000"/>
              </a:spcBef>
              <a:spcAft>
                <a:spcPts val="0"/>
              </a:spcAft>
              <a:buClr>
                <a:srgbClr val="89A7B5"/>
              </a:buClr>
              <a:buSzPts val="3566"/>
              <a:buFont typeface="Helvetica Neue"/>
              <a:buNone/>
            </a:pPr>
            <a:r>
              <a:rPr b="0" i="0" lang="en-US" sz="3566" u="none" cap="none" strike="noStrike">
                <a:solidFill>
                  <a:srgbClr val="89A7B5"/>
                </a:solidFill>
                <a:latin typeface="Helvetica Neue"/>
                <a:ea typeface="Helvetica Neue"/>
                <a:cs typeface="Helvetica Neue"/>
                <a:sym typeface="Helvetica Neue"/>
              </a:rPr>
              <a:t>Binyam Zewdie Gebeyehu</a:t>
            </a:r>
            <a:endParaRPr b="1" i="0" sz="3200" u="none" cap="none" strike="noStrike">
              <a:solidFill>
                <a:srgbClr val="000000"/>
              </a:solidFill>
              <a:latin typeface="Helvetica Neue"/>
              <a:ea typeface="Helvetica Neue"/>
              <a:cs typeface="Helvetica Neue"/>
              <a:sym typeface="Helvetica Neue"/>
            </a:endParaRPr>
          </a:p>
          <a:p>
            <a:pPr indent="0" lvl="0" marL="0" marR="0" rtl="0" algn="r">
              <a:lnSpc>
                <a:spcPct val="162647"/>
              </a:lnSpc>
              <a:spcBef>
                <a:spcPts val="1000"/>
              </a:spcBef>
              <a:spcAft>
                <a:spcPts val="0"/>
              </a:spcAft>
              <a:buClr>
                <a:srgbClr val="89A7B5"/>
              </a:buClr>
              <a:buSzPts val="3566"/>
              <a:buFont typeface="Helvetica Neue"/>
              <a:buNone/>
            </a:pPr>
            <a:r>
              <a:rPr b="0" i="0" lang="en-US" sz="3566" u="none" cap="none" strike="noStrike">
                <a:solidFill>
                  <a:srgbClr val="89A7B5"/>
                </a:solidFill>
                <a:latin typeface="Helvetica Neue"/>
                <a:ea typeface="Helvetica Neue"/>
                <a:cs typeface="Helvetica Neue"/>
                <a:sym typeface="Helvetica Neue"/>
              </a:rPr>
              <a:t>Hyeonsuk Kim </a:t>
            </a:r>
            <a:endParaRPr/>
          </a:p>
          <a:p>
            <a:pPr indent="0" lvl="0" marL="0" marR="0" rtl="0" algn="r">
              <a:lnSpc>
                <a:spcPct val="162647"/>
              </a:lnSpc>
              <a:spcBef>
                <a:spcPts val="1000"/>
              </a:spcBef>
              <a:spcAft>
                <a:spcPts val="0"/>
              </a:spcAft>
              <a:buClr>
                <a:srgbClr val="89A7B5"/>
              </a:buClr>
              <a:buSzPts val="3566"/>
              <a:buFont typeface="Helvetica Neue"/>
              <a:buNone/>
            </a:pPr>
            <a:r>
              <a:rPr b="0" i="0" lang="en-US" sz="3566" u="none" cap="none" strike="noStrike">
                <a:solidFill>
                  <a:srgbClr val="89A7B5"/>
                </a:solidFill>
                <a:latin typeface="Helvetica Neue"/>
                <a:ea typeface="Helvetica Neue"/>
                <a:cs typeface="Helvetica Neue"/>
                <a:sym typeface="Helvetica Neue"/>
              </a:rPr>
              <a:t>Alberto Rondon</a:t>
            </a:r>
            <a:endParaRPr b="1" i="0" sz="3200" u="none" cap="none" strike="noStrike">
              <a:solidFill>
                <a:srgbClr val="000000"/>
              </a:solidFill>
              <a:latin typeface="Helvetica Neue"/>
              <a:ea typeface="Helvetica Neue"/>
              <a:cs typeface="Helvetica Neue"/>
              <a:sym typeface="Helvetica Neue"/>
            </a:endParaRPr>
          </a:p>
          <a:p>
            <a:pPr indent="0" lvl="0" marL="0" marR="0" rtl="0" algn="r">
              <a:lnSpc>
                <a:spcPct val="162647"/>
              </a:lnSpc>
              <a:spcBef>
                <a:spcPts val="1000"/>
              </a:spcBef>
              <a:spcAft>
                <a:spcPts val="0"/>
              </a:spcAft>
              <a:buClr>
                <a:srgbClr val="89A7B5"/>
              </a:buClr>
              <a:buSzPts val="3566"/>
              <a:buFont typeface="Helvetica Neue"/>
              <a:buNone/>
            </a:pPr>
            <a:r>
              <a:rPr b="0" i="0" lang="en-US" sz="3566" u="none" cap="none" strike="noStrike">
                <a:solidFill>
                  <a:srgbClr val="89A7B5"/>
                </a:solidFill>
                <a:latin typeface="Helvetica Neue"/>
                <a:ea typeface="Helvetica Neue"/>
                <a:cs typeface="Helvetica Neue"/>
                <a:sym typeface="Helvetica Neue"/>
              </a:rPr>
              <a:t>Bijoy Shah</a:t>
            </a:r>
            <a:endParaRPr/>
          </a:p>
        </p:txBody>
      </p:sp>
      <p:sp>
        <p:nvSpPr>
          <p:cNvPr id="66" name="Google Shape;66;p15"/>
          <p:cNvSpPr txBox="1"/>
          <p:nvPr/>
        </p:nvSpPr>
        <p:spPr>
          <a:xfrm>
            <a:off x="17970430" y="544439"/>
            <a:ext cx="5978010" cy="972074"/>
          </a:xfrm>
          <a:prstGeom prst="rect">
            <a:avLst/>
          </a:prstGeom>
          <a:noFill/>
          <a:ln>
            <a:noFill/>
          </a:ln>
        </p:spPr>
        <p:txBody>
          <a:bodyPr anchorCtr="0" anchor="ctr" bIns="71425" lIns="71425" spcFirstLastPara="1" rIns="71425" wrap="square" tIns="71425">
            <a:noAutofit/>
          </a:bodyPr>
          <a:lstStyle/>
          <a:p>
            <a:pPr indent="0" lvl="0" marL="0" marR="0" rtl="0" algn="r">
              <a:lnSpc>
                <a:spcPct val="90000"/>
              </a:lnSpc>
              <a:spcBef>
                <a:spcPts val="0"/>
              </a:spcBef>
              <a:spcAft>
                <a:spcPts val="0"/>
              </a:spcAft>
              <a:buClr>
                <a:srgbClr val="89A7B5"/>
              </a:buClr>
              <a:buSzPts val="5460"/>
              <a:buFont typeface="Helvetica Neue"/>
              <a:buNone/>
            </a:pPr>
            <a:r>
              <a:rPr b="1" i="0" lang="en-US" sz="5460" u="none" cap="none" strike="noStrike">
                <a:solidFill>
                  <a:srgbClr val="89A7B5"/>
                </a:solidFill>
                <a:latin typeface="Helvetica Neue"/>
                <a:ea typeface="Helvetica Neue"/>
                <a:cs typeface="Helvetica Neue"/>
                <a:sym typeface="Helvetica Neue"/>
              </a:rPr>
              <a:t>Participants</a:t>
            </a:r>
            <a:endParaRPr/>
          </a:p>
        </p:txBody>
      </p:sp>
      <p:sp>
        <p:nvSpPr>
          <p:cNvPr id="67" name="Google Shape;67;p15"/>
          <p:cNvSpPr txBox="1"/>
          <p:nvPr>
            <p:ph idx="4294967295" type="title"/>
          </p:nvPr>
        </p:nvSpPr>
        <p:spPr>
          <a:xfrm>
            <a:off x="5061833" y="9002669"/>
            <a:ext cx="14716126" cy="216766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5E5E5E"/>
              </a:buClr>
              <a:buSzPts val="6000"/>
              <a:buFont typeface="Helvetica Neue"/>
              <a:buNone/>
            </a:pPr>
            <a:r>
              <a:rPr b="1" i="0" lang="en-US" sz="6000" u="none" cap="none" strike="noStrike">
                <a:solidFill>
                  <a:srgbClr val="5E5E5E"/>
                </a:solidFill>
                <a:latin typeface="Helvetica Neue"/>
                <a:ea typeface="Helvetica Neue"/>
                <a:cs typeface="Helvetica Neue"/>
                <a:sym typeface="Helvetica Neue"/>
              </a:rPr>
              <a:t>Final Project - CIND 119</a:t>
            </a:r>
            <a:endParaRPr/>
          </a:p>
          <a:p>
            <a:pPr indent="0" lvl="0" marL="0" marR="0" rtl="0" algn="ctr">
              <a:lnSpc>
                <a:spcPct val="100000"/>
              </a:lnSpc>
              <a:spcBef>
                <a:spcPts val="0"/>
              </a:spcBef>
              <a:spcAft>
                <a:spcPts val="0"/>
              </a:spcAft>
              <a:buClr>
                <a:srgbClr val="5E5E5E"/>
              </a:buClr>
              <a:buSzPts val="6000"/>
              <a:buFont typeface="Helvetica Neue"/>
              <a:buNone/>
            </a:pPr>
            <a:r>
              <a:rPr b="0" i="0" lang="en-US" sz="6000" u="none" cap="none" strike="noStrike">
                <a:solidFill>
                  <a:srgbClr val="5E5E5E"/>
                </a:solidFill>
                <a:latin typeface="Helvetica Neue"/>
                <a:ea typeface="Helvetica Neue"/>
                <a:cs typeface="Helvetica Neue"/>
                <a:sym typeface="Helvetica Neue"/>
              </a:rPr>
              <a:t>Bank Campaign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Image" id="166" name="Google Shape;166;p24"/>
          <p:cNvPicPr preferRelativeResize="0"/>
          <p:nvPr/>
        </p:nvPicPr>
        <p:blipFill rotWithShape="1">
          <a:blip r:embed="rId3">
            <a:alphaModFix/>
          </a:blip>
          <a:srcRect b="9963" l="25406" r="25403" t="10135"/>
          <a:stretch/>
        </p:blipFill>
        <p:spPr>
          <a:xfrm>
            <a:off x="4334271" y="4919326"/>
            <a:ext cx="4993136" cy="4258294"/>
          </a:xfrm>
          <a:custGeom>
            <a:rect b="b" l="l" r="r" t="t"/>
            <a:pathLst>
              <a:path extrusionOk="0" h="21584" w="21519">
                <a:moveTo>
                  <a:pt x="10760" y="0"/>
                </a:moveTo>
                <a:cubicBezTo>
                  <a:pt x="9566" y="0"/>
                  <a:pt x="9310" y="22"/>
                  <a:pt x="9251" y="133"/>
                </a:cubicBezTo>
                <a:cubicBezTo>
                  <a:pt x="9220" y="193"/>
                  <a:pt x="9153" y="214"/>
                  <a:pt x="9103" y="177"/>
                </a:cubicBezTo>
                <a:cubicBezTo>
                  <a:pt x="9052" y="140"/>
                  <a:pt x="8938" y="145"/>
                  <a:pt x="8849" y="189"/>
                </a:cubicBezTo>
                <a:cubicBezTo>
                  <a:pt x="8761" y="233"/>
                  <a:pt x="8572" y="286"/>
                  <a:pt x="8429" y="308"/>
                </a:cubicBezTo>
                <a:cubicBezTo>
                  <a:pt x="8286" y="330"/>
                  <a:pt x="8011" y="431"/>
                  <a:pt x="7818" y="531"/>
                </a:cubicBezTo>
                <a:cubicBezTo>
                  <a:pt x="7625" y="631"/>
                  <a:pt x="7383" y="731"/>
                  <a:pt x="7283" y="754"/>
                </a:cubicBezTo>
                <a:cubicBezTo>
                  <a:pt x="7182" y="777"/>
                  <a:pt x="7030" y="870"/>
                  <a:pt x="6944" y="962"/>
                </a:cubicBezTo>
                <a:cubicBezTo>
                  <a:pt x="6858" y="1053"/>
                  <a:pt x="6696" y="1148"/>
                  <a:pt x="6587" y="1173"/>
                </a:cubicBezTo>
                <a:cubicBezTo>
                  <a:pt x="6258" y="1247"/>
                  <a:pt x="5069" y="2204"/>
                  <a:pt x="4460" y="2883"/>
                </a:cubicBezTo>
                <a:cubicBezTo>
                  <a:pt x="3893" y="3516"/>
                  <a:pt x="3890" y="3519"/>
                  <a:pt x="3212" y="3573"/>
                </a:cubicBezTo>
                <a:cubicBezTo>
                  <a:pt x="2412" y="3637"/>
                  <a:pt x="1952" y="3962"/>
                  <a:pt x="1775" y="4591"/>
                </a:cubicBezTo>
                <a:cubicBezTo>
                  <a:pt x="1701" y="4855"/>
                  <a:pt x="1662" y="6576"/>
                  <a:pt x="1650" y="10078"/>
                </a:cubicBezTo>
                <a:lnTo>
                  <a:pt x="1633" y="15180"/>
                </a:lnTo>
                <a:lnTo>
                  <a:pt x="833" y="15234"/>
                </a:lnTo>
                <a:cubicBezTo>
                  <a:pt x="96" y="15285"/>
                  <a:pt x="32" y="15309"/>
                  <a:pt x="5" y="15534"/>
                </a:cubicBezTo>
                <a:cubicBezTo>
                  <a:pt x="-40" y="15903"/>
                  <a:pt x="266" y="16558"/>
                  <a:pt x="591" y="16791"/>
                </a:cubicBezTo>
                <a:cubicBezTo>
                  <a:pt x="834" y="16964"/>
                  <a:pt x="1072" y="16998"/>
                  <a:pt x="2044" y="16998"/>
                </a:cubicBezTo>
                <a:cubicBezTo>
                  <a:pt x="3120" y="16999"/>
                  <a:pt x="3222" y="17016"/>
                  <a:pt x="3429" y="17246"/>
                </a:cubicBezTo>
                <a:cubicBezTo>
                  <a:pt x="3552" y="17382"/>
                  <a:pt x="3654" y="17550"/>
                  <a:pt x="3655" y="17618"/>
                </a:cubicBezTo>
                <a:cubicBezTo>
                  <a:pt x="3658" y="17863"/>
                  <a:pt x="5146" y="19401"/>
                  <a:pt x="5919" y="19959"/>
                </a:cubicBezTo>
                <a:cubicBezTo>
                  <a:pt x="6715" y="20533"/>
                  <a:pt x="7943" y="21154"/>
                  <a:pt x="8429" y="21229"/>
                </a:cubicBezTo>
                <a:cubicBezTo>
                  <a:pt x="8572" y="21251"/>
                  <a:pt x="8765" y="21308"/>
                  <a:pt x="8858" y="21354"/>
                </a:cubicBezTo>
                <a:cubicBezTo>
                  <a:pt x="8951" y="21399"/>
                  <a:pt x="9054" y="21405"/>
                  <a:pt x="9085" y="21368"/>
                </a:cubicBezTo>
                <a:cubicBezTo>
                  <a:pt x="9117" y="21330"/>
                  <a:pt x="9199" y="21356"/>
                  <a:pt x="9269" y="21424"/>
                </a:cubicBezTo>
                <a:cubicBezTo>
                  <a:pt x="9338" y="21492"/>
                  <a:pt x="9511" y="21521"/>
                  <a:pt x="9653" y="21490"/>
                </a:cubicBezTo>
                <a:cubicBezTo>
                  <a:pt x="9796" y="21459"/>
                  <a:pt x="9998" y="21476"/>
                  <a:pt x="10101" y="21529"/>
                </a:cubicBezTo>
                <a:cubicBezTo>
                  <a:pt x="10205" y="21581"/>
                  <a:pt x="10564" y="21600"/>
                  <a:pt x="10900" y="21569"/>
                </a:cubicBezTo>
                <a:cubicBezTo>
                  <a:pt x="11237" y="21538"/>
                  <a:pt x="11668" y="21513"/>
                  <a:pt x="11858" y="21516"/>
                </a:cubicBezTo>
                <a:cubicBezTo>
                  <a:pt x="12048" y="21520"/>
                  <a:pt x="12232" y="21473"/>
                  <a:pt x="12265" y="21410"/>
                </a:cubicBezTo>
                <a:cubicBezTo>
                  <a:pt x="12298" y="21347"/>
                  <a:pt x="12367" y="21325"/>
                  <a:pt x="12417" y="21362"/>
                </a:cubicBezTo>
                <a:cubicBezTo>
                  <a:pt x="12468" y="21398"/>
                  <a:pt x="12581" y="21393"/>
                  <a:pt x="12669" y="21350"/>
                </a:cubicBezTo>
                <a:cubicBezTo>
                  <a:pt x="12757" y="21306"/>
                  <a:pt x="12946" y="21251"/>
                  <a:pt x="13090" y="21229"/>
                </a:cubicBezTo>
                <a:cubicBezTo>
                  <a:pt x="13233" y="21207"/>
                  <a:pt x="13507" y="21108"/>
                  <a:pt x="13700" y="21008"/>
                </a:cubicBezTo>
                <a:cubicBezTo>
                  <a:pt x="13893" y="20907"/>
                  <a:pt x="14135" y="20807"/>
                  <a:pt x="14236" y="20784"/>
                </a:cubicBezTo>
                <a:cubicBezTo>
                  <a:pt x="14336" y="20761"/>
                  <a:pt x="14490" y="20666"/>
                  <a:pt x="14576" y="20575"/>
                </a:cubicBezTo>
                <a:cubicBezTo>
                  <a:pt x="14662" y="20484"/>
                  <a:pt x="14822" y="20389"/>
                  <a:pt x="14932" y="20364"/>
                </a:cubicBezTo>
                <a:cubicBezTo>
                  <a:pt x="15477" y="20241"/>
                  <a:pt x="17860" y="18007"/>
                  <a:pt x="17865" y="17614"/>
                </a:cubicBezTo>
                <a:cubicBezTo>
                  <a:pt x="17866" y="17548"/>
                  <a:pt x="17966" y="17382"/>
                  <a:pt x="18089" y="17246"/>
                </a:cubicBezTo>
                <a:cubicBezTo>
                  <a:pt x="18296" y="17016"/>
                  <a:pt x="18398" y="16999"/>
                  <a:pt x="19475" y="16998"/>
                </a:cubicBezTo>
                <a:cubicBezTo>
                  <a:pt x="20446" y="16998"/>
                  <a:pt x="20686" y="16964"/>
                  <a:pt x="20929" y="16791"/>
                </a:cubicBezTo>
                <a:cubicBezTo>
                  <a:pt x="21254" y="16558"/>
                  <a:pt x="21560" y="15903"/>
                  <a:pt x="21515" y="15534"/>
                </a:cubicBezTo>
                <a:cubicBezTo>
                  <a:pt x="21488" y="15309"/>
                  <a:pt x="21422" y="15285"/>
                  <a:pt x="20686" y="15234"/>
                </a:cubicBezTo>
                <a:lnTo>
                  <a:pt x="19885" y="15180"/>
                </a:lnTo>
                <a:lnTo>
                  <a:pt x="19868" y="10078"/>
                </a:lnTo>
                <a:cubicBezTo>
                  <a:pt x="19856" y="6576"/>
                  <a:pt x="19818" y="4855"/>
                  <a:pt x="19743" y="4591"/>
                </a:cubicBezTo>
                <a:cubicBezTo>
                  <a:pt x="19566" y="3962"/>
                  <a:pt x="19108" y="3637"/>
                  <a:pt x="18308" y="3573"/>
                </a:cubicBezTo>
                <a:cubicBezTo>
                  <a:pt x="17630" y="3519"/>
                  <a:pt x="17625" y="3516"/>
                  <a:pt x="17058" y="2883"/>
                </a:cubicBezTo>
                <a:cubicBezTo>
                  <a:pt x="16450" y="2204"/>
                  <a:pt x="15260" y="1247"/>
                  <a:pt x="14932" y="1173"/>
                </a:cubicBezTo>
                <a:cubicBezTo>
                  <a:pt x="14822" y="1148"/>
                  <a:pt x="14662" y="1053"/>
                  <a:pt x="14576" y="962"/>
                </a:cubicBezTo>
                <a:cubicBezTo>
                  <a:pt x="14490" y="870"/>
                  <a:pt x="14336" y="777"/>
                  <a:pt x="14236" y="754"/>
                </a:cubicBezTo>
                <a:cubicBezTo>
                  <a:pt x="14135" y="731"/>
                  <a:pt x="13893" y="631"/>
                  <a:pt x="13700" y="531"/>
                </a:cubicBezTo>
                <a:cubicBezTo>
                  <a:pt x="13507" y="431"/>
                  <a:pt x="13230" y="332"/>
                  <a:pt x="13084" y="314"/>
                </a:cubicBezTo>
                <a:cubicBezTo>
                  <a:pt x="12939" y="295"/>
                  <a:pt x="12768" y="242"/>
                  <a:pt x="12703" y="195"/>
                </a:cubicBezTo>
                <a:cubicBezTo>
                  <a:pt x="12638" y="148"/>
                  <a:pt x="12525" y="136"/>
                  <a:pt x="12452" y="169"/>
                </a:cubicBezTo>
                <a:cubicBezTo>
                  <a:pt x="12378" y="202"/>
                  <a:pt x="12293" y="183"/>
                  <a:pt x="12263" y="127"/>
                </a:cubicBezTo>
                <a:cubicBezTo>
                  <a:pt x="12208" y="22"/>
                  <a:pt x="11944" y="0"/>
                  <a:pt x="10760" y="0"/>
                </a:cubicBezTo>
                <a:close/>
              </a:path>
            </a:pathLst>
          </a:custGeom>
          <a:noFill/>
          <a:ln>
            <a:noFill/>
          </a:ln>
        </p:spPr>
      </p:pic>
      <p:sp>
        <p:nvSpPr>
          <p:cNvPr id="167" name="Google Shape;167;p24"/>
          <p:cNvSpPr txBox="1"/>
          <p:nvPr/>
        </p:nvSpPr>
        <p:spPr>
          <a:xfrm>
            <a:off x="9547077" y="4891032"/>
            <a:ext cx="14716126" cy="4643438"/>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10000"/>
              <a:buFont typeface="Helvetica Neue"/>
              <a:buNone/>
            </a:pPr>
            <a:r>
              <a:rPr b="0" i="0" lang="en-US" sz="10000" u="none" cap="none" strike="noStrike">
                <a:solidFill>
                  <a:srgbClr val="5C606A"/>
                </a:solidFill>
                <a:latin typeface="Helvetica Neue"/>
                <a:ea typeface="Helvetica Neue"/>
                <a:cs typeface="Helvetica Neue"/>
                <a:sym typeface="Helvetica Neue"/>
              </a:rPr>
              <a:t>Predictive Modeling </a:t>
            </a:r>
            <a:r>
              <a:rPr b="0" i="0" lang="en-US" sz="7600" u="none" cap="none" strike="noStrike">
                <a:solidFill>
                  <a:srgbClr val="5C606A"/>
                </a:solidFill>
                <a:latin typeface="Helvetica Neue"/>
                <a:ea typeface="Helvetica Neue"/>
                <a:cs typeface="Helvetica Neue"/>
                <a:sym typeface="Helvetica Neue"/>
              </a:rPr>
              <a:t>(Classification)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grpSp>
        <p:nvGrpSpPr>
          <p:cNvPr id="172" name="Google Shape;172;p25"/>
          <p:cNvGrpSpPr/>
          <p:nvPr/>
        </p:nvGrpSpPr>
        <p:grpSpPr>
          <a:xfrm>
            <a:off x="1875766" y="10721203"/>
            <a:ext cx="20124468" cy="1222031"/>
            <a:chOff x="0" y="0"/>
            <a:chExt cx="20124468" cy="1222029"/>
          </a:xfrm>
        </p:grpSpPr>
        <p:sp>
          <p:nvSpPr>
            <p:cNvPr id="173" name="Google Shape;173;p25"/>
            <p:cNvSpPr/>
            <p:nvPr/>
          </p:nvSpPr>
          <p:spPr>
            <a:xfrm>
              <a:off x="0" y="0"/>
              <a:ext cx="6423820" cy="1222029"/>
            </a:xfrm>
            <a:prstGeom prst="rect">
              <a:avLst/>
            </a:prstGeom>
            <a:solidFill>
              <a:schemeClr val="accent3"/>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6300"/>
                <a:buFont typeface="Helvetica Neue"/>
                <a:buNone/>
              </a:pPr>
              <a:r>
                <a:rPr b="1" i="0" lang="en-US" sz="6300" u="none" cap="none" strike="noStrike">
                  <a:solidFill>
                    <a:srgbClr val="FFFFFF"/>
                  </a:solidFill>
                  <a:latin typeface="Helvetica Neue"/>
                  <a:ea typeface="Helvetica Neue"/>
                  <a:cs typeface="Helvetica Neue"/>
                  <a:sym typeface="Helvetica Neue"/>
                </a:rPr>
                <a:t>Decision Tree</a:t>
              </a:r>
              <a:endParaRPr/>
            </a:p>
          </p:txBody>
        </p:sp>
        <p:sp>
          <p:nvSpPr>
            <p:cNvPr id="174" name="Google Shape;174;p25"/>
            <p:cNvSpPr/>
            <p:nvPr/>
          </p:nvSpPr>
          <p:spPr>
            <a:xfrm>
              <a:off x="6861994" y="0"/>
              <a:ext cx="6423821" cy="1222029"/>
            </a:xfrm>
            <a:prstGeom prst="rect">
              <a:avLst/>
            </a:prstGeom>
            <a:solidFill>
              <a:srgbClr val="55C1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6300"/>
                <a:buFont typeface="Helvetica Neue"/>
                <a:buNone/>
              </a:pPr>
              <a:r>
                <a:rPr b="1" i="0" lang="en-US" sz="6300" u="none" cap="none" strike="noStrike">
                  <a:solidFill>
                    <a:srgbClr val="FFFFFF"/>
                  </a:solidFill>
                  <a:latin typeface="Helvetica Neue"/>
                  <a:ea typeface="Helvetica Neue"/>
                  <a:cs typeface="Helvetica Neue"/>
                  <a:sym typeface="Helvetica Neue"/>
                </a:rPr>
                <a:t>Naive Bayes</a:t>
              </a:r>
              <a:endParaRPr/>
            </a:p>
          </p:txBody>
        </p:sp>
        <p:sp>
          <p:nvSpPr>
            <p:cNvPr id="175" name="Google Shape;175;p25"/>
            <p:cNvSpPr/>
            <p:nvPr/>
          </p:nvSpPr>
          <p:spPr>
            <a:xfrm>
              <a:off x="13700647" y="0"/>
              <a:ext cx="6423821" cy="1222029"/>
            </a:xfrm>
            <a:prstGeom prst="rect">
              <a:avLst/>
            </a:prstGeom>
            <a:solidFill>
              <a:srgbClr val="F3B802"/>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6300"/>
                <a:buFont typeface="Helvetica Neue"/>
                <a:buNone/>
              </a:pPr>
              <a:r>
                <a:rPr b="1" i="0" lang="en-US" sz="6300" u="none" cap="none" strike="noStrike">
                  <a:solidFill>
                    <a:srgbClr val="FFFFFF"/>
                  </a:solidFill>
                  <a:latin typeface="Helvetica Neue"/>
                  <a:ea typeface="Helvetica Neue"/>
                  <a:cs typeface="Helvetica Neue"/>
                  <a:sym typeface="Helvetica Neue"/>
                </a:rPr>
                <a:t>Random Forest</a:t>
              </a:r>
              <a:endParaRPr/>
            </a:p>
          </p:txBody>
        </p:sp>
      </p:grpSp>
      <p:sp>
        <p:nvSpPr>
          <p:cNvPr id="176" name="Google Shape;176;p25"/>
          <p:cNvSpPr txBox="1"/>
          <p:nvPr/>
        </p:nvSpPr>
        <p:spPr>
          <a:xfrm>
            <a:off x="1572359" y="3869159"/>
            <a:ext cx="20852554" cy="2809876"/>
          </a:xfrm>
          <a:prstGeom prst="rect">
            <a:avLst/>
          </a:prstGeom>
          <a:noFill/>
          <a:ln>
            <a:noFill/>
          </a:ln>
        </p:spPr>
        <p:txBody>
          <a:bodyPr anchorCtr="0" anchor="ctr" bIns="71425" lIns="71425" spcFirstLastPara="1" rIns="71425" wrap="square" tIns="71425">
            <a:noAutofit/>
          </a:bodyPr>
          <a:lstStyle/>
          <a:p>
            <a:pPr indent="0" lvl="0" marL="0" marR="0" rtl="0" algn="just">
              <a:lnSpc>
                <a:spcPct val="100000"/>
              </a:lnSpc>
              <a:spcBef>
                <a:spcPts val="0"/>
              </a:spcBef>
              <a:spcAft>
                <a:spcPts val="0"/>
              </a:spcAft>
              <a:buClr>
                <a:srgbClr val="5E5E5E"/>
              </a:buClr>
              <a:buSzPts val="3500"/>
              <a:buFont typeface="Helvetica Neue"/>
              <a:buNone/>
            </a:pPr>
            <a:r>
              <a:rPr b="1" i="0" lang="en-US" sz="3500" u="none" cap="none" strike="noStrike">
                <a:solidFill>
                  <a:srgbClr val="5E5E5E"/>
                </a:solidFill>
                <a:latin typeface="Helvetica Neue"/>
                <a:ea typeface="Helvetica Neue"/>
                <a:cs typeface="Helvetica Neue"/>
                <a:sym typeface="Helvetica Neue"/>
              </a:rPr>
              <a:t>Cross validation (10 folds) and percentage split was applied but cross validation was chosen since those experiments yielded higher accuracy results.</a:t>
            </a:r>
            <a:endParaRPr/>
          </a:p>
          <a:p>
            <a:pPr indent="0" lvl="0" marL="0" marR="0" rtl="0" algn="just">
              <a:lnSpc>
                <a:spcPct val="100000"/>
              </a:lnSpc>
              <a:spcBef>
                <a:spcPts val="0"/>
              </a:spcBef>
              <a:spcAft>
                <a:spcPts val="0"/>
              </a:spcAft>
              <a:buClr>
                <a:srgbClr val="5E5E5E"/>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5E5E5E"/>
              </a:buClr>
              <a:buSzPts val="3500"/>
              <a:buFont typeface="Helvetica Neue"/>
              <a:buNone/>
            </a:pPr>
            <a:r>
              <a:rPr b="1" i="0" lang="en-US" sz="3500" u="none" cap="none" strike="noStrike">
                <a:solidFill>
                  <a:srgbClr val="5E5E5E"/>
                </a:solidFill>
                <a:latin typeface="Helvetica Neue"/>
                <a:ea typeface="Helvetica Neue"/>
                <a:cs typeface="Helvetica Neue"/>
                <a:sym typeface="Helvetica Neue"/>
              </a:rPr>
              <a:t>Three methods of predictive modelling </a:t>
            </a:r>
            <a:r>
              <a:rPr b="0" i="0" lang="en-US" sz="3500" u="none" cap="none" strike="noStrike">
                <a:solidFill>
                  <a:srgbClr val="5E5E5E"/>
                </a:solidFill>
                <a:latin typeface="Helvetica Neue"/>
                <a:ea typeface="Helvetica Neue"/>
                <a:cs typeface="Helvetica Neue"/>
                <a:sym typeface="Helvetica Neue"/>
              </a:rPr>
              <a:t>were used to determine which method holds the highest values for the evaluated statistics:</a:t>
            </a:r>
            <a:endParaRPr/>
          </a:p>
        </p:txBody>
      </p:sp>
      <p:pic>
        <p:nvPicPr>
          <p:cNvPr descr="Image" id="177" name="Google Shape;177;p25"/>
          <p:cNvPicPr preferRelativeResize="0"/>
          <p:nvPr/>
        </p:nvPicPr>
        <p:blipFill rotWithShape="1">
          <a:blip r:embed="rId3">
            <a:alphaModFix/>
          </a:blip>
          <a:srcRect b="0" l="0" r="0" t="0"/>
          <a:stretch/>
        </p:blipFill>
        <p:spPr>
          <a:xfrm>
            <a:off x="17056989" y="7387439"/>
            <a:ext cx="3459151" cy="3459151"/>
          </a:xfrm>
          <a:prstGeom prst="rect">
            <a:avLst/>
          </a:prstGeom>
          <a:noFill/>
          <a:ln>
            <a:noFill/>
          </a:ln>
        </p:spPr>
      </p:pic>
      <p:pic>
        <p:nvPicPr>
          <p:cNvPr descr="Image" id="178" name="Google Shape;178;p25"/>
          <p:cNvPicPr preferRelativeResize="0"/>
          <p:nvPr/>
        </p:nvPicPr>
        <p:blipFill rotWithShape="1">
          <a:blip r:embed="rId4">
            <a:alphaModFix/>
          </a:blip>
          <a:srcRect b="0" l="0" r="0" t="0"/>
          <a:stretch/>
        </p:blipFill>
        <p:spPr>
          <a:xfrm>
            <a:off x="3154970" y="7024256"/>
            <a:ext cx="4160117" cy="4160117"/>
          </a:xfrm>
          <a:prstGeom prst="rect">
            <a:avLst/>
          </a:prstGeom>
          <a:noFill/>
          <a:ln>
            <a:noFill/>
          </a:ln>
        </p:spPr>
      </p:pic>
      <p:pic>
        <p:nvPicPr>
          <p:cNvPr descr="Image" id="179" name="Google Shape;179;p25"/>
          <p:cNvPicPr preferRelativeResize="0"/>
          <p:nvPr/>
        </p:nvPicPr>
        <p:blipFill rotWithShape="1">
          <a:blip r:embed="rId5">
            <a:alphaModFix/>
          </a:blip>
          <a:srcRect b="0" l="0" r="0" t="0"/>
          <a:stretch/>
        </p:blipFill>
        <p:spPr>
          <a:xfrm>
            <a:off x="10233824" y="7387439"/>
            <a:ext cx="3459151" cy="3459151"/>
          </a:xfrm>
          <a:prstGeom prst="rect">
            <a:avLst/>
          </a:prstGeom>
          <a:noFill/>
          <a:ln>
            <a:noFill/>
          </a:ln>
        </p:spPr>
      </p:pic>
      <p:pic>
        <p:nvPicPr>
          <p:cNvPr descr="Image" id="180" name="Google Shape;180;p25"/>
          <p:cNvPicPr preferRelativeResize="0"/>
          <p:nvPr/>
        </p:nvPicPr>
        <p:blipFill rotWithShape="1">
          <a:blip r:embed="rId6">
            <a:alphaModFix/>
          </a:blip>
          <a:srcRect b="0" l="0" r="0" t="0"/>
          <a:stretch/>
        </p:blipFill>
        <p:spPr>
          <a:xfrm>
            <a:off x="367586" y="152870"/>
            <a:ext cx="3545759" cy="3434569"/>
          </a:xfrm>
          <a:prstGeom prst="rect">
            <a:avLst/>
          </a:prstGeom>
          <a:noFill/>
          <a:ln>
            <a:noFill/>
          </a:ln>
        </p:spPr>
      </p:pic>
      <p:sp>
        <p:nvSpPr>
          <p:cNvPr id="181" name="Google Shape;181;p25"/>
          <p:cNvSpPr txBox="1"/>
          <p:nvPr/>
        </p:nvSpPr>
        <p:spPr>
          <a:xfrm>
            <a:off x="3290877" y="1208654"/>
            <a:ext cx="21381608" cy="1097568"/>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Predictive Modelling &amp; Classification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grpSp>
        <p:nvGrpSpPr>
          <p:cNvPr id="186" name="Google Shape;186;p26"/>
          <p:cNvGrpSpPr/>
          <p:nvPr/>
        </p:nvGrpSpPr>
        <p:grpSpPr>
          <a:xfrm>
            <a:off x="1265654" y="11446681"/>
            <a:ext cx="17620787" cy="1482757"/>
            <a:chOff x="0" y="0"/>
            <a:chExt cx="17620785" cy="1482756"/>
          </a:xfrm>
        </p:grpSpPr>
        <p:sp>
          <p:nvSpPr>
            <p:cNvPr id="187" name="Google Shape;187;p26"/>
            <p:cNvSpPr/>
            <p:nvPr/>
          </p:nvSpPr>
          <p:spPr>
            <a:xfrm>
              <a:off x="1329266" y="379457"/>
              <a:ext cx="16291519" cy="723842"/>
            </a:xfrm>
            <a:prstGeom prst="rect">
              <a:avLst/>
            </a:prstGeom>
            <a:solidFill>
              <a:srgbClr val="D6D5D5"/>
            </a:solidFill>
            <a:ln>
              <a:noFill/>
            </a:ln>
          </p:spPr>
          <p:txBody>
            <a:bodyPr anchorCtr="0" anchor="ctr" bIns="71425" lIns="71425" spcFirstLastPara="1" rIns="71425" wrap="square" tIns="71425">
              <a:noAutofit/>
            </a:bodyPr>
            <a:lstStyle/>
            <a:p>
              <a:pPr indent="228600" lvl="1" marL="0" marR="0" rtl="0" algn="l">
                <a:lnSpc>
                  <a:spcPct val="100000"/>
                </a:lnSpc>
                <a:spcBef>
                  <a:spcPts val="0"/>
                </a:spcBef>
                <a:spcAft>
                  <a:spcPts val="0"/>
                </a:spcAft>
                <a:buClr>
                  <a:schemeClr val="dk1"/>
                </a:buClr>
                <a:buSzPts val="3000"/>
                <a:buFont typeface="Helvetica Neue"/>
                <a:buNone/>
              </a:pPr>
              <a:r>
                <a:rPr b="0" i="0" lang="en-US" sz="3000" u="none" cap="none" strike="noStrike">
                  <a:solidFill>
                    <a:schemeClr val="dk1"/>
                  </a:solidFill>
                  <a:latin typeface="Helvetica Neue"/>
                  <a:ea typeface="Helvetica Neue"/>
                  <a:cs typeface="Helvetica Neue"/>
                  <a:sym typeface="Helvetica Neue"/>
                </a:rPr>
                <a:t>The “NO” class results are not displayed as “”YES” is the class of interest for this project.</a:t>
              </a:r>
              <a:endParaRPr/>
            </a:p>
          </p:txBody>
        </p:sp>
        <p:pic>
          <p:nvPicPr>
            <p:cNvPr descr="Image" id="188" name="Google Shape;188;p26"/>
            <p:cNvPicPr preferRelativeResize="0"/>
            <p:nvPr/>
          </p:nvPicPr>
          <p:blipFill rotWithShape="1">
            <a:blip r:embed="rId3">
              <a:alphaModFix/>
            </a:blip>
            <a:srcRect b="0" l="0" r="0" t="0"/>
            <a:stretch/>
          </p:blipFill>
          <p:spPr>
            <a:xfrm>
              <a:off x="0" y="0"/>
              <a:ext cx="1482756" cy="1482756"/>
            </a:xfrm>
            <a:prstGeom prst="rect">
              <a:avLst/>
            </a:prstGeom>
            <a:noFill/>
            <a:ln>
              <a:noFill/>
            </a:ln>
          </p:spPr>
        </p:pic>
      </p:grpSp>
      <p:graphicFrame>
        <p:nvGraphicFramePr>
          <p:cNvPr id="189" name="Google Shape;189;p26"/>
          <p:cNvGraphicFramePr/>
          <p:nvPr/>
        </p:nvGraphicFramePr>
        <p:xfrm>
          <a:off x="1443778" y="4262809"/>
          <a:ext cx="3000000" cy="3000000"/>
        </p:xfrm>
        <a:graphic>
          <a:graphicData uri="http://schemas.openxmlformats.org/drawingml/2006/table">
            <a:tbl>
              <a:tblPr firstCol="1">
                <a:noFill/>
                <a:tableStyleId>{ABE6DAC0-5299-4BD8-9646-58030842B459}</a:tableStyleId>
              </a:tblPr>
              <a:tblGrid>
                <a:gridCol w="7689875"/>
                <a:gridCol w="4289075"/>
                <a:gridCol w="4668200"/>
                <a:gridCol w="4509800"/>
              </a:tblGrid>
              <a:tr h="1577925">
                <a:tc>
                  <a:txBody>
                    <a:bodyPr>
                      <a:noAutofit/>
                    </a:bodyPr>
                    <a:lstStyle/>
                    <a:p>
                      <a:pPr indent="0" lvl="0" marL="0" marR="0" rtl="0" algn="ctr">
                        <a:lnSpc>
                          <a:spcPct val="100000"/>
                        </a:lnSpc>
                        <a:spcBef>
                          <a:spcPts val="0"/>
                        </a:spcBef>
                        <a:spcAft>
                          <a:spcPts val="0"/>
                        </a:spcAft>
                        <a:buClr>
                          <a:srgbClr val="000000"/>
                        </a:buClr>
                        <a:buSzPts val="2200"/>
                        <a:buFont typeface="Helvetica Neue"/>
                        <a:buNone/>
                      </a:pPr>
                      <a:r>
                        <a:t/>
                      </a:r>
                      <a:endParaRPr sz="2200" u="none" cap="none" strike="noStrike"/>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Decision Tree</a:t>
                      </a:r>
                      <a:br>
                        <a:rPr lang="en-US" sz="3100" u="none" cap="none" strike="noStrike"/>
                      </a:br>
                      <a:r>
                        <a:rPr lang="en-US" sz="3100" u="none" cap="none" strike="noStrike"/>
                        <a:t>Accuracy: 89.5169%</a:t>
                      </a:r>
                      <a:endParaRPr/>
                    </a:p>
                  </a:txBody>
                  <a:tcPr marT="50800" marB="50800" marR="50800" marL="50800" anchor="ctr">
                    <a:lnL cap="flat" cmpd="sng" w="9525">
                      <a:solidFill>
                        <a:srgbClr val="000000"/>
                      </a:solidFill>
                      <a:prstDash val="solid"/>
                      <a:round/>
                      <a:headEnd len="sm" w="sm" type="none"/>
                      <a:tailEnd len="sm" w="sm" type="none"/>
                    </a:lnL>
                    <a:lnR cap="flat" cmpd="sng" w="50800">
                      <a:solidFill>
                        <a:srgbClr val="87F84D"/>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3"/>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Naive Bayes</a:t>
                      </a:r>
                      <a:br>
                        <a:rPr lang="en-US" sz="3100" u="none" cap="none" strike="noStrike"/>
                      </a:br>
                      <a:r>
                        <a:rPr lang="en-US" sz="3100" u="none" cap="none" strike="noStrike"/>
                        <a:t>Accuracy: 82.053%</a:t>
                      </a:r>
                      <a:endParaRPr/>
                    </a:p>
                  </a:txBody>
                  <a:tcPr marT="50800" marB="50800" marR="50800" marL="50800" anchor="ctr">
                    <a:lnL cap="flat" cmpd="sng" w="50800">
                      <a:solidFill>
                        <a:srgbClr val="87F84D"/>
                      </a:solidFill>
                      <a:prstDash val="solid"/>
                      <a:round/>
                      <a:headEnd len="sm" w="sm" type="none"/>
                      <a:tailEnd len="sm" w="sm" type="none"/>
                    </a:lnL>
                    <a:lnR cap="flat" cmpd="sng" w="50800">
                      <a:solidFill>
                        <a:srgbClr val="F3B80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C1FF"/>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Random Forest</a:t>
                      </a:r>
                      <a:br>
                        <a:rPr b="1" lang="en-US" sz="3100" u="none" cap="none" strike="noStrike"/>
                      </a:br>
                      <a:r>
                        <a:rPr b="1" lang="en-US" sz="3100" u="none" cap="none" strike="noStrike"/>
                        <a:t>Accuracy: 93.1231%</a:t>
                      </a:r>
                      <a:endParaRPr/>
                    </a:p>
                  </a:txBody>
                  <a:tcPr marT="50800" marB="50800" marR="50800" marL="50800" anchor="ctr">
                    <a:lnL cap="flat" cmpd="sng" w="50800">
                      <a:solidFill>
                        <a:srgbClr val="F3B802"/>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B802"/>
                    </a:solidFill>
                  </a:tcPr>
                </a:tc>
              </a:tr>
              <a:tr h="787525">
                <a:tc>
                  <a:txBody>
                    <a:bodyPr>
                      <a:noAutofit/>
                    </a:bodyPr>
                    <a:lstStyle/>
                    <a:p>
                      <a:pPr indent="0" lvl="0" marL="0" marR="0" rtl="0" algn="ctr">
                        <a:lnSpc>
                          <a:spcPct val="100000"/>
                        </a:lnSpc>
                        <a:spcBef>
                          <a:spcPts val="0"/>
                        </a:spcBef>
                        <a:spcAft>
                          <a:spcPts val="0"/>
                        </a:spcAft>
                        <a:buClr>
                          <a:srgbClr val="000000"/>
                        </a:buClr>
                        <a:buSzPts val="2200"/>
                        <a:buFont typeface="Helvetica Neue"/>
                        <a:buNone/>
                      </a:pPr>
                      <a:r>
                        <a:t/>
                      </a:r>
                      <a:endParaRPr sz="2200" u="none" cap="none" strike="noStrike"/>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Yes </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D5D5"/>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Yes</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D5D5"/>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Yes</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D5D5"/>
                    </a:solidFill>
                  </a:tcPr>
                </a:tc>
              </a:tr>
              <a:tr h="856400">
                <a:tc>
                  <a:txBody>
                    <a:bodyPr>
                      <a:noAutofit/>
                    </a:bodyPr>
                    <a:lstStyle/>
                    <a:p>
                      <a:pPr indent="0" lvl="0" marL="0" marR="0" rtl="0" algn="ctr">
                        <a:lnSpc>
                          <a:spcPct val="100000"/>
                        </a:lnSpc>
                        <a:spcBef>
                          <a:spcPts val="0"/>
                        </a:spcBef>
                        <a:spcAft>
                          <a:spcPts val="0"/>
                        </a:spcAft>
                        <a:buClr>
                          <a:srgbClr val="000000"/>
                        </a:buClr>
                        <a:buSzPts val="3100"/>
                        <a:buFont typeface="Helvetica Neue"/>
                        <a:buNone/>
                      </a:pPr>
                      <a:r>
                        <a:rPr b="1" lang="en-US" sz="3100" u="none" cap="none" strike="noStrike"/>
                        <a:t>TP Rate / Recall</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29292"/>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87.4%</a:t>
                      </a:r>
                      <a:endParaRPr sz="3100" u="none" cap="none" strike="noStrike"/>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84.9%</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90.2%</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787925">
                <a:tc>
                  <a:txBody>
                    <a:bodyPr>
                      <a:noAutofit/>
                    </a:bodyPr>
                    <a:lstStyle/>
                    <a:p>
                      <a:pPr indent="0" lvl="0" marL="0" marR="0" rtl="0" algn="ctr">
                        <a:lnSpc>
                          <a:spcPct val="100000"/>
                        </a:lnSpc>
                        <a:spcBef>
                          <a:spcPts val="0"/>
                        </a:spcBef>
                        <a:spcAft>
                          <a:spcPts val="0"/>
                        </a:spcAft>
                        <a:buClr>
                          <a:srgbClr val="000000"/>
                        </a:buClr>
                        <a:buSzPts val="3100"/>
                        <a:buFont typeface="Helvetica Neue"/>
                        <a:buNone/>
                      </a:pPr>
                      <a:r>
                        <a:rPr b="1" lang="en-US" sz="3100" u="none" cap="none" strike="noStrike"/>
                        <a:t>FP Rate</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29292"/>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9.2%</a:t>
                      </a:r>
                      <a:endParaRPr sz="3100" u="none" cap="none" strike="noStrike"/>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19.7%</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5.1%</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787925">
                <a:tc>
                  <a:txBody>
                    <a:bodyPr>
                      <a:noAutofit/>
                    </a:bodyPr>
                    <a:lstStyle/>
                    <a:p>
                      <a:pPr indent="0" lvl="0" marL="0" marR="0" rtl="0" algn="ctr">
                        <a:lnSpc>
                          <a:spcPct val="100000"/>
                        </a:lnSpc>
                        <a:spcBef>
                          <a:spcPts val="0"/>
                        </a:spcBef>
                        <a:spcAft>
                          <a:spcPts val="0"/>
                        </a:spcAft>
                        <a:buClr>
                          <a:srgbClr val="000000"/>
                        </a:buClr>
                        <a:buSzPts val="3100"/>
                        <a:buFont typeface="Helvetica Neue"/>
                        <a:buNone/>
                      </a:pPr>
                      <a:r>
                        <a:rPr b="1" lang="en-US" sz="3100" u="none" cap="none" strike="noStrike"/>
                        <a:t>Precision</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29292"/>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85.1%</a:t>
                      </a:r>
                      <a:endParaRPr sz="3100" u="none" cap="none" strike="noStrike"/>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72.3%</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91.4%</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pic>
        <p:nvPicPr>
          <p:cNvPr descr="Image" id="190" name="Google Shape;190;p26"/>
          <p:cNvPicPr preferRelativeResize="0"/>
          <p:nvPr/>
        </p:nvPicPr>
        <p:blipFill rotWithShape="1">
          <a:blip r:embed="rId4">
            <a:alphaModFix/>
          </a:blip>
          <a:srcRect b="0" l="0" r="0" t="0"/>
          <a:stretch/>
        </p:blipFill>
        <p:spPr>
          <a:xfrm>
            <a:off x="18886439" y="1784194"/>
            <a:ext cx="2618666" cy="2618666"/>
          </a:xfrm>
          <a:prstGeom prst="rect">
            <a:avLst/>
          </a:prstGeom>
          <a:noFill/>
          <a:ln>
            <a:noFill/>
          </a:ln>
        </p:spPr>
      </p:pic>
      <p:pic>
        <p:nvPicPr>
          <p:cNvPr descr="Image" id="191" name="Google Shape;191;p26"/>
          <p:cNvPicPr preferRelativeResize="0"/>
          <p:nvPr/>
        </p:nvPicPr>
        <p:blipFill rotWithShape="1">
          <a:blip r:embed="rId5">
            <a:alphaModFix/>
          </a:blip>
          <a:srcRect b="0" l="0" r="0" t="0"/>
          <a:stretch/>
        </p:blipFill>
        <p:spPr>
          <a:xfrm>
            <a:off x="367586" y="152870"/>
            <a:ext cx="3545759" cy="3434569"/>
          </a:xfrm>
          <a:prstGeom prst="rect">
            <a:avLst/>
          </a:prstGeom>
          <a:noFill/>
          <a:ln>
            <a:noFill/>
          </a:ln>
        </p:spPr>
      </p:pic>
      <p:sp>
        <p:nvSpPr>
          <p:cNvPr id="192" name="Google Shape;192;p26"/>
          <p:cNvSpPr txBox="1"/>
          <p:nvPr/>
        </p:nvSpPr>
        <p:spPr>
          <a:xfrm>
            <a:off x="3290877" y="837462"/>
            <a:ext cx="21381608" cy="1839952"/>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Performance of the models</a:t>
            </a:r>
            <a:r>
              <a:rPr b="0" i="0" lang="en-US" sz="6300" u="none" cap="none" strike="noStrike">
                <a:solidFill>
                  <a:srgbClr val="5C606A"/>
                </a:solidFill>
                <a:latin typeface="Helvetica Neue"/>
                <a:ea typeface="Helvetica Neue"/>
                <a:cs typeface="Helvetica Neue"/>
                <a:sym typeface="Helvetica Neue"/>
              </a:rPr>
              <a:t> </a:t>
            </a:r>
            <a:endParaRPr/>
          </a:p>
          <a:p>
            <a:pPr indent="0" lvl="0" marL="0" marR="0" rtl="0" algn="l">
              <a:lnSpc>
                <a:spcPct val="100000"/>
              </a:lnSpc>
              <a:spcBef>
                <a:spcPts val="0"/>
              </a:spcBef>
              <a:spcAft>
                <a:spcPts val="0"/>
              </a:spcAft>
              <a:buClr>
                <a:srgbClr val="5C606A"/>
              </a:buClr>
              <a:buSzPts val="4900"/>
              <a:buFont typeface="Helvetica Neue"/>
              <a:buNone/>
            </a:pPr>
            <a:r>
              <a:rPr b="0" i="0" lang="en-US" sz="4900" u="none" cap="none" strike="noStrike">
                <a:solidFill>
                  <a:srgbClr val="5C606A"/>
                </a:solidFill>
                <a:latin typeface="Helvetica Neue"/>
                <a:ea typeface="Helvetica Neue"/>
                <a:cs typeface="Helvetica Neue"/>
                <a:sym typeface="Helvetica Neue"/>
              </a:rPr>
              <a:t>Using all attributes</a:t>
            </a:r>
            <a:endParaRPr/>
          </a:p>
        </p:txBody>
      </p:sp>
      <p:sp>
        <p:nvSpPr>
          <p:cNvPr id="193" name="Google Shape;193;p26"/>
          <p:cNvSpPr txBox="1"/>
          <p:nvPr/>
        </p:nvSpPr>
        <p:spPr>
          <a:xfrm>
            <a:off x="1330662" y="9436136"/>
            <a:ext cx="21433966" cy="1252265"/>
          </a:xfrm>
          <a:prstGeom prst="rect">
            <a:avLst/>
          </a:prstGeom>
          <a:noFill/>
          <a:ln>
            <a:noFill/>
          </a:ln>
        </p:spPr>
        <p:txBody>
          <a:bodyPr anchorCtr="0" anchor="ctr" bIns="71425" lIns="71425" spcFirstLastPara="1" rIns="71425" wrap="square" tIns="71425">
            <a:noAutofit/>
          </a:bodyPr>
          <a:lstStyle/>
          <a:p>
            <a:pPr indent="0" lvl="0" marL="0" marR="0" rtl="0" algn="just">
              <a:lnSpc>
                <a:spcPct val="100000"/>
              </a:lnSpc>
              <a:spcBef>
                <a:spcPts val="0"/>
              </a:spcBef>
              <a:spcAft>
                <a:spcPts val="0"/>
              </a:spcAft>
              <a:buClr>
                <a:srgbClr val="5E5E5E"/>
              </a:buClr>
              <a:buSzPts val="3600"/>
              <a:buFont typeface="Helvetica Neue"/>
              <a:buNone/>
            </a:pPr>
            <a:r>
              <a:rPr b="0" i="0" lang="en-US" sz="3600" u="none" cap="none" strike="noStrike">
                <a:solidFill>
                  <a:srgbClr val="5E5E5E"/>
                </a:solidFill>
                <a:latin typeface="Helvetica Neue"/>
                <a:ea typeface="Helvetica Neue"/>
                <a:cs typeface="Helvetica Neue"/>
                <a:sym typeface="Helvetica Neue"/>
              </a:rPr>
              <a:t>In a first attempt Random Forest seemed to be the best algorithm to handle the prediction. Nonetheless, it is necessary to pursue the improvement of general statistics such as TP and FP Rate.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grpSp>
        <p:nvGrpSpPr>
          <p:cNvPr id="198" name="Google Shape;198;p27"/>
          <p:cNvGrpSpPr/>
          <p:nvPr/>
        </p:nvGrpSpPr>
        <p:grpSpPr>
          <a:xfrm>
            <a:off x="367586" y="152870"/>
            <a:ext cx="3545760" cy="3434570"/>
            <a:chOff x="0" y="0"/>
            <a:chExt cx="3545759" cy="3434568"/>
          </a:xfrm>
        </p:grpSpPr>
        <p:pic>
          <p:nvPicPr>
            <p:cNvPr descr="Image" id="199" name="Google Shape;199;p27"/>
            <p:cNvPicPr preferRelativeResize="0"/>
            <p:nvPr/>
          </p:nvPicPr>
          <p:blipFill rotWithShape="1">
            <a:blip r:embed="rId3">
              <a:alphaModFix/>
            </a:blip>
            <a:srcRect b="0" l="0" r="0" t="0"/>
            <a:stretch/>
          </p:blipFill>
          <p:spPr>
            <a:xfrm>
              <a:off x="0" y="0"/>
              <a:ext cx="3545759" cy="3434568"/>
            </a:xfrm>
            <a:prstGeom prst="rect">
              <a:avLst/>
            </a:prstGeom>
            <a:noFill/>
            <a:ln>
              <a:noFill/>
            </a:ln>
          </p:spPr>
        </p:pic>
        <p:sp>
          <p:nvSpPr>
            <p:cNvPr id="200" name="Google Shape;200;p27"/>
            <p:cNvSpPr/>
            <p:nvPr/>
          </p:nvSpPr>
          <p:spPr>
            <a:xfrm>
              <a:off x="697181" y="551897"/>
              <a:ext cx="2105341" cy="2105340"/>
            </a:xfrm>
            <a:prstGeom prst="ellipse">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201" name="Google Shape;201;p27"/>
          <p:cNvSpPr txBox="1"/>
          <p:nvPr/>
        </p:nvSpPr>
        <p:spPr>
          <a:xfrm>
            <a:off x="1658246" y="6676419"/>
            <a:ext cx="8210266" cy="2914258"/>
          </a:xfrm>
          <a:prstGeom prst="rect">
            <a:avLst/>
          </a:prstGeom>
          <a:noFill/>
          <a:ln>
            <a:noFill/>
          </a:ln>
        </p:spPr>
        <p:txBody>
          <a:bodyPr anchorCtr="0" anchor="ctr" bIns="71425" lIns="71425" spcFirstLastPara="1" rIns="71425" wrap="square" tIns="71425">
            <a:noAutofit/>
          </a:bodyPr>
          <a:lstStyle/>
          <a:p>
            <a:pPr indent="0" lvl="0" marL="0" marR="0" rtl="0" algn="just">
              <a:lnSpc>
                <a:spcPct val="100000"/>
              </a:lnSpc>
              <a:spcBef>
                <a:spcPts val="0"/>
              </a:spcBef>
              <a:spcAft>
                <a:spcPts val="0"/>
              </a:spcAft>
              <a:buClr>
                <a:srgbClr val="5E5E5E"/>
              </a:buClr>
              <a:buSzPts val="3600"/>
              <a:buFont typeface="Helvetica Neue"/>
              <a:buNone/>
            </a:pPr>
            <a:r>
              <a:rPr b="0" i="0" lang="en-US" sz="3600" u="none" cap="none" strike="noStrike">
                <a:solidFill>
                  <a:srgbClr val="5E5E5E"/>
                </a:solidFill>
                <a:latin typeface="Helvetica Neue"/>
                <a:ea typeface="Helvetica Neue"/>
                <a:cs typeface="Helvetica Neue"/>
                <a:sym typeface="Helvetica Neue"/>
              </a:rPr>
              <a:t>Objective: Improve the accuracy of the models evaluating the information gain of the attributes and testing performance when excluding the less relevant ones.</a:t>
            </a:r>
            <a:endParaRPr b="1" i="0" sz="3200" u="none" cap="none" strike="noStrike">
              <a:solidFill>
                <a:srgbClr val="000000"/>
              </a:solidFill>
              <a:latin typeface="Helvetica Neue"/>
              <a:ea typeface="Helvetica Neue"/>
              <a:cs typeface="Helvetica Neue"/>
              <a:sym typeface="Helvetica Neue"/>
            </a:endParaRPr>
          </a:p>
        </p:txBody>
      </p:sp>
      <p:sp>
        <p:nvSpPr>
          <p:cNvPr id="202" name="Google Shape;202;p27"/>
          <p:cNvSpPr txBox="1"/>
          <p:nvPr/>
        </p:nvSpPr>
        <p:spPr>
          <a:xfrm>
            <a:off x="3303577" y="837462"/>
            <a:ext cx="21381608" cy="1839952"/>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Improving perfomance</a:t>
            </a:r>
            <a:endParaRPr/>
          </a:p>
          <a:p>
            <a:pPr indent="0" lvl="0" marL="0" marR="0" rtl="0" algn="l">
              <a:lnSpc>
                <a:spcPct val="100000"/>
              </a:lnSpc>
              <a:spcBef>
                <a:spcPts val="0"/>
              </a:spcBef>
              <a:spcAft>
                <a:spcPts val="0"/>
              </a:spcAft>
              <a:buClr>
                <a:srgbClr val="5C606A"/>
              </a:buClr>
              <a:buSzPts val="4900"/>
              <a:buFont typeface="Helvetica Neue"/>
              <a:buNone/>
            </a:pPr>
            <a:r>
              <a:rPr b="0" i="0" lang="en-US" sz="4900" u="none" cap="none" strike="noStrike">
                <a:solidFill>
                  <a:srgbClr val="5C606A"/>
                </a:solidFill>
                <a:latin typeface="Helvetica Neue"/>
                <a:ea typeface="Helvetica Neue"/>
                <a:cs typeface="Helvetica Neue"/>
                <a:sym typeface="Helvetica Neue"/>
              </a:rPr>
              <a:t>Selecting attributes</a:t>
            </a:r>
            <a:endParaRPr/>
          </a:p>
        </p:txBody>
      </p:sp>
      <p:sp>
        <p:nvSpPr>
          <p:cNvPr id="203" name="Google Shape;203;p27"/>
          <p:cNvSpPr txBox="1"/>
          <p:nvPr/>
        </p:nvSpPr>
        <p:spPr>
          <a:xfrm>
            <a:off x="1658246" y="4694245"/>
            <a:ext cx="8721328" cy="1652374"/>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4900"/>
              <a:buFont typeface="Helvetica Neue"/>
              <a:buNone/>
            </a:pPr>
            <a:r>
              <a:rPr b="1" i="0" lang="en-US" sz="4900" u="none" cap="none" strike="noStrike">
                <a:solidFill>
                  <a:srgbClr val="5C606A"/>
                </a:solidFill>
                <a:latin typeface="Helvetica Neue"/>
                <a:ea typeface="Helvetica Neue"/>
                <a:cs typeface="Helvetica Neue"/>
                <a:sym typeface="Helvetica Neue"/>
              </a:rPr>
              <a:t>Information Gain Ranking - Weka</a:t>
            </a:r>
            <a:endParaRPr/>
          </a:p>
        </p:txBody>
      </p:sp>
      <p:pic>
        <p:nvPicPr>
          <p:cNvPr descr="Image" id="204" name="Google Shape;204;p27"/>
          <p:cNvPicPr preferRelativeResize="0"/>
          <p:nvPr/>
        </p:nvPicPr>
        <p:blipFill rotWithShape="1">
          <a:blip r:embed="rId4">
            <a:alphaModFix/>
          </a:blip>
          <a:srcRect b="67467" l="69069" r="502" t="780"/>
          <a:stretch/>
        </p:blipFill>
        <p:spPr>
          <a:xfrm>
            <a:off x="860543" y="526931"/>
            <a:ext cx="2686863" cy="2635582"/>
          </a:xfrm>
          <a:prstGeom prst="rect">
            <a:avLst/>
          </a:prstGeom>
          <a:noFill/>
          <a:ln>
            <a:noFill/>
          </a:ln>
        </p:spPr>
      </p:pic>
      <p:pic>
        <p:nvPicPr>
          <p:cNvPr id="205" name="Google Shape;205;p27"/>
          <p:cNvPicPr preferRelativeResize="0"/>
          <p:nvPr/>
        </p:nvPicPr>
        <p:blipFill rotWithShape="1">
          <a:blip r:embed="rId5">
            <a:alphaModFix/>
          </a:blip>
          <a:srcRect b="0" l="0" r="0" t="0"/>
          <a:stretch/>
        </p:blipFill>
        <p:spPr>
          <a:xfrm>
            <a:off x="11177382" y="2970022"/>
            <a:ext cx="11991021" cy="994207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Image" id="206" name="Google Shape;206;p27"/>
          <p:cNvPicPr preferRelativeResize="0"/>
          <p:nvPr/>
        </p:nvPicPr>
        <p:blipFill rotWithShape="1">
          <a:blip r:embed="rId6">
            <a:alphaModFix/>
          </a:blip>
          <a:srcRect b="0" l="0" r="0" t="0"/>
          <a:stretch/>
        </p:blipFill>
        <p:spPr>
          <a:xfrm>
            <a:off x="20545544" y="2314763"/>
            <a:ext cx="3454401" cy="2679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grpSp>
        <p:nvGrpSpPr>
          <p:cNvPr id="211" name="Google Shape;211;p28"/>
          <p:cNvGrpSpPr/>
          <p:nvPr/>
        </p:nvGrpSpPr>
        <p:grpSpPr>
          <a:xfrm>
            <a:off x="367586" y="152870"/>
            <a:ext cx="3545760" cy="3434570"/>
            <a:chOff x="0" y="0"/>
            <a:chExt cx="3545759" cy="3434568"/>
          </a:xfrm>
        </p:grpSpPr>
        <p:pic>
          <p:nvPicPr>
            <p:cNvPr descr="Image" id="212" name="Google Shape;212;p28"/>
            <p:cNvPicPr preferRelativeResize="0"/>
            <p:nvPr/>
          </p:nvPicPr>
          <p:blipFill rotWithShape="1">
            <a:blip r:embed="rId3">
              <a:alphaModFix/>
            </a:blip>
            <a:srcRect b="0" l="0" r="0" t="0"/>
            <a:stretch/>
          </p:blipFill>
          <p:spPr>
            <a:xfrm>
              <a:off x="0" y="0"/>
              <a:ext cx="3545759" cy="3434568"/>
            </a:xfrm>
            <a:prstGeom prst="rect">
              <a:avLst/>
            </a:prstGeom>
            <a:noFill/>
            <a:ln>
              <a:noFill/>
            </a:ln>
          </p:spPr>
        </p:pic>
        <p:sp>
          <p:nvSpPr>
            <p:cNvPr id="213" name="Google Shape;213;p28"/>
            <p:cNvSpPr/>
            <p:nvPr/>
          </p:nvSpPr>
          <p:spPr>
            <a:xfrm>
              <a:off x="697181" y="551897"/>
              <a:ext cx="2105341" cy="2105340"/>
            </a:xfrm>
            <a:prstGeom prst="ellipse">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Image" id="214" name="Google Shape;214;p28"/>
          <p:cNvPicPr preferRelativeResize="0"/>
          <p:nvPr/>
        </p:nvPicPr>
        <p:blipFill rotWithShape="1">
          <a:blip r:embed="rId4">
            <a:alphaModFix/>
          </a:blip>
          <a:srcRect b="67467" l="69069" r="502" t="780"/>
          <a:stretch/>
        </p:blipFill>
        <p:spPr>
          <a:xfrm>
            <a:off x="860543" y="526931"/>
            <a:ext cx="2686863" cy="2635582"/>
          </a:xfrm>
          <a:prstGeom prst="rect">
            <a:avLst/>
          </a:prstGeom>
          <a:noFill/>
          <a:ln>
            <a:noFill/>
          </a:ln>
        </p:spPr>
      </p:pic>
      <p:graphicFrame>
        <p:nvGraphicFramePr>
          <p:cNvPr id="215" name="Google Shape;215;p28"/>
          <p:cNvGraphicFramePr/>
          <p:nvPr/>
        </p:nvGraphicFramePr>
        <p:xfrm>
          <a:off x="1684420" y="4817433"/>
          <a:ext cx="3000000" cy="3000000"/>
        </p:xfrm>
        <a:graphic>
          <a:graphicData uri="http://schemas.openxmlformats.org/drawingml/2006/table">
            <a:tbl>
              <a:tblPr firstCol="1">
                <a:noFill/>
                <a:tableStyleId>{ABE6DAC0-5299-4BD8-9646-58030842B459}</a:tableStyleId>
              </a:tblPr>
              <a:tblGrid>
                <a:gridCol w="6731275"/>
                <a:gridCol w="4357725"/>
                <a:gridCol w="5257675"/>
                <a:gridCol w="4985550"/>
              </a:tblGrid>
              <a:tr h="1617325">
                <a:tc>
                  <a:txBody>
                    <a:bodyPr>
                      <a:noAutofit/>
                    </a:bodyPr>
                    <a:lstStyle/>
                    <a:p>
                      <a:pPr indent="0" lvl="0" marL="0" marR="0" rtl="0" algn="ctr">
                        <a:lnSpc>
                          <a:spcPct val="100000"/>
                        </a:lnSpc>
                        <a:spcBef>
                          <a:spcPts val="0"/>
                        </a:spcBef>
                        <a:spcAft>
                          <a:spcPts val="0"/>
                        </a:spcAft>
                        <a:buClr>
                          <a:srgbClr val="000000"/>
                        </a:buClr>
                        <a:buSzPts val="2200"/>
                        <a:buFont typeface="Helvetica Neue"/>
                        <a:buNone/>
                      </a:pPr>
                      <a:r>
                        <a:t/>
                      </a:r>
                      <a:endParaRPr sz="2200" u="none" cap="none" strike="noStrike"/>
                    </a:p>
                  </a:txBody>
                  <a:tcPr marT="50800" marB="50800" marR="50800" marL="508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0" lang="en-US" sz="3100" u="none" cap="none" strike="noStrike"/>
                        <a:t>Decision Tree</a:t>
                      </a:r>
                      <a:br>
                        <a:rPr b="0" lang="en-US" sz="3100" u="none" cap="none" strike="noStrike"/>
                      </a:br>
                      <a:r>
                        <a:rPr b="0" lang="en-US" sz="3100" u="none" cap="none" strike="noStrike"/>
                        <a:t>Accuracy: 90.0704%</a:t>
                      </a:r>
                      <a:endParaRPr/>
                    </a:p>
                  </a:txBody>
                  <a:tcPr marT="50800" marB="50800" marR="50800" marL="50800" anchor="ctr">
                    <a:lnL cap="flat" cmpd="sng" w="9525">
                      <a:solidFill>
                        <a:srgbClr val="000000"/>
                      </a:solidFill>
                      <a:prstDash val="solid"/>
                      <a:round/>
                      <a:headEnd len="sm" w="sm" type="none"/>
                      <a:tailEnd len="sm" w="sm" type="none"/>
                    </a:lnL>
                    <a:lnR cap="flat" cmpd="sng" w="38100">
                      <a:solidFill>
                        <a:srgbClr val="B8B8B8"/>
                      </a:solidFill>
                      <a:prstDash val="solid"/>
                      <a:round/>
                      <a:headEnd len="sm" w="sm" type="none"/>
                      <a:tailEnd len="sm" w="sm" type="none"/>
                    </a:lnR>
                    <a:lnT cap="flat" cmpd="sng" w="9525">
                      <a:solidFill>
                        <a:srgbClr val="000000"/>
                      </a:solidFill>
                      <a:prstDash val="solid"/>
                      <a:round/>
                      <a:headEnd len="sm" w="sm" type="none"/>
                      <a:tailEnd len="sm" w="sm" type="none"/>
                    </a:lnT>
                    <a:lnB cap="flat" cmpd="sng" w="38100">
                      <a:solidFill>
                        <a:srgbClr val="B8B8B8"/>
                      </a:solidFill>
                      <a:prstDash val="solid"/>
                      <a:round/>
                      <a:headEnd len="sm" w="sm" type="none"/>
                      <a:tailEnd len="sm" w="sm" type="none"/>
                    </a:lnB>
                    <a:solidFill>
                      <a:schemeClr val="accent3"/>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Naive Bayes</a:t>
                      </a:r>
                      <a:br>
                        <a:rPr lang="en-US" sz="3100" u="none" cap="none" strike="noStrike"/>
                      </a:br>
                      <a:r>
                        <a:rPr lang="en-US" sz="3100" u="none" cap="none" strike="noStrike"/>
                        <a:t>Accuracy: 82.3214%</a:t>
                      </a:r>
                      <a:endParaRPr/>
                    </a:p>
                  </a:txBody>
                  <a:tcPr marT="50800" marB="50800" marR="50800" marL="50800" anchor="ctr">
                    <a:lnL cap="flat" cmpd="sng" w="38100">
                      <a:solidFill>
                        <a:srgbClr val="B8B8B8"/>
                      </a:solidFill>
                      <a:prstDash val="solid"/>
                      <a:round/>
                      <a:headEnd len="sm" w="sm" type="none"/>
                      <a:tailEnd len="sm" w="sm" type="none"/>
                    </a:lnL>
                    <a:lnR cap="flat" cmpd="sng" w="38100">
                      <a:solidFill>
                        <a:srgbClr val="B8B8B8"/>
                      </a:solidFill>
                      <a:prstDash val="solid"/>
                      <a:round/>
                      <a:headEnd len="sm" w="sm" type="none"/>
                      <a:tailEnd len="sm" w="sm" type="none"/>
                    </a:lnR>
                    <a:lnT cap="flat" cmpd="sng" w="9525">
                      <a:solidFill>
                        <a:srgbClr val="000000"/>
                      </a:solidFill>
                      <a:prstDash val="solid"/>
                      <a:round/>
                      <a:headEnd len="sm" w="sm" type="none"/>
                      <a:tailEnd len="sm" w="sm" type="none"/>
                    </a:lnT>
                    <a:lnB cap="flat" cmpd="sng" w="38100">
                      <a:solidFill>
                        <a:srgbClr val="B8B8B8"/>
                      </a:solidFill>
                      <a:prstDash val="solid"/>
                      <a:round/>
                      <a:headEnd len="sm" w="sm" type="none"/>
                      <a:tailEnd len="sm" w="sm" type="none"/>
                    </a:lnB>
                    <a:solidFill>
                      <a:srgbClr val="55C1FF"/>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Random Forest</a:t>
                      </a:r>
                      <a:br>
                        <a:rPr b="1" lang="en-US" sz="3100" u="none" cap="none" strike="noStrike"/>
                      </a:br>
                      <a:r>
                        <a:rPr b="1" lang="en-US" sz="3100" u="none" cap="none" strike="noStrike"/>
                        <a:t>Accuracy: 93.1231%</a:t>
                      </a:r>
                      <a:endParaRPr/>
                    </a:p>
                  </a:txBody>
                  <a:tcPr marT="50800" marB="50800" marR="50800" marL="50800" anchor="ctr">
                    <a:lnL cap="flat" cmpd="sng" w="38100">
                      <a:solidFill>
                        <a:srgbClr val="B8B8B8"/>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38100">
                      <a:solidFill>
                        <a:srgbClr val="B8B8B8"/>
                      </a:solidFill>
                      <a:prstDash val="solid"/>
                      <a:round/>
                      <a:headEnd len="sm" w="sm" type="none"/>
                      <a:tailEnd len="sm" w="sm" type="none"/>
                    </a:lnB>
                    <a:solidFill>
                      <a:srgbClr val="F3B802"/>
                    </a:solidFill>
                  </a:tcPr>
                </a:tc>
              </a:tr>
              <a:tr h="807200">
                <a:tc>
                  <a:txBody>
                    <a:bodyPr>
                      <a:noAutofit/>
                    </a:bodyPr>
                    <a:lstStyle/>
                    <a:p>
                      <a:pPr indent="0" lvl="0" marL="0" marR="0" rtl="0" algn="ctr">
                        <a:lnSpc>
                          <a:spcPct val="100000"/>
                        </a:lnSpc>
                        <a:spcBef>
                          <a:spcPts val="0"/>
                        </a:spcBef>
                        <a:spcAft>
                          <a:spcPts val="0"/>
                        </a:spcAft>
                        <a:buClr>
                          <a:srgbClr val="000000"/>
                        </a:buClr>
                        <a:buSzPts val="2200"/>
                        <a:buFont typeface="Helvetica Neue"/>
                        <a:buNone/>
                      </a:pPr>
                      <a:r>
                        <a:t/>
                      </a:r>
                      <a:endParaRPr sz="2200" u="none" cap="none" strike="noStrike"/>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Yes </a:t>
                      </a:r>
                      <a:endParaRPr/>
                    </a:p>
                  </a:txBody>
                  <a:tcPr marT="50800" marB="50800" marR="50800" marL="50800" anchor="ctr">
                    <a:lnL cap="flat" cmpd="sng" w="9525">
                      <a:solidFill>
                        <a:srgbClr val="000000"/>
                      </a:solidFill>
                      <a:prstDash val="solid"/>
                      <a:round/>
                      <a:headEnd len="sm" w="sm" type="none"/>
                      <a:tailEnd len="sm" w="sm" type="none"/>
                    </a:lnL>
                    <a:lnR cap="flat" cmpd="sng" w="38100">
                      <a:solidFill>
                        <a:srgbClr val="B8B8B8"/>
                      </a:solidFill>
                      <a:prstDash val="solid"/>
                      <a:round/>
                      <a:headEnd len="sm" w="sm" type="none"/>
                      <a:tailEnd len="sm" w="sm" type="none"/>
                    </a:lnR>
                    <a:lnT cap="flat" cmpd="sng" w="38100">
                      <a:solidFill>
                        <a:srgbClr val="B8B8B8"/>
                      </a:solidFill>
                      <a:prstDash val="solid"/>
                      <a:round/>
                      <a:headEnd len="sm" w="sm" type="none"/>
                      <a:tailEnd len="sm" w="sm" type="none"/>
                    </a:lnT>
                    <a:lnB cap="flat" cmpd="sng" w="38100">
                      <a:solidFill>
                        <a:srgbClr val="B8B8B8"/>
                      </a:solidFill>
                      <a:prstDash val="solid"/>
                      <a:round/>
                      <a:headEnd len="sm" w="sm" type="none"/>
                      <a:tailEnd len="sm" w="sm" type="none"/>
                    </a:lnB>
                    <a:solidFill>
                      <a:srgbClr val="D5D5D5"/>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Yes</a:t>
                      </a:r>
                      <a:endParaRPr/>
                    </a:p>
                  </a:txBody>
                  <a:tcPr marT="50800" marB="50800" marR="50800" marL="50800" anchor="ctr">
                    <a:lnL cap="flat" cmpd="sng" w="38100">
                      <a:solidFill>
                        <a:srgbClr val="B8B8B8"/>
                      </a:solidFill>
                      <a:prstDash val="solid"/>
                      <a:round/>
                      <a:headEnd len="sm" w="sm" type="none"/>
                      <a:tailEnd len="sm" w="sm" type="none"/>
                    </a:lnL>
                    <a:lnR cap="flat" cmpd="sng" w="38100">
                      <a:solidFill>
                        <a:srgbClr val="B8B8B8"/>
                      </a:solidFill>
                      <a:prstDash val="solid"/>
                      <a:round/>
                      <a:headEnd len="sm" w="sm" type="none"/>
                      <a:tailEnd len="sm" w="sm" type="none"/>
                    </a:lnR>
                    <a:lnT cap="flat" cmpd="sng" w="38100">
                      <a:solidFill>
                        <a:srgbClr val="B8B8B8"/>
                      </a:solidFill>
                      <a:prstDash val="solid"/>
                      <a:round/>
                      <a:headEnd len="sm" w="sm" type="none"/>
                      <a:tailEnd len="sm" w="sm" type="none"/>
                    </a:lnT>
                    <a:lnB cap="flat" cmpd="sng" w="38100">
                      <a:solidFill>
                        <a:srgbClr val="B8B8B8"/>
                      </a:solidFill>
                      <a:prstDash val="solid"/>
                      <a:round/>
                      <a:headEnd len="sm" w="sm" type="none"/>
                      <a:tailEnd len="sm" w="sm" type="none"/>
                    </a:lnB>
                    <a:solidFill>
                      <a:srgbClr val="D5D5D5"/>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Yes</a:t>
                      </a:r>
                      <a:endParaRPr/>
                    </a:p>
                  </a:txBody>
                  <a:tcPr marT="50800" marB="50800" marR="50800" marL="50800" anchor="ctr">
                    <a:lnL cap="flat" cmpd="sng" w="38100">
                      <a:solidFill>
                        <a:srgbClr val="B8B8B8"/>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B8B8B8"/>
                      </a:solidFill>
                      <a:prstDash val="solid"/>
                      <a:round/>
                      <a:headEnd len="sm" w="sm" type="none"/>
                      <a:tailEnd len="sm" w="sm" type="none"/>
                    </a:lnT>
                    <a:lnB cap="flat" cmpd="sng" w="38100">
                      <a:solidFill>
                        <a:srgbClr val="B8B8B8"/>
                      </a:solidFill>
                      <a:prstDash val="solid"/>
                      <a:round/>
                      <a:headEnd len="sm" w="sm" type="none"/>
                      <a:tailEnd len="sm" w="sm" type="none"/>
                    </a:lnB>
                    <a:solidFill>
                      <a:srgbClr val="D5D5D5"/>
                    </a:solidFill>
                  </a:tcPr>
                </a:tc>
              </a:tr>
              <a:tr h="877775">
                <a:tc>
                  <a:txBody>
                    <a:bodyPr>
                      <a:noAutofit/>
                    </a:bodyPr>
                    <a:lstStyle/>
                    <a:p>
                      <a:pPr indent="0" lvl="0" marL="0" marR="0" rtl="0" algn="ctr">
                        <a:lnSpc>
                          <a:spcPct val="100000"/>
                        </a:lnSpc>
                        <a:spcBef>
                          <a:spcPts val="0"/>
                        </a:spcBef>
                        <a:spcAft>
                          <a:spcPts val="0"/>
                        </a:spcAft>
                        <a:buClr>
                          <a:srgbClr val="000000"/>
                        </a:buClr>
                        <a:buSzPts val="3100"/>
                        <a:buFont typeface="Helvetica Neue"/>
                        <a:buNone/>
                      </a:pPr>
                      <a:r>
                        <a:rPr b="1" lang="en-US" sz="3100" u="none" cap="none" strike="noStrike"/>
                        <a:t>TP Rate / Recall</a:t>
                      </a:r>
                      <a:endParaRPr/>
                    </a:p>
                  </a:txBody>
                  <a:tcPr marT="50800" marB="50800" marR="50800" marL="50800" anchor="ctr">
                    <a:lnL cap="flat" cmpd="sng" w="9525">
                      <a:solidFill>
                        <a:srgbClr val="000000"/>
                      </a:solidFill>
                      <a:prstDash val="solid"/>
                      <a:round/>
                      <a:headEnd len="sm" w="sm" type="none"/>
                      <a:tailEnd len="sm" w="sm" type="none"/>
                    </a:lnL>
                    <a:lnR cap="flat" cmpd="sng" w="38100">
                      <a:solidFill>
                        <a:srgbClr val="B8B8B8"/>
                      </a:solidFill>
                      <a:prstDash val="solid"/>
                      <a:round/>
                      <a:headEnd len="sm" w="sm" type="none"/>
                      <a:tailEnd len="sm" w="sm" type="none"/>
                    </a:lnR>
                    <a:lnT cap="flat" cmpd="sng" w="9525">
                      <a:solidFill>
                        <a:srgbClr val="000000"/>
                      </a:solidFill>
                      <a:prstDash val="solid"/>
                      <a:round/>
                      <a:headEnd len="sm" w="sm" type="none"/>
                      <a:tailEnd len="sm" w="sm" type="none"/>
                    </a:lnT>
                    <a:lnB cap="flat" cmpd="sng" w="38100">
                      <a:solidFill>
                        <a:srgbClr val="B8B8B8"/>
                      </a:solidFill>
                      <a:prstDash val="solid"/>
                      <a:round/>
                      <a:headEnd len="sm" w="sm" type="none"/>
                      <a:tailEnd len="sm" w="sm" type="none"/>
                    </a:lnB>
                    <a:solidFill>
                      <a:srgbClr val="929292"/>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88.3%</a:t>
                      </a:r>
                      <a:endParaRPr/>
                    </a:p>
                  </a:txBody>
                  <a:tcPr marT="50800" marB="50800" marR="50800" marL="50800" anchor="ctr">
                    <a:lnL cap="flat" cmpd="sng" w="38100">
                      <a:solidFill>
                        <a:srgbClr val="B8B8B8"/>
                      </a:solidFill>
                      <a:prstDash val="solid"/>
                      <a:round/>
                      <a:headEnd len="sm" w="sm" type="none"/>
                      <a:tailEnd len="sm" w="sm" type="none"/>
                    </a:lnL>
                    <a:lnR cap="flat" cmpd="sng" w="38100">
                      <a:solidFill>
                        <a:srgbClr val="B8B8B8"/>
                      </a:solidFill>
                      <a:prstDash val="solid"/>
                      <a:round/>
                      <a:headEnd len="sm" w="sm" type="none"/>
                      <a:tailEnd len="sm" w="sm" type="none"/>
                    </a:lnR>
                    <a:lnT cap="flat" cmpd="sng" w="38100">
                      <a:solidFill>
                        <a:srgbClr val="B8B8B8"/>
                      </a:solidFill>
                      <a:prstDash val="solid"/>
                      <a:round/>
                      <a:headEnd len="sm" w="sm" type="none"/>
                      <a:tailEnd len="sm" w="sm" type="none"/>
                    </a:lnT>
                    <a:lnB cap="flat" cmpd="sng" w="381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82.4%</a:t>
                      </a:r>
                      <a:endParaRPr/>
                    </a:p>
                  </a:txBody>
                  <a:tcPr marT="50800" marB="50800" marR="50800" marL="50800" anchor="ctr">
                    <a:lnL cap="flat" cmpd="sng" w="38100">
                      <a:solidFill>
                        <a:srgbClr val="B8B8B8"/>
                      </a:solidFill>
                      <a:prstDash val="solid"/>
                      <a:round/>
                      <a:headEnd len="sm" w="sm" type="none"/>
                      <a:tailEnd len="sm" w="sm" type="none"/>
                    </a:lnL>
                    <a:lnR cap="flat" cmpd="sng" w="38100">
                      <a:solidFill>
                        <a:srgbClr val="B8B8B8"/>
                      </a:solidFill>
                      <a:prstDash val="solid"/>
                      <a:round/>
                      <a:headEnd len="sm" w="sm" type="none"/>
                      <a:tailEnd len="sm" w="sm" type="none"/>
                    </a:lnR>
                    <a:lnT cap="flat" cmpd="sng" w="38100">
                      <a:solidFill>
                        <a:srgbClr val="B8B8B8"/>
                      </a:solidFill>
                      <a:prstDash val="solid"/>
                      <a:round/>
                      <a:headEnd len="sm" w="sm" type="none"/>
                      <a:tailEnd len="sm" w="sm" type="none"/>
                    </a:lnT>
                    <a:lnB cap="flat" cmpd="sng" w="381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90.2%</a:t>
                      </a:r>
                      <a:endParaRPr/>
                    </a:p>
                  </a:txBody>
                  <a:tcPr marT="50800" marB="50800" marR="50800" marL="50800" anchor="ctr">
                    <a:lnL cap="flat" cmpd="sng" w="38100">
                      <a:solidFill>
                        <a:srgbClr val="B8B8B8"/>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B8B8B8"/>
                      </a:solidFill>
                      <a:prstDash val="solid"/>
                      <a:round/>
                      <a:headEnd len="sm" w="sm" type="none"/>
                      <a:tailEnd len="sm" w="sm" type="none"/>
                    </a:lnT>
                    <a:lnB cap="flat" cmpd="sng" w="38100">
                      <a:solidFill>
                        <a:srgbClr val="B8B8B8"/>
                      </a:solidFill>
                      <a:prstDash val="solid"/>
                      <a:round/>
                      <a:headEnd len="sm" w="sm" type="none"/>
                      <a:tailEnd len="sm" w="sm" type="none"/>
                    </a:lnB>
                  </a:tcPr>
                </a:tc>
              </a:tr>
              <a:tr h="807600">
                <a:tc>
                  <a:txBody>
                    <a:bodyPr>
                      <a:noAutofit/>
                    </a:bodyPr>
                    <a:lstStyle/>
                    <a:p>
                      <a:pPr indent="0" lvl="0" marL="0" marR="0" rtl="0" algn="ctr">
                        <a:lnSpc>
                          <a:spcPct val="100000"/>
                        </a:lnSpc>
                        <a:spcBef>
                          <a:spcPts val="0"/>
                        </a:spcBef>
                        <a:spcAft>
                          <a:spcPts val="0"/>
                        </a:spcAft>
                        <a:buClr>
                          <a:srgbClr val="000000"/>
                        </a:buClr>
                        <a:buSzPts val="3100"/>
                        <a:buFont typeface="Helvetica Neue"/>
                        <a:buNone/>
                      </a:pPr>
                      <a:r>
                        <a:rPr b="1" lang="en-US" sz="3100" u="none" cap="none" strike="noStrike"/>
                        <a:t>FP Rate</a:t>
                      </a:r>
                      <a:endParaRPr/>
                    </a:p>
                  </a:txBody>
                  <a:tcPr marT="50800" marB="50800" marR="50800" marL="50800" anchor="ctr">
                    <a:lnL cap="flat" cmpd="sng" w="9525">
                      <a:solidFill>
                        <a:srgbClr val="000000"/>
                      </a:solidFill>
                      <a:prstDash val="solid"/>
                      <a:round/>
                      <a:headEnd len="sm" w="sm" type="none"/>
                      <a:tailEnd len="sm" w="sm" type="none"/>
                    </a:lnL>
                    <a:lnR cap="flat" cmpd="sng" w="38100">
                      <a:solidFill>
                        <a:srgbClr val="B8B8B8"/>
                      </a:solidFill>
                      <a:prstDash val="solid"/>
                      <a:round/>
                      <a:headEnd len="sm" w="sm" type="none"/>
                      <a:tailEnd len="sm" w="sm" type="none"/>
                    </a:lnR>
                    <a:lnT cap="flat" cmpd="sng" w="38100">
                      <a:solidFill>
                        <a:srgbClr val="B8B8B8"/>
                      </a:solidFill>
                      <a:prstDash val="solid"/>
                      <a:round/>
                      <a:headEnd len="sm" w="sm" type="none"/>
                      <a:tailEnd len="sm" w="sm" type="none"/>
                    </a:lnT>
                    <a:lnB cap="flat" cmpd="sng" w="38100">
                      <a:solidFill>
                        <a:srgbClr val="B8B8B8"/>
                      </a:solidFill>
                      <a:prstDash val="solid"/>
                      <a:round/>
                      <a:headEnd len="sm" w="sm" type="none"/>
                      <a:tailEnd len="sm" w="sm" type="none"/>
                    </a:lnB>
                    <a:solidFill>
                      <a:srgbClr val="929292"/>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8.9%</a:t>
                      </a:r>
                      <a:endParaRPr/>
                    </a:p>
                  </a:txBody>
                  <a:tcPr marT="50800" marB="50800" marR="50800" marL="50800" anchor="ctr">
                    <a:lnL cap="flat" cmpd="sng" w="38100">
                      <a:solidFill>
                        <a:srgbClr val="B8B8B8"/>
                      </a:solidFill>
                      <a:prstDash val="solid"/>
                      <a:round/>
                      <a:headEnd len="sm" w="sm" type="none"/>
                      <a:tailEnd len="sm" w="sm" type="none"/>
                    </a:lnL>
                    <a:lnR cap="flat" cmpd="sng" w="38100">
                      <a:solidFill>
                        <a:srgbClr val="B8B8B8"/>
                      </a:solidFill>
                      <a:prstDash val="solid"/>
                      <a:round/>
                      <a:headEnd len="sm" w="sm" type="none"/>
                      <a:tailEnd len="sm" w="sm" type="none"/>
                    </a:lnR>
                    <a:lnT cap="flat" cmpd="sng" w="38100">
                      <a:solidFill>
                        <a:srgbClr val="B8B8B8"/>
                      </a:solidFill>
                      <a:prstDash val="solid"/>
                      <a:round/>
                      <a:headEnd len="sm" w="sm" type="none"/>
                      <a:tailEnd len="sm" w="sm" type="none"/>
                    </a:lnT>
                    <a:lnB cap="flat" cmpd="sng" w="381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17.7%</a:t>
                      </a:r>
                      <a:endParaRPr/>
                    </a:p>
                  </a:txBody>
                  <a:tcPr marT="50800" marB="50800" marR="50800" marL="50800" anchor="ctr">
                    <a:lnL cap="flat" cmpd="sng" w="38100">
                      <a:solidFill>
                        <a:srgbClr val="B8B8B8"/>
                      </a:solidFill>
                      <a:prstDash val="solid"/>
                      <a:round/>
                      <a:headEnd len="sm" w="sm" type="none"/>
                      <a:tailEnd len="sm" w="sm" type="none"/>
                    </a:lnL>
                    <a:lnR cap="flat" cmpd="sng" w="38100">
                      <a:solidFill>
                        <a:srgbClr val="B8B8B8"/>
                      </a:solidFill>
                      <a:prstDash val="solid"/>
                      <a:round/>
                      <a:headEnd len="sm" w="sm" type="none"/>
                      <a:tailEnd len="sm" w="sm" type="none"/>
                    </a:lnR>
                    <a:lnT cap="flat" cmpd="sng" w="38100">
                      <a:solidFill>
                        <a:srgbClr val="B8B8B8"/>
                      </a:solidFill>
                      <a:prstDash val="solid"/>
                      <a:round/>
                      <a:headEnd len="sm" w="sm" type="none"/>
                      <a:tailEnd len="sm" w="sm" type="none"/>
                    </a:lnT>
                    <a:lnB cap="flat" cmpd="sng" w="38100">
                      <a:solidFill>
                        <a:srgbClr val="B8B8B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5.1%</a:t>
                      </a:r>
                      <a:endParaRPr/>
                    </a:p>
                  </a:txBody>
                  <a:tcPr marT="50800" marB="50800" marR="50800" marL="50800" anchor="ctr">
                    <a:lnL cap="flat" cmpd="sng" w="38100">
                      <a:solidFill>
                        <a:srgbClr val="B8B8B8"/>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B8B8B8"/>
                      </a:solidFill>
                      <a:prstDash val="solid"/>
                      <a:round/>
                      <a:headEnd len="sm" w="sm" type="none"/>
                      <a:tailEnd len="sm" w="sm" type="none"/>
                    </a:lnT>
                    <a:lnB cap="flat" cmpd="sng" w="38100">
                      <a:solidFill>
                        <a:srgbClr val="B8B8B8"/>
                      </a:solidFill>
                      <a:prstDash val="solid"/>
                      <a:round/>
                      <a:headEnd len="sm" w="sm" type="none"/>
                      <a:tailEnd len="sm" w="sm" type="none"/>
                    </a:lnB>
                  </a:tcPr>
                </a:tc>
              </a:tr>
              <a:tr h="807600">
                <a:tc>
                  <a:txBody>
                    <a:bodyPr>
                      <a:noAutofit/>
                    </a:bodyPr>
                    <a:lstStyle/>
                    <a:p>
                      <a:pPr indent="0" lvl="0" marL="0" marR="0" rtl="0" algn="ctr">
                        <a:lnSpc>
                          <a:spcPct val="100000"/>
                        </a:lnSpc>
                        <a:spcBef>
                          <a:spcPts val="0"/>
                        </a:spcBef>
                        <a:spcAft>
                          <a:spcPts val="0"/>
                        </a:spcAft>
                        <a:buClr>
                          <a:srgbClr val="000000"/>
                        </a:buClr>
                        <a:buSzPts val="3100"/>
                        <a:buFont typeface="Helvetica Neue"/>
                        <a:buNone/>
                      </a:pPr>
                      <a:r>
                        <a:rPr b="1" lang="en-US" sz="3100" u="none" cap="none" strike="noStrike"/>
                        <a:t>Precision</a:t>
                      </a:r>
                      <a:endParaRPr/>
                    </a:p>
                  </a:txBody>
                  <a:tcPr marT="50800" marB="50800" marR="50800" marL="50800" anchor="ctr">
                    <a:lnL cap="flat" cmpd="sng" w="9525">
                      <a:solidFill>
                        <a:srgbClr val="000000"/>
                      </a:solidFill>
                      <a:prstDash val="solid"/>
                      <a:round/>
                      <a:headEnd len="sm" w="sm" type="none"/>
                      <a:tailEnd len="sm" w="sm" type="none"/>
                    </a:lnL>
                    <a:lnR cap="flat" cmpd="sng" w="38100">
                      <a:solidFill>
                        <a:srgbClr val="B8B8B8"/>
                      </a:solidFill>
                      <a:prstDash val="solid"/>
                      <a:round/>
                      <a:headEnd len="sm" w="sm" type="none"/>
                      <a:tailEnd len="sm" w="sm" type="none"/>
                    </a:lnR>
                    <a:lnT cap="flat" cmpd="sng" w="38100">
                      <a:solidFill>
                        <a:srgbClr val="B8B8B8"/>
                      </a:solidFill>
                      <a:prstDash val="solid"/>
                      <a:round/>
                      <a:headEnd len="sm" w="sm" type="none"/>
                      <a:tailEnd len="sm" w="sm" type="none"/>
                    </a:lnT>
                    <a:lnB cap="flat" cmpd="sng" w="9525">
                      <a:solidFill>
                        <a:srgbClr val="000000"/>
                      </a:solidFill>
                      <a:prstDash val="solid"/>
                      <a:round/>
                      <a:headEnd len="sm" w="sm" type="none"/>
                      <a:tailEnd len="sm" w="sm" type="none"/>
                    </a:lnB>
                    <a:solidFill>
                      <a:srgbClr val="929292"/>
                    </a:solidFill>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85.7%</a:t>
                      </a:r>
                      <a:endParaRPr/>
                    </a:p>
                  </a:txBody>
                  <a:tcPr marT="50800" marB="50800" marR="50800" marL="50800" anchor="ctr">
                    <a:lnL cap="flat" cmpd="sng" w="38100">
                      <a:solidFill>
                        <a:srgbClr val="B8B8B8"/>
                      </a:solidFill>
                      <a:prstDash val="solid"/>
                      <a:round/>
                      <a:headEnd len="sm" w="sm" type="none"/>
                      <a:tailEnd len="sm" w="sm" type="none"/>
                    </a:lnL>
                    <a:lnR cap="flat" cmpd="sng" w="38100">
                      <a:solidFill>
                        <a:srgbClr val="B8B8B8"/>
                      </a:solidFill>
                      <a:prstDash val="solid"/>
                      <a:round/>
                      <a:headEnd len="sm" w="sm" type="none"/>
                      <a:tailEnd len="sm" w="sm" type="none"/>
                    </a:lnR>
                    <a:lnT cap="flat" cmpd="sng" w="38100">
                      <a:solidFill>
                        <a:srgbClr val="B8B8B8"/>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lang="en-US" sz="3100" u="none" cap="none" strike="noStrike"/>
                        <a:t>73.7%</a:t>
                      </a:r>
                      <a:endParaRPr/>
                    </a:p>
                  </a:txBody>
                  <a:tcPr marT="50800" marB="50800" marR="50800" marL="50800" anchor="ctr">
                    <a:lnL cap="flat" cmpd="sng" w="38100">
                      <a:solidFill>
                        <a:srgbClr val="B8B8B8"/>
                      </a:solidFill>
                      <a:prstDash val="solid"/>
                      <a:round/>
                      <a:headEnd len="sm" w="sm" type="none"/>
                      <a:tailEnd len="sm" w="sm" type="none"/>
                    </a:lnL>
                    <a:lnR cap="flat" cmpd="sng" w="38100">
                      <a:solidFill>
                        <a:srgbClr val="B8B8B8"/>
                      </a:solidFill>
                      <a:prstDash val="solid"/>
                      <a:round/>
                      <a:headEnd len="sm" w="sm" type="none"/>
                      <a:tailEnd len="sm" w="sm" type="none"/>
                    </a:lnR>
                    <a:lnT cap="flat" cmpd="sng" w="38100">
                      <a:solidFill>
                        <a:srgbClr val="B8B8B8"/>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3100"/>
                        <a:buFont typeface="Helvetica Neue"/>
                        <a:buNone/>
                      </a:pPr>
                      <a:r>
                        <a:rPr b="1" lang="en-US" sz="3100" u="none" cap="none" strike="noStrike"/>
                        <a:t>91.4%</a:t>
                      </a:r>
                      <a:endParaRPr/>
                    </a:p>
                  </a:txBody>
                  <a:tcPr marT="50800" marB="50800" marR="50800" marL="50800" anchor="ctr">
                    <a:lnL cap="flat" cmpd="sng" w="38100">
                      <a:solidFill>
                        <a:srgbClr val="B8B8B8"/>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B8B8B8"/>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descr="Image" id="216" name="Google Shape;216;p28"/>
          <p:cNvPicPr preferRelativeResize="0"/>
          <p:nvPr/>
        </p:nvPicPr>
        <p:blipFill rotWithShape="1">
          <a:blip r:embed="rId5">
            <a:alphaModFix/>
          </a:blip>
          <a:srcRect b="0" l="0" r="0" t="0"/>
          <a:stretch/>
        </p:blipFill>
        <p:spPr>
          <a:xfrm flipH="1">
            <a:off x="14673371" y="3644138"/>
            <a:ext cx="1312202" cy="1312201"/>
          </a:xfrm>
          <a:prstGeom prst="rect">
            <a:avLst/>
          </a:prstGeom>
          <a:noFill/>
          <a:ln>
            <a:noFill/>
          </a:ln>
        </p:spPr>
      </p:pic>
      <p:pic>
        <p:nvPicPr>
          <p:cNvPr descr="Image" id="217" name="Google Shape;217;p28"/>
          <p:cNvPicPr preferRelativeResize="0"/>
          <p:nvPr/>
        </p:nvPicPr>
        <p:blipFill rotWithShape="1">
          <a:blip r:embed="rId5">
            <a:alphaModFix/>
          </a:blip>
          <a:srcRect b="0" l="0" r="0" t="0"/>
          <a:stretch/>
        </p:blipFill>
        <p:spPr>
          <a:xfrm>
            <a:off x="10019921" y="3644137"/>
            <a:ext cx="1312202" cy="1312202"/>
          </a:xfrm>
          <a:prstGeom prst="rect">
            <a:avLst/>
          </a:prstGeom>
          <a:noFill/>
          <a:ln>
            <a:noFill/>
          </a:ln>
        </p:spPr>
      </p:pic>
      <p:sp>
        <p:nvSpPr>
          <p:cNvPr id="218" name="Google Shape;218;p28"/>
          <p:cNvSpPr txBox="1"/>
          <p:nvPr/>
        </p:nvSpPr>
        <p:spPr>
          <a:xfrm>
            <a:off x="3290877" y="837462"/>
            <a:ext cx="21381608" cy="1839952"/>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Performance of the models</a:t>
            </a:r>
            <a:r>
              <a:rPr b="0" i="0" lang="en-US" sz="6300" u="none" cap="none" strike="noStrike">
                <a:solidFill>
                  <a:srgbClr val="5C606A"/>
                </a:solidFill>
                <a:latin typeface="Helvetica Neue"/>
                <a:ea typeface="Helvetica Neue"/>
                <a:cs typeface="Helvetica Neue"/>
                <a:sym typeface="Helvetica Neue"/>
              </a:rPr>
              <a:t> </a:t>
            </a:r>
            <a:endParaRPr/>
          </a:p>
          <a:p>
            <a:pPr indent="0" lvl="0" marL="0" marR="0" rtl="0" algn="l">
              <a:lnSpc>
                <a:spcPct val="100000"/>
              </a:lnSpc>
              <a:spcBef>
                <a:spcPts val="0"/>
              </a:spcBef>
              <a:spcAft>
                <a:spcPts val="0"/>
              </a:spcAft>
              <a:buClr>
                <a:srgbClr val="5C606A"/>
              </a:buClr>
              <a:buSzPts val="4900"/>
              <a:buFont typeface="Helvetica Neue"/>
              <a:buNone/>
            </a:pPr>
            <a:r>
              <a:rPr b="0" i="0" lang="en-US" sz="4900" u="none" cap="none" strike="noStrike">
                <a:solidFill>
                  <a:srgbClr val="5C606A"/>
                </a:solidFill>
                <a:latin typeface="Helvetica Neue"/>
                <a:ea typeface="Helvetica Neue"/>
                <a:cs typeface="Helvetica Neue"/>
                <a:sym typeface="Helvetica Neue"/>
              </a:rPr>
              <a:t>Using selected attributes</a:t>
            </a:r>
            <a:endParaRPr/>
          </a:p>
        </p:txBody>
      </p:sp>
      <p:sp>
        <p:nvSpPr>
          <p:cNvPr id="219" name="Google Shape;219;p28"/>
          <p:cNvSpPr/>
          <p:nvPr/>
        </p:nvSpPr>
        <p:spPr>
          <a:xfrm>
            <a:off x="8507896" y="9998385"/>
            <a:ext cx="4333461" cy="1006044"/>
          </a:xfrm>
          <a:prstGeom prst="rect">
            <a:avLst/>
          </a:prstGeom>
          <a:solidFill>
            <a:schemeClr val="accent3"/>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800"/>
              <a:buFont typeface="Helvetica Neue"/>
              <a:buNone/>
            </a:pPr>
            <a:r>
              <a:rPr b="0" i="0" lang="en-US" sz="2800" u="none" cap="none" strike="noStrike">
                <a:solidFill>
                  <a:srgbClr val="FFFFFF"/>
                </a:solidFill>
                <a:latin typeface="Helvetica Neue"/>
                <a:ea typeface="Helvetica Neue"/>
                <a:cs typeface="Helvetica Neue"/>
                <a:sym typeface="Helvetica Neue"/>
              </a:rPr>
              <a:t>Top 12 </a:t>
            </a:r>
            <a:endParaRPr/>
          </a:p>
          <a:p>
            <a:pPr indent="0" lvl="0" marL="0" marR="0" rtl="0" algn="ctr">
              <a:lnSpc>
                <a:spcPct val="100000"/>
              </a:lnSpc>
              <a:spcBef>
                <a:spcPts val="0"/>
              </a:spcBef>
              <a:spcAft>
                <a:spcPts val="0"/>
              </a:spcAft>
              <a:buClr>
                <a:srgbClr val="FFFFFF"/>
              </a:buClr>
              <a:buSzPts val="2800"/>
              <a:buFont typeface="Helvetica Neue"/>
              <a:buNone/>
            </a:pPr>
            <a:r>
              <a:rPr b="0" i="0" lang="en-US" sz="2800" u="none" cap="none" strike="noStrike">
                <a:solidFill>
                  <a:srgbClr val="FFFFFF"/>
                </a:solidFill>
                <a:latin typeface="Helvetica Neue"/>
                <a:ea typeface="Helvetica Neue"/>
                <a:cs typeface="Helvetica Neue"/>
                <a:sym typeface="Helvetica Neue"/>
              </a:rPr>
              <a:t>attributes</a:t>
            </a:r>
            <a:endParaRPr/>
          </a:p>
        </p:txBody>
      </p:sp>
      <p:sp>
        <p:nvSpPr>
          <p:cNvPr id="220" name="Google Shape;220;p28"/>
          <p:cNvSpPr/>
          <p:nvPr/>
        </p:nvSpPr>
        <p:spPr>
          <a:xfrm>
            <a:off x="18128973" y="10059941"/>
            <a:ext cx="4887680" cy="944488"/>
          </a:xfrm>
          <a:prstGeom prst="rect">
            <a:avLst/>
          </a:prstGeom>
          <a:solidFill>
            <a:srgbClr val="F8BB44"/>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lt1"/>
              </a:buClr>
              <a:buSzPts val="2600"/>
              <a:buFont typeface="Helvetica Neue"/>
              <a:buNone/>
            </a:pPr>
            <a:r>
              <a:rPr b="1" i="0" lang="en-US" sz="2600" u="none" cap="none" strike="noStrike">
                <a:solidFill>
                  <a:schemeClr val="lt1"/>
                </a:solidFill>
                <a:latin typeface="Helvetica Neue"/>
                <a:ea typeface="Helvetica Neue"/>
                <a:cs typeface="Helvetica Neue"/>
                <a:sym typeface="Helvetica Neue"/>
              </a:rPr>
              <a:t>Just by taking one accuracy decreased to 93.0728 %</a:t>
            </a:r>
            <a:endParaRPr/>
          </a:p>
        </p:txBody>
      </p:sp>
      <p:grpSp>
        <p:nvGrpSpPr>
          <p:cNvPr id="221" name="Google Shape;221;p28"/>
          <p:cNvGrpSpPr/>
          <p:nvPr/>
        </p:nvGrpSpPr>
        <p:grpSpPr>
          <a:xfrm>
            <a:off x="1342210" y="11614366"/>
            <a:ext cx="19176926" cy="1482757"/>
            <a:chOff x="0" y="0"/>
            <a:chExt cx="19176924" cy="1482756"/>
          </a:xfrm>
        </p:grpSpPr>
        <p:sp>
          <p:nvSpPr>
            <p:cNvPr id="222" name="Google Shape;222;p28"/>
            <p:cNvSpPr/>
            <p:nvPr/>
          </p:nvSpPr>
          <p:spPr>
            <a:xfrm>
              <a:off x="853820" y="423323"/>
              <a:ext cx="18323104" cy="646133"/>
            </a:xfrm>
            <a:prstGeom prst="rect">
              <a:avLst/>
            </a:prstGeom>
            <a:solidFill>
              <a:srgbClr val="D6D5D5"/>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rPr b="1" i="0" lang="en-US" sz="3200" u="none" cap="none" strike="noStrike">
                  <a:solidFill>
                    <a:srgbClr val="000000"/>
                  </a:solidFill>
                  <a:latin typeface="Helvetica Neue"/>
                  <a:ea typeface="Helvetica Neue"/>
                  <a:cs typeface="Helvetica Neue"/>
                  <a:sym typeface="Helvetica Neue"/>
                </a:rPr>
                <a:t>Random Forrest results preformed better for all metrics </a:t>
              </a:r>
              <a:r>
                <a:rPr b="1" i="0" lang="en-US" sz="3200" u="sng" cap="none" strike="noStrike">
                  <a:solidFill>
                    <a:srgbClr val="000000"/>
                  </a:solidFill>
                  <a:latin typeface="Helvetica Neue"/>
                  <a:ea typeface="Helvetica Neue"/>
                  <a:cs typeface="Helvetica Neue"/>
                  <a:sym typeface="Helvetica Neue"/>
                </a:rPr>
                <a:t>before attribute selection.</a:t>
              </a:r>
              <a:endParaRPr/>
            </a:p>
          </p:txBody>
        </p:sp>
        <p:pic>
          <p:nvPicPr>
            <p:cNvPr descr="Image" id="223" name="Google Shape;223;p28"/>
            <p:cNvPicPr preferRelativeResize="0"/>
            <p:nvPr/>
          </p:nvPicPr>
          <p:blipFill rotWithShape="1">
            <a:blip r:embed="rId6">
              <a:alphaModFix/>
            </a:blip>
            <a:srcRect b="0" l="0" r="0" t="0"/>
            <a:stretch/>
          </p:blipFill>
          <p:spPr>
            <a:xfrm>
              <a:off x="0" y="0"/>
              <a:ext cx="1482756" cy="1482756"/>
            </a:xfrm>
            <a:prstGeom prst="rect">
              <a:avLst/>
            </a:prstGeom>
            <a:noFill/>
            <a:ln>
              <a:noFill/>
            </a:ln>
          </p:spPr>
        </p:pic>
      </p:grpSp>
      <p:pic>
        <p:nvPicPr>
          <p:cNvPr descr="Image" id="224" name="Google Shape;224;p28"/>
          <p:cNvPicPr preferRelativeResize="0"/>
          <p:nvPr/>
        </p:nvPicPr>
        <p:blipFill rotWithShape="1">
          <a:blip r:embed="rId7">
            <a:alphaModFix/>
          </a:blip>
          <a:srcRect b="0" l="0" r="0" t="0"/>
          <a:stretch/>
        </p:blipFill>
        <p:spPr>
          <a:xfrm>
            <a:off x="19175195" y="2376141"/>
            <a:ext cx="2618666" cy="2618666"/>
          </a:xfrm>
          <a:prstGeom prst="rect">
            <a:avLst/>
          </a:prstGeom>
          <a:noFill/>
          <a:ln>
            <a:noFill/>
          </a:ln>
        </p:spPr>
      </p:pic>
      <p:sp>
        <p:nvSpPr>
          <p:cNvPr id="225" name="Google Shape;225;p28"/>
          <p:cNvSpPr/>
          <p:nvPr/>
        </p:nvSpPr>
        <p:spPr>
          <a:xfrm>
            <a:off x="13318434" y="9998385"/>
            <a:ext cx="4333461" cy="1006044"/>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800"/>
              <a:buFont typeface="Helvetica Neue"/>
              <a:buNone/>
            </a:pPr>
            <a:r>
              <a:rPr b="0" i="0" lang="en-US" sz="2800" u="none" cap="none" strike="noStrike">
                <a:solidFill>
                  <a:srgbClr val="FFFFFF"/>
                </a:solidFill>
                <a:latin typeface="Helvetica Neue"/>
                <a:ea typeface="Helvetica Neue"/>
                <a:cs typeface="Helvetica Neue"/>
                <a:sym typeface="Helvetica Neue"/>
              </a:rPr>
              <a:t>Top 12 </a:t>
            </a:r>
            <a:endParaRPr/>
          </a:p>
          <a:p>
            <a:pPr indent="0" lvl="0" marL="0" marR="0" rtl="0" algn="ctr">
              <a:lnSpc>
                <a:spcPct val="100000"/>
              </a:lnSpc>
              <a:spcBef>
                <a:spcPts val="0"/>
              </a:spcBef>
              <a:spcAft>
                <a:spcPts val="0"/>
              </a:spcAft>
              <a:buClr>
                <a:srgbClr val="FFFFFF"/>
              </a:buClr>
              <a:buSzPts val="2800"/>
              <a:buFont typeface="Helvetica Neue"/>
              <a:buNone/>
            </a:pPr>
            <a:r>
              <a:rPr b="0" i="0" lang="en-US" sz="2800" u="none" cap="none" strike="noStrike">
                <a:solidFill>
                  <a:srgbClr val="FFFFFF"/>
                </a:solidFill>
                <a:latin typeface="Helvetica Neue"/>
                <a:ea typeface="Helvetica Neue"/>
                <a:cs typeface="Helvetica Neue"/>
                <a:sym typeface="Helvetica Neue"/>
              </a:rPr>
              <a:t>attributes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grpSp>
        <p:nvGrpSpPr>
          <p:cNvPr id="230" name="Google Shape;230;p29"/>
          <p:cNvGrpSpPr/>
          <p:nvPr/>
        </p:nvGrpSpPr>
        <p:grpSpPr>
          <a:xfrm>
            <a:off x="367586" y="152870"/>
            <a:ext cx="3545761" cy="3434571"/>
            <a:chOff x="0" y="0"/>
            <a:chExt cx="3545759" cy="3434568"/>
          </a:xfrm>
        </p:grpSpPr>
        <p:pic>
          <p:nvPicPr>
            <p:cNvPr descr="Image" id="231" name="Google Shape;231;p29"/>
            <p:cNvPicPr preferRelativeResize="0"/>
            <p:nvPr/>
          </p:nvPicPr>
          <p:blipFill rotWithShape="1">
            <a:blip r:embed="rId3">
              <a:alphaModFix/>
            </a:blip>
            <a:srcRect b="0" l="0" r="0" t="0"/>
            <a:stretch/>
          </p:blipFill>
          <p:spPr>
            <a:xfrm>
              <a:off x="0" y="0"/>
              <a:ext cx="3545759" cy="3434568"/>
            </a:xfrm>
            <a:prstGeom prst="rect">
              <a:avLst/>
            </a:prstGeom>
            <a:noFill/>
            <a:ln>
              <a:noFill/>
            </a:ln>
          </p:spPr>
        </p:pic>
        <p:sp>
          <p:nvSpPr>
            <p:cNvPr id="232" name="Google Shape;232;p29"/>
            <p:cNvSpPr/>
            <p:nvPr/>
          </p:nvSpPr>
          <p:spPr>
            <a:xfrm>
              <a:off x="627069" y="565291"/>
              <a:ext cx="2291621" cy="2291622"/>
            </a:xfrm>
            <a:prstGeom prst="ellipse">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233" name="Google Shape;233;p29"/>
          <p:cNvSpPr txBox="1"/>
          <p:nvPr/>
        </p:nvSpPr>
        <p:spPr>
          <a:xfrm>
            <a:off x="3290877" y="1208654"/>
            <a:ext cx="11663417" cy="1097568"/>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Output</a:t>
            </a:r>
            <a:endParaRPr/>
          </a:p>
        </p:txBody>
      </p:sp>
      <p:pic>
        <p:nvPicPr>
          <p:cNvPr id="234" name="Google Shape;234;p29"/>
          <p:cNvPicPr preferRelativeResize="0"/>
          <p:nvPr/>
        </p:nvPicPr>
        <p:blipFill rotWithShape="1">
          <a:blip r:embed="rId4">
            <a:alphaModFix/>
          </a:blip>
          <a:srcRect b="0" l="0" r="12247" t="0"/>
          <a:stretch/>
        </p:blipFill>
        <p:spPr>
          <a:xfrm>
            <a:off x="3432579" y="2489102"/>
            <a:ext cx="15845303" cy="1060510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Image" id="235" name="Google Shape;235;p29"/>
          <p:cNvPicPr preferRelativeResize="0"/>
          <p:nvPr/>
        </p:nvPicPr>
        <p:blipFill rotWithShape="1">
          <a:blip r:embed="rId5">
            <a:alphaModFix/>
          </a:blip>
          <a:srcRect b="0" l="0" r="0" t="0"/>
          <a:stretch/>
        </p:blipFill>
        <p:spPr>
          <a:xfrm>
            <a:off x="1270426" y="993933"/>
            <a:ext cx="1740079" cy="1740079"/>
          </a:xfrm>
          <a:prstGeom prst="rect">
            <a:avLst/>
          </a:prstGeom>
          <a:noFill/>
          <a:ln>
            <a:noFill/>
          </a:ln>
        </p:spPr>
      </p:pic>
      <p:pic>
        <p:nvPicPr>
          <p:cNvPr id="236" name="Google Shape;236;p29"/>
          <p:cNvPicPr preferRelativeResize="0"/>
          <p:nvPr/>
        </p:nvPicPr>
        <p:blipFill rotWithShape="1">
          <a:blip r:embed="rId4">
            <a:alphaModFix/>
          </a:blip>
          <a:srcRect b="0" l="0" r="71498" t="82538"/>
          <a:stretch/>
        </p:blipFill>
        <p:spPr>
          <a:xfrm>
            <a:off x="16123019" y="935653"/>
            <a:ext cx="7369582" cy="2651788"/>
          </a:xfrm>
          <a:prstGeom prst="rect">
            <a:avLst/>
          </a:prstGeom>
          <a:solidFill>
            <a:srgbClr val="ECECEC"/>
          </a:solidFill>
          <a:ln cap="sq" cmpd="sng" w="76200">
            <a:solidFill>
              <a:srgbClr val="6C6969"/>
            </a:solidFill>
            <a:prstDash val="solid"/>
            <a:miter lim="800000"/>
            <a:headEnd len="sm" w="sm" type="none"/>
            <a:tailEnd len="sm" w="sm" type="none"/>
          </a:ln>
          <a:effectLst>
            <a:outerShdw blurRad="50800" rotWithShape="0" algn="tr" dir="8100000" dist="38100">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descr="Image" id="241" name="Google Shape;241;p30"/>
          <p:cNvPicPr preferRelativeResize="0"/>
          <p:nvPr/>
        </p:nvPicPr>
        <p:blipFill rotWithShape="1">
          <a:blip r:embed="rId3">
            <a:alphaModFix/>
          </a:blip>
          <a:srcRect b="10426" l="28541" r="29792" t="9702"/>
          <a:stretch/>
        </p:blipFill>
        <p:spPr>
          <a:xfrm>
            <a:off x="4588808" y="4833817"/>
            <a:ext cx="4727576" cy="4757867"/>
          </a:xfrm>
          <a:custGeom>
            <a:rect b="b" l="l" r="r" t="t"/>
            <a:pathLst>
              <a:path extrusionOk="0" h="21592" w="21600">
                <a:moveTo>
                  <a:pt x="9710" y="0"/>
                </a:moveTo>
                <a:cubicBezTo>
                  <a:pt x="9615" y="2"/>
                  <a:pt x="9458" y="4"/>
                  <a:pt x="9395" y="5"/>
                </a:cubicBezTo>
                <a:cubicBezTo>
                  <a:pt x="9196" y="9"/>
                  <a:pt x="9004" y="51"/>
                  <a:pt x="8901" y="106"/>
                </a:cubicBezTo>
                <a:cubicBezTo>
                  <a:pt x="9169" y="61"/>
                  <a:pt x="9438" y="25"/>
                  <a:pt x="9710" y="0"/>
                </a:cubicBezTo>
                <a:close/>
                <a:moveTo>
                  <a:pt x="12715" y="119"/>
                </a:moveTo>
                <a:cubicBezTo>
                  <a:pt x="12921" y="155"/>
                  <a:pt x="13127" y="197"/>
                  <a:pt x="13330" y="245"/>
                </a:cubicBezTo>
                <a:cubicBezTo>
                  <a:pt x="13220" y="201"/>
                  <a:pt x="12989" y="158"/>
                  <a:pt x="12715" y="119"/>
                </a:cubicBezTo>
                <a:close/>
                <a:moveTo>
                  <a:pt x="14162" y="477"/>
                </a:moveTo>
                <a:cubicBezTo>
                  <a:pt x="14297" y="518"/>
                  <a:pt x="14455" y="573"/>
                  <a:pt x="14639" y="647"/>
                </a:cubicBezTo>
                <a:cubicBezTo>
                  <a:pt x="14481" y="587"/>
                  <a:pt x="14322" y="529"/>
                  <a:pt x="14162" y="477"/>
                </a:cubicBezTo>
                <a:close/>
                <a:moveTo>
                  <a:pt x="6622" y="764"/>
                </a:moveTo>
                <a:cubicBezTo>
                  <a:pt x="6568" y="786"/>
                  <a:pt x="6514" y="807"/>
                  <a:pt x="6461" y="830"/>
                </a:cubicBezTo>
                <a:cubicBezTo>
                  <a:pt x="6515" y="804"/>
                  <a:pt x="6562" y="785"/>
                  <a:pt x="6622" y="764"/>
                </a:cubicBezTo>
                <a:close/>
                <a:moveTo>
                  <a:pt x="10069" y="1072"/>
                </a:moveTo>
                <a:cubicBezTo>
                  <a:pt x="9623" y="1093"/>
                  <a:pt x="9184" y="1218"/>
                  <a:pt x="8813" y="1448"/>
                </a:cubicBezTo>
                <a:lnTo>
                  <a:pt x="8553" y="1608"/>
                </a:lnTo>
                <a:lnTo>
                  <a:pt x="8310" y="1453"/>
                </a:lnTo>
                <a:cubicBezTo>
                  <a:pt x="7947" y="1221"/>
                  <a:pt x="7548" y="1103"/>
                  <a:pt x="7041" y="1079"/>
                </a:cubicBezTo>
                <a:cubicBezTo>
                  <a:pt x="6093" y="1034"/>
                  <a:pt x="5292" y="1428"/>
                  <a:pt x="4767" y="2194"/>
                </a:cubicBezTo>
                <a:cubicBezTo>
                  <a:pt x="4632" y="2391"/>
                  <a:pt x="4574" y="2442"/>
                  <a:pt x="4481" y="2442"/>
                </a:cubicBezTo>
                <a:cubicBezTo>
                  <a:pt x="4416" y="2443"/>
                  <a:pt x="4236" y="2469"/>
                  <a:pt x="4082" y="2502"/>
                </a:cubicBezTo>
                <a:cubicBezTo>
                  <a:pt x="3927" y="2534"/>
                  <a:pt x="3786" y="2545"/>
                  <a:pt x="3766" y="2527"/>
                </a:cubicBezTo>
                <a:cubicBezTo>
                  <a:pt x="3760" y="2521"/>
                  <a:pt x="3807" y="2480"/>
                  <a:pt x="3839" y="2448"/>
                </a:cubicBezTo>
                <a:cubicBezTo>
                  <a:pt x="3542" y="2439"/>
                  <a:pt x="2367" y="3293"/>
                  <a:pt x="2154" y="3694"/>
                </a:cubicBezTo>
                <a:cubicBezTo>
                  <a:pt x="2047" y="3896"/>
                  <a:pt x="1848" y="4294"/>
                  <a:pt x="1712" y="4577"/>
                </a:cubicBezTo>
                <a:cubicBezTo>
                  <a:pt x="1575" y="4859"/>
                  <a:pt x="1272" y="5466"/>
                  <a:pt x="1037" y="5926"/>
                </a:cubicBezTo>
                <a:cubicBezTo>
                  <a:pt x="956" y="6084"/>
                  <a:pt x="887" y="6237"/>
                  <a:pt x="818" y="6388"/>
                </a:cubicBezTo>
                <a:cubicBezTo>
                  <a:pt x="1181" y="5613"/>
                  <a:pt x="1674" y="4732"/>
                  <a:pt x="1746" y="4776"/>
                </a:cubicBezTo>
                <a:cubicBezTo>
                  <a:pt x="1766" y="4788"/>
                  <a:pt x="1792" y="5044"/>
                  <a:pt x="1804" y="5346"/>
                </a:cubicBezTo>
                <a:cubicBezTo>
                  <a:pt x="1821" y="5774"/>
                  <a:pt x="1845" y="5950"/>
                  <a:pt x="1922" y="6149"/>
                </a:cubicBezTo>
                <a:lnTo>
                  <a:pt x="2022" y="6403"/>
                </a:lnTo>
                <a:lnTo>
                  <a:pt x="1917" y="6486"/>
                </a:lnTo>
                <a:cubicBezTo>
                  <a:pt x="1190" y="7055"/>
                  <a:pt x="843" y="7754"/>
                  <a:pt x="843" y="8642"/>
                </a:cubicBezTo>
                <a:cubicBezTo>
                  <a:pt x="843" y="9547"/>
                  <a:pt x="1221" y="10304"/>
                  <a:pt x="1926" y="10816"/>
                </a:cubicBezTo>
                <a:cubicBezTo>
                  <a:pt x="2229" y="11035"/>
                  <a:pt x="2236" y="11054"/>
                  <a:pt x="2093" y="11215"/>
                </a:cubicBezTo>
                <a:cubicBezTo>
                  <a:pt x="2050" y="11263"/>
                  <a:pt x="1937" y="11449"/>
                  <a:pt x="1840" y="11628"/>
                </a:cubicBezTo>
                <a:cubicBezTo>
                  <a:pt x="1168" y="12869"/>
                  <a:pt x="1472" y="14425"/>
                  <a:pt x="2560" y="15318"/>
                </a:cubicBezTo>
                <a:cubicBezTo>
                  <a:pt x="2985" y="15667"/>
                  <a:pt x="3730" y="15958"/>
                  <a:pt x="4200" y="15958"/>
                </a:cubicBezTo>
                <a:cubicBezTo>
                  <a:pt x="4378" y="15958"/>
                  <a:pt x="4392" y="15966"/>
                  <a:pt x="4453" y="16118"/>
                </a:cubicBezTo>
                <a:cubicBezTo>
                  <a:pt x="4654" y="16614"/>
                  <a:pt x="4802" y="16851"/>
                  <a:pt x="5094" y="17141"/>
                </a:cubicBezTo>
                <a:cubicBezTo>
                  <a:pt x="5972" y="18014"/>
                  <a:pt x="7424" y="18131"/>
                  <a:pt x="8452" y="17411"/>
                </a:cubicBezTo>
                <a:cubicBezTo>
                  <a:pt x="8563" y="17333"/>
                  <a:pt x="8569" y="17334"/>
                  <a:pt x="8669" y="17413"/>
                </a:cubicBezTo>
                <a:cubicBezTo>
                  <a:pt x="8853" y="17557"/>
                  <a:pt x="9326" y="17793"/>
                  <a:pt x="9567" y="17863"/>
                </a:cubicBezTo>
                <a:cubicBezTo>
                  <a:pt x="10037" y="17999"/>
                  <a:pt x="10836" y="17929"/>
                  <a:pt x="11262" y="17714"/>
                </a:cubicBezTo>
                <a:lnTo>
                  <a:pt x="11427" y="17629"/>
                </a:lnTo>
                <a:lnTo>
                  <a:pt x="11502" y="17759"/>
                </a:lnTo>
                <a:cubicBezTo>
                  <a:pt x="11543" y="17830"/>
                  <a:pt x="11641" y="17999"/>
                  <a:pt x="11719" y="18135"/>
                </a:cubicBezTo>
                <a:cubicBezTo>
                  <a:pt x="11797" y="18271"/>
                  <a:pt x="11924" y="18456"/>
                  <a:pt x="12000" y="18546"/>
                </a:cubicBezTo>
                <a:lnTo>
                  <a:pt x="12140" y="18710"/>
                </a:lnTo>
                <a:lnTo>
                  <a:pt x="12615" y="18663"/>
                </a:lnTo>
                <a:cubicBezTo>
                  <a:pt x="12876" y="18637"/>
                  <a:pt x="13132" y="18605"/>
                  <a:pt x="13183" y="18594"/>
                </a:cubicBezTo>
                <a:cubicBezTo>
                  <a:pt x="13244" y="18581"/>
                  <a:pt x="13339" y="18629"/>
                  <a:pt x="13471" y="18737"/>
                </a:cubicBezTo>
                <a:cubicBezTo>
                  <a:pt x="13580" y="18825"/>
                  <a:pt x="13839" y="18984"/>
                  <a:pt x="14048" y="19091"/>
                </a:cubicBezTo>
                <a:lnTo>
                  <a:pt x="14427" y="19288"/>
                </a:lnTo>
                <a:lnTo>
                  <a:pt x="14622" y="19724"/>
                </a:lnTo>
                <a:cubicBezTo>
                  <a:pt x="14730" y="19964"/>
                  <a:pt x="14840" y="20179"/>
                  <a:pt x="14864" y="20203"/>
                </a:cubicBezTo>
                <a:cubicBezTo>
                  <a:pt x="14887" y="20226"/>
                  <a:pt x="15096" y="20259"/>
                  <a:pt x="15328" y="20275"/>
                </a:cubicBezTo>
                <a:cubicBezTo>
                  <a:pt x="15560" y="20291"/>
                  <a:pt x="15760" y="20320"/>
                  <a:pt x="15772" y="20340"/>
                </a:cubicBezTo>
                <a:cubicBezTo>
                  <a:pt x="15794" y="20375"/>
                  <a:pt x="15459" y="20543"/>
                  <a:pt x="15050" y="20720"/>
                </a:cubicBezTo>
                <a:cubicBezTo>
                  <a:pt x="15658" y="20531"/>
                  <a:pt x="16569" y="20166"/>
                  <a:pt x="16637" y="20062"/>
                </a:cubicBezTo>
                <a:cubicBezTo>
                  <a:pt x="16695" y="19973"/>
                  <a:pt x="17097" y="19630"/>
                  <a:pt x="17527" y="19300"/>
                </a:cubicBezTo>
                <a:cubicBezTo>
                  <a:pt x="18129" y="18840"/>
                  <a:pt x="18426" y="18708"/>
                  <a:pt x="18817" y="18728"/>
                </a:cubicBezTo>
                <a:cubicBezTo>
                  <a:pt x="19271" y="18751"/>
                  <a:pt x="19368" y="18683"/>
                  <a:pt x="19754" y="18070"/>
                </a:cubicBezTo>
                <a:cubicBezTo>
                  <a:pt x="20117" y="17493"/>
                  <a:pt x="20159" y="17336"/>
                  <a:pt x="20015" y="17069"/>
                </a:cubicBezTo>
                <a:cubicBezTo>
                  <a:pt x="19885" y="16827"/>
                  <a:pt x="19886" y="16702"/>
                  <a:pt x="20021" y="16541"/>
                </a:cubicBezTo>
                <a:cubicBezTo>
                  <a:pt x="20103" y="16442"/>
                  <a:pt x="20140" y="16362"/>
                  <a:pt x="20120" y="16339"/>
                </a:cubicBezTo>
                <a:cubicBezTo>
                  <a:pt x="20111" y="16355"/>
                  <a:pt x="20103" y="16371"/>
                  <a:pt x="20093" y="16386"/>
                </a:cubicBezTo>
                <a:cubicBezTo>
                  <a:pt x="19750" y="16949"/>
                  <a:pt x="19761" y="16940"/>
                  <a:pt x="19604" y="16743"/>
                </a:cubicBezTo>
                <a:cubicBezTo>
                  <a:pt x="19476" y="16583"/>
                  <a:pt x="19473" y="16572"/>
                  <a:pt x="19515" y="16321"/>
                </a:cubicBezTo>
                <a:cubicBezTo>
                  <a:pt x="19519" y="16297"/>
                  <a:pt x="19521" y="16256"/>
                  <a:pt x="19524" y="16224"/>
                </a:cubicBezTo>
                <a:cubicBezTo>
                  <a:pt x="19524" y="16224"/>
                  <a:pt x="19524" y="16223"/>
                  <a:pt x="19524" y="16222"/>
                </a:cubicBezTo>
                <a:cubicBezTo>
                  <a:pt x="19490" y="16122"/>
                  <a:pt x="19496" y="16050"/>
                  <a:pt x="19535" y="16001"/>
                </a:cubicBezTo>
                <a:cubicBezTo>
                  <a:pt x="19538" y="15714"/>
                  <a:pt x="19518" y="15355"/>
                  <a:pt x="19480" y="15185"/>
                </a:cubicBezTo>
                <a:cubicBezTo>
                  <a:pt x="19462" y="15100"/>
                  <a:pt x="19517" y="15000"/>
                  <a:pt x="19741" y="14704"/>
                </a:cubicBezTo>
                <a:cubicBezTo>
                  <a:pt x="19897" y="14498"/>
                  <a:pt x="20024" y="14309"/>
                  <a:pt x="20024" y="14284"/>
                </a:cubicBezTo>
                <a:cubicBezTo>
                  <a:pt x="20024" y="14135"/>
                  <a:pt x="19577" y="13342"/>
                  <a:pt x="19303" y="13006"/>
                </a:cubicBezTo>
                <a:lnTo>
                  <a:pt x="19223" y="12908"/>
                </a:lnTo>
                <a:lnTo>
                  <a:pt x="18686" y="12970"/>
                </a:lnTo>
                <a:lnTo>
                  <a:pt x="18149" y="13031"/>
                </a:lnTo>
                <a:lnTo>
                  <a:pt x="17970" y="12910"/>
                </a:lnTo>
                <a:cubicBezTo>
                  <a:pt x="17747" y="12758"/>
                  <a:pt x="17317" y="12539"/>
                  <a:pt x="17165" y="12501"/>
                </a:cubicBezTo>
                <a:cubicBezTo>
                  <a:pt x="17004" y="12462"/>
                  <a:pt x="16950" y="12389"/>
                  <a:pt x="16742" y="11923"/>
                </a:cubicBezTo>
                <a:cubicBezTo>
                  <a:pt x="16642" y="11699"/>
                  <a:pt x="16535" y="11478"/>
                  <a:pt x="16505" y="11430"/>
                </a:cubicBezTo>
                <a:cubicBezTo>
                  <a:pt x="16455" y="11353"/>
                  <a:pt x="16472" y="11306"/>
                  <a:pt x="16639" y="11033"/>
                </a:cubicBezTo>
                <a:cubicBezTo>
                  <a:pt x="16942" y="10539"/>
                  <a:pt x="17054" y="10152"/>
                  <a:pt x="17078" y="9530"/>
                </a:cubicBezTo>
                <a:cubicBezTo>
                  <a:pt x="17093" y="9125"/>
                  <a:pt x="17080" y="8929"/>
                  <a:pt x="17023" y="8692"/>
                </a:cubicBezTo>
                <a:cubicBezTo>
                  <a:pt x="16876" y="8080"/>
                  <a:pt x="16509" y="7480"/>
                  <a:pt x="16040" y="7087"/>
                </a:cubicBezTo>
                <a:cubicBezTo>
                  <a:pt x="15915" y="6982"/>
                  <a:pt x="15787" y="6872"/>
                  <a:pt x="15758" y="6844"/>
                </a:cubicBezTo>
                <a:cubicBezTo>
                  <a:pt x="15714" y="6803"/>
                  <a:pt x="15734" y="6733"/>
                  <a:pt x="15854" y="6497"/>
                </a:cubicBezTo>
                <a:cubicBezTo>
                  <a:pt x="16047" y="6116"/>
                  <a:pt x="16137" y="5716"/>
                  <a:pt x="16137" y="5243"/>
                </a:cubicBezTo>
                <a:cubicBezTo>
                  <a:pt x="16134" y="3872"/>
                  <a:pt x="15221" y="2778"/>
                  <a:pt x="13848" y="2502"/>
                </a:cubicBezTo>
                <a:cubicBezTo>
                  <a:pt x="13497" y="2431"/>
                  <a:pt x="13014" y="2435"/>
                  <a:pt x="12670" y="2511"/>
                </a:cubicBezTo>
                <a:cubicBezTo>
                  <a:pt x="12569" y="2533"/>
                  <a:pt x="12541" y="2515"/>
                  <a:pt x="12475" y="2397"/>
                </a:cubicBezTo>
                <a:cubicBezTo>
                  <a:pt x="12227" y="1948"/>
                  <a:pt x="11810" y="1547"/>
                  <a:pt x="11364" y="1329"/>
                </a:cubicBezTo>
                <a:cubicBezTo>
                  <a:pt x="10968" y="1136"/>
                  <a:pt x="10515" y="1051"/>
                  <a:pt x="10069" y="1072"/>
                </a:cubicBezTo>
                <a:close/>
                <a:moveTo>
                  <a:pt x="5730" y="1178"/>
                </a:moveTo>
                <a:cubicBezTo>
                  <a:pt x="5459" y="1279"/>
                  <a:pt x="4979" y="1584"/>
                  <a:pt x="4600" y="1866"/>
                </a:cubicBezTo>
                <a:cubicBezTo>
                  <a:pt x="4968" y="1614"/>
                  <a:pt x="5344" y="1381"/>
                  <a:pt x="5730" y="1178"/>
                </a:cubicBezTo>
                <a:close/>
                <a:moveTo>
                  <a:pt x="19596" y="4427"/>
                </a:moveTo>
                <a:cubicBezTo>
                  <a:pt x="19695" y="4545"/>
                  <a:pt x="19746" y="4623"/>
                  <a:pt x="19767" y="4674"/>
                </a:cubicBezTo>
                <a:cubicBezTo>
                  <a:pt x="19710" y="4591"/>
                  <a:pt x="19655" y="4509"/>
                  <a:pt x="19596" y="4427"/>
                </a:cubicBezTo>
                <a:close/>
                <a:moveTo>
                  <a:pt x="20015" y="5034"/>
                </a:moveTo>
                <a:cubicBezTo>
                  <a:pt x="20096" y="5162"/>
                  <a:pt x="20165" y="5294"/>
                  <a:pt x="20240" y="5423"/>
                </a:cubicBezTo>
                <a:cubicBezTo>
                  <a:pt x="20232" y="5397"/>
                  <a:pt x="20216" y="5366"/>
                  <a:pt x="20213" y="5344"/>
                </a:cubicBezTo>
                <a:cubicBezTo>
                  <a:pt x="20198" y="5241"/>
                  <a:pt x="20114" y="5117"/>
                  <a:pt x="20015" y="5034"/>
                </a:cubicBezTo>
                <a:close/>
                <a:moveTo>
                  <a:pt x="20536" y="5951"/>
                </a:moveTo>
                <a:cubicBezTo>
                  <a:pt x="20595" y="6048"/>
                  <a:pt x="20644" y="6146"/>
                  <a:pt x="20657" y="6216"/>
                </a:cubicBezTo>
                <a:cubicBezTo>
                  <a:pt x="20616" y="6128"/>
                  <a:pt x="20580" y="6038"/>
                  <a:pt x="20536" y="5951"/>
                </a:cubicBezTo>
                <a:close/>
                <a:moveTo>
                  <a:pt x="21212" y="7619"/>
                </a:moveTo>
                <a:cubicBezTo>
                  <a:pt x="21330" y="8006"/>
                  <a:pt x="21417" y="8404"/>
                  <a:pt x="21489" y="8805"/>
                </a:cubicBezTo>
                <a:cubicBezTo>
                  <a:pt x="21457" y="8464"/>
                  <a:pt x="21423" y="8194"/>
                  <a:pt x="21384" y="8101"/>
                </a:cubicBezTo>
                <a:cubicBezTo>
                  <a:pt x="21306" y="7911"/>
                  <a:pt x="21235" y="7711"/>
                  <a:pt x="21212" y="7619"/>
                </a:cubicBezTo>
                <a:close/>
                <a:moveTo>
                  <a:pt x="120" y="8507"/>
                </a:moveTo>
                <a:cubicBezTo>
                  <a:pt x="48" y="8576"/>
                  <a:pt x="16" y="8760"/>
                  <a:pt x="0" y="9200"/>
                </a:cubicBezTo>
                <a:cubicBezTo>
                  <a:pt x="33" y="8967"/>
                  <a:pt x="72" y="8735"/>
                  <a:pt x="120" y="8507"/>
                </a:cubicBezTo>
                <a:close/>
                <a:moveTo>
                  <a:pt x="21600" y="12055"/>
                </a:moveTo>
                <a:cubicBezTo>
                  <a:pt x="21577" y="12253"/>
                  <a:pt x="21548" y="12452"/>
                  <a:pt x="21513" y="12649"/>
                </a:cubicBezTo>
                <a:cubicBezTo>
                  <a:pt x="21526" y="12601"/>
                  <a:pt x="21540" y="12538"/>
                  <a:pt x="21553" y="12509"/>
                </a:cubicBezTo>
                <a:cubicBezTo>
                  <a:pt x="21577" y="12450"/>
                  <a:pt x="21591" y="12273"/>
                  <a:pt x="21600" y="12055"/>
                </a:cubicBezTo>
                <a:close/>
                <a:moveTo>
                  <a:pt x="2" y="12327"/>
                </a:moveTo>
                <a:cubicBezTo>
                  <a:pt x="18" y="12737"/>
                  <a:pt x="48" y="12918"/>
                  <a:pt x="116" y="12986"/>
                </a:cubicBezTo>
                <a:cubicBezTo>
                  <a:pt x="71" y="12768"/>
                  <a:pt x="33" y="12548"/>
                  <a:pt x="2" y="12327"/>
                </a:cubicBezTo>
                <a:close/>
                <a:moveTo>
                  <a:pt x="21439" y="13011"/>
                </a:moveTo>
                <a:cubicBezTo>
                  <a:pt x="21283" y="13743"/>
                  <a:pt x="21052" y="14460"/>
                  <a:pt x="20742" y="15151"/>
                </a:cubicBezTo>
                <a:cubicBezTo>
                  <a:pt x="21064" y="14481"/>
                  <a:pt x="21363" y="13634"/>
                  <a:pt x="21411" y="13177"/>
                </a:cubicBezTo>
                <a:cubicBezTo>
                  <a:pt x="21417" y="13123"/>
                  <a:pt x="21430" y="13067"/>
                  <a:pt x="21439" y="13011"/>
                </a:cubicBezTo>
                <a:close/>
                <a:moveTo>
                  <a:pt x="205" y="13398"/>
                </a:moveTo>
                <a:cubicBezTo>
                  <a:pt x="205" y="13405"/>
                  <a:pt x="208" y="13413"/>
                  <a:pt x="209" y="13420"/>
                </a:cubicBezTo>
                <a:cubicBezTo>
                  <a:pt x="207" y="13413"/>
                  <a:pt x="207" y="13405"/>
                  <a:pt x="205" y="13398"/>
                </a:cubicBezTo>
                <a:close/>
                <a:moveTo>
                  <a:pt x="15799" y="14126"/>
                </a:moveTo>
                <a:cubicBezTo>
                  <a:pt x="16563" y="14126"/>
                  <a:pt x="17346" y="14903"/>
                  <a:pt x="17346" y="15660"/>
                </a:cubicBezTo>
                <a:cubicBezTo>
                  <a:pt x="17346" y="16369"/>
                  <a:pt x="16997" y="17008"/>
                  <a:pt x="16461" y="17283"/>
                </a:cubicBezTo>
                <a:cubicBezTo>
                  <a:pt x="15737" y="17655"/>
                  <a:pt x="15153" y="17554"/>
                  <a:pt x="14496" y="16946"/>
                </a:cubicBezTo>
                <a:cubicBezTo>
                  <a:pt x="13364" y="15901"/>
                  <a:pt x="14186" y="14126"/>
                  <a:pt x="15799" y="14126"/>
                </a:cubicBezTo>
                <a:close/>
                <a:moveTo>
                  <a:pt x="720" y="14933"/>
                </a:moveTo>
                <a:cubicBezTo>
                  <a:pt x="848" y="15413"/>
                  <a:pt x="1378" y="16367"/>
                  <a:pt x="1763" y="16824"/>
                </a:cubicBezTo>
                <a:cubicBezTo>
                  <a:pt x="1348" y="16226"/>
                  <a:pt x="1000" y="15596"/>
                  <a:pt x="720" y="14933"/>
                </a:cubicBezTo>
                <a:close/>
                <a:moveTo>
                  <a:pt x="17620" y="19131"/>
                </a:moveTo>
                <a:cubicBezTo>
                  <a:pt x="17642" y="19154"/>
                  <a:pt x="17488" y="19294"/>
                  <a:pt x="17246" y="19472"/>
                </a:cubicBezTo>
                <a:cubicBezTo>
                  <a:pt x="17019" y="19639"/>
                  <a:pt x="16823" y="19776"/>
                  <a:pt x="16811" y="19776"/>
                </a:cubicBezTo>
                <a:cubicBezTo>
                  <a:pt x="16744" y="19776"/>
                  <a:pt x="16747" y="19674"/>
                  <a:pt x="16820" y="19531"/>
                </a:cubicBezTo>
                <a:cubicBezTo>
                  <a:pt x="16892" y="19392"/>
                  <a:pt x="16953" y="19349"/>
                  <a:pt x="17243" y="19230"/>
                </a:cubicBezTo>
                <a:cubicBezTo>
                  <a:pt x="17441" y="19149"/>
                  <a:pt x="17597" y="19109"/>
                  <a:pt x="17620" y="19131"/>
                </a:cubicBezTo>
                <a:close/>
                <a:moveTo>
                  <a:pt x="9679" y="21534"/>
                </a:moveTo>
                <a:cubicBezTo>
                  <a:pt x="9854" y="21586"/>
                  <a:pt x="10223" y="21600"/>
                  <a:pt x="10677" y="21588"/>
                </a:cubicBezTo>
                <a:cubicBezTo>
                  <a:pt x="10340" y="21585"/>
                  <a:pt x="10009" y="21566"/>
                  <a:pt x="9679" y="21534"/>
                </a:cubicBezTo>
                <a:close/>
              </a:path>
            </a:pathLst>
          </a:custGeom>
          <a:noFill/>
          <a:ln>
            <a:noFill/>
          </a:ln>
        </p:spPr>
      </p:pic>
      <p:sp>
        <p:nvSpPr>
          <p:cNvPr id="242" name="Google Shape;242;p30"/>
          <p:cNvSpPr txBox="1"/>
          <p:nvPr/>
        </p:nvSpPr>
        <p:spPr>
          <a:xfrm>
            <a:off x="9547077" y="4891032"/>
            <a:ext cx="14716126" cy="4643438"/>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11200"/>
              <a:buFont typeface="Helvetica Neue"/>
              <a:buNone/>
            </a:pPr>
            <a:r>
              <a:rPr b="0" i="0" lang="en-US" sz="11200" u="none" cap="none" strike="noStrike">
                <a:solidFill>
                  <a:srgbClr val="5C606A"/>
                </a:solidFill>
                <a:latin typeface="Helvetica Neue"/>
                <a:ea typeface="Helvetica Neue"/>
                <a:cs typeface="Helvetica Neue"/>
                <a:sym typeface="Helvetica Neue"/>
              </a:rPr>
              <a:t>Post-Predictive 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grpSp>
        <p:nvGrpSpPr>
          <p:cNvPr id="247" name="Google Shape;247;p31"/>
          <p:cNvGrpSpPr/>
          <p:nvPr/>
        </p:nvGrpSpPr>
        <p:grpSpPr>
          <a:xfrm>
            <a:off x="367586" y="152870"/>
            <a:ext cx="3545760" cy="3434570"/>
            <a:chOff x="0" y="0"/>
            <a:chExt cx="3545759" cy="3434568"/>
          </a:xfrm>
        </p:grpSpPr>
        <p:pic>
          <p:nvPicPr>
            <p:cNvPr descr="Image" id="248" name="Google Shape;248;p31"/>
            <p:cNvPicPr preferRelativeResize="0"/>
            <p:nvPr/>
          </p:nvPicPr>
          <p:blipFill rotWithShape="1">
            <a:blip r:embed="rId3">
              <a:alphaModFix/>
            </a:blip>
            <a:srcRect b="0" l="0" r="0" t="0"/>
            <a:stretch/>
          </p:blipFill>
          <p:spPr>
            <a:xfrm>
              <a:off x="0" y="0"/>
              <a:ext cx="3545759" cy="3434568"/>
            </a:xfrm>
            <a:prstGeom prst="rect">
              <a:avLst/>
            </a:prstGeom>
            <a:noFill/>
            <a:ln>
              <a:noFill/>
            </a:ln>
          </p:spPr>
        </p:pic>
        <p:sp>
          <p:nvSpPr>
            <p:cNvPr id="249" name="Google Shape;249;p31"/>
            <p:cNvSpPr/>
            <p:nvPr/>
          </p:nvSpPr>
          <p:spPr>
            <a:xfrm>
              <a:off x="697181" y="551897"/>
              <a:ext cx="2105341" cy="2105340"/>
            </a:xfrm>
            <a:prstGeom prst="ellipse">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Image" id="250" name="Google Shape;250;p31"/>
          <p:cNvPicPr preferRelativeResize="0"/>
          <p:nvPr/>
        </p:nvPicPr>
        <p:blipFill rotWithShape="1">
          <a:blip r:embed="rId4">
            <a:alphaModFix/>
          </a:blip>
          <a:srcRect b="67467" l="35505" r="34066" t="780"/>
          <a:stretch/>
        </p:blipFill>
        <p:spPr>
          <a:xfrm>
            <a:off x="860543" y="526931"/>
            <a:ext cx="2686863" cy="2635582"/>
          </a:xfrm>
          <a:prstGeom prst="rect">
            <a:avLst/>
          </a:prstGeom>
          <a:noFill/>
          <a:ln>
            <a:noFill/>
          </a:ln>
        </p:spPr>
      </p:pic>
      <p:sp>
        <p:nvSpPr>
          <p:cNvPr id="251" name="Google Shape;251;p31"/>
          <p:cNvSpPr txBox="1"/>
          <p:nvPr/>
        </p:nvSpPr>
        <p:spPr>
          <a:xfrm>
            <a:off x="3287410" y="1255846"/>
            <a:ext cx="6944626" cy="1097567"/>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Cluster K-Means</a:t>
            </a:r>
            <a:endParaRPr/>
          </a:p>
        </p:txBody>
      </p:sp>
      <p:sp>
        <p:nvSpPr>
          <p:cNvPr id="252" name="Google Shape;252;p31"/>
          <p:cNvSpPr txBox="1"/>
          <p:nvPr/>
        </p:nvSpPr>
        <p:spPr>
          <a:xfrm>
            <a:off x="13318434" y="5770240"/>
            <a:ext cx="8643468" cy="5561137"/>
          </a:xfrm>
          <a:prstGeom prst="rect">
            <a:avLst/>
          </a:prstGeom>
          <a:solidFill>
            <a:schemeClr val="lt1"/>
          </a:solidFill>
          <a:ln>
            <a:noFill/>
          </a:ln>
        </p:spPr>
        <p:txBody>
          <a:bodyPr anchorCtr="0" anchor="ctr" bIns="71425" lIns="71425" spcFirstLastPara="1" rIns="71425" wrap="square" tIns="71425">
            <a:noAutofit/>
          </a:bodyPr>
          <a:lstStyle/>
          <a:p>
            <a:pPr indent="-571500" lvl="0" marL="571500" marR="0" rtl="0" algn="just">
              <a:lnSpc>
                <a:spcPct val="100000"/>
              </a:lnSpc>
              <a:spcBef>
                <a:spcPts val="0"/>
              </a:spcBef>
              <a:spcAft>
                <a:spcPts val="0"/>
              </a:spcAft>
              <a:buClr>
                <a:srgbClr val="5E5E5E"/>
              </a:buClr>
              <a:buSzPts val="3200"/>
              <a:buFont typeface="Arial"/>
              <a:buChar char="•"/>
            </a:pPr>
            <a:r>
              <a:rPr b="0" i="0" lang="en-US" sz="3200" u="none" cap="none" strike="noStrike">
                <a:solidFill>
                  <a:srgbClr val="5E5E5E"/>
                </a:solidFill>
                <a:latin typeface="Helvetica Neue"/>
                <a:ea typeface="Helvetica Neue"/>
                <a:cs typeface="Helvetica Neue"/>
                <a:sym typeface="Helvetica Neue"/>
              </a:rPr>
              <a:t>Using the class of interest “YES”, 3 different amounts of clusters where tested using K-means algorithm in WEKA. </a:t>
            </a:r>
            <a:endParaRPr b="0" i="0" sz="3200" u="none" cap="none" strike="noStrike">
              <a:solidFill>
                <a:srgbClr val="5E5E5E"/>
              </a:solidFill>
              <a:latin typeface="Helvetica Neue"/>
              <a:ea typeface="Helvetica Neue"/>
              <a:cs typeface="Helvetica Neue"/>
              <a:sym typeface="Helvetica Neue"/>
            </a:endParaRPr>
          </a:p>
          <a:p>
            <a:pPr indent="-368300" lvl="0" marL="571500" marR="0" rtl="0" algn="just">
              <a:lnSpc>
                <a:spcPct val="100000"/>
              </a:lnSpc>
              <a:spcBef>
                <a:spcPts val="0"/>
              </a:spcBef>
              <a:spcAft>
                <a:spcPts val="0"/>
              </a:spcAft>
              <a:buClr>
                <a:srgbClr val="5E5E5E"/>
              </a:buClr>
              <a:buSzPts val="3200"/>
              <a:buFont typeface="Arial"/>
              <a:buNone/>
            </a:pPr>
            <a:r>
              <a:t/>
            </a:r>
            <a:endParaRPr b="0" i="0" sz="3200" u="none" cap="none" strike="noStrike">
              <a:solidFill>
                <a:srgbClr val="5E5E5E"/>
              </a:solidFill>
              <a:latin typeface="Helvetica Neue"/>
              <a:ea typeface="Helvetica Neue"/>
              <a:cs typeface="Helvetica Neue"/>
              <a:sym typeface="Helvetica Neue"/>
            </a:endParaRPr>
          </a:p>
          <a:p>
            <a:pPr indent="-571500" lvl="0" marL="571500" marR="0" rtl="0" algn="just">
              <a:lnSpc>
                <a:spcPct val="100000"/>
              </a:lnSpc>
              <a:spcBef>
                <a:spcPts val="0"/>
              </a:spcBef>
              <a:spcAft>
                <a:spcPts val="0"/>
              </a:spcAft>
              <a:buClr>
                <a:srgbClr val="5E5E5E"/>
              </a:buClr>
              <a:buSzPts val="3200"/>
              <a:buFont typeface="Arial"/>
              <a:buChar char="•"/>
            </a:pPr>
            <a:r>
              <a:rPr b="0" i="0" lang="en-US" sz="3200" u="none" cap="none" strike="noStrike">
                <a:solidFill>
                  <a:srgbClr val="5E5E5E"/>
                </a:solidFill>
                <a:latin typeface="Helvetica Neue"/>
                <a:ea typeface="Helvetica Neue"/>
                <a:cs typeface="Helvetica Neue"/>
                <a:sym typeface="Helvetica Neue"/>
              </a:rPr>
              <a:t>The most successful experiment was the one that included 2 clusters, given that it outputs the minimum amount of incorrectly clustered instances possible.</a:t>
            </a:r>
            <a:endParaRPr b="0" i="0" sz="3200" u="none" cap="none" strike="noStrike">
              <a:solidFill>
                <a:srgbClr val="5E5E5E"/>
              </a:solidFill>
              <a:latin typeface="Helvetica Neue"/>
              <a:ea typeface="Helvetica Neue"/>
              <a:cs typeface="Helvetica Neue"/>
              <a:sym typeface="Helvetica Neue"/>
            </a:endParaRPr>
          </a:p>
          <a:p>
            <a:pPr indent="-368300" lvl="0" marL="571500" marR="0" rtl="0" algn="just">
              <a:lnSpc>
                <a:spcPct val="100000"/>
              </a:lnSpc>
              <a:spcBef>
                <a:spcPts val="0"/>
              </a:spcBef>
              <a:spcAft>
                <a:spcPts val="0"/>
              </a:spcAft>
              <a:buClr>
                <a:srgbClr val="5E5E5E"/>
              </a:buClr>
              <a:buSzPts val="3200"/>
              <a:buFont typeface="Arial"/>
              <a:buNone/>
            </a:pPr>
            <a:r>
              <a:t/>
            </a:r>
            <a:endParaRPr b="0" i="0" sz="3200" u="none" cap="none" strike="noStrike">
              <a:solidFill>
                <a:srgbClr val="5E5E5E"/>
              </a:solidFill>
              <a:latin typeface="Helvetica Neue"/>
              <a:ea typeface="Helvetica Neue"/>
              <a:cs typeface="Helvetica Neue"/>
              <a:sym typeface="Helvetica Neue"/>
            </a:endParaRPr>
          </a:p>
          <a:p>
            <a:pPr indent="-571500" lvl="0" marL="571500" marR="0" rtl="0" algn="just">
              <a:lnSpc>
                <a:spcPct val="100000"/>
              </a:lnSpc>
              <a:spcBef>
                <a:spcPts val="0"/>
              </a:spcBef>
              <a:spcAft>
                <a:spcPts val="0"/>
              </a:spcAft>
              <a:buClr>
                <a:srgbClr val="5E5E5E"/>
              </a:buClr>
              <a:buSzPts val="3200"/>
              <a:buFont typeface="Arial"/>
              <a:buChar char="•"/>
            </a:pPr>
            <a:r>
              <a:rPr b="1" i="0" lang="en-US" sz="3200" u="none" cap="none" strike="noStrike">
                <a:solidFill>
                  <a:srgbClr val="5E5E5E"/>
                </a:solidFill>
                <a:latin typeface="Helvetica Neue"/>
                <a:ea typeface="Helvetica Neue"/>
                <a:cs typeface="Helvetica Neue"/>
                <a:sym typeface="Helvetica Neue"/>
              </a:rPr>
              <a:t> Ex. :When trying 3 clusters, 54.6461%  incorrectly clustered instances.</a:t>
            </a:r>
            <a:endParaRPr b="0" i="0" sz="3200" u="none" cap="none" strike="noStrike">
              <a:solidFill>
                <a:srgbClr val="5E5E5E"/>
              </a:solidFill>
              <a:latin typeface="Helvetica Neue"/>
              <a:ea typeface="Helvetica Neue"/>
              <a:cs typeface="Helvetica Neue"/>
              <a:sym typeface="Helvetica Neue"/>
            </a:endParaRPr>
          </a:p>
        </p:txBody>
      </p:sp>
      <p:pic>
        <p:nvPicPr>
          <p:cNvPr id="253" name="Google Shape;253;p31"/>
          <p:cNvPicPr preferRelativeResize="0"/>
          <p:nvPr/>
        </p:nvPicPr>
        <p:blipFill rotWithShape="1">
          <a:blip r:embed="rId5">
            <a:alphaModFix/>
          </a:blip>
          <a:srcRect b="5965" l="958" r="11568" t="8262"/>
          <a:stretch/>
        </p:blipFill>
        <p:spPr>
          <a:xfrm>
            <a:off x="1524893" y="4266661"/>
            <a:ext cx="11038167" cy="822762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grpSp>
        <p:nvGrpSpPr>
          <p:cNvPr id="258" name="Google Shape;258;p32"/>
          <p:cNvGrpSpPr/>
          <p:nvPr/>
        </p:nvGrpSpPr>
        <p:grpSpPr>
          <a:xfrm>
            <a:off x="367586" y="152870"/>
            <a:ext cx="3545760" cy="3434570"/>
            <a:chOff x="0" y="0"/>
            <a:chExt cx="3545759" cy="3434568"/>
          </a:xfrm>
        </p:grpSpPr>
        <p:pic>
          <p:nvPicPr>
            <p:cNvPr descr="Image" id="259" name="Google Shape;259;p32"/>
            <p:cNvPicPr preferRelativeResize="0"/>
            <p:nvPr/>
          </p:nvPicPr>
          <p:blipFill rotWithShape="1">
            <a:blip r:embed="rId3">
              <a:alphaModFix/>
            </a:blip>
            <a:srcRect b="0" l="0" r="0" t="0"/>
            <a:stretch/>
          </p:blipFill>
          <p:spPr>
            <a:xfrm>
              <a:off x="0" y="0"/>
              <a:ext cx="3545759" cy="3434568"/>
            </a:xfrm>
            <a:prstGeom prst="rect">
              <a:avLst/>
            </a:prstGeom>
            <a:noFill/>
            <a:ln>
              <a:noFill/>
            </a:ln>
          </p:spPr>
        </p:pic>
        <p:sp>
          <p:nvSpPr>
            <p:cNvPr id="260" name="Google Shape;260;p32"/>
            <p:cNvSpPr/>
            <p:nvPr/>
          </p:nvSpPr>
          <p:spPr>
            <a:xfrm>
              <a:off x="697181" y="551897"/>
              <a:ext cx="2105341" cy="2105340"/>
            </a:xfrm>
            <a:prstGeom prst="ellipse">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Image" id="261" name="Google Shape;261;p32"/>
          <p:cNvPicPr preferRelativeResize="0"/>
          <p:nvPr/>
        </p:nvPicPr>
        <p:blipFill rotWithShape="1">
          <a:blip r:embed="rId4">
            <a:alphaModFix/>
          </a:blip>
          <a:srcRect b="67467" l="35505" r="34066" t="780"/>
          <a:stretch/>
        </p:blipFill>
        <p:spPr>
          <a:xfrm>
            <a:off x="860543" y="526931"/>
            <a:ext cx="2686863" cy="2635582"/>
          </a:xfrm>
          <a:prstGeom prst="rect">
            <a:avLst/>
          </a:prstGeom>
          <a:noFill/>
          <a:ln>
            <a:noFill/>
          </a:ln>
        </p:spPr>
      </p:pic>
      <p:sp>
        <p:nvSpPr>
          <p:cNvPr id="262" name="Google Shape;262;p32"/>
          <p:cNvSpPr txBox="1"/>
          <p:nvPr/>
        </p:nvSpPr>
        <p:spPr>
          <a:xfrm>
            <a:off x="13151859" y="5875291"/>
            <a:ext cx="9842634" cy="5684247"/>
          </a:xfrm>
          <a:prstGeom prst="rect">
            <a:avLst/>
          </a:prstGeom>
          <a:solidFill>
            <a:schemeClr val="lt1"/>
          </a:solidFill>
          <a:ln>
            <a:noFill/>
          </a:ln>
        </p:spPr>
        <p:txBody>
          <a:bodyPr anchorCtr="0" anchor="ctr" bIns="71425" lIns="71425" spcFirstLastPara="1" rIns="71425" wrap="square" tIns="71425">
            <a:noAutofit/>
          </a:bodyPr>
          <a:lstStyle/>
          <a:p>
            <a:pPr indent="-486171" lvl="0" marL="486171" marR="0" rtl="0" algn="just">
              <a:lnSpc>
                <a:spcPct val="100000"/>
              </a:lnSpc>
              <a:spcBef>
                <a:spcPts val="0"/>
              </a:spcBef>
              <a:spcAft>
                <a:spcPts val="0"/>
              </a:spcAft>
              <a:buClr>
                <a:srgbClr val="5E5E5E"/>
              </a:buClr>
              <a:buSzPts val="4350"/>
              <a:buFont typeface="Helvetica Neue"/>
              <a:buChar char="•"/>
            </a:pPr>
            <a:r>
              <a:rPr b="0" i="0" lang="en-US" sz="3000" u="none" cap="none" strike="noStrike">
                <a:solidFill>
                  <a:srgbClr val="5E5E5E"/>
                </a:solidFill>
                <a:latin typeface="Helvetica Neue"/>
                <a:ea typeface="Helvetica Neue"/>
                <a:cs typeface="Helvetica Neue"/>
                <a:sym typeface="Helvetica Neue"/>
              </a:rPr>
              <a:t>Married</a:t>
            </a:r>
            <a:endParaRPr/>
          </a:p>
          <a:p>
            <a:pPr indent="-486171" lvl="0" marL="486171" marR="0" rtl="0" algn="just">
              <a:lnSpc>
                <a:spcPct val="100000"/>
              </a:lnSpc>
              <a:spcBef>
                <a:spcPts val="0"/>
              </a:spcBef>
              <a:spcAft>
                <a:spcPts val="0"/>
              </a:spcAft>
              <a:buClr>
                <a:srgbClr val="5E5E5E"/>
              </a:buClr>
              <a:buSzPts val="4350"/>
              <a:buFont typeface="Helvetica Neue"/>
              <a:buChar char="•"/>
            </a:pPr>
            <a:r>
              <a:rPr b="0" i="0" lang="en-US" sz="3000" u="none" cap="none" strike="noStrike">
                <a:solidFill>
                  <a:srgbClr val="5E5E5E"/>
                </a:solidFill>
                <a:latin typeface="Helvetica Neue"/>
                <a:ea typeface="Helvetica Neue"/>
                <a:cs typeface="Helvetica Neue"/>
                <a:sym typeface="Helvetica Neue"/>
              </a:rPr>
              <a:t>Minimal education level: secondary</a:t>
            </a:r>
            <a:endParaRPr/>
          </a:p>
          <a:p>
            <a:pPr indent="-486171" lvl="0" marL="486171" marR="0" rtl="0" algn="just">
              <a:lnSpc>
                <a:spcPct val="100000"/>
              </a:lnSpc>
              <a:spcBef>
                <a:spcPts val="0"/>
              </a:spcBef>
              <a:spcAft>
                <a:spcPts val="0"/>
              </a:spcAft>
              <a:buClr>
                <a:srgbClr val="5E5E5E"/>
              </a:buClr>
              <a:buSzPts val="4350"/>
              <a:buFont typeface="Helvetica Neue"/>
              <a:buChar char="•"/>
            </a:pPr>
            <a:r>
              <a:rPr b="0" i="0" lang="en-US" sz="3000" u="none" cap="none" strike="noStrike">
                <a:solidFill>
                  <a:srgbClr val="5E5E5E"/>
                </a:solidFill>
                <a:latin typeface="Helvetica Neue"/>
                <a:ea typeface="Helvetica Neue"/>
                <a:cs typeface="Helvetica Neue"/>
                <a:sym typeface="Helvetica Neue"/>
              </a:rPr>
              <a:t>Credit must not be in default</a:t>
            </a:r>
            <a:endParaRPr/>
          </a:p>
          <a:p>
            <a:pPr indent="-486171" lvl="0" marL="486171" marR="0" rtl="0" algn="just">
              <a:lnSpc>
                <a:spcPct val="100000"/>
              </a:lnSpc>
              <a:spcBef>
                <a:spcPts val="0"/>
              </a:spcBef>
              <a:spcAft>
                <a:spcPts val="0"/>
              </a:spcAft>
              <a:buClr>
                <a:srgbClr val="5E5E5E"/>
              </a:buClr>
              <a:buSzPts val="4350"/>
              <a:buFont typeface="Helvetica Neue"/>
              <a:buChar char="•"/>
            </a:pPr>
            <a:r>
              <a:rPr b="0" i="0" lang="en-US" sz="3000" u="none" cap="none" strike="noStrike">
                <a:solidFill>
                  <a:srgbClr val="5E5E5E"/>
                </a:solidFill>
                <a:latin typeface="Helvetica Neue"/>
                <a:ea typeface="Helvetica Neue"/>
                <a:cs typeface="Helvetica Neue"/>
                <a:sym typeface="Helvetica Neue"/>
              </a:rPr>
              <a:t>Mustn’t have a personal loan</a:t>
            </a:r>
            <a:endParaRPr/>
          </a:p>
          <a:p>
            <a:pPr indent="-486171" lvl="0" marL="486171" marR="0" rtl="0" algn="just">
              <a:lnSpc>
                <a:spcPct val="100000"/>
              </a:lnSpc>
              <a:spcBef>
                <a:spcPts val="0"/>
              </a:spcBef>
              <a:spcAft>
                <a:spcPts val="0"/>
              </a:spcAft>
              <a:buClr>
                <a:srgbClr val="5E5E5E"/>
              </a:buClr>
              <a:buSzPts val="4350"/>
              <a:buFont typeface="Helvetica Neue"/>
              <a:buChar char="•"/>
            </a:pPr>
            <a:r>
              <a:rPr b="0" i="0" lang="en-US" sz="3000" u="none" cap="none" strike="noStrike">
                <a:solidFill>
                  <a:srgbClr val="5E5E5E"/>
                </a:solidFill>
                <a:latin typeface="Helvetica Neue"/>
                <a:ea typeface="Helvetica Neue"/>
                <a:cs typeface="Helvetica Neue"/>
                <a:sym typeface="Helvetica Neue"/>
              </a:rPr>
              <a:t>Can have a housing loan</a:t>
            </a:r>
            <a:endParaRPr/>
          </a:p>
          <a:p>
            <a:pPr indent="-486171" lvl="0" marL="486171" marR="0" rtl="0" algn="just">
              <a:lnSpc>
                <a:spcPct val="100000"/>
              </a:lnSpc>
              <a:spcBef>
                <a:spcPts val="0"/>
              </a:spcBef>
              <a:spcAft>
                <a:spcPts val="0"/>
              </a:spcAft>
              <a:buClr>
                <a:srgbClr val="5E5E5E"/>
              </a:buClr>
              <a:buSzPts val="4350"/>
              <a:buFont typeface="Helvetica Neue"/>
              <a:buChar char="•"/>
            </a:pPr>
            <a:r>
              <a:rPr b="0" i="0" lang="en-US" sz="3000" u="none" cap="none" strike="noStrike">
                <a:solidFill>
                  <a:srgbClr val="5E5E5E"/>
                </a:solidFill>
                <a:latin typeface="Helvetica Neue"/>
                <a:ea typeface="Helvetica Neue"/>
                <a:cs typeface="Helvetica Neue"/>
                <a:sym typeface="Helvetica Neue"/>
              </a:rPr>
              <a:t>Better contacted by cellular</a:t>
            </a:r>
            <a:endParaRPr/>
          </a:p>
          <a:p>
            <a:pPr indent="-486171" lvl="0" marL="486171" marR="0" rtl="0" algn="just">
              <a:lnSpc>
                <a:spcPct val="100000"/>
              </a:lnSpc>
              <a:spcBef>
                <a:spcPts val="0"/>
              </a:spcBef>
              <a:spcAft>
                <a:spcPts val="0"/>
              </a:spcAft>
              <a:buClr>
                <a:srgbClr val="5E5E5E"/>
              </a:buClr>
              <a:buSzPts val="4350"/>
              <a:buFont typeface="Helvetica Neue"/>
              <a:buChar char="•"/>
            </a:pPr>
            <a:r>
              <a:rPr b="0" i="0" lang="en-US" sz="3000" u="none" cap="none" strike="noStrike">
                <a:solidFill>
                  <a:srgbClr val="5E5E5E"/>
                </a:solidFill>
                <a:latin typeface="Helvetica Neue"/>
                <a:ea typeface="Helvetica Neue"/>
                <a:cs typeface="Helvetica Neue"/>
                <a:sym typeface="Helvetica Neue"/>
              </a:rPr>
              <a:t>Must have been previously contacted in past campaigns</a:t>
            </a:r>
            <a:endParaRPr/>
          </a:p>
          <a:p>
            <a:pPr indent="-486171" lvl="0" marL="486171" marR="0" rtl="0" algn="just">
              <a:lnSpc>
                <a:spcPct val="100000"/>
              </a:lnSpc>
              <a:spcBef>
                <a:spcPts val="0"/>
              </a:spcBef>
              <a:spcAft>
                <a:spcPts val="0"/>
              </a:spcAft>
              <a:buClr>
                <a:srgbClr val="5E5E5E"/>
              </a:buClr>
              <a:buSzPts val="4350"/>
              <a:buFont typeface="Helvetica Neue"/>
              <a:buChar char="•"/>
            </a:pPr>
            <a:r>
              <a:rPr b="0" i="0" lang="en-US" sz="3000" u="none" cap="none" strike="noStrike">
                <a:solidFill>
                  <a:srgbClr val="5E5E5E"/>
                </a:solidFill>
                <a:latin typeface="Helvetica Neue"/>
                <a:ea typeface="Helvetica Neue"/>
                <a:cs typeface="Helvetica Neue"/>
                <a:sym typeface="Helvetica Neue"/>
              </a:rPr>
              <a:t>Must be contacted at least 2 times in ongoing campaigns</a:t>
            </a:r>
            <a:endParaRPr/>
          </a:p>
          <a:p>
            <a:pPr indent="-486171" lvl="0" marL="486171" marR="0" rtl="0" algn="just">
              <a:lnSpc>
                <a:spcPct val="100000"/>
              </a:lnSpc>
              <a:spcBef>
                <a:spcPts val="0"/>
              </a:spcBef>
              <a:spcAft>
                <a:spcPts val="0"/>
              </a:spcAft>
              <a:buClr>
                <a:srgbClr val="5E5E5E"/>
              </a:buClr>
              <a:buSzPts val="4350"/>
              <a:buFont typeface="Helvetica Neue"/>
              <a:buChar char="•"/>
            </a:pPr>
            <a:r>
              <a:rPr b="0" i="0" lang="en-US" sz="3000" u="none" cap="none" strike="noStrike">
                <a:solidFill>
                  <a:srgbClr val="5E5E5E"/>
                </a:solidFill>
                <a:latin typeface="Helvetica Neue"/>
                <a:ea typeface="Helvetica Neue"/>
                <a:cs typeface="Helvetica Neue"/>
                <a:sym typeface="Helvetica Neue"/>
              </a:rPr>
              <a:t>At least a month should have passed since the last contact in the previous campaign.</a:t>
            </a:r>
            <a:endParaRPr/>
          </a:p>
        </p:txBody>
      </p:sp>
      <p:sp>
        <p:nvSpPr>
          <p:cNvPr id="263" name="Google Shape;263;p32"/>
          <p:cNvSpPr txBox="1"/>
          <p:nvPr/>
        </p:nvSpPr>
        <p:spPr>
          <a:xfrm>
            <a:off x="15751369" y="2512975"/>
            <a:ext cx="6841227" cy="2668037"/>
          </a:xfrm>
          <a:prstGeom prst="rect">
            <a:avLst/>
          </a:prstGeom>
          <a:noFill/>
          <a:ln>
            <a:noFill/>
          </a:ln>
        </p:spPr>
        <p:txBody>
          <a:bodyPr anchorCtr="0" anchor="ctr" bIns="71425" lIns="71425" spcFirstLastPara="1" rIns="71425" wrap="square" tIns="71425">
            <a:noAutofit/>
          </a:bodyPr>
          <a:lstStyle/>
          <a:p>
            <a:pPr indent="0" lvl="0" marL="0" marR="0" rtl="0" algn="just">
              <a:lnSpc>
                <a:spcPct val="100000"/>
              </a:lnSpc>
              <a:spcBef>
                <a:spcPts val="0"/>
              </a:spcBef>
              <a:spcAft>
                <a:spcPts val="0"/>
              </a:spcAft>
              <a:buClr>
                <a:srgbClr val="49A5C2"/>
              </a:buClr>
              <a:buSzPts val="4100"/>
              <a:buFont typeface="Helvetica Neue"/>
              <a:buNone/>
            </a:pPr>
            <a:r>
              <a:rPr b="1" i="0" lang="en-US" sz="4100" u="none" cap="none" strike="noStrike">
                <a:solidFill>
                  <a:srgbClr val="49A5C2"/>
                </a:solidFill>
                <a:latin typeface="Helvetica Neue"/>
                <a:ea typeface="Helvetica Neue"/>
                <a:cs typeface="Helvetica Neue"/>
                <a:sym typeface="Helvetica Neue"/>
              </a:rPr>
              <a:t>The qualities of the customers that most likely would acquire the product are:</a:t>
            </a:r>
            <a:endParaRPr/>
          </a:p>
        </p:txBody>
      </p:sp>
      <p:sp>
        <p:nvSpPr>
          <p:cNvPr id="264" name="Google Shape;264;p32"/>
          <p:cNvSpPr txBox="1"/>
          <p:nvPr/>
        </p:nvSpPr>
        <p:spPr>
          <a:xfrm>
            <a:off x="3287410" y="884654"/>
            <a:ext cx="6944626" cy="1839951"/>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Cluster K-Means</a:t>
            </a:r>
            <a:endParaRPr/>
          </a:p>
          <a:p>
            <a:pPr indent="0" lvl="0" marL="0" marR="0" rtl="0" algn="l">
              <a:lnSpc>
                <a:spcPct val="100000"/>
              </a:lnSpc>
              <a:spcBef>
                <a:spcPts val="0"/>
              </a:spcBef>
              <a:spcAft>
                <a:spcPts val="0"/>
              </a:spcAft>
              <a:buClr>
                <a:srgbClr val="5C606A"/>
              </a:buClr>
              <a:buSzPts val="4900"/>
              <a:buFont typeface="Helvetica Neue"/>
              <a:buNone/>
            </a:pPr>
            <a:r>
              <a:rPr b="0" i="0" lang="en-US" sz="4900" u="none" cap="none" strike="noStrike">
                <a:solidFill>
                  <a:srgbClr val="5C606A"/>
                </a:solidFill>
                <a:latin typeface="Helvetica Neue"/>
                <a:ea typeface="Helvetica Neue"/>
                <a:cs typeface="Helvetica Neue"/>
                <a:sym typeface="Helvetica Neue"/>
              </a:rPr>
              <a:t>Summary</a:t>
            </a:r>
            <a:endParaRPr/>
          </a:p>
        </p:txBody>
      </p:sp>
      <p:pic>
        <p:nvPicPr>
          <p:cNvPr id="265" name="Google Shape;265;p32"/>
          <p:cNvPicPr preferRelativeResize="0"/>
          <p:nvPr/>
        </p:nvPicPr>
        <p:blipFill rotWithShape="1">
          <a:blip r:embed="rId5">
            <a:alphaModFix/>
          </a:blip>
          <a:srcRect b="2943" l="630" r="44096" t="37455"/>
          <a:stretch/>
        </p:blipFill>
        <p:spPr>
          <a:xfrm>
            <a:off x="1377603" y="3456389"/>
            <a:ext cx="10764240" cy="931260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266" name="Google Shape;266;p32"/>
          <p:cNvPicPr preferRelativeResize="0"/>
          <p:nvPr/>
        </p:nvPicPr>
        <p:blipFill rotWithShape="1">
          <a:blip r:embed="rId6">
            <a:alphaModFix/>
          </a:blip>
          <a:srcRect b="0" l="0" r="0" t="0"/>
          <a:stretch/>
        </p:blipFill>
        <p:spPr>
          <a:xfrm>
            <a:off x="12853292" y="2329913"/>
            <a:ext cx="2851099" cy="2851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grpSp>
        <p:nvGrpSpPr>
          <p:cNvPr id="271" name="Google Shape;271;p33"/>
          <p:cNvGrpSpPr/>
          <p:nvPr/>
        </p:nvGrpSpPr>
        <p:grpSpPr>
          <a:xfrm>
            <a:off x="367586" y="152871"/>
            <a:ext cx="3545761" cy="3434571"/>
            <a:chOff x="0" y="0"/>
            <a:chExt cx="3545759" cy="3434568"/>
          </a:xfrm>
        </p:grpSpPr>
        <p:pic>
          <p:nvPicPr>
            <p:cNvPr descr="Image" id="272" name="Google Shape;272;p33"/>
            <p:cNvPicPr preferRelativeResize="0"/>
            <p:nvPr/>
          </p:nvPicPr>
          <p:blipFill rotWithShape="1">
            <a:blip r:embed="rId3">
              <a:alphaModFix/>
            </a:blip>
            <a:srcRect b="0" l="0" r="0" t="0"/>
            <a:stretch/>
          </p:blipFill>
          <p:spPr>
            <a:xfrm>
              <a:off x="0" y="0"/>
              <a:ext cx="3545759" cy="3434568"/>
            </a:xfrm>
            <a:prstGeom prst="rect">
              <a:avLst/>
            </a:prstGeom>
            <a:noFill/>
            <a:ln>
              <a:noFill/>
            </a:ln>
          </p:spPr>
        </p:pic>
        <p:sp>
          <p:nvSpPr>
            <p:cNvPr id="273" name="Google Shape;273;p33"/>
            <p:cNvSpPr/>
            <p:nvPr/>
          </p:nvSpPr>
          <p:spPr>
            <a:xfrm>
              <a:off x="697181" y="551897"/>
              <a:ext cx="2105341" cy="2105340"/>
            </a:xfrm>
            <a:prstGeom prst="ellipse">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000"/>
                <a:buFont typeface="Helvetica Neue"/>
                <a:buNone/>
              </a:pPr>
              <a:r>
                <a:t/>
              </a:r>
              <a:endParaRPr b="1" i="0" sz="3000" u="none" cap="none" strike="noStrike">
                <a:solidFill>
                  <a:srgbClr val="FFFFFF"/>
                </a:solidFill>
                <a:latin typeface="Helvetica Neue"/>
                <a:ea typeface="Helvetica Neue"/>
                <a:cs typeface="Helvetica Neue"/>
                <a:sym typeface="Helvetica Neue"/>
              </a:endParaRPr>
            </a:p>
          </p:txBody>
        </p:sp>
      </p:grpSp>
      <p:pic>
        <p:nvPicPr>
          <p:cNvPr descr="Image" id="274" name="Google Shape;274;p33"/>
          <p:cNvPicPr preferRelativeResize="0"/>
          <p:nvPr/>
        </p:nvPicPr>
        <p:blipFill rotWithShape="1">
          <a:blip r:embed="rId4">
            <a:alphaModFix/>
          </a:blip>
          <a:srcRect b="34124" l="34786" r="34786" t="34124"/>
          <a:stretch/>
        </p:blipFill>
        <p:spPr>
          <a:xfrm>
            <a:off x="924044" y="526933"/>
            <a:ext cx="2686864" cy="2635582"/>
          </a:xfrm>
          <a:prstGeom prst="rect">
            <a:avLst/>
          </a:prstGeom>
          <a:noFill/>
          <a:ln>
            <a:noFill/>
          </a:ln>
        </p:spPr>
      </p:pic>
      <p:sp>
        <p:nvSpPr>
          <p:cNvPr id="275" name="Google Shape;275;p33"/>
          <p:cNvSpPr txBox="1"/>
          <p:nvPr/>
        </p:nvSpPr>
        <p:spPr>
          <a:xfrm>
            <a:off x="3338210" y="1247748"/>
            <a:ext cx="8798468" cy="1113767"/>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Association Rules</a:t>
            </a:r>
            <a:endParaRPr/>
          </a:p>
        </p:txBody>
      </p:sp>
      <p:graphicFrame>
        <p:nvGraphicFramePr>
          <p:cNvPr id="276" name="Google Shape;276;p33"/>
          <p:cNvGraphicFramePr/>
          <p:nvPr/>
        </p:nvGraphicFramePr>
        <p:xfrm>
          <a:off x="12444825" y="4321819"/>
          <a:ext cx="3000000" cy="3000000"/>
        </p:xfrm>
        <a:graphic>
          <a:graphicData uri="http://schemas.openxmlformats.org/drawingml/2006/table">
            <a:tbl>
              <a:tblPr>
                <a:noFill/>
                <a:tableStyleId>{443F0D50-2A5C-4A19-A15E-F325482FDCA3}</a:tableStyleId>
              </a:tblPr>
              <a:tblGrid>
                <a:gridCol w="6123750"/>
                <a:gridCol w="2278075"/>
                <a:gridCol w="2100875"/>
              </a:tblGrid>
              <a:tr h="1063525">
                <a:tc>
                  <a:txBody>
                    <a:bodyPr>
                      <a:noAutofit/>
                    </a:bodyPr>
                    <a:lstStyle/>
                    <a:p>
                      <a:pPr indent="0" lvl="0" marL="0" marR="0" rtl="0" algn="ctr">
                        <a:lnSpc>
                          <a:spcPct val="100000"/>
                        </a:lnSpc>
                        <a:spcBef>
                          <a:spcPts val="0"/>
                        </a:spcBef>
                        <a:spcAft>
                          <a:spcPts val="0"/>
                        </a:spcAft>
                        <a:buClr>
                          <a:srgbClr val="FFFFFF"/>
                        </a:buClr>
                        <a:buSzPts val="2800"/>
                        <a:buFont typeface="Helvetica Neue"/>
                        <a:buNone/>
                      </a:pPr>
                      <a:r>
                        <a:rPr b="1" lang="en-US" sz="2800" u="none" cap="none" strike="noStrike">
                          <a:solidFill>
                            <a:srgbClr val="FFFFFF"/>
                          </a:solidFill>
                        </a:rPr>
                        <a:t>Association</a:t>
                      </a:r>
                      <a:endParaRPr/>
                    </a:p>
                  </a:txBody>
                  <a:tcPr marT="50800" marB="50800" marR="50800" marL="50800" anchor="ctr">
                    <a:solidFill>
                      <a:srgbClr val="0060A1"/>
                    </a:solidFill>
                  </a:tcPr>
                </a:tc>
                <a:tc>
                  <a:txBody>
                    <a:bodyPr>
                      <a:noAutofit/>
                    </a:bodyPr>
                    <a:lstStyle/>
                    <a:p>
                      <a:pPr indent="0" lvl="0" marL="0" marR="0" rtl="0" algn="ctr">
                        <a:lnSpc>
                          <a:spcPct val="100000"/>
                        </a:lnSpc>
                        <a:spcBef>
                          <a:spcPts val="0"/>
                        </a:spcBef>
                        <a:spcAft>
                          <a:spcPts val="0"/>
                        </a:spcAft>
                        <a:buClr>
                          <a:srgbClr val="FFFFFF"/>
                        </a:buClr>
                        <a:buSzPts val="2800"/>
                        <a:buFont typeface="Helvetica Neue"/>
                        <a:buNone/>
                      </a:pPr>
                      <a:r>
                        <a:rPr b="1" lang="en-US" sz="2800" u="none" cap="none" strike="noStrike">
                          <a:solidFill>
                            <a:srgbClr val="FFFFFF"/>
                          </a:solidFill>
                        </a:rPr>
                        <a:t>Quantity of Cases</a:t>
                      </a:r>
                      <a:endParaRPr/>
                    </a:p>
                  </a:txBody>
                  <a:tcPr marT="50800" marB="50800" marR="50800" marL="50800" anchor="ctr">
                    <a:solidFill>
                      <a:srgbClr val="0060A1"/>
                    </a:solidFill>
                  </a:tcPr>
                </a:tc>
                <a:tc>
                  <a:txBody>
                    <a:bodyPr>
                      <a:noAutofit/>
                    </a:bodyPr>
                    <a:lstStyle/>
                    <a:p>
                      <a:pPr indent="0" lvl="0" marL="0" marR="0" rtl="0" algn="ctr">
                        <a:lnSpc>
                          <a:spcPct val="100000"/>
                        </a:lnSpc>
                        <a:spcBef>
                          <a:spcPts val="0"/>
                        </a:spcBef>
                        <a:spcAft>
                          <a:spcPts val="0"/>
                        </a:spcAft>
                        <a:buClr>
                          <a:srgbClr val="FFFFFF"/>
                        </a:buClr>
                        <a:buSzPts val="2800"/>
                        <a:buFont typeface="Helvetica Neue"/>
                        <a:buNone/>
                      </a:pPr>
                      <a:r>
                        <a:rPr b="1" lang="en-US" sz="2800" u="none" cap="none" strike="noStrike">
                          <a:solidFill>
                            <a:srgbClr val="FFFFFF"/>
                          </a:solidFill>
                        </a:rPr>
                        <a:t>Confidence</a:t>
                      </a:r>
                      <a:endParaRPr/>
                    </a:p>
                  </a:txBody>
                  <a:tcPr marT="50800" marB="50800" marR="50800" marL="50800" anchor="ctr">
                    <a:solidFill>
                      <a:srgbClr val="0060A1"/>
                    </a:solidFill>
                  </a:tcPr>
                </a:tc>
              </a:tr>
              <a:tr h="1985000">
                <a:tc>
                  <a:txBody>
                    <a:bodyPr>
                      <a:noAutofit/>
                    </a:bodyPr>
                    <a:lstStyle/>
                    <a:p>
                      <a:pPr indent="0" lvl="0" marL="0" marR="0" rtl="0" algn="ctr">
                        <a:lnSpc>
                          <a:spcPct val="100000"/>
                        </a:lnSpc>
                        <a:spcBef>
                          <a:spcPts val="0"/>
                        </a:spcBef>
                        <a:spcAft>
                          <a:spcPts val="0"/>
                        </a:spcAft>
                        <a:buClr>
                          <a:srgbClr val="FFFFFF"/>
                        </a:buClr>
                        <a:buSzPts val="3400"/>
                        <a:buFont typeface="Helvetica Neue"/>
                        <a:buNone/>
                      </a:pPr>
                      <a:r>
                        <a:rPr b="1" lang="en-US" sz="3400" u="none" cap="none" strike="noStrike">
                          <a:solidFill>
                            <a:srgbClr val="FFFFFF"/>
                          </a:solidFill>
                        </a:rPr>
                        <a:t>default=no pdays=-1 previous=0 ==&gt; y=no</a:t>
                      </a:r>
                      <a:endParaRPr/>
                    </a:p>
                  </a:txBody>
                  <a:tcPr marT="76200" marB="76200" marR="76200" marL="76200" anchor="ctr">
                    <a:solidFill>
                      <a:srgbClr val="006EB8"/>
                    </a:solidFill>
                  </a:tcPr>
                </a:tc>
                <a:tc>
                  <a:txBody>
                    <a:bodyPr>
                      <a:noAutofit/>
                    </a:bodyPr>
                    <a:lstStyle/>
                    <a:p>
                      <a:pPr indent="0" lvl="0" marL="0" marR="0" rtl="0" algn="ctr">
                        <a:lnSpc>
                          <a:spcPct val="100000"/>
                        </a:lnSpc>
                        <a:spcBef>
                          <a:spcPts val="0"/>
                        </a:spcBef>
                        <a:spcAft>
                          <a:spcPts val="0"/>
                        </a:spcAft>
                        <a:buClr>
                          <a:schemeClr val="dk1"/>
                        </a:buClr>
                        <a:buSzPts val="3000"/>
                        <a:buFont typeface="Helvetica Neue"/>
                        <a:buNone/>
                      </a:pPr>
                      <a:r>
                        <a:rPr lang="en-US" sz="3000" u="none" cap="none" strike="noStrike"/>
                        <a:t>3,067/37170</a:t>
                      </a:r>
                      <a:endParaRPr sz="3000" u="none" cap="none" strike="noStrike"/>
                    </a:p>
                  </a:txBody>
                  <a:tcPr marT="50800" marB="50800" marR="50800" marL="50800" anchor="ctr"/>
                </a:tc>
                <a:tc>
                  <a:txBody>
                    <a:bodyPr>
                      <a:noAutofit/>
                    </a:bodyPr>
                    <a:lstStyle/>
                    <a:p>
                      <a:pPr indent="0" lvl="0" marL="0" marR="0" rtl="0" algn="ctr">
                        <a:lnSpc>
                          <a:spcPct val="100000"/>
                        </a:lnSpc>
                        <a:spcBef>
                          <a:spcPts val="0"/>
                        </a:spcBef>
                        <a:spcAft>
                          <a:spcPts val="0"/>
                        </a:spcAft>
                        <a:buClr>
                          <a:schemeClr val="dk1"/>
                        </a:buClr>
                        <a:buSzPts val="3000"/>
                        <a:buFont typeface="Helvetica Neue"/>
                        <a:buNone/>
                      </a:pPr>
                      <a:r>
                        <a:rPr lang="en-US" sz="3000" u="none" cap="none" strike="noStrike"/>
                        <a:t>1</a:t>
                      </a:r>
                      <a:endParaRPr/>
                    </a:p>
                  </a:txBody>
                  <a:tcPr marT="50800" marB="50800" marR="50800" marL="50800" anchor="ctr"/>
                </a:tc>
              </a:tr>
              <a:tr h="1887500">
                <a:tc>
                  <a:txBody>
                    <a:bodyPr>
                      <a:noAutofit/>
                    </a:bodyPr>
                    <a:lstStyle/>
                    <a:p>
                      <a:pPr indent="0" lvl="0" marL="0" marR="0" rtl="0" algn="ctr">
                        <a:lnSpc>
                          <a:spcPct val="100000"/>
                        </a:lnSpc>
                        <a:spcBef>
                          <a:spcPts val="0"/>
                        </a:spcBef>
                        <a:spcAft>
                          <a:spcPts val="0"/>
                        </a:spcAft>
                        <a:buClr>
                          <a:srgbClr val="FFFFFF"/>
                        </a:buClr>
                        <a:buSzPts val="3400"/>
                        <a:buFont typeface="Helvetica Neue"/>
                        <a:buNone/>
                      </a:pPr>
                      <a:r>
                        <a:rPr b="1" lang="en-US" sz="3400" u="none" cap="none" strike="noStrike">
                          <a:solidFill>
                            <a:srgbClr val="FFFFFF"/>
                          </a:solidFill>
                          <a:latin typeface="Helvetica Neue"/>
                          <a:ea typeface="Helvetica Neue"/>
                          <a:cs typeface="Helvetica Neue"/>
                          <a:sym typeface="Helvetica Neue"/>
                        </a:rPr>
                        <a:t>pdays=-1 previous=0 poutcome=unknown </a:t>
                      </a:r>
                      <a:endParaRPr/>
                    </a:p>
                  </a:txBody>
                  <a:tcPr marT="76200" marB="76200" marR="76200" marL="76200" anchor="ctr">
                    <a:solidFill>
                      <a:srgbClr val="006EB8"/>
                    </a:solidFill>
                  </a:tcPr>
                </a:tc>
                <a:tc>
                  <a:txBody>
                    <a:bodyPr>
                      <a:noAutofit/>
                    </a:bodyPr>
                    <a:lstStyle/>
                    <a:p>
                      <a:pPr indent="0" lvl="0" marL="0" marR="0" rtl="0" algn="ctr">
                        <a:lnSpc>
                          <a:spcPct val="100000"/>
                        </a:lnSpc>
                        <a:spcBef>
                          <a:spcPts val="0"/>
                        </a:spcBef>
                        <a:spcAft>
                          <a:spcPts val="0"/>
                        </a:spcAft>
                        <a:buClr>
                          <a:schemeClr val="dk1"/>
                        </a:buClr>
                        <a:buSzPts val="3000"/>
                        <a:buFont typeface="Helvetica Neue"/>
                        <a:buNone/>
                      </a:pPr>
                      <a:r>
                        <a:rPr lang="en-US" sz="3000" u="none" cap="none" strike="noStrike"/>
                        <a:t>3,130/37170</a:t>
                      </a:r>
                      <a:endParaRPr sz="3000" u="none" cap="none" strike="noStrike"/>
                    </a:p>
                  </a:txBody>
                  <a:tcPr marT="50800" marB="50800" marR="50800" marL="50800" anchor="ctr"/>
                </a:tc>
                <a:tc>
                  <a:txBody>
                    <a:bodyPr>
                      <a:noAutofit/>
                    </a:bodyPr>
                    <a:lstStyle/>
                    <a:p>
                      <a:pPr indent="0" lvl="0" marL="0" marR="0" rtl="0" algn="ctr">
                        <a:lnSpc>
                          <a:spcPct val="100000"/>
                        </a:lnSpc>
                        <a:spcBef>
                          <a:spcPts val="0"/>
                        </a:spcBef>
                        <a:spcAft>
                          <a:spcPts val="0"/>
                        </a:spcAft>
                        <a:buClr>
                          <a:schemeClr val="dk1"/>
                        </a:buClr>
                        <a:buSzPts val="3000"/>
                        <a:buFont typeface="Helvetica Neue"/>
                        <a:buNone/>
                      </a:pPr>
                      <a:r>
                        <a:rPr lang="en-US" sz="3000" u="none" cap="none" strike="noStrike"/>
                        <a:t>1</a:t>
                      </a:r>
                      <a:endParaRPr/>
                    </a:p>
                  </a:txBody>
                  <a:tcPr marT="50800" marB="50800" marR="50800" marL="50800" anchor="ctr"/>
                </a:tc>
              </a:tr>
              <a:tr h="627000">
                <a:tc gridSpan="3">
                  <a:txBody>
                    <a:bodyPr>
                      <a:noAutofit/>
                    </a:bodyPr>
                    <a:lstStyle/>
                    <a:p>
                      <a:pPr indent="0" lvl="0" marL="0" marR="0" rtl="0" algn="ctr">
                        <a:lnSpc>
                          <a:spcPct val="100000"/>
                        </a:lnSpc>
                        <a:spcBef>
                          <a:spcPts val="0"/>
                        </a:spcBef>
                        <a:spcAft>
                          <a:spcPts val="0"/>
                        </a:spcAft>
                        <a:buClr>
                          <a:srgbClr val="5E5E5E"/>
                        </a:buClr>
                        <a:buSzPts val="1800"/>
                        <a:buFont typeface="Helvetica Neue"/>
                        <a:buNone/>
                      </a:pPr>
                      <a:r>
                        <a:rPr lang="en-US" sz="1800" u="none" cap="none" strike="noStrike">
                          <a:solidFill>
                            <a:srgbClr val="5E5E5E"/>
                          </a:solidFill>
                        </a:rPr>
                        <a:t>Apriori //  Min. Sup 0.8 (3200 instances) // Min. Con.: 0.8</a:t>
                      </a:r>
                      <a:endParaRPr/>
                    </a:p>
                  </a:txBody>
                  <a:tcPr marT="50800" marB="50800" marR="50800" marL="50800" anchor="ctr"/>
                </a:tc>
                <a:tc hMerge="1"/>
                <a:tc hMerge="1"/>
              </a:tr>
            </a:tbl>
          </a:graphicData>
        </a:graphic>
      </p:graphicFrame>
      <p:graphicFrame>
        <p:nvGraphicFramePr>
          <p:cNvPr id="277" name="Google Shape;277;p33"/>
          <p:cNvGraphicFramePr/>
          <p:nvPr/>
        </p:nvGraphicFramePr>
        <p:xfrm>
          <a:off x="1436481" y="4354417"/>
          <a:ext cx="3000000" cy="3000000"/>
        </p:xfrm>
        <a:graphic>
          <a:graphicData uri="http://schemas.openxmlformats.org/drawingml/2006/table">
            <a:tbl>
              <a:tblPr>
                <a:noFill/>
                <a:tableStyleId>{443F0D50-2A5C-4A19-A15E-F325482FDCA3}</a:tableStyleId>
              </a:tblPr>
              <a:tblGrid>
                <a:gridCol w="5899225"/>
                <a:gridCol w="2079475"/>
                <a:gridCol w="2138925"/>
              </a:tblGrid>
              <a:tr h="1049375">
                <a:tc>
                  <a:txBody>
                    <a:bodyPr>
                      <a:noAutofit/>
                    </a:bodyPr>
                    <a:lstStyle/>
                    <a:p>
                      <a:pPr indent="0" lvl="0" marL="0" marR="0" rtl="0" algn="ctr">
                        <a:lnSpc>
                          <a:spcPct val="100000"/>
                        </a:lnSpc>
                        <a:spcBef>
                          <a:spcPts val="0"/>
                        </a:spcBef>
                        <a:spcAft>
                          <a:spcPts val="0"/>
                        </a:spcAft>
                        <a:buClr>
                          <a:srgbClr val="FFFFFF"/>
                        </a:buClr>
                        <a:buSzPts val="2800"/>
                        <a:buFont typeface="Helvetica Neue"/>
                        <a:buNone/>
                      </a:pPr>
                      <a:r>
                        <a:rPr b="1" lang="en-US" sz="2800" u="none" cap="none" strike="noStrike">
                          <a:solidFill>
                            <a:srgbClr val="FFFFFF"/>
                          </a:solidFill>
                        </a:rPr>
                        <a:t>Association</a:t>
                      </a:r>
                      <a:endParaRPr/>
                    </a:p>
                  </a:txBody>
                  <a:tcPr marT="50800" marB="50800" marR="50800" marL="50800" anchor="ctr">
                    <a:solidFill>
                      <a:srgbClr val="00A79C"/>
                    </a:solidFill>
                  </a:tcPr>
                </a:tc>
                <a:tc>
                  <a:txBody>
                    <a:bodyPr>
                      <a:noAutofit/>
                    </a:bodyPr>
                    <a:lstStyle/>
                    <a:p>
                      <a:pPr indent="0" lvl="0" marL="0" marR="0" rtl="0" algn="ctr">
                        <a:lnSpc>
                          <a:spcPct val="100000"/>
                        </a:lnSpc>
                        <a:spcBef>
                          <a:spcPts val="0"/>
                        </a:spcBef>
                        <a:spcAft>
                          <a:spcPts val="0"/>
                        </a:spcAft>
                        <a:buClr>
                          <a:srgbClr val="FFFFFF"/>
                        </a:buClr>
                        <a:buSzPts val="2800"/>
                        <a:buFont typeface="Helvetica Neue"/>
                        <a:buNone/>
                      </a:pPr>
                      <a:r>
                        <a:rPr b="1" lang="en-US" sz="2800" u="none" cap="none" strike="noStrike">
                          <a:solidFill>
                            <a:srgbClr val="FFFFFF"/>
                          </a:solidFill>
                        </a:rPr>
                        <a:t>Quantity of Cases</a:t>
                      </a:r>
                      <a:endParaRPr/>
                    </a:p>
                  </a:txBody>
                  <a:tcPr marT="50800" marB="50800" marR="50800" marL="50800" anchor="ctr">
                    <a:solidFill>
                      <a:srgbClr val="00A79C"/>
                    </a:solidFill>
                  </a:tcPr>
                </a:tc>
                <a:tc>
                  <a:txBody>
                    <a:bodyPr>
                      <a:noAutofit/>
                    </a:bodyPr>
                    <a:lstStyle/>
                    <a:p>
                      <a:pPr indent="0" lvl="0" marL="0" marR="0" rtl="0" algn="ctr">
                        <a:lnSpc>
                          <a:spcPct val="100000"/>
                        </a:lnSpc>
                        <a:spcBef>
                          <a:spcPts val="0"/>
                        </a:spcBef>
                        <a:spcAft>
                          <a:spcPts val="0"/>
                        </a:spcAft>
                        <a:buClr>
                          <a:srgbClr val="FFFFFF"/>
                        </a:buClr>
                        <a:buSzPts val="2800"/>
                        <a:buFont typeface="Helvetica Neue"/>
                        <a:buNone/>
                      </a:pPr>
                      <a:r>
                        <a:rPr b="1" lang="en-US" sz="2800" u="none" cap="none" strike="noStrike">
                          <a:solidFill>
                            <a:srgbClr val="FFFFFF"/>
                          </a:solidFill>
                        </a:rPr>
                        <a:t>Confidence</a:t>
                      </a:r>
                      <a:endParaRPr/>
                    </a:p>
                  </a:txBody>
                  <a:tcPr marT="50800" marB="50800" marR="50800" marL="50800" anchor="ctr">
                    <a:solidFill>
                      <a:srgbClr val="00A79C"/>
                    </a:solidFill>
                  </a:tcPr>
                </a:tc>
              </a:tr>
              <a:tr h="1975875">
                <a:tc>
                  <a:txBody>
                    <a:bodyPr>
                      <a:noAutofit/>
                    </a:bodyPr>
                    <a:lstStyle/>
                    <a:p>
                      <a:pPr indent="0" lvl="0" marL="0" marR="0" rtl="0" algn="ctr">
                        <a:lnSpc>
                          <a:spcPct val="100000"/>
                        </a:lnSpc>
                        <a:spcBef>
                          <a:spcPts val="0"/>
                        </a:spcBef>
                        <a:spcAft>
                          <a:spcPts val="0"/>
                        </a:spcAft>
                        <a:buClr>
                          <a:srgbClr val="FFFFFF"/>
                        </a:buClr>
                        <a:buSzPts val="3200"/>
                        <a:buFont typeface="Helvetica Neue"/>
                        <a:buNone/>
                      </a:pPr>
                      <a:r>
                        <a:rPr b="1" lang="en-US" sz="3200" u="none" cap="none" strike="noStrike">
                          <a:solidFill>
                            <a:srgbClr val="FFFFFF"/>
                          </a:solidFill>
                        </a:rPr>
                        <a:t>default=no housing=no  loan=no contact cellular</a:t>
                      </a:r>
                      <a:br>
                        <a:rPr b="1" lang="en-US" sz="3200" u="none" cap="none" strike="noStrike">
                          <a:solidFill>
                            <a:srgbClr val="FFFFFF"/>
                          </a:solidFill>
                        </a:rPr>
                      </a:br>
                      <a:r>
                        <a:rPr b="1" lang="en-US" sz="3200" u="none" cap="none" strike="noStrike">
                          <a:solidFill>
                            <a:srgbClr val="FFFFFF"/>
                          </a:solidFill>
                        </a:rPr>
                        <a:t>==&gt; y=yes</a:t>
                      </a:r>
                      <a:endParaRPr/>
                    </a:p>
                  </a:txBody>
                  <a:tcPr marT="76200" marB="76200" marR="76200" marL="76200" anchor="ctr">
                    <a:solidFill>
                      <a:srgbClr val="00B4A8"/>
                    </a:solidFill>
                  </a:tcPr>
                </a:tc>
                <a:tc>
                  <a:txBody>
                    <a:bodyPr>
                      <a:noAutofit/>
                    </a:bodyPr>
                    <a:lstStyle/>
                    <a:p>
                      <a:pPr indent="0" lvl="0" marL="0" marR="0" rtl="0" algn="ctr">
                        <a:lnSpc>
                          <a:spcPct val="100000"/>
                        </a:lnSpc>
                        <a:spcBef>
                          <a:spcPts val="0"/>
                        </a:spcBef>
                        <a:spcAft>
                          <a:spcPts val="0"/>
                        </a:spcAft>
                        <a:buClr>
                          <a:schemeClr val="dk1"/>
                        </a:buClr>
                        <a:buSzPts val="3000"/>
                        <a:buFont typeface="Helvetica Neue"/>
                        <a:buNone/>
                      </a:pPr>
                      <a:r>
                        <a:rPr lang="en-US" sz="3000" u="none" cap="none" strike="noStrike"/>
                        <a:t>1606/2245</a:t>
                      </a:r>
                      <a:endParaRPr sz="3000" u="none" cap="none" strike="noStrike"/>
                    </a:p>
                  </a:txBody>
                  <a:tcPr marT="50800" marB="50800" marR="50800" marL="50800" anchor="ctr"/>
                </a:tc>
                <a:tc>
                  <a:txBody>
                    <a:bodyPr>
                      <a:noAutofit/>
                    </a:bodyPr>
                    <a:lstStyle/>
                    <a:p>
                      <a:pPr indent="0" lvl="0" marL="0" marR="0" rtl="0" algn="ctr">
                        <a:lnSpc>
                          <a:spcPct val="100000"/>
                        </a:lnSpc>
                        <a:spcBef>
                          <a:spcPts val="0"/>
                        </a:spcBef>
                        <a:spcAft>
                          <a:spcPts val="0"/>
                        </a:spcAft>
                        <a:buClr>
                          <a:schemeClr val="dk1"/>
                        </a:buClr>
                        <a:buSzPts val="3000"/>
                        <a:buFont typeface="Helvetica Neue"/>
                        <a:buNone/>
                      </a:pPr>
                      <a:r>
                        <a:rPr lang="en-US" sz="3000" u="none" cap="none" strike="noStrike"/>
                        <a:t>0.97</a:t>
                      </a:r>
                      <a:endParaRPr sz="3000" u="none" cap="none" strike="noStrike"/>
                    </a:p>
                  </a:txBody>
                  <a:tcPr marT="50800" marB="50800" marR="50800" marL="50800" anchor="ctr"/>
                </a:tc>
              </a:tr>
              <a:tr h="1880775">
                <a:tc>
                  <a:txBody>
                    <a:bodyPr>
                      <a:noAutofit/>
                    </a:bodyPr>
                    <a:lstStyle/>
                    <a:p>
                      <a:pPr indent="0" lvl="0" marL="0" marR="0" rtl="0" algn="ctr">
                        <a:lnSpc>
                          <a:spcPct val="100000"/>
                        </a:lnSpc>
                        <a:spcBef>
                          <a:spcPts val="0"/>
                        </a:spcBef>
                        <a:spcAft>
                          <a:spcPts val="0"/>
                        </a:spcAft>
                        <a:buClr>
                          <a:srgbClr val="FFFFFF"/>
                        </a:buClr>
                        <a:buSzPts val="3200"/>
                        <a:buFont typeface="Helvetica Neue"/>
                        <a:buNone/>
                      </a:pPr>
                      <a:r>
                        <a:rPr b="1" lang="en-US" sz="3200" u="none" cap="none" strike="noStrike">
                          <a:solidFill>
                            <a:srgbClr val="FFFFFF"/>
                          </a:solidFill>
                          <a:latin typeface="Helvetica Neue"/>
                          <a:ea typeface="Helvetica Neue"/>
                          <a:cs typeface="Helvetica Neue"/>
                          <a:sym typeface="Helvetica Neue"/>
                        </a:rPr>
                        <a:t>default=no loan=no contact=cellular </a:t>
                      </a:r>
                      <a:br>
                        <a:rPr b="1" lang="en-US" sz="3200" u="none" cap="none" strike="noStrike">
                          <a:solidFill>
                            <a:srgbClr val="FFFFFF"/>
                          </a:solidFill>
                          <a:latin typeface="Helvetica Neue"/>
                          <a:ea typeface="Helvetica Neue"/>
                          <a:cs typeface="Helvetica Neue"/>
                          <a:sym typeface="Helvetica Neue"/>
                        </a:rPr>
                      </a:br>
                      <a:r>
                        <a:rPr b="1" lang="en-US" sz="3200" u="none" cap="none" strike="noStrike">
                          <a:solidFill>
                            <a:srgbClr val="FFFFFF"/>
                          </a:solidFill>
                          <a:latin typeface="Helvetica Neue"/>
                          <a:ea typeface="Helvetica Neue"/>
                          <a:cs typeface="Helvetica Neue"/>
                          <a:sym typeface="Helvetica Neue"/>
                        </a:rPr>
                        <a:t>==&gt; y=yes  </a:t>
                      </a:r>
                      <a:endParaRPr b="1" sz="3200" u="none" cap="none" strike="noStrike">
                        <a:solidFill>
                          <a:srgbClr val="FFFFFF"/>
                        </a:solidFill>
                        <a:latin typeface="Helvetica Neue"/>
                        <a:ea typeface="Helvetica Neue"/>
                        <a:cs typeface="Helvetica Neue"/>
                        <a:sym typeface="Helvetica Neue"/>
                      </a:endParaRPr>
                    </a:p>
                  </a:txBody>
                  <a:tcPr marT="76200" marB="76200" marR="76200" marL="76200" anchor="ctr">
                    <a:solidFill>
                      <a:srgbClr val="00B4A8"/>
                    </a:solidFill>
                  </a:tcPr>
                </a:tc>
                <a:tc>
                  <a:txBody>
                    <a:bodyPr>
                      <a:noAutofit/>
                    </a:bodyPr>
                    <a:lstStyle/>
                    <a:p>
                      <a:pPr indent="0" lvl="0" marL="0" marR="0" rtl="0" algn="ctr">
                        <a:lnSpc>
                          <a:spcPct val="100000"/>
                        </a:lnSpc>
                        <a:spcBef>
                          <a:spcPts val="0"/>
                        </a:spcBef>
                        <a:spcAft>
                          <a:spcPts val="0"/>
                        </a:spcAft>
                        <a:buClr>
                          <a:schemeClr val="dk1"/>
                        </a:buClr>
                        <a:buSzPts val="3000"/>
                        <a:buFont typeface="Helvetica Neue"/>
                        <a:buNone/>
                      </a:pPr>
                      <a:r>
                        <a:rPr lang="en-US" sz="3000" u="none" cap="none" strike="noStrike"/>
                        <a:t>2095/2245</a:t>
                      </a:r>
                      <a:endParaRPr sz="3000" u="none" cap="none" strike="noStrike"/>
                    </a:p>
                  </a:txBody>
                  <a:tcPr marT="50800" marB="50800" marR="50800" marL="50800" anchor="ctr"/>
                </a:tc>
                <a:tc>
                  <a:txBody>
                    <a:bodyPr>
                      <a:noAutofit/>
                    </a:bodyPr>
                    <a:lstStyle/>
                    <a:p>
                      <a:pPr indent="0" lvl="0" marL="0" marR="0" rtl="0" algn="ctr">
                        <a:lnSpc>
                          <a:spcPct val="100000"/>
                        </a:lnSpc>
                        <a:spcBef>
                          <a:spcPts val="0"/>
                        </a:spcBef>
                        <a:spcAft>
                          <a:spcPts val="0"/>
                        </a:spcAft>
                        <a:buClr>
                          <a:schemeClr val="dk1"/>
                        </a:buClr>
                        <a:buSzPts val="3000"/>
                        <a:buFont typeface="Helvetica Neue"/>
                        <a:buNone/>
                      </a:pPr>
                      <a:r>
                        <a:rPr lang="en-US" sz="3000" u="none" cap="none" strike="noStrike"/>
                        <a:t>0.95</a:t>
                      </a:r>
                      <a:endParaRPr sz="3000" u="none" cap="none" strike="noStrike"/>
                    </a:p>
                  </a:txBody>
                  <a:tcPr marT="50800" marB="50800" marR="50800" marL="50800" anchor="ctr"/>
                </a:tc>
              </a:tr>
              <a:tr h="624425">
                <a:tc gridSpan="3">
                  <a:txBody>
                    <a:bodyPr>
                      <a:noAutofit/>
                    </a:bodyPr>
                    <a:lstStyle/>
                    <a:p>
                      <a:pPr indent="0" lvl="0" marL="0" marR="0" rtl="0" algn="ctr">
                        <a:lnSpc>
                          <a:spcPct val="100000"/>
                        </a:lnSpc>
                        <a:spcBef>
                          <a:spcPts val="0"/>
                        </a:spcBef>
                        <a:spcAft>
                          <a:spcPts val="0"/>
                        </a:spcAft>
                        <a:buClr>
                          <a:srgbClr val="5E5E5E"/>
                        </a:buClr>
                        <a:buSzPts val="1800"/>
                        <a:buFont typeface="Helvetica Neue"/>
                        <a:buNone/>
                      </a:pPr>
                      <a:r>
                        <a:rPr lang="en-US" sz="1800" u="none" cap="none" strike="noStrike">
                          <a:solidFill>
                            <a:srgbClr val="5E5E5E"/>
                          </a:solidFill>
                        </a:rPr>
                        <a:t>Apriori //  Min. Sup 0.6 (313 instances) // Min. Con.: 0.8</a:t>
                      </a:r>
                      <a:endParaRPr/>
                    </a:p>
                  </a:txBody>
                  <a:tcPr marT="50800" marB="50800" marR="50800" marL="50800" anchor="ctr"/>
                </a:tc>
                <a:tc hMerge="1"/>
                <a:tc hMerge="1"/>
              </a:tr>
            </a:tbl>
          </a:graphicData>
        </a:graphic>
      </p:graphicFrame>
      <p:sp>
        <p:nvSpPr>
          <p:cNvPr id="278" name="Google Shape;278;p33"/>
          <p:cNvSpPr/>
          <p:nvPr/>
        </p:nvSpPr>
        <p:spPr>
          <a:xfrm>
            <a:off x="13463169" y="3546377"/>
            <a:ext cx="2690422" cy="791798"/>
          </a:xfrm>
          <a:prstGeom prst="rect">
            <a:avLst/>
          </a:prstGeom>
          <a:solidFill>
            <a:srgbClr val="CE6F69"/>
          </a:solid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FFFFFF"/>
              </a:buClr>
              <a:buSzPts val="4000"/>
              <a:buFont typeface="Helvetica Neue"/>
              <a:buNone/>
            </a:pPr>
            <a:r>
              <a:rPr b="0" i="0" lang="en-US" sz="4000" u="none" cap="none" strike="noStrike">
                <a:solidFill>
                  <a:srgbClr val="FFFFFF"/>
                </a:solidFill>
                <a:latin typeface="Helvetica Neue"/>
                <a:ea typeface="Helvetica Neue"/>
                <a:cs typeface="Helvetica Neue"/>
                <a:sym typeface="Helvetica Neue"/>
              </a:rPr>
              <a:t> NO Class</a:t>
            </a:r>
            <a:endParaRPr/>
          </a:p>
        </p:txBody>
      </p:sp>
      <p:sp>
        <p:nvSpPr>
          <p:cNvPr id="279" name="Google Shape;279;p33"/>
          <p:cNvSpPr/>
          <p:nvPr/>
        </p:nvSpPr>
        <p:spPr>
          <a:xfrm>
            <a:off x="2327198" y="3571777"/>
            <a:ext cx="3013672" cy="791798"/>
          </a:xfrm>
          <a:prstGeom prst="rect">
            <a:avLst/>
          </a:prstGeom>
          <a:solidFill>
            <a:srgbClr val="58B076"/>
          </a:solid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FFFFFF"/>
              </a:buClr>
              <a:buSzPts val="4000"/>
              <a:buFont typeface="Helvetica Neue"/>
              <a:buNone/>
            </a:pPr>
            <a:r>
              <a:rPr b="0" i="0" lang="en-US" sz="4000" u="none" cap="none" strike="noStrike">
                <a:solidFill>
                  <a:srgbClr val="FFFFFF"/>
                </a:solidFill>
                <a:latin typeface="Helvetica Neue"/>
                <a:ea typeface="Helvetica Neue"/>
                <a:cs typeface="Helvetica Neue"/>
                <a:sym typeface="Helvetica Neue"/>
              </a:rPr>
              <a:t> YES Class</a:t>
            </a:r>
            <a:endParaRPr/>
          </a:p>
        </p:txBody>
      </p:sp>
      <p:pic>
        <p:nvPicPr>
          <p:cNvPr descr="Image" id="280" name="Google Shape;280;p33"/>
          <p:cNvPicPr preferRelativeResize="0"/>
          <p:nvPr/>
        </p:nvPicPr>
        <p:blipFill rotWithShape="1">
          <a:blip r:embed="rId5">
            <a:alphaModFix/>
          </a:blip>
          <a:srcRect b="0" l="0" r="0" t="0"/>
          <a:stretch/>
        </p:blipFill>
        <p:spPr>
          <a:xfrm>
            <a:off x="1114374" y="3277466"/>
            <a:ext cx="1431220" cy="1431220"/>
          </a:xfrm>
          <a:prstGeom prst="rect">
            <a:avLst/>
          </a:prstGeom>
          <a:noFill/>
          <a:ln>
            <a:noFill/>
          </a:ln>
        </p:spPr>
      </p:pic>
      <p:sp>
        <p:nvSpPr>
          <p:cNvPr id="281" name="Google Shape;281;p33"/>
          <p:cNvSpPr txBox="1"/>
          <p:nvPr/>
        </p:nvSpPr>
        <p:spPr>
          <a:xfrm>
            <a:off x="1454078" y="10006110"/>
            <a:ext cx="21475848" cy="3283592"/>
          </a:xfrm>
          <a:prstGeom prst="rect">
            <a:avLst/>
          </a:prstGeom>
          <a:solidFill>
            <a:srgbClr val="FFFFFF"/>
          </a:solidFill>
          <a:ln>
            <a:noFill/>
          </a:ln>
        </p:spPr>
        <p:txBody>
          <a:bodyPr anchorCtr="0" anchor="ctr" bIns="71425" lIns="71425" spcFirstLastPara="1" rIns="71425" wrap="square" tIns="71425">
            <a:noAutofit/>
          </a:bodyPr>
          <a:lstStyle/>
          <a:p>
            <a:pPr indent="-500062" lvl="0" marL="500062" marR="0" rtl="0" algn="just">
              <a:lnSpc>
                <a:spcPct val="100000"/>
              </a:lnSpc>
              <a:spcBef>
                <a:spcPts val="0"/>
              </a:spcBef>
              <a:spcAft>
                <a:spcPts val="0"/>
              </a:spcAft>
              <a:buClr>
                <a:srgbClr val="5E5E5E"/>
              </a:buClr>
              <a:buSzPts val="4930"/>
              <a:buFont typeface="Helvetica Neue"/>
              <a:buChar char="•"/>
            </a:pPr>
            <a:r>
              <a:rPr b="0" i="0" lang="en-US" sz="3400" u="none" cap="none" strike="noStrike">
                <a:solidFill>
                  <a:srgbClr val="5E5E5E"/>
                </a:solidFill>
                <a:latin typeface="Helvetica Neue"/>
                <a:ea typeface="Helvetica Neue"/>
                <a:cs typeface="Helvetica Neue"/>
                <a:sym typeface="Helvetica Neue"/>
              </a:rPr>
              <a:t>Strong association with attributes (default, housing, loan and cellular) which is supported by the predictive modelling.</a:t>
            </a:r>
            <a:endParaRPr/>
          </a:p>
          <a:p>
            <a:pPr indent="-500062" lvl="0" marL="500062" marR="0" rtl="0" algn="just">
              <a:lnSpc>
                <a:spcPct val="100000"/>
              </a:lnSpc>
              <a:spcBef>
                <a:spcPts val="0"/>
              </a:spcBef>
              <a:spcAft>
                <a:spcPts val="0"/>
              </a:spcAft>
              <a:buClr>
                <a:srgbClr val="5E5E5E"/>
              </a:buClr>
              <a:buSzPts val="4930"/>
              <a:buFont typeface="Helvetica Neue"/>
              <a:buChar char="•"/>
            </a:pPr>
            <a:r>
              <a:rPr b="0" i="0" lang="en-US" sz="3400" u="none" cap="none" strike="noStrike">
                <a:solidFill>
                  <a:srgbClr val="5E5E5E"/>
                </a:solidFill>
                <a:latin typeface="Helvetica Neue"/>
                <a:ea typeface="Helvetica Neue"/>
                <a:cs typeface="Helvetica Neue"/>
                <a:sym typeface="Helvetica Neue"/>
              </a:rPr>
              <a:t>This experiment denoted that some attributes like Month and Pdays somewhat bias the associations  given that the volume of calls are concentrated in the months of April, May, June, July and August, and almost the whole dataset is composed by customers that have never been contacted.</a:t>
            </a:r>
            <a:endParaRPr/>
          </a:p>
          <a:p>
            <a:pPr indent="-187007" lvl="0" marL="500062" marR="0" rtl="0" algn="just">
              <a:lnSpc>
                <a:spcPct val="100000"/>
              </a:lnSpc>
              <a:spcBef>
                <a:spcPts val="0"/>
              </a:spcBef>
              <a:spcAft>
                <a:spcPts val="0"/>
              </a:spcAft>
              <a:buClr>
                <a:srgbClr val="5E5E5E"/>
              </a:buClr>
              <a:buSzPts val="4930"/>
              <a:buFont typeface="Helvetica Neue"/>
              <a:buNone/>
            </a:pPr>
            <a:r>
              <a:t/>
            </a:r>
            <a:endParaRPr b="1" i="0" sz="3400" u="none" cap="none" strike="noStrike">
              <a:solidFill>
                <a:srgbClr val="5E5E5E"/>
              </a:solidFill>
              <a:latin typeface="Helvetica Neue"/>
              <a:ea typeface="Helvetica Neue"/>
              <a:cs typeface="Helvetica Neue"/>
              <a:sym typeface="Helvetica Neue"/>
            </a:endParaRPr>
          </a:p>
        </p:txBody>
      </p:sp>
      <p:pic>
        <p:nvPicPr>
          <p:cNvPr descr="Image" id="282" name="Google Shape;282;p33"/>
          <p:cNvPicPr preferRelativeResize="0"/>
          <p:nvPr/>
        </p:nvPicPr>
        <p:blipFill rotWithShape="1">
          <a:blip r:embed="rId6">
            <a:alphaModFix/>
          </a:blip>
          <a:srcRect b="0" l="0" r="0" t="0"/>
          <a:stretch/>
        </p:blipFill>
        <p:spPr>
          <a:xfrm>
            <a:off x="12330955" y="3212025"/>
            <a:ext cx="1422402" cy="14351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nvSpPr>
        <p:spPr>
          <a:xfrm>
            <a:off x="9780103" y="3803779"/>
            <a:ext cx="14193079" cy="7346241"/>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7F7F7F"/>
              </a:buClr>
              <a:buSzPts val="4400"/>
              <a:buFont typeface="Helvetica Neue"/>
              <a:buNone/>
            </a:pPr>
            <a:r>
              <a:rPr b="1" i="0" lang="en-US" sz="4400" u="none" cap="none" strike="noStrike">
                <a:solidFill>
                  <a:srgbClr val="7F7F7F"/>
                </a:solidFill>
                <a:latin typeface="Helvetica Neue"/>
                <a:ea typeface="Helvetica Neue"/>
                <a:cs typeface="Helvetica Neue"/>
                <a:sym typeface="Helvetica Neue"/>
              </a:rPr>
              <a:t>Introduction </a:t>
            </a:r>
            <a:endParaRPr/>
          </a:p>
          <a:p>
            <a:pPr indent="0" lvl="0" marL="0" marR="0" rtl="0" algn="l">
              <a:lnSpc>
                <a:spcPct val="100000"/>
              </a:lnSpc>
              <a:spcBef>
                <a:spcPts val="0"/>
              </a:spcBef>
              <a:spcAft>
                <a:spcPts val="0"/>
              </a:spcAft>
              <a:buClr>
                <a:srgbClr val="7F7F7F"/>
              </a:buClr>
              <a:buSzPts val="3600"/>
              <a:buFont typeface="Helvetica Neue"/>
              <a:buNone/>
            </a:pPr>
            <a:r>
              <a:rPr b="0" i="0" lang="en-US" sz="3600" u="none" cap="none" strike="noStrike">
                <a:solidFill>
                  <a:srgbClr val="7F7F7F"/>
                </a:solidFill>
                <a:latin typeface="Helvetica Neue"/>
                <a:ea typeface="Helvetica Neue"/>
                <a:cs typeface="Helvetica Neue"/>
                <a:sym typeface="Helvetica Neue"/>
              </a:rPr>
              <a:t>The data </a:t>
            </a:r>
            <a:endParaRPr/>
          </a:p>
          <a:p>
            <a:pPr indent="0" lvl="0" marL="0" marR="0" rtl="0" algn="l">
              <a:lnSpc>
                <a:spcPct val="100000"/>
              </a:lnSpc>
              <a:spcBef>
                <a:spcPts val="0"/>
              </a:spcBef>
              <a:spcAft>
                <a:spcPts val="0"/>
              </a:spcAft>
              <a:buClr>
                <a:srgbClr val="7F7F7F"/>
              </a:buClr>
              <a:buSzPts val="3600"/>
              <a:buFont typeface="Helvetica Neue"/>
              <a:buNone/>
            </a:pPr>
            <a:r>
              <a:rPr b="0" i="0" lang="en-US" sz="3600" u="none" cap="none" strike="noStrike">
                <a:solidFill>
                  <a:srgbClr val="7F7F7F"/>
                </a:solidFill>
                <a:latin typeface="Helvetica Neue"/>
                <a:ea typeface="Helvetica Neue"/>
                <a:cs typeface="Helvetica Neue"/>
                <a:sym typeface="Helvetica Neue"/>
              </a:rPr>
              <a:t>Data Preparation </a:t>
            </a:r>
            <a:endParaRPr/>
          </a:p>
          <a:p>
            <a:pPr indent="0" lvl="0" marL="0" marR="0" rtl="0" algn="l">
              <a:lnSpc>
                <a:spcPct val="100000"/>
              </a:lnSpc>
              <a:spcBef>
                <a:spcPts val="0"/>
              </a:spcBef>
              <a:spcAft>
                <a:spcPts val="0"/>
              </a:spcAft>
              <a:buClr>
                <a:srgbClr val="000000"/>
              </a:buClr>
              <a:buSzPts val="3600"/>
              <a:buFont typeface="Helvetica Neue"/>
              <a:buNone/>
            </a:pPr>
            <a:r>
              <a:t/>
            </a:r>
            <a:endParaRPr b="0" i="0" sz="3600" u="none" cap="none" strike="noStrike">
              <a:solidFill>
                <a:srgbClr val="7F7F7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7F7F7F"/>
              </a:buClr>
              <a:buSzPts val="4400"/>
              <a:buFont typeface="Helvetica Neue"/>
              <a:buNone/>
            </a:pPr>
            <a:r>
              <a:rPr b="1" i="0" lang="en-US" sz="4400" u="none" cap="none" strike="noStrike">
                <a:solidFill>
                  <a:srgbClr val="7F7F7F"/>
                </a:solidFill>
                <a:latin typeface="Helvetica Neue"/>
                <a:ea typeface="Helvetica Neue"/>
                <a:cs typeface="Helvetica Neue"/>
                <a:sym typeface="Helvetica Neue"/>
              </a:rPr>
              <a:t>Predictive Modelling </a:t>
            </a:r>
            <a:endParaRPr/>
          </a:p>
          <a:p>
            <a:pPr indent="0" lvl="0" marL="0" marR="0" rtl="0" algn="l">
              <a:lnSpc>
                <a:spcPct val="100000"/>
              </a:lnSpc>
              <a:spcBef>
                <a:spcPts val="0"/>
              </a:spcBef>
              <a:spcAft>
                <a:spcPts val="0"/>
              </a:spcAft>
              <a:buClr>
                <a:srgbClr val="7F7F7F"/>
              </a:buClr>
              <a:buSzPts val="3600"/>
              <a:buFont typeface="Helvetica Neue"/>
              <a:buNone/>
            </a:pPr>
            <a:r>
              <a:rPr b="0" i="0" lang="en-US" sz="3600" u="none" cap="none" strike="noStrike">
                <a:solidFill>
                  <a:srgbClr val="7F7F7F"/>
                </a:solidFill>
                <a:latin typeface="Helvetica Neue"/>
                <a:ea typeface="Helvetica Neue"/>
                <a:cs typeface="Helvetica Neue"/>
                <a:sym typeface="Helvetica Neue"/>
              </a:rPr>
              <a:t>Decision Tree, Naïve Base &amp; Random Forrest</a:t>
            </a:r>
            <a:endParaRPr/>
          </a:p>
          <a:p>
            <a:pPr indent="0" lvl="0" marL="0" marR="0" rtl="0" algn="l">
              <a:lnSpc>
                <a:spcPct val="100000"/>
              </a:lnSpc>
              <a:spcBef>
                <a:spcPts val="0"/>
              </a:spcBef>
              <a:spcAft>
                <a:spcPts val="0"/>
              </a:spcAft>
              <a:buClr>
                <a:srgbClr val="7F7F7F"/>
              </a:buClr>
              <a:buSzPts val="3600"/>
              <a:buFont typeface="Helvetica Neue"/>
              <a:buNone/>
            </a:pPr>
            <a:r>
              <a:rPr b="0" i="0" lang="en-US" sz="3600" u="none" cap="none" strike="noStrike">
                <a:solidFill>
                  <a:srgbClr val="7F7F7F"/>
                </a:solidFill>
                <a:latin typeface="Helvetica Neue"/>
                <a:ea typeface="Helvetica Neue"/>
                <a:cs typeface="Helvetica Neue"/>
                <a:sym typeface="Helvetica Neue"/>
              </a:rPr>
              <a:t> </a:t>
            </a:r>
            <a:endParaRPr/>
          </a:p>
          <a:p>
            <a:pPr indent="0" lvl="0" marL="0" marR="0" rtl="0" algn="l">
              <a:lnSpc>
                <a:spcPct val="100000"/>
              </a:lnSpc>
              <a:spcBef>
                <a:spcPts val="0"/>
              </a:spcBef>
              <a:spcAft>
                <a:spcPts val="0"/>
              </a:spcAft>
              <a:buClr>
                <a:srgbClr val="7F7F7F"/>
              </a:buClr>
              <a:buSzPts val="4400"/>
              <a:buFont typeface="Helvetica Neue"/>
              <a:buNone/>
            </a:pPr>
            <a:r>
              <a:rPr b="1" i="0" lang="en-US" sz="4400" u="none" cap="none" strike="noStrike">
                <a:solidFill>
                  <a:srgbClr val="7F7F7F"/>
                </a:solidFill>
                <a:latin typeface="Helvetica Neue"/>
                <a:ea typeface="Helvetica Neue"/>
                <a:cs typeface="Helvetica Neue"/>
                <a:sym typeface="Helvetica Neue"/>
              </a:rPr>
              <a:t>Post-Predictive </a:t>
            </a:r>
            <a:endParaRPr/>
          </a:p>
          <a:p>
            <a:pPr indent="0" lvl="0" marL="0" marR="0" rtl="0" algn="l">
              <a:lnSpc>
                <a:spcPct val="100000"/>
              </a:lnSpc>
              <a:spcBef>
                <a:spcPts val="0"/>
              </a:spcBef>
              <a:spcAft>
                <a:spcPts val="0"/>
              </a:spcAft>
              <a:buClr>
                <a:srgbClr val="7F7F7F"/>
              </a:buClr>
              <a:buSzPts val="3600"/>
              <a:buFont typeface="Helvetica Neue"/>
              <a:buNone/>
            </a:pPr>
            <a:r>
              <a:rPr b="0" i="0" lang="en-US" sz="3600" u="none" cap="none" strike="noStrike">
                <a:solidFill>
                  <a:srgbClr val="7F7F7F"/>
                </a:solidFill>
                <a:latin typeface="Helvetica Neue"/>
                <a:ea typeface="Helvetica Neue"/>
                <a:cs typeface="Helvetica Neue"/>
                <a:sym typeface="Helvetica Neue"/>
              </a:rPr>
              <a:t>K-Means Clustering  </a:t>
            </a:r>
            <a:endParaRPr/>
          </a:p>
          <a:p>
            <a:pPr indent="0" lvl="0" marL="0" marR="0" rtl="0" algn="l">
              <a:lnSpc>
                <a:spcPct val="100000"/>
              </a:lnSpc>
              <a:spcBef>
                <a:spcPts val="0"/>
              </a:spcBef>
              <a:spcAft>
                <a:spcPts val="0"/>
              </a:spcAft>
              <a:buClr>
                <a:srgbClr val="7F7F7F"/>
              </a:buClr>
              <a:buSzPts val="3600"/>
              <a:buFont typeface="Helvetica Neue"/>
              <a:buNone/>
            </a:pPr>
            <a:r>
              <a:rPr b="0" i="0" lang="en-US" sz="3600" u="none" cap="none" strike="noStrike">
                <a:solidFill>
                  <a:srgbClr val="7F7F7F"/>
                </a:solidFill>
                <a:latin typeface="Helvetica Neue"/>
                <a:ea typeface="Helvetica Neue"/>
                <a:cs typeface="Helvetica Neue"/>
                <a:sym typeface="Helvetica Neue"/>
              </a:rPr>
              <a:t>Association rules </a:t>
            </a:r>
            <a:endParaRPr/>
          </a:p>
          <a:p>
            <a:pPr indent="0" lvl="0" marL="0" marR="0" rtl="0" algn="l">
              <a:lnSpc>
                <a:spcPct val="100000"/>
              </a:lnSpc>
              <a:spcBef>
                <a:spcPts val="0"/>
              </a:spcBef>
              <a:spcAft>
                <a:spcPts val="0"/>
              </a:spcAft>
              <a:buClr>
                <a:srgbClr val="000000"/>
              </a:buClr>
              <a:buSzPts val="3600"/>
              <a:buFont typeface="Helvetica Neue"/>
              <a:buNone/>
            </a:pPr>
            <a:r>
              <a:t/>
            </a:r>
            <a:endParaRPr b="0" i="0" sz="3600" u="none" cap="none" strike="noStrike">
              <a:solidFill>
                <a:srgbClr val="7F7F7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7F7F7F"/>
              </a:buClr>
              <a:buSzPts val="4400"/>
              <a:buFont typeface="Helvetica Neue"/>
              <a:buNone/>
            </a:pPr>
            <a:r>
              <a:rPr b="1" i="0" lang="en-US" sz="4400" u="none" cap="none" strike="noStrike">
                <a:solidFill>
                  <a:srgbClr val="7F7F7F"/>
                </a:solidFill>
                <a:latin typeface="Helvetica Neue"/>
                <a:ea typeface="Helvetica Neue"/>
                <a:cs typeface="Helvetica Neue"/>
                <a:sym typeface="Helvetica Neue"/>
              </a:rPr>
              <a:t>Conclusions &amp; Recommendations</a:t>
            </a:r>
            <a:endParaRPr/>
          </a:p>
        </p:txBody>
      </p:sp>
      <p:sp>
        <p:nvSpPr>
          <p:cNvPr id="73" name="Google Shape;73;p16"/>
          <p:cNvSpPr txBox="1"/>
          <p:nvPr/>
        </p:nvSpPr>
        <p:spPr>
          <a:xfrm>
            <a:off x="9780103" y="1578474"/>
            <a:ext cx="5907652" cy="2225305"/>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68AEAF"/>
              </a:buClr>
              <a:buSzPts val="10425"/>
              <a:buFont typeface="Helvetica Neue"/>
              <a:buNone/>
            </a:pPr>
            <a:r>
              <a:rPr b="1" i="0" lang="en-US" sz="10425" u="none" cap="none" strike="noStrike">
                <a:solidFill>
                  <a:srgbClr val="68AEAF"/>
                </a:solidFill>
                <a:latin typeface="Helvetica Neue"/>
                <a:ea typeface="Helvetica Neue"/>
                <a:cs typeface="Helvetica Neue"/>
                <a:sym typeface="Helvetica Neue"/>
              </a:rPr>
              <a:t>Agenda</a:t>
            </a:r>
            <a:endParaRPr b="1" i="0" sz="10425" u="none" cap="none" strike="noStrike">
              <a:solidFill>
                <a:srgbClr val="68AEAF"/>
              </a:solidFill>
              <a:latin typeface="Helvetica Neue"/>
              <a:ea typeface="Helvetica Neue"/>
              <a:cs typeface="Helvetica Neue"/>
              <a:sym typeface="Helvetica Neue"/>
            </a:endParaRPr>
          </a:p>
        </p:txBody>
      </p:sp>
      <p:sp>
        <p:nvSpPr>
          <p:cNvPr id="74" name="Google Shape;74;p16"/>
          <p:cNvSpPr/>
          <p:nvPr/>
        </p:nvSpPr>
        <p:spPr>
          <a:xfrm>
            <a:off x="6480314" y="3803779"/>
            <a:ext cx="2275114" cy="7346241"/>
          </a:xfrm>
          <a:prstGeom prst="leftBracket">
            <a:avLst>
              <a:gd fmla="val 0" name="adj"/>
            </a:avLst>
          </a:prstGeom>
          <a:noFill/>
          <a:ln cap="flat" cmpd="sng" w="209550">
            <a:solidFill>
              <a:srgbClr val="D8D8D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Helvetica Neue"/>
              <a:buNone/>
            </a:pPr>
            <a:r>
              <a:t/>
            </a:r>
            <a:endParaRPr b="0" i="0" sz="1800" u="none" cap="none" strike="noStrike">
              <a:solidFill>
                <a:srgbClr val="000000"/>
              </a:solidFill>
              <a:latin typeface="Helvetica Neue"/>
              <a:ea typeface="Helvetica Neue"/>
              <a:cs typeface="Helvetica Neue"/>
              <a:sym typeface="Helvetica Neue"/>
            </a:endParaRPr>
          </a:p>
        </p:txBody>
      </p:sp>
      <p:pic>
        <p:nvPicPr>
          <p:cNvPr id="75" name="Google Shape;75;p16"/>
          <p:cNvPicPr preferRelativeResize="0"/>
          <p:nvPr/>
        </p:nvPicPr>
        <p:blipFill rotWithShape="1">
          <a:blip r:embed="rId3">
            <a:alphaModFix/>
          </a:blip>
          <a:srcRect b="0" l="0" r="0" t="0"/>
          <a:stretch/>
        </p:blipFill>
        <p:spPr>
          <a:xfrm>
            <a:off x="4267200" y="5113514"/>
            <a:ext cx="4488227" cy="448822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pic>
        <p:nvPicPr>
          <p:cNvPr descr="Image" id="287" name="Google Shape;287;p34"/>
          <p:cNvPicPr preferRelativeResize="0"/>
          <p:nvPr/>
        </p:nvPicPr>
        <p:blipFill rotWithShape="1">
          <a:blip r:embed="rId3">
            <a:alphaModFix/>
          </a:blip>
          <a:srcRect b="0" l="0" r="0" t="0"/>
          <a:stretch/>
        </p:blipFill>
        <p:spPr>
          <a:xfrm>
            <a:off x="3725485" y="4206223"/>
            <a:ext cx="4727576" cy="5108640"/>
          </a:xfrm>
          <a:prstGeom prst="rect">
            <a:avLst/>
          </a:prstGeom>
          <a:noFill/>
          <a:ln>
            <a:noFill/>
          </a:ln>
        </p:spPr>
      </p:pic>
      <p:sp>
        <p:nvSpPr>
          <p:cNvPr id="288" name="Google Shape;288;p34"/>
          <p:cNvSpPr txBox="1"/>
          <p:nvPr/>
        </p:nvSpPr>
        <p:spPr>
          <a:xfrm>
            <a:off x="8669374" y="4536281"/>
            <a:ext cx="14716126" cy="4643438"/>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11200"/>
              <a:buFont typeface="Helvetica Neue"/>
              <a:buNone/>
            </a:pPr>
            <a:r>
              <a:rPr b="0" i="0" lang="en-US" sz="11200" u="none" cap="none" strike="noStrike">
                <a:solidFill>
                  <a:srgbClr val="5C606A"/>
                </a:solidFill>
                <a:latin typeface="Helvetica Neue"/>
                <a:ea typeface="Helvetica Neue"/>
                <a:cs typeface="Helvetica Neue"/>
                <a:sym typeface="Helvetica Neue"/>
              </a:rPr>
              <a:t>Conclusions &amp; Recommendations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5"/>
          <p:cNvSpPr txBox="1"/>
          <p:nvPr/>
        </p:nvSpPr>
        <p:spPr>
          <a:xfrm>
            <a:off x="4556766" y="2504077"/>
            <a:ext cx="21381608" cy="1097568"/>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Conclusions</a:t>
            </a:r>
            <a:endParaRPr/>
          </a:p>
        </p:txBody>
      </p:sp>
      <p:sp>
        <p:nvSpPr>
          <p:cNvPr id="294" name="Google Shape;294;p35"/>
          <p:cNvSpPr txBox="1"/>
          <p:nvPr/>
        </p:nvSpPr>
        <p:spPr>
          <a:xfrm>
            <a:off x="1821125" y="5661487"/>
            <a:ext cx="9870132" cy="6068968"/>
          </a:xfrm>
          <a:prstGeom prst="rect">
            <a:avLst/>
          </a:prstGeom>
          <a:noFill/>
          <a:ln>
            <a:noFill/>
          </a:ln>
        </p:spPr>
        <p:txBody>
          <a:bodyPr anchorCtr="0" anchor="ctr" bIns="71425" lIns="71425" spcFirstLastPara="1" rIns="71425" wrap="square" tIns="71425">
            <a:noAutofit/>
          </a:bodyPr>
          <a:lstStyle/>
          <a:p>
            <a:pPr indent="-191531" lvl="0" marL="486171" marR="0" rtl="0" algn="just">
              <a:lnSpc>
                <a:spcPct val="100000"/>
              </a:lnSpc>
              <a:spcBef>
                <a:spcPts val="0"/>
              </a:spcBef>
              <a:spcAft>
                <a:spcPts val="0"/>
              </a:spcAft>
              <a:buClr>
                <a:srgbClr val="5E5E5E"/>
              </a:buClr>
              <a:buSzPts val="4640"/>
              <a:buFont typeface="Helvetica Neue"/>
              <a:buNone/>
            </a:pPr>
            <a:r>
              <a:t/>
            </a:r>
            <a:endParaRPr b="1" i="0" sz="3200" u="none" cap="none" strike="noStrike">
              <a:solidFill>
                <a:srgbClr val="000000"/>
              </a:solidFill>
              <a:latin typeface="Helvetica Neue"/>
              <a:ea typeface="Helvetica Neue"/>
              <a:cs typeface="Helvetica Neue"/>
              <a:sym typeface="Helvetica Neue"/>
            </a:endParaRPr>
          </a:p>
          <a:p>
            <a:pPr indent="-486171" lvl="0" marL="486171" marR="0" rtl="0" algn="just">
              <a:lnSpc>
                <a:spcPct val="100000"/>
              </a:lnSpc>
              <a:spcBef>
                <a:spcPts val="0"/>
              </a:spcBef>
              <a:spcAft>
                <a:spcPts val="0"/>
              </a:spcAft>
              <a:buClr>
                <a:srgbClr val="5E5E5E"/>
              </a:buClr>
              <a:buSzPts val="5075"/>
              <a:buFont typeface="Helvetica Neue"/>
              <a:buChar char="•"/>
            </a:pPr>
            <a:r>
              <a:rPr b="0" i="0" lang="en-US" sz="3500" u="none" cap="none" strike="noStrike">
                <a:solidFill>
                  <a:srgbClr val="5E5E5E"/>
                </a:solidFill>
                <a:latin typeface="Helvetica Neue"/>
                <a:ea typeface="Helvetica Neue"/>
                <a:cs typeface="Helvetica Neue"/>
                <a:sym typeface="Helvetica Neue"/>
              </a:rPr>
              <a:t>All contacts should be done through cellular.</a:t>
            </a:r>
            <a:endParaRPr/>
          </a:p>
          <a:p>
            <a:pPr indent="0" lvl="0" marL="0" marR="0" rtl="0" algn="just">
              <a:lnSpc>
                <a:spcPct val="100000"/>
              </a:lnSpc>
              <a:spcBef>
                <a:spcPts val="0"/>
              </a:spcBef>
              <a:spcAft>
                <a:spcPts val="0"/>
              </a:spcAft>
              <a:buClr>
                <a:srgbClr val="5E5E5E"/>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a:p>
            <a:pPr indent="-486171" lvl="0" marL="486171" marR="0" rtl="0" algn="just">
              <a:lnSpc>
                <a:spcPct val="100000"/>
              </a:lnSpc>
              <a:spcBef>
                <a:spcPts val="0"/>
              </a:spcBef>
              <a:spcAft>
                <a:spcPts val="0"/>
              </a:spcAft>
              <a:buClr>
                <a:srgbClr val="5E5E5E"/>
              </a:buClr>
              <a:buSzPts val="5075"/>
              <a:buFont typeface="Helvetica Neue"/>
              <a:buChar char="•"/>
            </a:pPr>
            <a:r>
              <a:rPr b="0" i="0" lang="en-US" sz="3500" u="none" cap="none" strike="noStrike">
                <a:solidFill>
                  <a:srgbClr val="5E5E5E"/>
                </a:solidFill>
                <a:latin typeface="Helvetica Neue"/>
                <a:ea typeface="Helvetica Neue"/>
                <a:cs typeface="Helvetica Neue"/>
                <a:sym typeface="Helvetica Neue"/>
              </a:rPr>
              <a:t>Efforts should be focused onn Individuals with secondary education (or more) that belong to the 27-49 age range. </a:t>
            </a:r>
            <a:endParaRPr b="1" i="0" sz="3200" u="none" cap="none" strike="noStrike">
              <a:solidFill>
                <a:srgbClr val="FF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5E5E5E"/>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a:p>
            <a:pPr indent="-486171" lvl="0" marL="486171" marR="0" rtl="0" algn="just">
              <a:lnSpc>
                <a:spcPct val="100000"/>
              </a:lnSpc>
              <a:spcBef>
                <a:spcPts val="0"/>
              </a:spcBef>
              <a:spcAft>
                <a:spcPts val="0"/>
              </a:spcAft>
              <a:buClr>
                <a:srgbClr val="5E5E5E"/>
              </a:buClr>
              <a:buSzPts val="5075"/>
              <a:buFont typeface="Helvetica Neue"/>
              <a:buChar char="•"/>
            </a:pPr>
            <a:r>
              <a:rPr b="0" i="0" lang="en-US" sz="3500" u="none" cap="none" strike="noStrike">
                <a:solidFill>
                  <a:srgbClr val="5E5E5E"/>
                </a:solidFill>
                <a:latin typeface="Helvetica Neue"/>
                <a:ea typeface="Helvetica Neue"/>
                <a:cs typeface="Helvetica Neue"/>
                <a:sym typeface="Helvetica Neue"/>
              </a:rPr>
              <a:t>Must be clear of credit in default and personal loans.</a:t>
            </a:r>
            <a:endParaRPr/>
          </a:p>
          <a:p>
            <a:pPr indent="0" lvl="0" marL="0" marR="0" rtl="0" algn="just">
              <a:lnSpc>
                <a:spcPct val="100000"/>
              </a:lnSpc>
              <a:spcBef>
                <a:spcPts val="0"/>
              </a:spcBef>
              <a:spcAft>
                <a:spcPts val="0"/>
              </a:spcAft>
              <a:buClr>
                <a:srgbClr val="5E5E5E"/>
              </a:buClr>
              <a:buSzPts val="4640"/>
              <a:buFont typeface="Helvetica Neue"/>
              <a:buNone/>
            </a:pPr>
            <a:r>
              <a:t/>
            </a:r>
            <a:endParaRPr b="1" i="0" sz="32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5E5E5E"/>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pic>
        <p:nvPicPr>
          <p:cNvPr descr="Image" id="295" name="Google Shape;295;p35"/>
          <p:cNvPicPr preferRelativeResize="0"/>
          <p:nvPr/>
        </p:nvPicPr>
        <p:blipFill rotWithShape="1">
          <a:blip r:embed="rId3">
            <a:alphaModFix/>
          </a:blip>
          <a:srcRect b="0" l="68403" r="1168" t="68699"/>
          <a:stretch/>
        </p:blipFill>
        <p:spPr>
          <a:xfrm>
            <a:off x="1349124" y="1684738"/>
            <a:ext cx="3377781" cy="3266266"/>
          </a:xfrm>
          <a:prstGeom prst="rect">
            <a:avLst/>
          </a:prstGeom>
          <a:noFill/>
          <a:ln>
            <a:noFill/>
          </a:ln>
        </p:spPr>
      </p:pic>
      <p:pic>
        <p:nvPicPr>
          <p:cNvPr id="296" name="Google Shape;296;p35"/>
          <p:cNvPicPr preferRelativeResize="0"/>
          <p:nvPr/>
        </p:nvPicPr>
        <p:blipFill rotWithShape="1">
          <a:blip r:embed="rId4">
            <a:alphaModFix/>
          </a:blip>
          <a:srcRect b="0" l="0" r="0" t="0"/>
          <a:stretch/>
        </p:blipFill>
        <p:spPr>
          <a:xfrm>
            <a:off x="12647114" y="5290456"/>
            <a:ext cx="10495915" cy="630917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36"/>
          <p:cNvPicPr preferRelativeResize="0"/>
          <p:nvPr/>
        </p:nvPicPr>
        <p:blipFill rotWithShape="1">
          <a:blip r:embed="rId3">
            <a:alphaModFix/>
          </a:blip>
          <a:srcRect b="0" l="0" r="0" t="0"/>
          <a:stretch/>
        </p:blipFill>
        <p:spPr>
          <a:xfrm>
            <a:off x="2658109" y="2315653"/>
            <a:ext cx="19614063" cy="5822506"/>
          </a:xfrm>
          <a:prstGeom prst="rect">
            <a:avLst/>
          </a:prstGeom>
          <a:noFill/>
          <a:ln>
            <a:noFill/>
          </a:ln>
        </p:spPr>
      </p:pic>
      <p:sp>
        <p:nvSpPr>
          <p:cNvPr id="302" name="Google Shape;302;p36"/>
          <p:cNvSpPr/>
          <p:nvPr/>
        </p:nvSpPr>
        <p:spPr>
          <a:xfrm>
            <a:off x="2658110" y="8853140"/>
            <a:ext cx="19614062" cy="332398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5E5E5E"/>
              </a:buClr>
              <a:buSzPts val="5075"/>
              <a:buFont typeface="Helvetica Neue"/>
              <a:buNone/>
            </a:pPr>
            <a:r>
              <a:rPr b="0" i="0" lang="en-US" sz="3500" u="none" cap="none" strike="noStrike">
                <a:solidFill>
                  <a:srgbClr val="5E5E5E"/>
                </a:solidFill>
                <a:latin typeface="Helvetica Neue"/>
                <a:ea typeface="Helvetica Neue"/>
                <a:cs typeface="Helvetica Neue"/>
                <a:sym typeface="Helvetica Neue"/>
              </a:rPr>
              <a:t>1-3 months after contact is the best time frame for contacting the customer with a second campaign.</a:t>
            </a:r>
            <a:endParaRPr/>
          </a:p>
          <a:p>
            <a:pPr indent="0" lvl="0" marL="0" marR="0" rtl="0" algn="just">
              <a:lnSpc>
                <a:spcPct val="100000"/>
              </a:lnSpc>
              <a:spcBef>
                <a:spcPts val="0"/>
              </a:spcBef>
              <a:spcAft>
                <a:spcPts val="0"/>
              </a:spcAft>
              <a:buClr>
                <a:srgbClr val="5E5E5E"/>
              </a:buClr>
              <a:buSzPts val="4640"/>
              <a:buFont typeface="Helvetica Neue"/>
              <a:buNone/>
            </a:pPr>
            <a:r>
              <a:t/>
            </a:r>
            <a:endParaRPr b="1" i="0" sz="32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5E5E5E"/>
              </a:buClr>
              <a:buSzPts val="5075"/>
              <a:buFont typeface="Helvetica Neue"/>
              <a:buNone/>
            </a:pPr>
            <a:r>
              <a:rPr b="0" i="0" lang="en-US" sz="3500" u="none" cap="none" strike="noStrike">
                <a:solidFill>
                  <a:srgbClr val="5E5E5E"/>
                </a:solidFill>
                <a:latin typeface="Helvetica Neue"/>
                <a:ea typeface="Helvetica Neue"/>
                <a:cs typeface="Helvetica Neue"/>
                <a:sym typeface="Helvetica Neue"/>
              </a:rPr>
              <a:t>Concentrate future efforts in a more balanced mix of customers, Ex. 50% never contacted and 50% previously contacted (with outcome: failure or other).</a:t>
            </a:r>
            <a:endParaRPr/>
          </a:p>
          <a:p>
            <a:pPr indent="0" lvl="0" marL="0" marR="0" rtl="0" algn="just">
              <a:lnSpc>
                <a:spcPct val="100000"/>
              </a:lnSpc>
              <a:spcBef>
                <a:spcPts val="0"/>
              </a:spcBef>
              <a:spcAft>
                <a:spcPts val="0"/>
              </a:spcAft>
              <a:buClr>
                <a:srgbClr val="5E5E5E"/>
              </a:buClr>
              <a:buSzPts val="464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id="307" name="Google Shape;307;p37"/>
          <p:cNvPicPr preferRelativeResize="0"/>
          <p:nvPr/>
        </p:nvPicPr>
        <p:blipFill rotWithShape="1">
          <a:blip r:embed="rId3">
            <a:alphaModFix/>
          </a:blip>
          <a:srcRect b="0" l="0" r="0" t="0"/>
          <a:stretch/>
        </p:blipFill>
        <p:spPr>
          <a:xfrm>
            <a:off x="4567463" y="1279977"/>
            <a:ext cx="15875907" cy="9507855"/>
          </a:xfrm>
          <a:prstGeom prst="rect">
            <a:avLst/>
          </a:prstGeom>
          <a:noFill/>
          <a:ln>
            <a:noFill/>
          </a:ln>
        </p:spPr>
      </p:pic>
      <p:sp>
        <p:nvSpPr>
          <p:cNvPr id="308" name="Google Shape;308;p37"/>
          <p:cNvSpPr/>
          <p:nvPr/>
        </p:nvSpPr>
        <p:spPr>
          <a:xfrm>
            <a:off x="1563918" y="11473758"/>
            <a:ext cx="21778719" cy="707886"/>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5E5E5E"/>
              </a:buClr>
              <a:buSzPts val="5800"/>
              <a:buFont typeface="Helvetica Neue"/>
              <a:buNone/>
            </a:pPr>
            <a:r>
              <a:rPr b="0" i="0" lang="en-US" sz="4000" u="none" cap="none" strike="noStrike">
                <a:solidFill>
                  <a:srgbClr val="5E5E5E"/>
                </a:solidFill>
                <a:latin typeface="Helvetica Neue"/>
                <a:ea typeface="Helvetica Neue"/>
                <a:cs typeface="Helvetica Neue"/>
                <a:sym typeface="Helvetica Neue"/>
              </a:rPr>
              <a:t>It’s advised that the telemarketing team should not exceed a limit of 7 contacts per campaign.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grpSp>
        <p:nvGrpSpPr>
          <p:cNvPr id="313" name="Google Shape;313;p38"/>
          <p:cNvGrpSpPr/>
          <p:nvPr/>
        </p:nvGrpSpPr>
        <p:grpSpPr>
          <a:xfrm>
            <a:off x="4245430" y="1362616"/>
            <a:ext cx="15479486" cy="9675496"/>
            <a:chOff x="11867171" y="4826840"/>
            <a:chExt cx="11794453" cy="7549986"/>
          </a:xfrm>
        </p:grpSpPr>
        <p:grpSp>
          <p:nvGrpSpPr>
            <p:cNvPr id="314" name="Google Shape;314;p38"/>
            <p:cNvGrpSpPr/>
            <p:nvPr/>
          </p:nvGrpSpPr>
          <p:grpSpPr>
            <a:xfrm>
              <a:off x="11934903" y="5523547"/>
              <a:ext cx="11726721" cy="6853279"/>
              <a:chOff x="755375" y="4653677"/>
              <a:chExt cx="14690308" cy="8585245"/>
            </a:xfrm>
          </p:grpSpPr>
          <p:pic>
            <p:nvPicPr>
              <p:cNvPr id="315" name="Google Shape;315;p38"/>
              <p:cNvPicPr preferRelativeResize="0"/>
              <p:nvPr/>
            </p:nvPicPr>
            <p:blipFill rotWithShape="1">
              <a:blip r:embed="rId3">
                <a:alphaModFix/>
              </a:blip>
              <a:srcRect b="0" l="0" r="0" t="0"/>
              <a:stretch/>
            </p:blipFill>
            <p:spPr>
              <a:xfrm>
                <a:off x="755375" y="4653677"/>
                <a:ext cx="14690308" cy="8585245"/>
              </a:xfrm>
              <a:prstGeom prst="rect">
                <a:avLst/>
              </a:prstGeom>
              <a:noFill/>
              <a:ln>
                <a:noFill/>
              </a:ln>
            </p:spPr>
          </p:pic>
          <p:cxnSp>
            <p:nvCxnSpPr>
              <p:cNvPr id="316" name="Google Shape;316;p38"/>
              <p:cNvCxnSpPr/>
              <p:nvPr/>
            </p:nvCxnSpPr>
            <p:spPr>
              <a:xfrm>
                <a:off x="10288494" y="10009504"/>
                <a:ext cx="0" cy="620672"/>
              </a:xfrm>
              <a:prstGeom prst="straightConnector1">
                <a:avLst/>
              </a:prstGeom>
              <a:noFill/>
              <a:ln cap="flat" cmpd="sng" w="25400">
                <a:solidFill>
                  <a:srgbClr val="000000"/>
                </a:solidFill>
                <a:prstDash val="solid"/>
                <a:miter lim="400000"/>
                <a:headEnd len="sm" w="sm" type="none"/>
                <a:tailEnd len="sm" w="sm" type="none"/>
              </a:ln>
            </p:spPr>
          </p:cxnSp>
          <p:cxnSp>
            <p:nvCxnSpPr>
              <p:cNvPr id="317" name="Google Shape;317;p38"/>
              <p:cNvCxnSpPr/>
              <p:nvPr/>
            </p:nvCxnSpPr>
            <p:spPr>
              <a:xfrm>
                <a:off x="12135681" y="10630176"/>
                <a:ext cx="0" cy="620672"/>
              </a:xfrm>
              <a:prstGeom prst="straightConnector1">
                <a:avLst/>
              </a:prstGeom>
              <a:noFill/>
              <a:ln cap="flat" cmpd="sng" w="25400">
                <a:solidFill>
                  <a:srgbClr val="000000"/>
                </a:solidFill>
                <a:prstDash val="solid"/>
                <a:miter lim="400000"/>
                <a:headEnd len="sm" w="sm" type="none"/>
                <a:tailEnd len="sm" w="sm" type="none"/>
              </a:ln>
            </p:spPr>
          </p:cxnSp>
          <p:cxnSp>
            <p:nvCxnSpPr>
              <p:cNvPr id="318" name="Google Shape;318;p38"/>
              <p:cNvCxnSpPr/>
              <p:nvPr/>
            </p:nvCxnSpPr>
            <p:spPr>
              <a:xfrm>
                <a:off x="14182202" y="10860869"/>
                <a:ext cx="0" cy="620672"/>
              </a:xfrm>
              <a:prstGeom prst="straightConnector1">
                <a:avLst/>
              </a:prstGeom>
              <a:noFill/>
              <a:ln cap="flat" cmpd="sng" w="25400">
                <a:solidFill>
                  <a:srgbClr val="000000"/>
                </a:solidFill>
                <a:prstDash val="solid"/>
                <a:miter lim="400000"/>
                <a:headEnd len="sm" w="sm" type="none"/>
                <a:tailEnd len="sm" w="sm" type="none"/>
              </a:ln>
            </p:spPr>
          </p:cxnSp>
          <p:sp>
            <p:nvSpPr>
              <p:cNvPr id="319" name="Google Shape;319;p38"/>
              <p:cNvSpPr/>
              <p:nvPr/>
            </p:nvSpPr>
            <p:spPr>
              <a:xfrm>
                <a:off x="9513242" y="9397765"/>
                <a:ext cx="1550505" cy="755187"/>
              </a:xfrm>
              <a:prstGeom prst="roundRect">
                <a:avLst>
                  <a:gd fmla="val 16667" name="adj"/>
                </a:avLst>
              </a:prstGeom>
              <a:solidFill>
                <a:srgbClr val="FFC0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1"/>
                  </a:buClr>
                  <a:buSzPts val="3600"/>
                  <a:buFont typeface="Helvetica Neue"/>
                  <a:buNone/>
                </a:pPr>
                <a:r>
                  <a:rPr b="0" i="0" lang="en-US" sz="3600" u="none" cap="none" strike="noStrike">
                    <a:solidFill>
                      <a:schemeClr val="dk1"/>
                    </a:solidFill>
                    <a:latin typeface="Helvetica Neue"/>
                    <a:ea typeface="Helvetica Neue"/>
                    <a:cs typeface="Helvetica Neue"/>
                    <a:sym typeface="Helvetica Neue"/>
                  </a:rPr>
                  <a:t>+6%</a:t>
                </a:r>
                <a:endParaRPr/>
              </a:p>
            </p:txBody>
          </p:sp>
          <p:sp>
            <p:nvSpPr>
              <p:cNvPr id="320" name="Google Shape;320;p38"/>
              <p:cNvSpPr/>
              <p:nvPr/>
            </p:nvSpPr>
            <p:spPr>
              <a:xfrm>
                <a:off x="11394960" y="10018440"/>
                <a:ext cx="1550505" cy="755187"/>
              </a:xfrm>
              <a:prstGeom prst="roundRect">
                <a:avLst>
                  <a:gd fmla="val 16667" name="adj"/>
                </a:avLst>
              </a:prstGeom>
              <a:solidFill>
                <a:srgbClr val="FFC0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1"/>
                  </a:buClr>
                  <a:buSzPts val="3600"/>
                  <a:buFont typeface="Helvetica Neue"/>
                  <a:buNone/>
                </a:pPr>
                <a:r>
                  <a:rPr b="0" i="0" lang="en-US" sz="3600" u="none" cap="none" strike="noStrike">
                    <a:solidFill>
                      <a:schemeClr val="dk1"/>
                    </a:solidFill>
                    <a:latin typeface="Helvetica Neue"/>
                    <a:ea typeface="Helvetica Neue"/>
                    <a:cs typeface="Helvetica Neue"/>
                    <a:sym typeface="Helvetica Neue"/>
                  </a:rPr>
                  <a:t>+20%</a:t>
                </a:r>
                <a:endParaRPr/>
              </a:p>
            </p:txBody>
          </p:sp>
          <p:sp>
            <p:nvSpPr>
              <p:cNvPr id="321" name="Google Shape;321;p38"/>
              <p:cNvSpPr/>
              <p:nvPr/>
            </p:nvSpPr>
            <p:spPr>
              <a:xfrm>
                <a:off x="13408434" y="10148077"/>
                <a:ext cx="1550505" cy="755187"/>
              </a:xfrm>
              <a:prstGeom prst="roundRect">
                <a:avLst>
                  <a:gd fmla="val 16667" name="adj"/>
                </a:avLst>
              </a:prstGeom>
              <a:solidFill>
                <a:srgbClr val="FFC0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1"/>
                  </a:buClr>
                  <a:buSzPts val="3600"/>
                  <a:buFont typeface="Helvetica Neue"/>
                  <a:buNone/>
                </a:pPr>
                <a:r>
                  <a:rPr b="0" i="0" lang="en-US" sz="3600" u="none" cap="none" strike="noStrike">
                    <a:solidFill>
                      <a:schemeClr val="dk1"/>
                    </a:solidFill>
                    <a:latin typeface="Helvetica Neue"/>
                    <a:ea typeface="Helvetica Neue"/>
                    <a:cs typeface="Helvetica Neue"/>
                    <a:sym typeface="Helvetica Neue"/>
                  </a:rPr>
                  <a:t>+14%</a:t>
                </a:r>
                <a:endParaRPr/>
              </a:p>
            </p:txBody>
          </p:sp>
        </p:grpSp>
        <p:sp>
          <p:nvSpPr>
            <p:cNvPr id="322" name="Google Shape;322;p38"/>
            <p:cNvSpPr txBox="1"/>
            <p:nvPr/>
          </p:nvSpPr>
          <p:spPr>
            <a:xfrm>
              <a:off x="11867171" y="4826840"/>
              <a:ext cx="5531712" cy="688971"/>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7F7F7F"/>
                </a:buClr>
                <a:buSzPts val="4800"/>
                <a:buFont typeface="Helvetica Neue"/>
                <a:buNone/>
              </a:pPr>
              <a:r>
                <a:rPr b="1" i="0" lang="en-US" sz="4800" u="none" cap="none" strike="noStrike">
                  <a:solidFill>
                    <a:srgbClr val="7F7F7F"/>
                  </a:solidFill>
                  <a:latin typeface="Helvetica Neue"/>
                  <a:ea typeface="Helvetica Neue"/>
                  <a:cs typeface="Helvetica Neue"/>
                  <a:sym typeface="Helvetica Neue"/>
                </a:rPr>
                <a:t>*Adoption by age range</a:t>
              </a:r>
              <a:endParaRPr/>
            </a:p>
          </p:txBody>
        </p:sp>
        <p:sp>
          <p:nvSpPr>
            <p:cNvPr id="323" name="Google Shape;323;p38"/>
            <p:cNvSpPr txBox="1"/>
            <p:nvPr/>
          </p:nvSpPr>
          <p:spPr>
            <a:xfrm>
              <a:off x="17151467" y="5679084"/>
              <a:ext cx="6366451" cy="592905"/>
            </a:xfrm>
            <a:prstGeom prst="rect">
              <a:avLst/>
            </a:prstGeom>
            <a:noFill/>
            <a:ln>
              <a:noFill/>
            </a:ln>
          </p:spPr>
          <p:txBody>
            <a:bodyPr anchorCtr="0" anchor="ctr" bIns="71425" lIns="71425" spcFirstLastPara="1" rIns="71425" wrap="square" tIns="71425">
              <a:noAutofit/>
            </a:bodyPr>
            <a:lstStyle/>
            <a:p>
              <a:pPr indent="0" lvl="0" marL="0" marR="0" rtl="0" algn="r">
                <a:lnSpc>
                  <a:spcPct val="100000"/>
                </a:lnSpc>
                <a:spcBef>
                  <a:spcPts val="0"/>
                </a:spcBef>
                <a:spcAft>
                  <a:spcPts val="0"/>
                </a:spcAft>
                <a:buClr>
                  <a:srgbClr val="A5A5A5"/>
                </a:buClr>
                <a:buSzPts val="4000"/>
                <a:buFont typeface="Helvetica Neue"/>
                <a:buNone/>
              </a:pPr>
              <a:r>
                <a:rPr b="1" i="0" lang="en-US" sz="4000" u="none" cap="none" strike="noStrike">
                  <a:solidFill>
                    <a:srgbClr val="A5A5A5"/>
                  </a:solidFill>
                  <a:latin typeface="Helvetica Neue"/>
                  <a:ea typeface="Helvetica Neue"/>
                  <a:cs typeface="Helvetica Neue"/>
                  <a:sym typeface="Helvetica Neue"/>
                </a:rPr>
                <a:t>The average of adoption is a 47%</a:t>
              </a:r>
              <a:endParaRPr/>
            </a:p>
          </p:txBody>
        </p:sp>
        <p:sp>
          <p:nvSpPr>
            <p:cNvPr id="324" name="Google Shape;324;p38"/>
            <p:cNvSpPr txBox="1"/>
            <p:nvPr/>
          </p:nvSpPr>
          <p:spPr>
            <a:xfrm>
              <a:off x="20146545" y="8473862"/>
              <a:ext cx="3185278" cy="977168"/>
            </a:xfrm>
            <a:prstGeom prst="rect">
              <a:avLst/>
            </a:prstGeom>
            <a:noFill/>
            <a:ln>
              <a:noFill/>
            </a:ln>
          </p:spPr>
          <p:txBody>
            <a:bodyPr anchorCtr="0" anchor="ctr" bIns="71425" lIns="71425" spcFirstLastPara="1" rIns="71425" wrap="square" tIns="71425">
              <a:noAutofit/>
            </a:bodyPr>
            <a:lstStyle/>
            <a:p>
              <a:pPr indent="0" lvl="0" marL="0" marR="0" rtl="0" algn="r">
                <a:lnSpc>
                  <a:spcPct val="100000"/>
                </a:lnSpc>
                <a:spcBef>
                  <a:spcPts val="0"/>
                </a:spcBef>
                <a:spcAft>
                  <a:spcPts val="0"/>
                </a:spcAft>
                <a:buClr>
                  <a:srgbClr val="A19E9E"/>
                </a:buClr>
                <a:buSzPts val="3600"/>
                <a:buFont typeface="Helvetica Neue"/>
                <a:buNone/>
              </a:pPr>
              <a:r>
                <a:rPr b="1" i="0" lang="en-US" sz="3600" u="none" cap="none" strike="noStrike">
                  <a:solidFill>
                    <a:srgbClr val="A19E9E"/>
                  </a:solidFill>
                  <a:latin typeface="Helvetica Neue"/>
                  <a:ea typeface="Helvetica Neue"/>
                  <a:cs typeface="Helvetica Neue"/>
                  <a:sym typeface="Helvetica Neue"/>
                </a:rPr>
                <a:t>Positive gap vs. average adoption</a:t>
              </a:r>
              <a:endParaRPr/>
            </a:p>
          </p:txBody>
        </p:sp>
      </p:grpSp>
      <p:sp>
        <p:nvSpPr>
          <p:cNvPr id="325" name="Google Shape;325;p38"/>
          <p:cNvSpPr/>
          <p:nvPr/>
        </p:nvSpPr>
        <p:spPr>
          <a:xfrm>
            <a:off x="4245428" y="11447024"/>
            <a:ext cx="15479486" cy="116955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5E5E5E"/>
              </a:buClr>
              <a:buSzPts val="5075"/>
              <a:buFont typeface="Helvetica Neue"/>
              <a:buNone/>
            </a:pPr>
            <a:r>
              <a:rPr b="0" i="0" lang="en-US" sz="3500" u="none" cap="none" strike="noStrike">
                <a:solidFill>
                  <a:srgbClr val="5E5E5E"/>
                </a:solidFill>
                <a:latin typeface="Helvetica Neue"/>
                <a:ea typeface="Helvetica Neue"/>
                <a:cs typeface="Helvetica Neue"/>
                <a:sym typeface="Helvetica Neue"/>
              </a:rPr>
              <a:t>Customers of  age +59 seem to have a stronger interest in the product (avg. +13%).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9"/>
          <p:cNvSpPr txBox="1"/>
          <p:nvPr/>
        </p:nvSpPr>
        <p:spPr>
          <a:xfrm>
            <a:off x="4964116" y="2473695"/>
            <a:ext cx="11778948" cy="2075468"/>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Observations &amp; Recommendations</a:t>
            </a:r>
            <a:endParaRPr/>
          </a:p>
        </p:txBody>
      </p:sp>
      <p:sp>
        <p:nvSpPr>
          <p:cNvPr id="331" name="Google Shape;331;p39"/>
          <p:cNvSpPr txBox="1"/>
          <p:nvPr/>
        </p:nvSpPr>
        <p:spPr>
          <a:xfrm>
            <a:off x="2470951" y="5410749"/>
            <a:ext cx="17153950" cy="4991750"/>
          </a:xfrm>
          <a:prstGeom prst="rect">
            <a:avLst/>
          </a:prstGeom>
          <a:noFill/>
          <a:ln>
            <a:noFill/>
          </a:ln>
        </p:spPr>
        <p:txBody>
          <a:bodyPr anchorCtr="0" anchor="ctr" bIns="71425" lIns="71425" spcFirstLastPara="1" rIns="71425" wrap="square" tIns="71425">
            <a:noAutofit/>
          </a:bodyPr>
          <a:lstStyle/>
          <a:p>
            <a:pPr indent="-191531" lvl="0" marL="486171" marR="0" rtl="0" algn="just">
              <a:lnSpc>
                <a:spcPct val="100000"/>
              </a:lnSpc>
              <a:spcBef>
                <a:spcPts val="0"/>
              </a:spcBef>
              <a:spcAft>
                <a:spcPts val="0"/>
              </a:spcAft>
              <a:buClr>
                <a:srgbClr val="5E5E5E"/>
              </a:buClr>
              <a:buSzPts val="4640"/>
              <a:buFont typeface="Helvetica Neue"/>
              <a:buNone/>
            </a:pPr>
            <a:r>
              <a:t/>
            </a:r>
            <a:endParaRPr b="1" i="0" sz="3200" u="none" cap="none" strike="noStrike">
              <a:solidFill>
                <a:srgbClr val="000000"/>
              </a:solidFill>
              <a:latin typeface="Helvetica Neue"/>
              <a:ea typeface="Helvetica Neue"/>
              <a:cs typeface="Helvetica Neue"/>
              <a:sym typeface="Helvetica Neue"/>
            </a:endParaRPr>
          </a:p>
          <a:p>
            <a:pPr indent="-486171" lvl="0" marL="486171" marR="0" rtl="0" algn="just">
              <a:lnSpc>
                <a:spcPct val="100000"/>
              </a:lnSpc>
              <a:spcBef>
                <a:spcPts val="0"/>
              </a:spcBef>
              <a:spcAft>
                <a:spcPts val="0"/>
              </a:spcAft>
              <a:buClr>
                <a:srgbClr val="5E5E5E"/>
              </a:buClr>
              <a:buSzPts val="5075"/>
              <a:buFont typeface="Helvetica Neue"/>
              <a:buChar char="•"/>
            </a:pPr>
            <a:r>
              <a:rPr b="0" i="0" lang="en-US" sz="3500" u="none" cap="none" strike="noStrike">
                <a:solidFill>
                  <a:srgbClr val="5E5E5E"/>
                </a:solidFill>
                <a:latin typeface="Helvetica Neue"/>
                <a:ea typeface="Helvetica Neue"/>
                <a:cs typeface="Helvetica Neue"/>
                <a:sym typeface="Helvetica Neue"/>
              </a:rPr>
              <a:t>Customers previously classified as success shouldn’t be contacted again. 12% of this cases turned into NO.</a:t>
            </a:r>
            <a:endParaRPr/>
          </a:p>
          <a:p>
            <a:pPr indent="0" lvl="0" marL="0" marR="0" rtl="0" algn="just">
              <a:lnSpc>
                <a:spcPct val="100000"/>
              </a:lnSpc>
              <a:spcBef>
                <a:spcPts val="0"/>
              </a:spcBef>
              <a:spcAft>
                <a:spcPts val="0"/>
              </a:spcAft>
              <a:buClr>
                <a:srgbClr val="5E5E5E"/>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a:p>
            <a:pPr indent="-486171" lvl="0" marL="486171" marR="0" rtl="0" algn="just">
              <a:lnSpc>
                <a:spcPct val="100000"/>
              </a:lnSpc>
              <a:spcBef>
                <a:spcPts val="0"/>
              </a:spcBef>
              <a:spcAft>
                <a:spcPts val="0"/>
              </a:spcAft>
              <a:buClr>
                <a:srgbClr val="5E5E5E"/>
              </a:buClr>
              <a:buSzPts val="5075"/>
              <a:buFont typeface="Helvetica Neue"/>
              <a:buChar char="•"/>
            </a:pPr>
            <a:r>
              <a:rPr b="0" i="0" lang="en-US" sz="3500" u="none" cap="none" strike="noStrike">
                <a:solidFill>
                  <a:srgbClr val="5E5E5E"/>
                </a:solidFill>
                <a:latin typeface="Helvetica Neue"/>
                <a:ea typeface="Helvetica Neue"/>
                <a:cs typeface="Helvetica Neue"/>
                <a:sym typeface="Helvetica Neue"/>
              </a:rPr>
              <a:t>Create more specific classes for “other” and “unknown” in the Contact and POutcome attributes.</a:t>
            </a:r>
            <a:endParaRPr b="1" i="0" sz="3200" u="none" cap="none" strike="noStrike">
              <a:solidFill>
                <a:srgbClr val="000000"/>
              </a:solidFill>
              <a:latin typeface="Helvetica Neue"/>
              <a:ea typeface="Helvetica Neue"/>
              <a:cs typeface="Helvetica Neue"/>
              <a:sym typeface="Helvetica Neue"/>
            </a:endParaRPr>
          </a:p>
          <a:p>
            <a:pPr indent="-191531" lvl="0" marL="486171" marR="0" rtl="0" algn="just">
              <a:lnSpc>
                <a:spcPct val="100000"/>
              </a:lnSpc>
              <a:spcBef>
                <a:spcPts val="0"/>
              </a:spcBef>
              <a:spcAft>
                <a:spcPts val="0"/>
              </a:spcAft>
              <a:buClr>
                <a:srgbClr val="5E5E5E"/>
              </a:buClr>
              <a:buSzPts val="4640"/>
              <a:buFont typeface="Helvetica Neue"/>
              <a:buNone/>
            </a:pPr>
            <a:r>
              <a:t/>
            </a:r>
            <a:endParaRPr b="1" i="0" sz="3200" u="none" cap="none" strike="noStrike">
              <a:solidFill>
                <a:srgbClr val="000000"/>
              </a:solidFill>
              <a:latin typeface="Helvetica Neue"/>
              <a:ea typeface="Helvetica Neue"/>
              <a:cs typeface="Helvetica Neue"/>
              <a:sym typeface="Helvetica Neue"/>
            </a:endParaRPr>
          </a:p>
          <a:p>
            <a:pPr indent="-486171" lvl="0" marL="486171" marR="0" rtl="0" algn="just">
              <a:lnSpc>
                <a:spcPct val="100000"/>
              </a:lnSpc>
              <a:spcBef>
                <a:spcPts val="0"/>
              </a:spcBef>
              <a:spcAft>
                <a:spcPts val="0"/>
              </a:spcAft>
              <a:buClr>
                <a:srgbClr val="5E5E5E"/>
              </a:buClr>
              <a:buSzPts val="5075"/>
              <a:buFont typeface="Helvetica Neue"/>
              <a:buChar char="•"/>
            </a:pPr>
            <a:r>
              <a:rPr b="0" i="0" lang="en-US" sz="3500" u="none" cap="none" strike="noStrike">
                <a:solidFill>
                  <a:srgbClr val="5E5E5E"/>
                </a:solidFill>
                <a:latin typeface="Helvetica Neue"/>
                <a:ea typeface="Helvetica Neue"/>
                <a:cs typeface="Helvetica Neue"/>
                <a:sym typeface="Helvetica Neue"/>
              </a:rPr>
              <a:t>Explore other months of the year such as March, October and December.</a:t>
            </a:r>
            <a:endParaRPr b="1" i="0" sz="32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5E5E5E"/>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pic>
        <p:nvPicPr>
          <p:cNvPr descr="Image" id="332" name="Google Shape;332;p39"/>
          <p:cNvPicPr preferRelativeResize="0"/>
          <p:nvPr/>
        </p:nvPicPr>
        <p:blipFill rotWithShape="1">
          <a:blip r:embed="rId3">
            <a:alphaModFix/>
          </a:blip>
          <a:srcRect b="34124" l="66128" r="3443" t="34124"/>
          <a:stretch/>
        </p:blipFill>
        <p:spPr>
          <a:xfrm>
            <a:off x="1631146" y="1675241"/>
            <a:ext cx="3377782" cy="331331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0"/>
          <p:cNvSpPr txBox="1"/>
          <p:nvPr>
            <p:ph idx="4294967295" type="title"/>
          </p:nvPr>
        </p:nvSpPr>
        <p:spPr>
          <a:xfrm>
            <a:off x="11560131" y="5774170"/>
            <a:ext cx="8209280" cy="216766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89A7B5"/>
              </a:buClr>
              <a:buSzPts val="10000"/>
              <a:buFont typeface="Helvetica Neue"/>
              <a:buNone/>
            </a:pPr>
            <a:r>
              <a:rPr b="1" i="0" lang="en-US" sz="10000" u="none" cap="none" strike="noStrike">
                <a:solidFill>
                  <a:srgbClr val="89A7B5"/>
                </a:solidFill>
                <a:latin typeface="Helvetica Neue"/>
                <a:ea typeface="Helvetica Neue"/>
                <a:cs typeface="Helvetica Neue"/>
                <a:sym typeface="Helvetica Neue"/>
              </a:rPr>
              <a:t>Thank you</a:t>
            </a:r>
            <a:endParaRPr/>
          </a:p>
        </p:txBody>
      </p:sp>
      <p:pic>
        <p:nvPicPr>
          <p:cNvPr descr="Image" id="338" name="Google Shape;338;p40"/>
          <p:cNvPicPr preferRelativeResize="0"/>
          <p:nvPr/>
        </p:nvPicPr>
        <p:blipFill rotWithShape="1">
          <a:blip r:embed="rId3">
            <a:alphaModFix/>
          </a:blip>
          <a:srcRect b="0" l="0" r="0" t="0"/>
          <a:stretch/>
        </p:blipFill>
        <p:spPr>
          <a:xfrm>
            <a:off x="5166424" y="4691402"/>
            <a:ext cx="6291160" cy="4333196"/>
          </a:xfrm>
          <a:prstGeom prst="rect">
            <a:avLst/>
          </a:prstGeom>
          <a:noFill/>
          <a:ln>
            <a:noFill/>
          </a:ln>
        </p:spPr>
      </p:pic>
      <p:cxnSp>
        <p:nvCxnSpPr>
          <p:cNvPr id="339" name="Google Shape;339;p40"/>
          <p:cNvCxnSpPr/>
          <p:nvPr/>
        </p:nvCxnSpPr>
        <p:spPr>
          <a:xfrm flipH="1" rot="10800000">
            <a:off x="11745535" y="4961663"/>
            <a:ext cx="1" cy="3792674"/>
          </a:xfrm>
          <a:prstGeom prst="straightConnector1">
            <a:avLst/>
          </a:prstGeom>
          <a:noFill/>
          <a:ln cap="flat" cmpd="sng" w="127000">
            <a:solidFill>
              <a:srgbClr val="89A7B5"/>
            </a:solidFill>
            <a:prstDash val="solid"/>
            <a:miter lim="4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6087451" y="7818223"/>
            <a:ext cx="10334161" cy="1314758"/>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Objectives</a:t>
            </a:r>
            <a:endParaRPr/>
          </a:p>
        </p:txBody>
      </p:sp>
      <p:sp>
        <p:nvSpPr>
          <p:cNvPr id="81" name="Google Shape;81;p17"/>
          <p:cNvSpPr txBox="1"/>
          <p:nvPr/>
        </p:nvSpPr>
        <p:spPr>
          <a:xfrm>
            <a:off x="6087451" y="1201353"/>
            <a:ext cx="10334161" cy="1314758"/>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Scenario</a:t>
            </a:r>
            <a:endParaRPr/>
          </a:p>
        </p:txBody>
      </p:sp>
      <p:sp>
        <p:nvSpPr>
          <p:cNvPr id="82" name="Google Shape;82;p17"/>
          <p:cNvSpPr txBox="1"/>
          <p:nvPr/>
        </p:nvSpPr>
        <p:spPr>
          <a:xfrm>
            <a:off x="6087451" y="2898007"/>
            <a:ext cx="12971572" cy="3283590"/>
          </a:xfrm>
          <a:prstGeom prst="rect">
            <a:avLst/>
          </a:prstGeom>
          <a:noFill/>
          <a:ln>
            <a:noFill/>
          </a:ln>
        </p:spPr>
        <p:txBody>
          <a:bodyPr anchorCtr="0" anchor="ctr" bIns="71425" lIns="71425" spcFirstLastPara="1" rIns="71425" wrap="square" tIns="71425">
            <a:noAutofit/>
          </a:bodyPr>
          <a:lstStyle/>
          <a:p>
            <a:pPr indent="-472281" lvl="0" marL="472281" marR="0" rtl="0" algn="l">
              <a:lnSpc>
                <a:spcPct val="100000"/>
              </a:lnSpc>
              <a:spcBef>
                <a:spcPts val="0"/>
              </a:spcBef>
              <a:spcAft>
                <a:spcPts val="0"/>
              </a:spcAft>
              <a:buClr>
                <a:srgbClr val="5E5E5E"/>
              </a:buClr>
              <a:buSzPts val="4930"/>
              <a:buFont typeface="Helvetica Neue"/>
              <a:buChar char="•"/>
            </a:pPr>
            <a:r>
              <a:rPr b="0" i="0" lang="en-US" sz="3400" u="none" cap="none" strike="noStrike">
                <a:solidFill>
                  <a:srgbClr val="5E5E5E"/>
                </a:solidFill>
                <a:latin typeface="Helvetica Neue"/>
                <a:ea typeface="Helvetica Neue"/>
                <a:cs typeface="Helvetica Neue"/>
                <a:sym typeface="Helvetica Neue"/>
              </a:rPr>
              <a:t>A Portuguese bank that aims to have an effective telemarketing strategy to sell long-term deposit accounts. </a:t>
            </a:r>
            <a:endParaRPr/>
          </a:p>
          <a:p>
            <a:pPr indent="-177641" lvl="0" marL="472281" marR="0" rtl="0" algn="l">
              <a:lnSpc>
                <a:spcPct val="100000"/>
              </a:lnSpc>
              <a:spcBef>
                <a:spcPts val="0"/>
              </a:spcBef>
              <a:spcAft>
                <a:spcPts val="0"/>
              </a:spcAft>
              <a:buClr>
                <a:srgbClr val="5E5E5E"/>
              </a:buClr>
              <a:buSzPts val="4640"/>
              <a:buFont typeface="Helvetica Neue"/>
              <a:buNone/>
            </a:pPr>
            <a:r>
              <a:t/>
            </a:r>
            <a:endParaRPr b="1" i="0" sz="3200" u="none" cap="none" strike="noStrike">
              <a:solidFill>
                <a:srgbClr val="000000"/>
              </a:solidFill>
              <a:latin typeface="Helvetica Neue"/>
              <a:ea typeface="Helvetica Neue"/>
              <a:cs typeface="Helvetica Neue"/>
              <a:sym typeface="Helvetica Neue"/>
            </a:endParaRPr>
          </a:p>
          <a:p>
            <a:pPr indent="-472281" lvl="0" marL="472281" marR="0" rtl="0" algn="l">
              <a:lnSpc>
                <a:spcPct val="100000"/>
              </a:lnSpc>
              <a:spcBef>
                <a:spcPts val="0"/>
              </a:spcBef>
              <a:spcAft>
                <a:spcPts val="0"/>
              </a:spcAft>
              <a:buClr>
                <a:srgbClr val="5E5E5E"/>
              </a:buClr>
              <a:buSzPts val="4930"/>
              <a:buFont typeface="Helvetica Neue"/>
              <a:buChar char="•"/>
            </a:pPr>
            <a:r>
              <a:rPr b="0" i="0" lang="en-US" sz="3400" u="none" cap="none" strike="noStrike">
                <a:solidFill>
                  <a:srgbClr val="5E5E5E"/>
                </a:solidFill>
                <a:latin typeface="Helvetica Neue"/>
                <a:ea typeface="Helvetica Neue"/>
                <a:cs typeface="Helvetica Neue"/>
                <a:sym typeface="Helvetica Neue"/>
              </a:rPr>
              <a:t>These marketing campaigns were based on calls, that often required multiple contacts, to determine if the client would open an account</a:t>
            </a:r>
            <a:r>
              <a:rPr b="1" i="0" lang="en-US" sz="3400" u="none" cap="none" strike="noStrike">
                <a:solidFill>
                  <a:srgbClr val="5E5E5E"/>
                </a:solidFill>
                <a:latin typeface="Helvetica Neue"/>
                <a:ea typeface="Helvetica Neue"/>
                <a:cs typeface="Helvetica Neue"/>
                <a:sym typeface="Helvetica Neue"/>
              </a:rPr>
              <a:t>.</a:t>
            </a:r>
            <a:endParaRPr b="1" i="0" sz="3200" u="none" cap="none" strike="noStrike">
              <a:solidFill>
                <a:srgbClr val="000000"/>
              </a:solidFill>
              <a:latin typeface="Helvetica Neue"/>
              <a:ea typeface="Helvetica Neue"/>
              <a:cs typeface="Helvetica Neue"/>
              <a:sym typeface="Helvetica Neue"/>
            </a:endParaRPr>
          </a:p>
        </p:txBody>
      </p:sp>
      <p:sp>
        <p:nvSpPr>
          <p:cNvPr id="83" name="Google Shape;83;p17"/>
          <p:cNvSpPr txBox="1"/>
          <p:nvPr/>
        </p:nvSpPr>
        <p:spPr>
          <a:xfrm>
            <a:off x="6087451" y="9531736"/>
            <a:ext cx="12391551" cy="2914258"/>
          </a:xfrm>
          <a:prstGeom prst="rect">
            <a:avLst/>
          </a:prstGeom>
          <a:noFill/>
          <a:ln>
            <a:noFill/>
          </a:ln>
        </p:spPr>
        <p:txBody>
          <a:bodyPr anchorCtr="0" anchor="ctr" bIns="71425" lIns="71425" spcFirstLastPara="1" rIns="71425" wrap="square" tIns="71425">
            <a:noAutofit/>
          </a:bodyPr>
          <a:lstStyle/>
          <a:p>
            <a:pPr indent="-742950" lvl="0" marL="742950" marR="0" rtl="0" algn="l">
              <a:lnSpc>
                <a:spcPct val="100000"/>
              </a:lnSpc>
              <a:spcBef>
                <a:spcPts val="0"/>
              </a:spcBef>
              <a:spcAft>
                <a:spcPts val="0"/>
              </a:spcAft>
              <a:buClr>
                <a:srgbClr val="5E5E5E"/>
              </a:buClr>
              <a:buSzPts val="3960"/>
              <a:buFont typeface="Helvetica Neue"/>
              <a:buAutoNum type="arabicPeriod"/>
            </a:pPr>
            <a:r>
              <a:rPr b="0" i="0" lang="en-US" sz="3600" u="none" cap="none" strike="noStrike">
                <a:solidFill>
                  <a:srgbClr val="5E5E5E"/>
                </a:solidFill>
                <a:latin typeface="Helvetica Neue"/>
                <a:ea typeface="Helvetica Neue"/>
                <a:cs typeface="Helvetica Neue"/>
                <a:sym typeface="Helvetica Neue"/>
              </a:rPr>
              <a:t>Help the bank determine customers that would subscribe to long-term deposit accounts.</a:t>
            </a:r>
            <a:endParaRPr b="1" i="0" sz="3200" u="none" cap="none" strike="noStrike">
              <a:solidFill>
                <a:srgbClr val="000000"/>
              </a:solidFill>
              <a:latin typeface="Helvetica Neue"/>
              <a:ea typeface="Helvetica Neue"/>
              <a:cs typeface="Helvetica Neue"/>
              <a:sym typeface="Helvetica Neue"/>
            </a:endParaRPr>
          </a:p>
          <a:p>
            <a:pPr indent="-519430" lvl="0" marL="742950" marR="0" rtl="0" algn="l">
              <a:lnSpc>
                <a:spcPct val="100000"/>
              </a:lnSpc>
              <a:spcBef>
                <a:spcPts val="0"/>
              </a:spcBef>
              <a:spcAft>
                <a:spcPts val="0"/>
              </a:spcAft>
              <a:buClr>
                <a:srgbClr val="5E5E5E"/>
              </a:buClr>
              <a:buSzPts val="3520"/>
              <a:buFont typeface="Helvetica Neue"/>
              <a:buNone/>
            </a:pPr>
            <a:r>
              <a:t/>
            </a:r>
            <a:endParaRPr b="1" i="0" sz="3200" u="none" cap="none" strike="noStrike">
              <a:solidFill>
                <a:srgbClr val="000000"/>
              </a:solidFill>
              <a:latin typeface="Helvetica Neue"/>
              <a:ea typeface="Helvetica Neue"/>
              <a:cs typeface="Helvetica Neue"/>
              <a:sym typeface="Helvetica Neue"/>
            </a:endParaRPr>
          </a:p>
          <a:p>
            <a:pPr indent="-742950" lvl="0" marL="742950" marR="0" rtl="0" algn="l">
              <a:lnSpc>
                <a:spcPct val="100000"/>
              </a:lnSpc>
              <a:spcBef>
                <a:spcPts val="0"/>
              </a:spcBef>
              <a:spcAft>
                <a:spcPts val="0"/>
              </a:spcAft>
              <a:buClr>
                <a:srgbClr val="5E5E5E"/>
              </a:buClr>
              <a:buSzPts val="3960"/>
              <a:buFont typeface="Helvetica Neue"/>
              <a:buAutoNum type="arabicPeriod"/>
            </a:pPr>
            <a:r>
              <a:rPr b="0" i="0" lang="en-US" sz="3600" u="none" cap="none" strike="noStrike">
                <a:solidFill>
                  <a:srgbClr val="5E5E5E"/>
                </a:solidFill>
                <a:latin typeface="Helvetica Neue"/>
                <a:ea typeface="Helvetica Neue"/>
                <a:cs typeface="Helvetica Neue"/>
                <a:sym typeface="Helvetica Neue"/>
              </a:rPr>
              <a:t>Devise effective telemarketing practices to increases the positive results</a:t>
            </a:r>
            <a:endParaRPr/>
          </a:p>
        </p:txBody>
      </p:sp>
      <p:pic>
        <p:nvPicPr>
          <p:cNvPr descr="Image" id="84" name="Google Shape;84;p17"/>
          <p:cNvPicPr preferRelativeResize="0"/>
          <p:nvPr/>
        </p:nvPicPr>
        <p:blipFill rotWithShape="1">
          <a:blip r:embed="rId3">
            <a:alphaModFix/>
          </a:blip>
          <a:srcRect b="0" l="0" r="0" t="0"/>
          <a:stretch/>
        </p:blipFill>
        <p:spPr>
          <a:xfrm>
            <a:off x="2030112" y="2234215"/>
            <a:ext cx="3317399" cy="3737150"/>
          </a:xfrm>
          <a:prstGeom prst="rect">
            <a:avLst/>
          </a:prstGeom>
          <a:noFill/>
          <a:ln>
            <a:noFill/>
          </a:ln>
        </p:spPr>
      </p:pic>
      <p:pic>
        <p:nvPicPr>
          <p:cNvPr descr="Image" id="85" name="Google Shape;85;p17"/>
          <p:cNvPicPr preferRelativeResize="0"/>
          <p:nvPr/>
        </p:nvPicPr>
        <p:blipFill rotWithShape="1">
          <a:blip r:embed="rId4">
            <a:alphaModFix/>
          </a:blip>
          <a:srcRect b="0" l="0" r="0" t="0"/>
          <a:stretch/>
        </p:blipFill>
        <p:spPr>
          <a:xfrm>
            <a:off x="1515453" y="8073317"/>
            <a:ext cx="4615933" cy="38466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descr="Image" id="90" name="Google Shape;90;p18"/>
          <p:cNvPicPr preferRelativeResize="0"/>
          <p:nvPr/>
        </p:nvPicPr>
        <p:blipFill rotWithShape="1">
          <a:blip r:embed="rId3">
            <a:alphaModFix/>
          </a:blip>
          <a:srcRect b="10308" l="27998" r="29373" t="9608"/>
          <a:stretch/>
        </p:blipFill>
        <p:spPr>
          <a:xfrm>
            <a:off x="4547721" y="4847559"/>
            <a:ext cx="4257101" cy="4198683"/>
          </a:xfrm>
          <a:custGeom>
            <a:rect b="b" l="l" r="r" t="t"/>
            <a:pathLst>
              <a:path extrusionOk="0" h="21511" w="21581">
                <a:moveTo>
                  <a:pt x="10976" y="0"/>
                </a:moveTo>
                <a:cubicBezTo>
                  <a:pt x="10203" y="0"/>
                  <a:pt x="9429" y="32"/>
                  <a:pt x="9288" y="96"/>
                </a:cubicBezTo>
                <a:cubicBezTo>
                  <a:pt x="9168" y="150"/>
                  <a:pt x="8989" y="183"/>
                  <a:pt x="8889" y="171"/>
                </a:cubicBezTo>
                <a:cubicBezTo>
                  <a:pt x="8790" y="159"/>
                  <a:pt x="8677" y="200"/>
                  <a:pt x="8640" y="260"/>
                </a:cubicBezTo>
                <a:cubicBezTo>
                  <a:pt x="8603" y="321"/>
                  <a:pt x="8507" y="345"/>
                  <a:pt x="8425" y="313"/>
                </a:cubicBezTo>
                <a:cubicBezTo>
                  <a:pt x="8343" y="281"/>
                  <a:pt x="8242" y="309"/>
                  <a:pt x="8201" y="374"/>
                </a:cubicBezTo>
                <a:cubicBezTo>
                  <a:pt x="8161" y="440"/>
                  <a:pt x="8086" y="466"/>
                  <a:pt x="8032" y="433"/>
                </a:cubicBezTo>
                <a:cubicBezTo>
                  <a:pt x="7979" y="400"/>
                  <a:pt x="7751" y="456"/>
                  <a:pt x="7523" y="557"/>
                </a:cubicBezTo>
                <a:cubicBezTo>
                  <a:pt x="7296" y="658"/>
                  <a:pt x="7038" y="755"/>
                  <a:pt x="6950" y="773"/>
                </a:cubicBezTo>
                <a:cubicBezTo>
                  <a:pt x="6610" y="842"/>
                  <a:pt x="5217" y="1617"/>
                  <a:pt x="5159" y="1769"/>
                </a:cubicBezTo>
                <a:cubicBezTo>
                  <a:pt x="5126" y="1857"/>
                  <a:pt x="5055" y="1901"/>
                  <a:pt x="5002" y="1869"/>
                </a:cubicBezTo>
                <a:cubicBezTo>
                  <a:pt x="4950" y="1836"/>
                  <a:pt x="4732" y="1980"/>
                  <a:pt x="4518" y="2190"/>
                </a:cubicBezTo>
                <a:cubicBezTo>
                  <a:pt x="4303" y="2400"/>
                  <a:pt x="4087" y="2572"/>
                  <a:pt x="4037" y="2572"/>
                </a:cubicBezTo>
                <a:cubicBezTo>
                  <a:pt x="3904" y="2572"/>
                  <a:pt x="2960" y="3581"/>
                  <a:pt x="2882" y="3806"/>
                </a:cubicBezTo>
                <a:cubicBezTo>
                  <a:pt x="2845" y="3912"/>
                  <a:pt x="2771" y="3997"/>
                  <a:pt x="2715" y="3997"/>
                </a:cubicBezTo>
                <a:cubicBezTo>
                  <a:pt x="2495" y="3997"/>
                  <a:pt x="905" y="6774"/>
                  <a:pt x="979" y="7031"/>
                </a:cubicBezTo>
                <a:cubicBezTo>
                  <a:pt x="993" y="7081"/>
                  <a:pt x="945" y="7231"/>
                  <a:pt x="872" y="7362"/>
                </a:cubicBezTo>
                <a:cubicBezTo>
                  <a:pt x="799" y="7494"/>
                  <a:pt x="726" y="7743"/>
                  <a:pt x="707" y="7915"/>
                </a:cubicBezTo>
                <a:cubicBezTo>
                  <a:pt x="688" y="8088"/>
                  <a:pt x="644" y="8276"/>
                  <a:pt x="609" y="8334"/>
                </a:cubicBezTo>
                <a:cubicBezTo>
                  <a:pt x="437" y="8614"/>
                  <a:pt x="281" y="10375"/>
                  <a:pt x="341" y="11360"/>
                </a:cubicBezTo>
                <a:cubicBezTo>
                  <a:pt x="402" y="12362"/>
                  <a:pt x="391" y="12445"/>
                  <a:pt x="186" y="12555"/>
                </a:cubicBezTo>
                <a:cubicBezTo>
                  <a:pt x="69" y="12618"/>
                  <a:pt x="9" y="12701"/>
                  <a:pt x="1" y="12783"/>
                </a:cubicBezTo>
                <a:cubicBezTo>
                  <a:pt x="-12" y="12920"/>
                  <a:pt x="118" y="13055"/>
                  <a:pt x="361" y="13098"/>
                </a:cubicBezTo>
                <a:cubicBezTo>
                  <a:pt x="615" y="13143"/>
                  <a:pt x="680" y="13207"/>
                  <a:pt x="655" y="13387"/>
                </a:cubicBezTo>
                <a:cubicBezTo>
                  <a:pt x="613" y="13691"/>
                  <a:pt x="1081" y="14929"/>
                  <a:pt x="1616" y="15929"/>
                </a:cubicBezTo>
                <a:cubicBezTo>
                  <a:pt x="2640" y="17839"/>
                  <a:pt x="4241" y="19403"/>
                  <a:pt x="6181" y="20387"/>
                </a:cubicBezTo>
                <a:cubicBezTo>
                  <a:pt x="7005" y="20806"/>
                  <a:pt x="8137" y="21226"/>
                  <a:pt x="8348" y="21191"/>
                </a:cubicBezTo>
                <a:cubicBezTo>
                  <a:pt x="8445" y="21175"/>
                  <a:pt x="8588" y="21200"/>
                  <a:pt x="8666" y="21250"/>
                </a:cubicBezTo>
                <a:cubicBezTo>
                  <a:pt x="8744" y="21299"/>
                  <a:pt x="9039" y="21381"/>
                  <a:pt x="9320" y="21433"/>
                </a:cubicBezTo>
                <a:cubicBezTo>
                  <a:pt x="10235" y="21600"/>
                  <a:pt x="12566" y="21484"/>
                  <a:pt x="13587" y="21219"/>
                </a:cubicBezTo>
                <a:cubicBezTo>
                  <a:pt x="14674" y="20938"/>
                  <a:pt x="16447" y="20097"/>
                  <a:pt x="17277" y="19468"/>
                </a:cubicBezTo>
                <a:cubicBezTo>
                  <a:pt x="17737" y="19120"/>
                  <a:pt x="17906" y="19048"/>
                  <a:pt x="18060" y="19131"/>
                </a:cubicBezTo>
                <a:cubicBezTo>
                  <a:pt x="18168" y="19189"/>
                  <a:pt x="18460" y="19237"/>
                  <a:pt x="18712" y="19237"/>
                </a:cubicBezTo>
                <a:cubicBezTo>
                  <a:pt x="19106" y="19237"/>
                  <a:pt x="19235" y="19170"/>
                  <a:pt x="19645" y="18757"/>
                </a:cubicBezTo>
                <a:cubicBezTo>
                  <a:pt x="20064" y="18335"/>
                  <a:pt x="20119" y="18222"/>
                  <a:pt x="20116" y="17799"/>
                </a:cubicBezTo>
                <a:cubicBezTo>
                  <a:pt x="20114" y="17535"/>
                  <a:pt x="20045" y="17196"/>
                  <a:pt x="19963" y="17047"/>
                </a:cubicBezTo>
                <a:cubicBezTo>
                  <a:pt x="19831" y="16807"/>
                  <a:pt x="19839" y="16740"/>
                  <a:pt x="20023" y="16480"/>
                </a:cubicBezTo>
                <a:cubicBezTo>
                  <a:pt x="20383" y="15971"/>
                  <a:pt x="20971" y="14618"/>
                  <a:pt x="21279" y="13590"/>
                </a:cubicBezTo>
                <a:cubicBezTo>
                  <a:pt x="21547" y="12695"/>
                  <a:pt x="21574" y="12436"/>
                  <a:pt x="21580" y="10795"/>
                </a:cubicBezTo>
                <a:cubicBezTo>
                  <a:pt x="21588" y="8770"/>
                  <a:pt x="21415" y="7885"/>
                  <a:pt x="20711" y="6330"/>
                </a:cubicBezTo>
                <a:cubicBezTo>
                  <a:pt x="20514" y="5893"/>
                  <a:pt x="20398" y="5508"/>
                  <a:pt x="20454" y="5474"/>
                </a:cubicBezTo>
                <a:cubicBezTo>
                  <a:pt x="20509" y="5439"/>
                  <a:pt x="20556" y="5309"/>
                  <a:pt x="20556" y="5185"/>
                </a:cubicBezTo>
                <a:cubicBezTo>
                  <a:pt x="20556" y="5004"/>
                  <a:pt x="20503" y="4968"/>
                  <a:pt x="20287" y="5010"/>
                </a:cubicBezTo>
                <a:cubicBezTo>
                  <a:pt x="20083" y="5049"/>
                  <a:pt x="19972" y="4992"/>
                  <a:pt x="19834" y="4776"/>
                </a:cubicBezTo>
                <a:cubicBezTo>
                  <a:pt x="19734" y="4619"/>
                  <a:pt x="19584" y="4451"/>
                  <a:pt x="19502" y="4402"/>
                </a:cubicBezTo>
                <a:cubicBezTo>
                  <a:pt x="19421" y="4353"/>
                  <a:pt x="19381" y="4269"/>
                  <a:pt x="19414" y="4215"/>
                </a:cubicBezTo>
                <a:cubicBezTo>
                  <a:pt x="19447" y="4161"/>
                  <a:pt x="19350" y="4034"/>
                  <a:pt x="19198" y="3934"/>
                </a:cubicBezTo>
                <a:cubicBezTo>
                  <a:pt x="19047" y="3834"/>
                  <a:pt x="18923" y="3694"/>
                  <a:pt x="18923" y="3623"/>
                </a:cubicBezTo>
                <a:cubicBezTo>
                  <a:pt x="18923" y="3552"/>
                  <a:pt x="18701" y="3278"/>
                  <a:pt x="18432" y="3011"/>
                </a:cubicBezTo>
                <a:cubicBezTo>
                  <a:pt x="18162" y="2745"/>
                  <a:pt x="17943" y="2569"/>
                  <a:pt x="17943" y="2621"/>
                </a:cubicBezTo>
                <a:cubicBezTo>
                  <a:pt x="17943" y="2673"/>
                  <a:pt x="17771" y="2536"/>
                  <a:pt x="17561" y="2318"/>
                </a:cubicBezTo>
                <a:cubicBezTo>
                  <a:pt x="17038" y="1776"/>
                  <a:pt x="14874" y="544"/>
                  <a:pt x="14587" y="624"/>
                </a:cubicBezTo>
                <a:cubicBezTo>
                  <a:pt x="14547" y="636"/>
                  <a:pt x="14401" y="582"/>
                  <a:pt x="14265" y="506"/>
                </a:cubicBezTo>
                <a:cubicBezTo>
                  <a:pt x="14129" y="430"/>
                  <a:pt x="13974" y="397"/>
                  <a:pt x="13919" y="431"/>
                </a:cubicBezTo>
                <a:cubicBezTo>
                  <a:pt x="13865" y="465"/>
                  <a:pt x="13788" y="440"/>
                  <a:pt x="13748" y="374"/>
                </a:cubicBezTo>
                <a:cubicBezTo>
                  <a:pt x="13708" y="309"/>
                  <a:pt x="13609" y="281"/>
                  <a:pt x="13527" y="313"/>
                </a:cubicBezTo>
                <a:cubicBezTo>
                  <a:pt x="13445" y="345"/>
                  <a:pt x="13347" y="321"/>
                  <a:pt x="13310" y="260"/>
                </a:cubicBezTo>
                <a:cubicBezTo>
                  <a:pt x="13272" y="200"/>
                  <a:pt x="13162" y="159"/>
                  <a:pt x="13062" y="171"/>
                </a:cubicBezTo>
                <a:cubicBezTo>
                  <a:pt x="12963" y="183"/>
                  <a:pt x="12782" y="150"/>
                  <a:pt x="12662" y="96"/>
                </a:cubicBezTo>
                <a:cubicBezTo>
                  <a:pt x="12520" y="32"/>
                  <a:pt x="11749" y="0"/>
                  <a:pt x="10976" y="0"/>
                </a:cubicBezTo>
                <a:close/>
              </a:path>
            </a:pathLst>
          </a:custGeom>
          <a:noFill/>
          <a:ln>
            <a:noFill/>
          </a:ln>
        </p:spPr>
      </p:pic>
      <p:sp>
        <p:nvSpPr>
          <p:cNvPr id="91" name="Google Shape;91;p18"/>
          <p:cNvSpPr txBox="1"/>
          <p:nvPr/>
        </p:nvSpPr>
        <p:spPr>
          <a:xfrm>
            <a:off x="9343877" y="4840232"/>
            <a:ext cx="14716126" cy="4643438"/>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11200"/>
              <a:buFont typeface="Helvetica Neue"/>
              <a:buNone/>
            </a:pPr>
            <a:r>
              <a:rPr b="0" i="0" lang="en-US" sz="11200" u="none" cap="none" strike="noStrike">
                <a:solidFill>
                  <a:srgbClr val="5C606A"/>
                </a:solidFill>
                <a:latin typeface="Helvetica Neue"/>
                <a:ea typeface="Helvetica Neue"/>
                <a:cs typeface="Helvetica Neue"/>
                <a:sym typeface="Helvetica Neue"/>
              </a:rPr>
              <a:t>Data Preparation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descr="Image" id="96" name="Google Shape;96;p19"/>
          <p:cNvPicPr preferRelativeResize="0"/>
          <p:nvPr/>
        </p:nvPicPr>
        <p:blipFill rotWithShape="1">
          <a:blip r:embed="rId3">
            <a:alphaModFix/>
          </a:blip>
          <a:srcRect b="0" l="0" r="0" t="0"/>
          <a:stretch/>
        </p:blipFill>
        <p:spPr>
          <a:xfrm>
            <a:off x="5277079" y="5084046"/>
            <a:ext cx="5767976" cy="4124104"/>
          </a:xfrm>
          <a:prstGeom prst="rect">
            <a:avLst/>
          </a:prstGeom>
          <a:noFill/>
          <a:ln>
            <a:noFill/>
          </a:ln>
        </p:spPr>
      </p:pic>
      <p:sp>
        <p:nvSpPr>
          <p:cNvPr id="97" name="Google Shape;97;p19"/>
          <p:cNvSpPr txBox="1"/>
          <p:nvPr/>
        </p:nvSpPr>
        <p:spPr>
          <a:xfrm>
            <a:off x="11005788" y="7047089"/>
            <a:ext cx="6860414" cy="1836021"/>
          </a:xfrm>
          <a:prstGeom prst="rect">
            <a:avLst/>
          </a:prstGeom>
          <a:noFill/>
          <a:ln>
            <a:noFill/>
          </a:ln>
        </p:spPr>
        <p:txBody>
          <a:bodyPr anchorCtr="0" anchor="ctr" bIns="71425" lIns="71425" spcFirstLastPara="1" rIns="71425" wrap="square" tIns="71425">
            <a:noAutofit/>
          </a:bodyPr>
          <a:lstStyle/>
          <a:p>
            <a:pPr indent="0" lvl="0" marL="0" marR="0" rtl="0" algn="l">
              <a:lnSpc>
                <a:spcPct val="80000"/>
              </a:lnSpc>
              <a:spcBef>
                <a:spcPts val="0"/>
              </a:spcBef>
              <a:spcAft>
                <a:spcPts val="0"/>
              </a:spcAft>
              <a:buClr>
                <a:srgbClr val="5E5E5E"/>
              </a:buClr>
              <a:buSzPts val="6000"/>
              <a:buFont typeface="Arial"/>
              <a:buNone/>
            </a:pPr>
            <a:r>
              <a:rPr b="0" i="0" lang="en-US" sz="6000" u="none" cap="none" strike="noStrike">
                <a:solidFill>
                  <a:srgbClr val="5E5E5E"/>
                </a:solidFill>
                <a:latin typeface="Helvetica Neue"/>
                <a:ea typeface="Helvetica Neue"/>
                <a:cs typeface="Helvetica Neue"/>
                <a:sym typeface="Helvetica Neue"/>
              </a:rPr>
              <a:t>4,521 observations</a:t>
            </a:r>
            <a:endParaRPr/>
          </a:p>
          <a:p>
            <a:pPr indent="0" lvl="0" marL="0" marR="0" rtl="0" algn="l">
              <a:lnSpc>
                <a:spcPct val="80000"/>
              </a:lnSpc>
              <a:spcBef>
                <a:spcPts val="500"/>
              </a:spcBef>
              <a:spcAft>
                <a:spcPts val="0"/>
              </a:spcAft>
              <a:buClr>
                <a:srgbClr val="5E5E5E"/>
              </a:buClr>
              <a:buSzPts val="6000"/>
              <a:buFont typeface="Arial"/>
              <a:buNone/>
            </a:pPr>
            <a:r>
              <a:rPr b="0" i="0" lang="en-US" sz="6000" u="none" cap="none" strike="noStrike">
                <a:solidFill>
                  <a:srgbClr val="5E5E5E"/>
                </a:solidFill>
                <a:latin typeface="Helvetica Neue"/>
                <a:ea typeface="Helvetica Neue"/>
                <a:cs typeface="Helvetica Neue"/>
                <a:sym typeface="Helvetica Neue"/>
              </a:rPr>
              <a:t>17 attributes</a:t>
            </a:r>
            <a:endParaRPr/>
          </a:p>
        </p:txBody>
      </p:sp>
      <p:sp>
        <p:nvSpPr>
          <p:cNvPr id="98" name="Google Shape;98;p19"/>
          <p:cNvSpPr txBox="1"/>
          <p:nvPr/>
        </p:nvSpPr>
        <p:spPr>
          <a:xfrm>
            <a:off x="10756102" y="5062287"/>
            <a:ext cx="5907652" cy="222530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5C606A"/>
              </a:buClr>
              <a:buSzPts val="10425"/>
              <a:buFont typeface="Helvetica Neue"/>
              <a:buNone/>
            </a:pPr>
            <a:r>
              <a:rPr b="1" i="0" lang="en-US" sz="10425" u="none" cap="none" strike="noStrike">
                <a:solidFill>
                  <a:srgbClr val="5C606A"/>
                </a:solidFill>
                <a:latin typeface="Helvetica Neue"/>
                <a:ea typeface="Helvetica Neue"/>
                <a:cs typeface="Helvetica Neue"/>
                <a:sym typeface="Helvetica Neue"/>
              </a:rPr>
              <a:t>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nvSpPr>
        <p:spPr>
          <a:xfrm>
            <a:off x="3169913" y="671708"/>
            <a:ext cx="8594062" cy="1327857"/>
          </a:xfrm>
          <a:prstGeom prst="rect">
            <a:avLst/>
          </a:prstGeom>
          <a:noFill/>
          <a:ln>
            <a:noFill/>
          </a:ln>
        </p:spPr>
        <p:txBody>
          <a:bodyPr anchorCtr="0" anchor="ctr" bIns="71425" lIns="71425" spcFirstLastPara="1" rIns="71425" wrap="square" tIns="71425">
            <a:noAutofit/>
          </a:bodyPr>
          <a:lstStyle/>
          <a:p>
            <a:pPr indent="0" lvl="0" marL="0" marR="0" rtl="0" algn="l">
              <a:lnSpc>
                <a:spcPct val="90000"/>
              </a:lnSpc>
              <a:spcBef>
                <a:spcPts val="0"/>
              </a:spcBef>
              <a:spcAft>
                <a:spcPts val="0"/>
              </a:spcAft>
              <a:buClr>
                <a:srgbClr val="5C606A"/>
              </a:buClr>
              <a:buSzPts val="7900"/>
              <a:buFont typeface="Helvetica Neue"/>
              <a:buNone/>
            </a:pPr>
            <a:r>
              <a:rPr b="0" i="0" lang="en-US" sz="7900" u="none" cap="none" strike="noStrike">
                <a:solidFill>
                  <a:srgbClr val="5C606A"/>
                </a:solidFill>
                <a:latin typeface="Helvetica Neue"/>
                <a:ea typeface="Helvetica Neue"/>
                <a:cs typeface="Helvetica Neue"/>
                <a:sym typeface="Helvetica Neue"/>
              </a:rPr>
              <a:t>Attributes</a:t>
            </a:r>
            <a:endParaRPr/>
          </a:p>
        </p:txBody>
      </p:sp>
      <p:graphicFrame>
        <p:nvGraphicFramePr>
          <p:cNvPr id="104" name="Google Shape;104;p20"/>
          <p:cNvGraphicFramePr/>
          <p:nvPr/>
        </p:nvGraphicFramePr>
        <p:xfrm>
          <a:off x="1009191" y="2429475"/>
          <a:ext cx="3000000" cy="3000000"/>
        </p:xfrm>
        <a:graphic>
          <a:graphicData uri="http://schemas.openxmlformats.org/drawingml/2006/table">
            <a:tbl>
              <a:tblPr firstCol="1" firstRow="1">
                <a:noFill/>
                <a:tableStyleId>{ABE6DAC0-5299-4BD8-9646-58030842B459}</a:tableStyleId>
              </a:tblPr>
              <a:tblGrid>
                <a:gridCol w="4969050"/>
                <a:gridCol w="3622950"/>
                <a:gridCol w="13773600"/>
              </a:tblGrid>
              <a:tr h="519550">
                <a:tc>
                  <a:txBody>
                    <a:bodyPr>
                      <a:noAutofit/>
                    </a:bodyPr>
                    <a:lstStyle/>
                    <a:p>
                      <a:pPr indent="0" lvl="0" marL="0" marR="0" rtl="0" algn="ctr">
                        <a:lnSpc>
                          <a:spcPct val="100000"/>
                        </a:lnSpc>
                        <a:spcBef>
                          <a:spcPts val="0"/>
                        </a:spcBef>
                        <a:spcAft>
                          <a:spcPts val="0"/>
                        </a:spcAft>
                        <a:buClr>
                          <a:srgbClr val="FFFFFF"/>
                        </a:buClr>
                        <a:buSzPts val="3900"/>
                        <a:buFont typeface="Helvetica Neue"/>
                        <a:buNone/>
                      </a:pPr>
                      <a:r>
                        <a:rPr b="1" lang="en-US" sz="3900" u="none" cap="none" strike="noStrike">
                          <a:solidFill>
                            <a:srgbClr val="FFFFFF"/>
                          </a:solidFill>
                        </a:rPr>
                        <a:t>Attribute</a:t>
                      </a:r>
                      <a:endParaRPr/>
                    </a:p>
                  </a:txBody>
                  <a:tcPr marT="50800" marB="50800" marR="50800" marL="50800" anchor="ctr">
                    <a:lnL cap="flat" cmpd="sng" w="9525">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0076B9"/>
                    </a:solidFill>
                  </a:tcPr>
                </a:tc>
                <a:tc>
                  <a:txBody>
                    <a:bodyPr>
                      <a:noAutofit/>
                    </a:bodyPr>
                    <a:lstStyle/>
                    <a:p>
                      <a:pPr indent="0" lvl="0" marL="0" marR="0" rtl="0" algn="ctr">
                        <a:lnSpc>
                          <a:spcPct val="100000"/>
                        </a:lnSpc>
                        <a:spcBef>
                          <a:spcPts val="0"/>
                        </a:spcBef>
                        <a:spcAft>
                          <a:spcPts val="0"/>
                        </a:spcAft>
                        <a:buClr>
                          <a:srgbClr val="FFFFFF"/>
                        </a:buClr>
                        <a:buSzPts val="3900"/>
                        <a:buFont typeface="Helvetica Neue"/>
                        <a:buNone/>
                      </a:pPr>
                      <a:r>
                        <a:rPr b="1" lang="en-US" sz="3900" u="none" cap="none" strike="noStrike">
                          <a:solidFill>
                            <a:srgbClr val="FFFFFF"/>
                          </a:solidFill>
                        </a:rPr>
                        <a:t>Data Type</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0076B9"/>
                    </a:solidFill>
                  </a:tcPr>
                </a:tc>
                <a:tc>
                  <a:txBody>
                    <a:bodyPr>
                      <a:noAutofit/>
                    </a:bodyPr>
                    <a:lstStyle/>
                    <a:p>
                      <a:pPr indent="0" lvl="0" marL="0" marR="0" rtl="0" algn="ctr">
                        <a:lnSpc>
                          <a:spcPct val="100000"/>
                        </a:lnSpc>
                        <a:spcBef>
                          <a:spcPts val="0"/>
                        </a:spcBef>
                        <a:spcAft>
                          <a:spcPts val="0"/>
                        </a:spcAft>
                        <a:buClr>
                          <a:srgbClr val="FFFFFF"/>
                        </a:buClr>
                        <a:buSzPts val="3900"/>
                        <a:buFont typeface="Helvetica Neue"/>
                        <a:buNone/>
                      </a:pPr>
                      <a:r>
                        <a:rPr b="1" lang="en-US" sz="3900" u="none" cap="none" strike="noStrike">
                          <a:solidFill>
                            <a:srgbClr val="FFFFFF"/>
                          </a:solidFill>
                        </a:rPr>
                        <a:t>Description</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0076B9"/>
                    </a:solidFill>
                  </a:tcPr>
                </a:tc>
              </a:tr>
              <a:tr h="394400">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Age</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Numeric</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Age of the customer</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9525">
                      <a:solidFill>
                        <a:srgbClr val="000000"/>
                      </a:solidFill>
                      <a:prstDash val="solid"/>
                      <a:round/>
                      <a:headEnd len="sm" w="sm" type="none"/>
                      <a:tailEnd len="sm" w="sm" type="none"/>
                    </a:lnB>
                  </a:tcPr>
                </a:tc>
              </a:tr>
              <a:tr h="394400">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Job</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Qualitative</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Type of the job</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4400">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Marital</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Qualitative</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Marital Status</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4400">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Education</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Qualitative</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Education of the customer</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4400">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Default</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Qualitative</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Shows whether the customer has credit in default or not</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4400">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Balance</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Numeric</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Avg yearly balance in Euros</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4400">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Housing</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Qualitative</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Has housing loan or not</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4400">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Loan</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Categorical</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Has personal loan or not</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4400">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Contact</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Qualitative</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How the last contact was made.</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4400">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Day</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Numeric</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Shows on which day of the month last time customer was contacted </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525">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Month</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Qualitative</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216666"/>
                        </a:lnSpc>
                        <a:spcBef>
                          <a:spcPts val="0"/>
                        </a:spcBef>
                        <a:spcAft>
                          <a:spcPts val="0"/>
                        </a:spcAft>
                        <a:buClr>
                          <a:schemeClr val="dk1"/>
                        </a:buClr>
                        <a:buSzPts val="2400"/>
                        <a:buFont typeface="Helvetica Neue"/>
                        <a:buNone/>
                      </a:pPr>
                      <a:r>
                        <a:rPr lang="en-US" sz="2400" u="none" cap="none" strike="noStrike"/>
                        <a:t>Shows on which month of the year last time customer was contacted </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525">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Duration</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Numeric</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216666"/>
                        </a:lnSpc>
                        <a:spcBef>
                          <a:spcPts val="0"/>
                        </a:spcBef>
                        <a:spcAft>
                          <a:spcPts val="0"/>
                        </a:spcAft>
                        <a:buClr>
                          <a:schemeClr val="dk1"/>
                        </a:buClr>
                        <a:buSzPts val="2400"/>
                        <a:buFont typeface="Helvetica Neue"/>
                        <a:buNone/>
                      </a:pPr>
                      <a:r>
                        <a:rPr lang="en-US" sz="2400" u="none" cap="none" strike="noStrike"/>
                        <a:t>Shows the last contact duration in seconds </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525">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Campaign</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Numeric</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216666"/>
                        </a:lnSpc>
                        <a:spcBef>
                          <a:spcPts val="0"/>
                        </a:spcBef>
                        <a:spcAft>
                          <a:spcPts val="0"/>
                        </a:spcAft>
                        <a:buClr>
                          <a:schemeClr val="dk1"/>
                        </a:buClr>
                        <a:buSzPts val="2400"/>
                        <a:buFont typeface="Helvetica Neue"/>
                        <a:buNone/>
                      </a:pPr>
                      <a:r>
                        <a:rPr lang="en-US" sz="2400" u="none" cap="none" strike="noStrike"/>
                        <a:t>Number of contacts performed during the marketing campaign and for this customer</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49000">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Pdays</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Categorical</a:t>
                      </a:r>
                      <a:endParaRPr/>
                    </a:p>
                  </a:txBody>
                  <a:tcPr marT="50800" marB="50800" marR="50800" marL="508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216666"/>
                        </a:lnSpc>
                        <a:spcBef>
                          <a:spcPts val="0"/>
                        </a:spcBef>
                        <a:spcAft>
                          <a:spcPts val="0"/>
                        </a:spcAft>
                        <a:buClr>
                          <a:schemeClr val="dk1"/>
                        </a:buClr>
                        <a:buSzPts val="2400"/>
                        <a:buFont typeface="Helvetica Neue"/>
                        <a:buNone/>
                      </a:pPr>
                      <a:r>
                        <a:rPr lang="en-US" sz="2400" u="none" cap="none" strike="noStrike"/>
                        <a:t>Number of days that passed by after the client was last contacted from a previous campaign </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525">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Previous</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Numeric</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216666"/>
                        </a:lnSpc>
                        <a:spcBef>
                          <a:spcPts val="0"/>
                        </a:spcBef>
                        <a:spcAft>
                          <a:spcPts val="0"/>
                        </a:spcAft>
                        <a:buClr>
                          <a:schemeClr val="dk1"/>
                        </a:buClr>
                        <a:buSzPts val="2400"/>
                        <a:buFont typeface="Helvetica Neue"/>
                        <a:buNone/>
                      </a:pPr>
                      <a:r>
                        <a:rPr lang="en-US" sz="2400" u="none" cap="none" strike="noStrike"/>
                        <a:t>Number of contacts performed before this campaign and for this client </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525">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Poutcome</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Qualitative</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216666"/>
                        </a:lnSpc>
                        <a:spcBef>
                          <a:spcPts val="0"/>
                        </a:spcBef>
                        <a:spcAft>
                          <a:spcPts val="0"/>
                        </a:spcAft>
                        <a:buClr>
                          <a:schemeClr val="dk1"/>
                        </a:buClr>
                        <a:buSzPts val="2400"/>
                        <a:buFont typeface="Helvetica Neue"/>
                        <a:buNone/>
                      </a:pPr>
                      <a:r>
                        <a:rPr lang="en-US" sz="2400" u="none" cap="none" strike="noStrike"/>
                        <a:t>Outcome of the previous marketing campaign</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4400">
                <a:tc>
                  <a:txBody>
                    <a:bodyPr>
                      <a:noAutofit/>
                    </a:bodyPr>
                    <a:lstStyle/>
                    <a:p>
                      <a:pPr indent="0" lvl="0" marL="0" marR="0" rtl="0" algn="ctr">
                        <a:lnSpc>
                          <a:spcPct val="100000"/>
                        </a:lnSpc>
                        <a:spcBef>
                          <a:spcPts val="0"/>
                        </a:spcBef>
                        <a:spcAft>
                          <a:spcPts val="0"/>
                        </a:spcAft>
                        <a:buClr>
                          <a:srgbClr val="000000"/>
                        </a:buClr>
                        <a:buSzPts val="2800"/>
                        <a:buFont typeface="Helvetica Neue"/>
                        <a:buNone/>
                      </a:pPr>
                      <a:r>
                        <a:rPr b="1" lang="en-US" sz="2800" u="none" cap="none" strike="noStrike"/>
                        <a:t>Y</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DCDC"/>
                    </a:solidFill>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Categorical</a:t>
                      </a:r>
                      <a:endParaRPr/>
                    </a:p>
                  </a:txBody>
                  <a:tcPr marT="50800" marB="50800" marR="50800" marL="508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Helvetica Neue"/>
                        <a:buNone/>
                      </a:pPr>
                      <a:r>
                        <a:rPr lang="en-US" sz="2400" u="none" cap="none" strike="noStrike"/>
                        <a:t>Final outcome  (whether the client subscribed or not).</a:t>
                      </a:r>
                      <a:endParaRPr/>
                    </a:p>
                  </a:txBody>
                  <a:tcPr marT="50800" marB="508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descr="Image" id="105" name="Google Shape;105;p20"/>
          <p:cNvPicPr preferRelativeResize="0"/>
          <p:nvPr/>
        </p:nvPicPr>
        <p:blipFill rotWithShape="1">
          <a:blip r:embed="rId3">
            <a:alphaModFix/>
          </a:blip>
          <a:srcRect b="67467" l="3695" r="65875" t="780"/>
          <a:stretch/>
        </p:blipFill>
        <p:spPr>
          <a:xfrm>
            <a:off x="805448" y="17813"/>
            <a:ext cx="2686863" cy="26355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grpSp>
        <p:nvGrpSpPr>
          <p:cNvPr id="110" name="Google Shape;110;p21"/>
          <p:cNvGrpSpPr/>
          <p:nvPr/>
        </p:nvGrpSpPr>
        <p:grpSpPr>
          <a:xfrm>
            <a:off x="367586" y="203670"/>
            <a:ext cx="3545760" cy="3434570"/>
            <a:chOff x="0" y="0"/>
            <a:chExt cx="3545759" cy="3434568"/>
          </a:xfrm>
        </p:grpSpPr>
        <p:pic>
          <p:nvPicPr>
            <p:cNvPr descr="Image" id="111" name="Google Shape;111;p21"/>
            <p:cNvPicPr preferRelativeResize="0"/>
            <p:nvPr/>
          </p:nvPicPr>
          <p:blipFill rotWithShape="1">
            <a:blip r:embed="rId3">
              <a:alphaModFix/>
            </a:blip>
            <a:srcRect b="0" l="0" r="0" t="0"/>
            <a:stretch/>
          </p:blipFill>
          <p:spPr>
            <a:xfrm>
              <a:off x="0" y="0"/>
              <a:ext cx="3545759" cy="3434568"/>
            </a:xfrm>
            <a:prstGeom prst="rect">
              <a:avLst/>
            </a:prstGeom>
            <a:noFill/>
            <a:ln>
              <a:noFill/>
            </a:ln>
          </p:spPr>
        </p:pic>
        <p:sp>
          <p:nvSpPr>
            <p:cNvPr id="112" name="Google Shape;112;p21"/>
            <p:cNvSpPr/>
            <p:nvPr/>
          </p:nvSpPr>
          <p:spPr>
            <a:xfrm>
              <a:off x="697181" y="551897"/>
              <a:ext cx="2105341" cy="2105340"/>
            </a:xfrm>
            <a:prstGeom prst="ellipse">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Image" id="113" name="Google Shape;113;p21"/>
          <p:cNvPicPr preferRelativeResize="0"/>
          <p:nvPr/>
        </p:nvPicPr>
        <p:blipFill rotWithShape="1">
          <a:blip r:embed="rId4">
            <a:alphaModFix/>
          </a:blip>
          <a:srcRect b="963" l="34786" r="34786" t="67283"/>
          <a:stretch/>
        </p:blipFill>
        <p:spPr>
          <a:xfrm>
            <a:off x="746243" y="615831"/>
            <a:ext cx="2686863" cy="2635582"/>
          </a:xfrm>
          <a:prstGeom prst="rect">
            <a:avLst/>
          </a:prstGeom>
          <a:noFill/>
          <a:ln>
            <a:noFill/>
          </a:ln>
        </p:spPr>
      </p:pic>
      <p:sp>
        <p:nvSpPr>
          <p:cNvPr id="114" name="Google Shape;114;p21"/>
          <p:cNvSpPr/>
          <p:nvPr/>
        </p:nvSpPr>
        <p:spPr>
          <a:xfrm>
            <a:off x="9947472" y="1208654"/>
            <a:ext cx="6534024" cy="6721753"/>
          </a:xfrm>
          <a:prstGeom prst="rect">
            <a:avLst/>
          </a:prstGeom>
          <a:solidFill>
            <a:srgbClr val="F5F5F5"/>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5C606A"/>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15" name="Google Shape;115;p21"/>
          <p:cNvSpPr/>
          <p:nvPr/>
        </p:nvSpPr>
        <p:spPr>
          <a:xfrm>
            <a:off x="817034" y="2902137"/>
            <a:ext cx="8814718" cy="10299729"/>
          </a:xfrm>
          <a:prstGeom prst="rect">
            <a:avLst/>
          </a:prstGeom>
          <a:solidFill>
            <a:srgbClr val="F5F5F5"/>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5C606A"/>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nvGrpSpPr>
          <p:cNvPr id="116" name="Google Shape;116;p21"/>
          <p:cNvGrpSpPr/>
          <p:nvPr/>
        </p:nvGrpSpPr>
        <p:grpSpPr>
          <a:xfrm>
            <a:off x="10023505" y="1610920"/>
            <a:ext cx="6483244" cy="5988012"/>
            <a:chOff x="-4352005" y="2416096"/>
            <a:chExt cx="6483243" cy="5988010"/>
          </a:xfrm>
        </p:grpSpPr>
        <p:pic>
          <p:nvPicPr>
            <p:cNvPr id="117" name="Google Shape;117;p21"/>
            <p:cNvPicPr preferRelativeResize="0"/>
            <p:nvPr/>
          </p:nvPicPr>
          <p:blipFill rotWithShape="1">
            <a:blip r:embed="rId5">
              <a:alphaModFix/>
            </a:blip>
            <a:srcRect b="0" l="0" r="0" t="0"/>
            <a:stretch/>
          </p:blipFill>
          <p:spPr>
            <a:xfrm>
              <a:off x="-3017104" y="2416096"/>
              <a:ext cx="3813442" cy="4556676"/>
            </a:xfrm>
            <a:prstGeom prst="rect">
              <a:avLst/>
            </a:prstGeom>
            <a:noFill/>
            <a:ln>
              <a:noFill/>
            </a:ln>
          </p:spPr>
        </p:pic>
        <p:sp>
          <p:nvSpPr>
            <p:cNvPr id="118" name="Google Shape;118;p21"/>
            <p:cNvSpPr txBox="1"/>
            <p:nvPr/>
          </p:nvSpPr>
          <p:spPr>
            <a:xfrm>
              <a:off x="-4352005" y="7398062"/>
              <a:ext cx="6483243" cy="1006044"/>
            </a:xfrm>
            <a:prstGeom prst="rect">
              <a:avLst/>
            </a:prstGeom>
            <a:noFill/>
            <a:ln>
              <a:noFill/>
            </a:ln>
          </p:spPr>
          <p:txBody>
            <a:bodyPr anchorCtr="0" anchor="ctr" bIns="71425" lIns="71425" spcFirstLastPara="1" rIns="71425" wrap="square" tIns="71425">
              <a:noAutofit/>
            </a:bodyPr>
            <a:lstStyle/>
            <a:p>
              <a:pPr indent="0" lvl="0" marL="0" marR="0" rtl="0" algn="ctr">
                <a:lnSpc>
                  <a:spcPct val="80000"/>
                </a:lnSpc>
                <a:spcBef>
                  <a:spcPts val="0"/>
                </a:spcBef>
                <a:spcAft>
                  <a:spcPts val="0"/>
                </a:spcAft>
                <a:buClr>
                  <a:srgbClr val="5E5E5E"/>
                </a:buClr>
                <a:buSzPts val="3500"/>
                <a:buFont typeface="Arial"/>
                <a:buNone/>
              </a:pPr>
              <a:r>
                <a:rPr b="0" i="0" lang="en-US" sz="3500" u="none" cap="none" strike="noStrike">
                  <a:solidFill>
                    <a:srgbClr val="5E5E5E"/>
                  </a:solidFill>
                  <a:latin typeface="Helvetica Neue"/>
                  <a:ea typeface="Helvetica Neue"/>
                  <a:cs typeface="Helvetica Neue"/>
                  <a:sym typeface="Helvetica Neue"/>
                </a:rPr>
                <a:t>Only 12% of the customers contacted opened the account</a:t>
              </a:r>
              <a:endParaRPr/>
            </a:p>
          </p:txBody>
        </p:sp>
      </p:grpSp>
      <p:sp>
        <p:nvSpPr>
          <p:cNvPr id="119" name="Google Shape;119;p21"/>
          <p:cNvSpPr txBox="1"/>
          <p:nvPr/>
        </p:nvSpPr>
        <p:spPr>
          <a:xfrm>
            <a:off x="887825" y="11189631"/>
            <a:ext cx="8814718" cy="1070164"/>
          </a:xfrm>
          <a:prstGeom prst="rect">
            <a:avLst/>
          </a:prstGeom>
          <a:noFill/>
          <a:ln>
            <a:noFill/>
          </a:ln>
        </p:spPr>
        <p:txBody>
          <a:bodyPr anchorCtr="0" anchor="ctr" bIns="71425" lIns="71425" spcFirstLastPara="1" rIns="71425" wrap="square" tIns="71425">
            <a:noAutofit/>
          </a:bodyPr>
          <a:lstStyle/>
          <a:p>
            <a:pPr indent="0" lvl="0" marL="0" marR="0" rtl="0" algn="ctr">
              <a:lnSpc>
                <a:spcPct val="80000"/>
              </a:lnSpc>
              <a:spcBef>
                <a:spcPts val="0"/>
              </a:spcBef>
              <a:spcAft>
                <a:spcPts val="0"/>
              </a:spcAft>
              <a:buClr>
                <a:srgbClr val="5E5E5E"/>
              </a:buClr>
              <a:buSzPts val="3500"/>
              <a:buFont typeface="Arial"/>
              <a:buNone/>
            </a:pPr>
            <a:r>
              <a:rPr b="0" i="0" lang="en-US" sz="3500" u="none" cap="none" strike="noStrike">
                <a:solidFill>
                  <a:srgbClr val="5E5E5E"/>
                </a:solidFill>
                <a:latin typeface="Helvetica Neue"/>
                <a:ea typeface="Helvetica Neue"/>
                <a:cs typeface="Helvetica Neue"/>
                <a:sym typeface="Helvetica Neue"/>
              </a:rPr>
              <a:t>Most customers have never been</a:t>
            </a:r>
            <a:endParaRPr/>
          </a:p>
          <a:p>
            <a:pPr indent="0" lvl="0" marL="0" marR="0" rtl="0" algn="ctr">
              <a:lnSpc>
                <a:spcPct val="80000"/>
              </a:lnSpc>
              <a:spcBef>
                <a:spcPts val="500"/>
              </a:spcBef>
              <a:spcAft>
                <a:spcPts val="0"/>
              </a:spcAft>
              <a:buClr>
                <a:srgbClr val="5E5E5E"/>
              </a:buClr>
              <a:buSzPts val="3500"/>
              <a:buFont typeface="Arial"/>
              <a:buNone/>
            </a:pPr>
            <a:r>
              <a:rPr b="0" i="0" lang="en-US" sz="3500" u="none" cap="none" strike="noStrike">
                <a:solidFill>
                  <a:srgbClr val="5E5E5E"/>
                </a:solidFill>
                <a:latin typeface="Helvetica Neue"/>
                <a:ea typeface="Helvetica Neue"/>
                <a:cs typeface="Helvetica Neue"/>
                <a:sym typeface="Helvetica Neue"/>
              </a:rPr>
              <a:t>contacted in  previous campaigns	</a:t>
            </a:r>
            <a:endParaRPr b="0" i="0" sz="3500" u="none" cap="none" strike="noStrike">
              <a:solidFill>
                <a:srgbClr val="5E5E5E"/>
              </a:solidFill>
              <a:latin typeface="Helvetica Neue"/>
              <a:ea typeface="Helvetica Neue"/>
              <a:cs typeface="Helvetica Neue"/>
              <a:sym typeface="Helvetica Neue"/>
            </a:endParaRPr>
          </a:p>
        </p:txBody>
      </p:sp>
      <p:sp>
        <p:nvSpPr>
          <p:cNvPr id="120" name="Google Shape;120;p21"/>
          <p:cNvSpPr txBox="1"/>
          <p:nvPr/>
        </p:nvSpPr>
        <p:spPr>
          <a:xfrm>
            <a:off x="6004348" y="4523601"/>
            <a:ext cx="3353545" cy="1564410"/>
          </a:xfrm>
          <a:prstGeom prst="rect">
            <a:avLst/>
          </a:prstGeom>
          <a:noFill/>
          <a:ln>
            <a:noFill/>
          </a:ln>
        </p:spPr>
        <p:txBody>
          <a:bodyPr anchorCtr="0" anchor="ctr" bIns="71425" lIns="71425" spcFirstLastPara="1" rIns="71425" wrap="square" tIns="71425">
            <a:noAutofit/>
          </a:bodyPr>
          <a:lstStyle/>
          <a:p>
            <a:pPr indent="0" lvl="0" marL="0" marR="0" rtl="0" algn="l">
              <a:lnSpc>
                <a:spcPct val="90000"/>
              </a:lnSpc>
              <a:spcBef>
                <a:spcPts val="0"/>
              </a:spcBef>
              <a:spcAft>
                <a:spcPts val="0"/>
              </a:spcAft>
              <a:buClr>
                <a:srgbClr val="CC387B"/>
              </a:buClr>
              <a:buSzPts val="9435"/>
              <a:buFont typeface="Helvetica Neue"/>
              <a:buNone/>
            </a:pPr>
            <a:r>
              <a:rPr b="1" i="0" lang="en-US" sz="9435" u="none" cap="none" strike="noStrike">
                <a:solidFill>
                  <a:srgbClr val="CC387B"/>
                </a:solidFill>
                <a:latin typeface="Helvetica Neue"/>
                <a:ea typeface="Helvetica Neue"/>
                <a:cs typeface="Helvetica Neue"/>
                <a:sym typeface="Helvetica Neue"/>
              </a:rPr>
              <a:t>60%</a:t>
            </a:r>
            <a:endParaRPr/>
          </a:p>
        </p:txBody>
      </p:sp>
      <p:sp>
        <p:nvSpPr>
          <p:cNvPr id="121" name="Google Shape;121;p21"/>
          <p:cNvSpPr txBox="1"/>
          <p:nvPr/>
        </p:nvSpPr>
        <p:spPr>
          <a:xfrm>
            <a:off x="6076720" y="5899220"/>
            <a:ext cx="3353544" cy="1489228"/>
          </a:xfrm>
          <a:prstGeom prst="rect">
            <a:avLst/>
          </a:prstGeom>
          <a:noFill/>
          <a:ln>
            <a:noFill/>
          </a:ln>
        </p:spPr>
        <p:txBody>
          <a:bodyPr anchorCtr="0" anchor="ctr" bIns="71425" lIns="71425" spcFirstLastPara="1" rIns="71425" wrap="square" tIns="71425">
            <a:noAutofit/>
          </a:bodyPr>
          <a:lstStyle/>
          <a:p>
            <a:pPr indent="0" lvl="0" marL="0" marR="0" rtl="0" algn="l">
              <a:lnSpc>
                <a:spcPct val="80000"/>
              </a:lnSpc>
              <a:spcBef>
                <a:spcPts val="0"/>
              </a:spcBef>
              <a:spcAft>
                <a:spcPts val="0"/>
              </a:spcAft>
              <a:buClr>
                <a:srgbClr val="5E5E5E"/>
              </a:buClr>
              <a:buSzPts val="3500"/>
              <a:buFont typeface="Arial"/>
              <a:buNone/>
            </a:pPr>
            <a:r>
              <a:rPr b="0" i="0" lang="en-US" sz="3500" u="none" cap="none" strike="noStrike">
                <a:solidFill>
                  <a:srgbClr val="5E5E5E"/>
                </a:solidFill>
                <a:latin typeface="Helvetica Neue"/>
                <a:ea typeface="Helvetica Neue"/>
                <a:cs typeface="Helvetica Neue"/>
                <a:sym typeface="Helvetica Neue"/>
              </a:rPr>
              <a:t>Have rejected the product before</a:t>
            </a:r>
            <a:endParaRPr/>
          </a:p>
        </p:txBody>
      </p:sp>
      <p:sp>
        <p:nvSpPr>
          <p:cNvPr id="122" name="Google Shape;122;p21"/>
          <p:cNvSpPr/>
          <p:nvPr/>
        </p:nvSpPr>
        <p:spPr>
          <a:xfrm>
            <a:off x="9949308" y="8173597"/>
            <a:ext cx="6510091" cy="5019782"/>
          </a:xfrm>
          <a:prstGeom prst="rect">
            <a:avLst/>
          </a:prstGeom>
          <a:solidFill>
            <a:srgbClr val="F5F5F5"/>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5C606A"/>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23" name="Google Shape;123;p21"/>
          <p:cNvSpPr/>
          <p:nvPr/>
        </p:nvSpPr>
        <p:spPr>
          <a:xfrm>
            <a:off x="16749319" y="2857074"/>
            <a:ext cx="6510091" cy="10299729"/>
          </a:xfrm>
          <a:prstGeom prst="rect">
            <a:avLst/>
          </a:prstGeom>
          <a:solidFill>
            <a:srgbClr val="F5F5F5"/>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5C606A"/>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nvGrpSpPr>
          <p:cNvPr id="124" name="Google Shape;124;p21"/>
          <p:cNvGrpSpPr/>
          <p:nvPr/>
        </p:nvGrpSpPr>
        <p:grpSpPr>
          <a:xfrm>
            <a:off x="4431868" y="4694827"/>
            <a:ext cx="1318548" cy="2734718"/>
            <a:chOff x="-48546" y="-1"/>
            <a:chExt cx="1318546" cy="2734717"/>
          </a:xfrm>
        </p:grpSpPr>
        <p:cxnSp>
          <p:nvCxnSpPr>
            <p:cNvPr id="125" name="Google Shape;125;p21"/>
            <p:cNvCxnSpPr/>
            <p:nvPr/>
          </p:nvCxnSpPr>
          <p:spPr>
            <a:xfrm>
              <a:off x="-48546" y="1472769"/>
              <a:ext cx="1293291" cy="1"/>
            </a:xfrm>
            <a:prstGeom prst="straightConnector1">
              <a:avLst/>
            </a:prstGeom>
            <a:noFill/>
            <a:ln cap="flat" cmpd="sng" w="76200">
              <a:solidFill>
                <a:srgbClr val="CC387B"/>
              </a:solidFill>
              <a:prstDash val="solid"/>
              <a:miter lim="400000"/>
              <a:headEnd len="sm" w="sm" type="none"/>
              <a:tailEnd len="sm" w="sm" type="none"/>
            </a:ln>
          </p:spPr>
        </p:cxnSp>
        <p:cxnSp>
          <p:nvCxnSpPr>
            <p:cNvPr id="126" name="Google Shape;126;p21"/>
            <p:cNvCxnSpPr/>
            <p:nvPr/>
          </p:nvCxnSpPr>
          <p:spPr>
            <a:xfrm flipH="1" rot="10800000">
              <a:off x="1269999" y="-1"/>
              <a:ext cx="1" cy="2734717"/>
            </a:xfrm>
            <a:prstGeom prst="straightConnector1">
              <a:avLst/>
            </a:prstGeom>
            <a:noFill/>
            <a:ln cap="flat" cmpd="sng" w="76200">
              <a:solidFill>
                <a:srgbClr val="CC387B"/>
              </a:solidFill>
              <a:prstDash val="solid"/>
              <a:miter lim="400000"/>
              <a:headEnd len="sm" w="sm" type="none"/>
              <a:tailEnd len="sm" w="sm" type="none"/>
            </a:ln>
          </p:spPr>
        </p:cxnSp>
      </p:grpSp>
      <p:sp>
        <p:nvSpPr>
          <p:cNvPr id="127" name="Google Shape;127;p21"/>
          <p:cNvSpPr txBox="1"/>
          <p:nvPr/>
        </p:nvSpPr>
        <p:spPr>
          <a:xfrm>
            <a:off x="12671147" y="9624361"/>
            <a:ext cx="3353544" cy="1564409"/>
          </a:xfrm>
          <a:prstGeom prst="rect">
            <a:avLst/>
          </a:prstGeom>
          <a:noFill/>
          <a:ln>
            <a:noFill/>
          </a:ln>
        </p:spPr>
        <p:txBody>
          <a:bodyPr anchorCtr="0" anchor="ctr" bIns="71425" lIns="71425" spcFirstLastPara="1" rIns="71425" wrap="square" tIns="71425">
            <a:noAutofit/>
          </a:bodyPr>
          <a:lstStyle/>
          <a:p>
            <a:pPr indent="0" lvl="0" marL="0" marR="0" rtl="0" algn="l">
              <a:lnSpc>
                <a:spcPct val="90000"/>
              </a:lnSpc>
              <a:spcBef>
                <a:spcPts val="0"/>
              </a:spcBef>
              <a:spcAft>
                <a:spcPts val="0"/>
              </a:spcAft>
              <a:buClr>
                <a:srgbClr val="004C7F"/>
              </a:buClr>
              <a:buSzPts val="9435"/>
              <a:buFont typeface="Helvetica Neue"/>
              <a:buNone/>
            </a:pPr>
            <a:r>
              <a:rPr b="1" i="0" lang="en-US" sz="9435" u="none" cap="none" strike="noStrike">
                <a:solidFill>
                  <a:srgbClr val="004C7F"/>
                </a:solidFill>
                <a:latin typeface="Helvetica Neue"/>
                <a:ea typeface="Helvetica Neue"/>
                <a:cs typeface="Helvetica Neue"/>
                <a:sym typeface="Helvetica Neue"/>
              </a:rPr>
              <a:t>64%</a:t>
            </a:r>
            <a:endParaRPr/>
          </a:p>
        </p:txBody>
      </p:sp>
      <p:sp>
        <p:nvSpPr>
          <p:cNvPr id="128" name="Google Shape;128;p21"/>
          <p:cNvSpPr txBox="1"/>
          <p:nvPr/>
        </p:nvSpPr>
        <p:spPr>
          <a:xfrm>
            <a:off x="12692585" y="11189631"/>
            <a:ext cx="3923980" cy="1070164"/>
          </a:xfrm>
          <a:prstGeom prst="rect">
            <a:avLst/>
          </a:prstGeom>
          <a:noFill/>
          <a:ln>
            <a:noFill/>
          </a:ln>
        </p:spPr>
        <p:txBody>
          <a:bodyPr anchorCtr="0" anchor="ctr" bIns="71425" lIns="71425" spcFirstLastPara="1" rIns="71425" wrap="square" tIns="71425">
            <a:noAutofit/>
          </a:bodyPr>
          <a:lstStyle/>
          <a:p>
            <a:pPr indent="0" lvl="0" marL="0" marR="0" rtl="0" algn="l">
              <a:lnSpc>
                <a:spcPct val="80000"/>
              </a:lnSpc>
              <a:spcBef>
                <a:spcPts val="0"/>
              </a:spcBef>
              <a:spcAft>
                <a:spcPts val="0"/>
              </a:spcAft>
              <a:buClr>
                <a:srgbClr val="5E5E5E"/>
              </a:buClr>
              <a:buSzPts val="3500"/>
              <a:buFont typeface="Arial"/>
              <a:buNone/>
            </a:pPr>
            <a:r>
              <a:rPr b="0" i="0" lang="en-US" sz="3500" u="none" cap="none" strike="noStrike">
                <a:solidFill>
                  <a:srgbClr val="5E5E5E"/>
                </a:solidFill>
                <a:latin typeface="Helvetica Neue"/>
                <a:ea typeface="Helvetica Neue"/>
                <a:cs typeface="Helvetica Neue"/>
                <a:sym typeface="Helvetica Neue"/>
              </a:rPr>
              <a:t>Contacted</a:t>
            </a:r>
            <a:endParaRPr/>
          </a:p>
          <a:p>
            <a:pPr indent="0" lvl="0" marL="0" marR="0" rtl="0" algn="l">
              <a:lnSpc>
                <a:spcPct val="80000"/>
              </a:lnSpc>
              <a:spcBef>
                <a:spcPts val="500"/>
              </a:spcBef>
              <a:spcAft>
                <a:spcPts val="0"/>
              </a:spcAft>
              <a:buClr>
                <a:srgbClr val="5E5E5E"/>
              </a:buClr>
              <a:buSzPts val="3500"/>
              <a:buFont typeface="Arial"/>
              <a:buNone/>
            </a:pPr>
            <a:r>
              <a:rPr b="0" i="0" lang="en-US" sz="3500" u="none" cap="none" strike="noStrike">
                <a:solidFill>
                  <a:srgbClr val="5E5E5E"/>
                </a:solidFill>
                <a:latin typeface="Helvetica Neue"/>
                <a:ea typeface="Helvetica Neue"/>
                <a:cs typeface="Helvetica Neue"/>
                <a:sym typeface="Helvetica Neue"/>
              </a:rPr>
              <a:t>via mobile</a:t>
            </a:r>
            <a:endParaRPr/>
          </a:p>
        </p:txBody>
      </p:sp>
      <p:pic>
        <p:nvPicPr>
          <p:cNvPr descr="Image" id="129" name="Google Shape;129;p21"/>
          <p:cNvPicPr preferRelativeResize="0"/>
          <p:nvPr/>
        </p:nvPicPr>
        <p:blipFill rotWithShape="1">
          <a:blip r:embed="rId6">
            <a:alphaModFix/>
          </a:blip>
          <a:srcRect b="0" l="0" r="0" t="0"/>
          <a:stretch/>
        </p:blipFill>
        <p:spPr>
          <a:xfrm>
            <a:off x="9751395" y="9115523"/>
            <a:ext cx="3353544" cy="3353544"/>
          </a:xfrm>
          <a:prstGeom prst="rect">
            <a:avLst/>
          </a:prstGeom>
          <a:noFill/>
          <a:ln>
            <a:noFill/>
          </a:ln>
        </p:spPr>
      </p:pic>
      <p:pic>
        <p:nvPicPr>
          <p:cNvPr id="130" name="Google Shape;130;p21"/>
          <p:cNvPicPr preferRelativeResize="0"/>
          <p:nvPr/>
        </p:nvPicPr>
        <p:blipFill rotWithShape="1">
          <a:blip r:embed="rId7">
            <a:alphaModFix/>
          </a:blip>
          <a:srcRect b="0" l="0" r="0" t="0"/>
          <a:stretch/>
        </p:blipFill>
        <p:spPr>
          <a:xfrm>
            <a:off x="17014923" y="2426761"/>
            <a:ext cx="6056791" cy="7768741"/>
          </a:xfrm>
          <a:prstGeom prst="rect">
            <a:avLst/>
          </a:prstGeom>
          <a:noFill/>
          <a:ln>
            <a:noFill/>
          </a:ln>
        </p:spPr>
      </p:pic>
      <p:sp>
        <p:nvSpPr>
          <p:cNvPr id="131" name="Google Shape;131;p21"/>
          <p:cNvSpPr txBox="1"/>
          <p:nvPr/>
        </p:nvSpPr>
        <p:spPr>
          <a:xfrm>
            <a:off x="19313759" y="10892723"/>
            <a:ext cx="3923980" cy="1489228"/>
          </a:xfrm>
          <a:prstGeom prst="rect">
            <a:avLst/>
          </a:prstGeom>
          <a:noFill/>
          <a:ln>
            <a:noFill/>
          </a:ln>
        </p:spPr>
        <p:txBody>
          <a:bodyPr anchorCtr="0" anchor="ctr" bIns="71425" lIns="71425" spcFirstLastPara="1" rIns="71425" wrap="square" tIns="71425">
            <a:noAutofit/>
          </a:bodyPr>
          <a:lstStyle/>
          <a:p>
            <a:pPr indent="0" lvl="0" marL="0" marR="0" rtl="0" algn="l">
              <a:lnSpc>
                <a:spcPct val="80000"/>
              </a:lnSpc>
              <a:spcBef>
                <a:spcPts val="0"/>
              </a:spcBef>
              <a:spcAft>
                <a:spcPts val="0"/>
              </a:spcAft>
              <a:buClr>
                <a:srgbClr val="5E5E5E"/>
              </a:buClr>
              <a:buSzPts val="3500"/>
              <a:buFont typeface="Arial"/>
              <a:buNone/>
            </a:pPr>
            <a:r>
              <a:rPr b="0" i="0" lang="en-US" sz="3500" u="none" cap="none" strike="noStrike">
                <a:solidFill>
                  <a:srgbClr val="5E5E5E"/>
                </a:solidFill>
                <a:latin typeface="Helvetica Neue"/>
                <a:ea typeface="Helvetica Neue"/>
                <a:cs typeface="Helvetica Neue"/>
                <a:sym typeface="Helvetica Neue"/>
              </a:rPr>
              <a:t>Most calls were made between April and August</a:t>
            </a:r>
            <a:endParaRPr/>
          </a:p>
        </p:txBody>
      </p:sp>
      <p:pic>
        <p:nvPicPr>
          <p:cNvPr descr="Image" id="132" name="Google Shape;132;p21"/>
          <p:cNvPicPr preferRelativeResize="0"/>
          <p:nvPr/>
        </p:nvPicPr>
        <p:blipFill rotWithShape="1">
          <a:blip r:embed="rId8">
            <a:alphaModFix/>
          </a:blip>
          <a:srcRect b="10771" l="10123" r="7196" t="0"/>
          <a:stretch/>
        </p:blipFill>
        <p:spPr>
          <a:xfrm>
            <a:off x="17190297" y="10905896"/>
            <a:ext cx="2029319" cy="1564340"/>
          </a:xfrm>
          <a:prstGeom prst="rect">
            <a:avLst/>
          </a:prstGeom>
          <a:noFill/>
          <a:ln>
            <a:noFill/>
          </a:ln>
        </p:spPr>
      </p:pic>
      <p:sp>
        <p:nvSpPr>
          <p:cNvPr id="133" name="Google Shape;133;p21"/>
          <p:cNvSpPr txBox="1"/>
          <p:nvPr/>
        </p:nvSpPr>
        <p:spPr>
          <a:xfrm>
            <a:off x="3290877" y="1208654"/>
            <a:ext cx="4465207" cy="1097568"/>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Overview</a:t>
            </a:r>
            <a:endParaRPr/>
          </a:p>
        </p:txBody>
      </p:sp>
      <p:pic>
        <p:nvPicPr>
          <p:cNvPr id="134" name="Google Shape;134;p21"/>
          <p:cNvPicPr preferRelativeResize="0"/>
          <p:nvPr/>
        </p:nvPicPr>
        <p:blipFill rotWithShape="1">
          <a:blip r:embed="rId9">
            <a:alphaModFix/>
          </a:blip>
          <a:srcRect b="0" l="0" r="0" t="0"/>
          <a:stretch/>
        </p:blipFill>
        <p:spPr>
          <a:xfrm>
            <a:off x="558406" y="4716564"/>
            <a:ext cx="8256751" cy="5918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833937" y="4536281"/>
            <a:ext cx="14716126" cy="4643438"/>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11200"/>
              <a:buFont typeface="Helvetica Neue"/>
              <a:buNone/>
            </a:pPr>
            <a:r>
              <a:rPr b="0" i="0" lang="en-US" sz="11200" u="none" cap="none" strike="noStrike">
                <a:solidFill>
                  <a:srgbClr val="000000"/>
                </a:solidFill>
                <a:latin typeface="Helvetica Neue"/>
                <a:ea typeface="Helvetica Neue"/>
                <a:cs typeface="Helvetica Neue"/>
                <a:sym typeface="Helvetica Neue"/>
              </a:rPr>
              <a:t>-</a:t>
            </a:r>
            <a:endParaRPr/>
          </a:p>
        </p:txBody>
      </p:sp>
      <p:grpSp>
        <p:nvGrpSpPr>
          <p:cNvPr id="140" name="Google Shape;140;p22"/>
          <p:cNvGrpSpPr/>
          <p:nvPr/>
        </p:nvGrpSpPr>
        <p:grpSpPr>
          <a:xfrm>
            <a:off x="4440110" y="3162513"/>
            <a:ext cx="15689359" cy="8026583"/>
            <a:chOff x="0" y="0"/>
            <a:chExt cx="19437880" cy="10258721"/>
          </a:xfrm>
        </p:grpSpPr>
        <p:pic>
          <p:nvPicPr>
            <p:cNvPr descr="Screen Shot 2018-03-18 at 8.14.13 PM.png" id="141" name="Google Shape;141;p22"/>
            <p:cNvPicPr preferRelativeResize="0"/>
            <p:nvPr/>
          </p:nvPicPr>
          <p:blipFill rotWithShape="1">
            <a:blip r:embed="rId3">
              <a:alphaModFix/>
            </a:blip>
            <a:srcRect b="0" l="0" r="0" t="0"/>
            <a:stretch/>
          </p:blipFill>
          <p:spPr>
            <a:xfrm>
              <a:off x="177800" y="114300"/>
              <a:ext cx="19082279" cy="9801521"/>
            </a:xfrm>
            <a:prstGeom prst="rect">
              <a:avLst/>
            </a:prstGeom>
            <a:noFill/>
            <a:ln>
              <a:noFill/>
            </a:ln>
          </p:spPr>
        </p:pic>
        <p:pic>
          <p:nvPicPr>
            <p:cNvPr descr="Screen Shot 2018-03-18 at 8.14.13 PM.png" id="142" name="Google Shape;142;p22"/>
            <p:cNvPicPr preferRelativeResize="0"/>
            <p:nvPr/>
          </p:nvPicPr>
          <p:blipFill rotWithShape="1">
            <a:blip r:embed="rId4">
              <a:alphaModFix/>
            </a:blip>
            <a:srcRect b="0" l="0" r="0" t="0"/>
            <a:stretch/>
          </p:blipFill>
          <p:spPr>
            <a:xfrm>
              <a:off x="0" y="0"/>
              <a:ext cx="19437880" cy="10258721"/>
            </a:xfrm>
            <a:prstGeom prst="rect">
              <a:avLst/>
            </a:prstGeom>
            <a:noFill/>
            <a:ln>
              <a:noFill/>
            </a:ln>
          </p:spPr>
        </p:pic>
      </p:grpSp>
      <p:sp>
        <p:nvSpPr>
          <p:cNvPr id="143" name="Google Shape;143;p22"/>
          <p:cNvSpPr txBox="1"/>
          <p:nvPr/>
        </p:nvSpPr>
        <p:spPr>
          <a:xfrm>
            <a:off x="3170109" y="11316991"/>
            <a:ext cx="17787940" cy="189859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5E5E5E"/>
              </a:buClr>
              <a:buSzPts val="5510"/>
              <a:buFont typeface="Helvetica Neue"/>
              <a:buNone/>
            </a:pPr>
            <a:r>
              <a:rPr b="0" i="0" lang="en-US" sz="3800" u="none" cap="none" strike="noStrike">
                <a:solidFill>
                  <a:srgbClr val="5E5E5E"/>
                </a:solidFill>
                <a:latin typeface="Helvetica Neue"/>
                <a:ea typeface="Helvetica Neue"/>
                <a:cs typeface="Helvetica Neue"/>
                <a:sym typeface="Helvetica Neue"/>
              </a:rPr>
              <a:t>There were no missing values or duplicates within the records. However, due to</a:t>
            </a:r>
            <a:endParaRPr/>
          </a:p>
          <a:p>
            <a:pPr indent="0" lvl="0" marL="0" marR="0" rtl="0" algn="ctr">
              <a:lnSpc>
                <a:spcPct val="100000"/>
              </a:lnSpc>
              <a:spcBef>
                <a:spcPts val="0"/>
              </a:spcBef>
              <a:spcAft>
                <a:spcPts val="0"/>
              </a:spcAft>
              <a:buClr>
                <a:srgbClr val="5E5E5E"/>
              </a:buClr>
              <a:buSzPts val="5510"/>
              <a:buFont typeface="Helvetica Neue"/>
              <a:buNone/>
            </a:pPr>
            <a:r>
              <a:rPr b="0" i="0" lang="en-US" sz="3800" u="none" cap="none" strike="noStrike">
                <a:solidFill>
                  <a:srgbClr val="5E5E5E"/>
                </a:solidFill>
                <a:latin typeface="Helvetica Neue"/>
                <a:ea typeface="Helvetica Neue"/>
                <a:cs typeface="Helvetica Neue"/>
                <a:sym typeface="Helvetica Neue"/>
              </a:rPr>
              <a:t>the small instances of YES class (12%) balancing of the data was carried out.</a:t>
            </a:r>
            <a:endParaRPr/>
          </a:p>
          <a:p>
            <a:pPr indent="0" lvl="0" marL="0" marR="0" rtl="0" algn="ctr">
              <a:lnSpc>
                <a:spcPct val="100000"/>
              </a:lnSpc>
              <a:spcBef>
                <a:spcPts val="0"/>
              </a:spcBef>
              <a:spcAft>
                <a:spcPts val="0"/>
              </a:spcAft>
              <a:buClr>
                <a:srgbClr val="5E5E5E"/>
              </a:buClr>
              <a:buSzPts val="5510"/>
              <a:buFont typeface="Helvetica Neue"/>
              <a:buNone/>
            </a:pPr>
            <a:r>
              <a:t/>
            </a:r>
            <a:endParaRPr b="1" i="0" sz="3800" u="none" cap="none" strike="noStrike">
              <a:solidFill>
                <a:srgbClr val="000000"/>
              </a:solidFill>
              <a:latin typeface="Helvetica Neue"/>
              <a:ea typeface="Helvetica Neue"/>
              <a:cs typeface="Helvetica Neue"/>
              <a:sym typeface="Helvetica Neue"/>
            </a:endParaRPr>
          </a:p>
        </p:txBody>
      </p:sp>
      <p:grpSp>
        <p:nvGrpSpPr>
          <p:cNvPr id="144" name="Google Shape;144;p22"/>
          <p:cNvGrpSpPr/>
          <p:nvPr/>
        </p:nvGrpSpPr>
        <p:grpSpPr>
          <a:xfrm>
            <a:off x="367586" y="152870"/>
            <a:ext cx="3545760" cy="3434570"/>
            <a:chOff x="0" y="0"/>
            <a:chExt cx="3545759" cy="3434568"/>
          </a:xfrm>
        </p:grpSpPr>
        <p:pic>
          <p:nvPicPr>
            <p:cNvPr descr="Image" id="145" name="Google Shape;145;p22"/>
            <p:cNvPicPr preferRelativeResize="0"/>
            <p:nvPr/>
          </p:nvPicPr>
          <p:blipFill rotWithShape="1">
            <a:blip r:embed="rId5">
              <a:alphaModFix/>
            </a:blip>
            <a:srcRect b="0" l="0" r="0" t="0"/>
            <a:stretch/>
          </p:blipFill>
          <p:spPr>
            <a:xfrm>
              <a:off x="0" y="0"/>
              <a:ext cx="3545759" cy="3434568"/>
            </a:xfrm>
            <a:prstGeom prst="rect">
              <a:avLst/>
            </a:prstGeom>
            <a:noFill/>
            <a:ln>
              <a:noFill/>
            </a:ln>
          </p:spPr>
        </p:pic>
        <p:sp>
          <p:nvSpPr>
            <p:cNvPr id="146" name="Google Shape;146;p22"/>
            <p:cNvSpPr/>
            <p:nvPr/>
          </p:nvSpPr>
          <p:spPr>
            <a:xfrm>
              <a:off x="697181" y="551897"/>
              <a:ext cx="2105341" cy="2105340"/>
            </a:xfrm>
            <a:prstGeom prst="ellipse">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Image" id="147" name="Google Shape;147;p22"/>
          <p:cNvPicPr preferRelativeResize="0"/>
          <p:nvPr/>
        </p:nvPicPr>
        <p:blipFill rotWithShape="1">
          <a:blip r:embed="rId6">
            <a:alphaModFix/>
          </a:blip>
          <a:srcRect b="-100" l="35766" r="33806" t="68348"/>
          <a:stretch/>
        </p:blipFill>
        <p:spPr>
          <a:xfrm>
            <a:off x="860543" y="526931"/>
            <a:ext cx="2686863" cy="2635582"/>
          </a:xfrm>
          <a:prstGeom prst="rect">
            <a:avLst/>
          </a:prstGeom>
          <a:noFill/>
          <a:ln>
            <a:noFill/>
          </a:ln>
        </p:spPr>
      </p:pic>
      <p:sp>
        <p:nvSpPr>
          <p:cNvPr id="148" name="Google Shape;148;p22"/>
          <p:cNvSpPr txBox="1"/>
          <p:nvPr/>
        </p:nvSpPr>
        <p:spPr>
          <a:xfrm>
            <a:off x="3290877" y="1200556"/>
            <a:ext cx="21381608" cy="1113765"/>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Raw Dataset</a:t>
            </a:r>
            <a:endParaRPr b="1" i="0" sz="6300" u="none" cap="none" strike="noStrike">
              <a:solidFill>
                <a:srgbClr val="5C606A"/>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p:nvPr/>
        </p:nvSpPr>
        <p:spPr>
          <a:xfrm>
            <a:off x="860543" y="7586963"/>
            <a:ext cx="7552944" cy="17543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C6969"/>
              </a:buClr>
              <a:buSzPts val="3600"/>
              <a:buFont typeface="Helvetica Neue"/>
              <a:buNone/>
            </a:pPr>
            <a:r>
              <a:rPr b="0" i="0" lang="en-US" sz="3600" u="none" cap="none" strike="noStrike">
                <a:solidFill>
                  <a:srgbClr val="6C6969"/>
                </a:solidFill>
                <a:latin typeface="Helvetica Neue"/>
                <a:ea typeface="Helvetica Neue"/>
                <a:cs typeface="Helvetica Neue"/>
                <a:sym typeface="Helvetica Neue"/>
              </a:rPr>
              <a:t>1. Elimination of outliers</a:t>
            </a:r>
            <a:endParaRPr/>
          </a:p>
          <a:p>
            <a:pPr indent="0" lvl="0" marL="0" marR="0" rtl="0" algn="l">
              <a:lnSpc>
                <a:spcPct val="100000"/>
              </a:lnSpc>
              <a:spcBef>
                <a:spcPts val="0"/>
              </a:spcBef>
              <a:spcAft>
                <a:spcPts val="0"/>
              </a:spcAft>
              <a:buClr>
                <a:srgbClr val="6C6969"/>
              </a:buClr>
              <a:buSzPts val="3600"/>
              <a:buFont typeface="Helvetica Neue"/>
              <a:buNone/>
            </a:pPr>
            <a:r>
              <a:rPr b="0" i="0" lang="en-US" sz="3600" u="none" cap="none" strike="noStrike">
                <a:solidFill>
                  <a:srgbClr val="6C6969"/>
                </a:solidFill>
                <a:latin typeface="Helvetica Neue"/>
                <a:ea typeface="Helvetica Neue"/>
                <a:cs typeface="Helvetica Neue"/>
                <a:sym typeface="Helvetica Neue"/>
              </a:rPr>
              <a:t>2. SMOTE: 400% </a:t>
            </a:r>
            <a:endParaRPr/>
          </a:p>
          <a:p>
            <a:pPr indent="0" lvl="0" marL="0" marR="0" rtl="0" algn="l">
              <a:lnSpc>
                <a:spcPct val="100000"/>
              </a:lnSpc>
              <a:spcBef>
                <a:spcPts val="0"/>
              </a:spcBef>
              <a:spcAft>
                <a:spcPts val="0"/>
              </a:spcAft>
              <a:buClr>
                <a:srgbClr val="6C6969"/>
              </a:buClr>
              <a:buSzPts val="3600"/>
              <a:buFont typeface="Helvetica Neue"/>
              <a:buNone/>
            </a:pPr>
            <a:r>
              <a:rPr b="0" i="0" lang="en-US" sz="3600" u="none" cap="none" strike="noStrike">
                <a:solidFill>
                  <a:srgbClr val="6C6969"/>
                </a:solidFill>
                <a:latin typeface="Helvetica Neue"/>
                <a:ea typeface="Helvetica Neue"/>
                <a:cs typeface="Helvetica Neue"/>
                <a:sym typeface="Helvetica Neue"/>
              </a:rPr>
              <a:t>3. Randomize</a:t>
            </a:r>
            <a:endParaRPr/>
          </a:p>
        </p:txBody>
      </p:sp>
      <p:sp>
        <p:nvSpPr>
          <p:cNvPr id="154" name="Google Shape;154;p23"/>
          <p:cNvSpPr/>
          <p:nvPr/>
        </p:nvSpPr>
        <p:spPr>
          <a:xfrm>
            <a:off x="7699248" y="11423266"/>
            <a:ext cx="15950316" cy="132343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6C6969"/>
              </a:buClr>
              <a:buSzPts val="4000"/>
              <a:buFont typeface="Helvetica Neue"/>
              <a:buNone/>
            </a:pPr>
            <a:r>
              <a:rPr b="0" i="0" lang="en-US" sz="4000" u="none" cap="none" strike="noStrike">
                <a:solidFill>
                  <a:srgbClr val="6C6969"/>
                </a:solidFill>
                <a:latin typeface="Helvetica Neue"/>
                <a:ea typeface="Helvetica Neue"/>
                <a:cs typeface="Helvetica Neue"/>
                <a:sym typeface="Helvetica Neue"/>
              </a:rPr>
              <a:t>Composition of the new dataset: No: 3,717 (62%) - Yes: 2,245(38%)</a:t>
            </a:r>
            <a:endParaRPr/>
          </a:p>
          <a:p>
            <a:pPr indent="0" lvl="0" marL="0" marR="0" rtl="0" algn="ctr">
              <a:lnSpc>
                <a:spcPct val="100000"/>
              </a:lnSpc>
              <a:spcBef>
                <a:spcPts val="0"/>
              </a:spcBef>
              <a:spcAft>
                <a:spcPts val="0"/>
              </a:spcAft>
              <a:buClr>
                <a:srgbClr val="6C6969"/>
              </a:buClr>
              <a:buSzPts val="4000"/>
              <a:buFont typeface="Helvetica Neue"/>
              <a:buNone/>
            </a:pPr>
            <a:r>
              <a:rPr b="0" i="0" lang="en-US" sz="4000" u="none" cap="none" strike="noStrike">
                <a:solidFill>
                  <a:srgbClr val="6C6969"/>
                </a:solidFill>
                <a:latin typeface="Helvetica Neue"/>
                <a:ea typeface="Helvetica Neue"/>
                <a:cs typeface="Helvetica Neue"/>
                <a:sym typeface="Helvetica Neue"/>
              </a:rPr>
              <a:t>Total: 5962</a:t>
            </a:r>
            <a:endParaRPr/>
          </a:p>
        </p:txBody>
      </p:sp>
      <p:grpSp>
        <p:nvGrpSpPr>
          <p:cNvPr id="155" name="Google Shape;155;p23"/>
          <p:cNvGrpSpPr/>
          <p:nvPr/>
        </p:nvGrpSpPr>
        <p:grpSpPr>
          <a:xfrm>
            <a:off x="367586" y="152870"/>
            <a:ext cx="3545760" cy="3434570"/>
            <a:chOff x="0" y="0"/>
            <a:chExt cx="3545759" cy="3434568"/>
          </a:xfrm>
        </p:grpSpPr>
        <p:pic>
          <p:nvPicPr>
            <p:cNvPr descr="Image" id="156" name="Google Shape;156;p23"/>
            <p:cNvPicPr preferRelativeResize="0"/>
            <p:nvPr/>
          </p:nvPicPr>
          <p:blipFill rotWithShape="1">
            <a:blip r:embed="rId3">
              <a:alphaModFix/>
            </a:blip>
            <a:srcRect b="0" l="0" r="0" t="0"/>
            <a:stretch/>
          </p:blipFill>
          <p:spPr>
            <a:xfrm>
              <a:off x="0" y="0"/>
              <a:ext cx="3545759" cy="3434568"/>
            </a:xfrm>
            <a:prstGeom prst="rect">
              <a:avLst/>
            </a:prstGeom>
            <a:noFill/>
            <a:ln>
              <a:noFill/>
            </a:ln>
          </p:spPr>
        </p:pic>
        <p:sp>
          <p:nvSpPr>
            <p:cNvPr id="157" name="Google Shape;157;p23"/>
            <p:cNvSpPr/>
            <p:nvPr/>
          </p:nvSpPr>
          <p:spPr>
            <a:xfrm>
              <a:off x="697181" y="551897"/>
              <a:ext cx="2105341" cy="2105340"/>
            </a:xfrm>
            <a:prstGeom prst="ellipse">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Image" id="158" name="Google Shape;158;p23"/>
          <p:cNvPicPr preferRelativeResize="0"/>
          <p:nvPr/>
        </p:nvPicPr>
        <p:blipFill rotWithShape="1">
          <a:blip r:embed="rId4">
            <a:alphaModFix/>
          </a:blip>
          <a:srcRect b="-100" l="35766" r="33806" t="68348"/>
          <a:stretch/>
        </p:blipFill>
        <p:spPr>
          <a:xfrm>
            <a:off x="860543" y="526931"/>
            <a:ext cx="2686863" cy="2635582"/>
          </a:xfrm>
          <a:prstGeom prst="rect">
            <a:avLst/>
          </a:prstGeom>
          <a:noFill/>
          <a:ln>
            <a:noFill/>
          </a:ln>
        </p:spPr>
      </p:pic>
      <p:sp>
        <p:nvSpPr>
          <p:cNvPr id="159" name="Google Shape;159;p23"/>
          <p:cNvSpPr txBox="1"/>
          <p:nvPr/>
        </p:nvSpPr>
        <p:spPr>
          <a:xfrm>
            <a:off x="3290877" y="1200556"/>
            <a:ext cx="21381608" cy="1113765"/>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5C606A"/>
              </a:buClr>
              <a:buSzPts val="6300"/>
              <a:buFont typeface="Helvetica Neue"/>
              <a:buNone/>
            </a:pPr>
            <a:r>
              <a:rPr b="1" i="0" lang="en-US" sz="6300" u="none" cap="none" strike="noStrike">
                <a:solidFill>
                  <a:srgbClr val="5C606A"/>
                </a:solidFill>
                <a:latin typeface="Helvetica Neue"/>
                <a:ea typeface="Helvetica Neue"/>
                <a:cs typeface="Helvetica Neue"/>
                <a:sym typeface="Helvetica Neue"/>
              </a:rPr>
              <a:t>Balanced Dataset</a:t>
            </a:r>
            <a:endParaRPr b="1" i="0" sz="6300" u="none" cap="none" strike="noStrike">
              <a:solidFill>
                <a:srgbClr val="5C606A"/>
              </a:solidFill>
              <a:latin typeface="Helvetica Neue"/>
              <a:ea typeface="Helvetica Neue"/>
              <a:cs typeface="Helvetica Neue"/>
              <a:sym typeface="Helvetica Neue"/>
            </a:endParaRPr>
          </a:p>
        </p:txBody>
      </p:sp>
      <p:sp>
        <p:nvSpPr>
          <p:cNvPr id="160" name="Google Shape;160;p23"/>
          <p:cNvSpPr/>
          <p:nvPr/>
        </p:nvSpPr>
        <p:spPr>
          <a:xfrm>
            <a:off x="860544" y="5930684"/>
            <a:ext cx="5853766" cy="132343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C6969"/>
              </a:buClr>
              <a:buSzPts val="4000"/>
              <a:buFont typeface="Helvetica Neue"/>
              <a:buNone/>
            </a:pPr>
            <a:r>
              <a:rPr b="1" i="0" lang="en-US" sz="4000" u="none" cap="none" strike="noStrike">
                <a:solidFill>
                  <a:srgbClr val="6C6969"/>
                </a:solidFill>
                <a:latin typeface="Helvetica Neue"/>
                <a:ea typeface="Helvetica Neue"/>
                <a:cs typeface="Helvetica Neue"/>
                <a:sym typeface="Helvetica Neue"/>
              </a:rPr>
              <a:t>Oversampling in inferior class (WEKA)</a:t>
            </a:r>
            <a:endParaRPr/>
          </a:p>
        </p:txBody>
      </p:sp>
      <p:pic>
        <p:nvPicPr>
          <p:cNvPr id="161" name="Google Shape;161;p23"/>
          <p:cNvPicPr preferRelativeResize="0"/>
          <p:nvPr/>
        </p:nvPicPr>
        <p:blipFill rotWithShape="1">
          <a:blip r:embed="rId5">
            <a:alphaModFix/>
          </a:blip>
          <a:srcRect b="0" l="0" r="0" t="0"/>
          <a:stretch/>
        </p:blipFill>
        <p:spPr>
          <a:xfrm>
            <a:off x="7699248" y="2810108"/>
            <a:ext cx="15910559" cy="8187460"/>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