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4" r:id="rId5"/>
    <p:sldId id="262" r:id="rId6"/>
    <p:sldId id="263" r:id="rId7"/>
    <p:sldId id="266" r:id="rId8"/>
    <p:sldId id="267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5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2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2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5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9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3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6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6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1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9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15A26-92BA-497A-9014-8A082EA472A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7.jpe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6.wmf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6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3" name="Group 2052"/>
          <p:cNvGrpSpPr/>
          <p:nvPr/>
        </p:nvGrpSpPr>
        <p:grpSpPr>
          <a:xfrm>
            <a:off x="2240848" y="3033712"/>
            <a:ext cx="1371600" cy="395288"/>
            <a:chOff x="3433068" y="1828800"/>
            <a:chExt cx="1371600" cy="395288"/>
          </a:xfrm>
        </p:grpSpPr>
        <p:sp>
          <p:nvSpPr>
            <p:cNvPr id="4" name="Rectangle 3"/>
            <p:cNvSpPr/>
            <p:nvPr/>
          </p:nvSpPr>
          <p:spPr>
            <a:xfrm>
              <a:off x="3433068" y="18288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Prior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8636044"/>
                </p:ext>
              </p:extLst>
            </p:nvPr>
          </p:nvGraphicFramePr>
          <p:xfrm>
            <a:off x="4267199" y="1905000"/>
            <a:ext cx="484187" cy="319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5" name="Equation" r:id="rId3" imgW="342720" imgH="228600" progId="Equation.DSMT4">
                    <p:embed/>
                  </p:oleObj>
                </mc:Choice>
                <mc:Fallback>
                  <p:oleObj name="Equation" r:id="rId3" imgW="3427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199" y="1905000"/>
                          <a:ext cx="484187" cy="319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4" name="Group 2053"/>
          <p:cNvGrpSpPr/>
          <p:nvPr/>
        </p:nvGrpSpPr>
        <p:grpSpPr>
          <a:xfrm>
            <a:off x="3795896" y="3048000"/>
            <a:ext cx="1375669" cy="381000"/>
            <a:chOff x="3433068" y="2362200"/>
            <a:chExt cx="1375669" cy="381000"/>
          </a:xfrm>
        </p:grpSpPr>
        <p:sp>
          <p:nvSpPr>
            <p:cNvPr id="6" name="Rectangle 5"/>
            <p:cNvSpPr/>
            <p:nvPr/>
          </p:nvSpPr>
          <p:spPr>
            <a:xfrm>
              <a:off x="3433068" y="2362200"/>
              <a:ext cx="1375669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Prior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0705968"/>
                </p:ext>
              </p:extLst>
            </p:nvPr>
          </p:nvGraphicFramePr>
          <p:xfrm>
            <a:off x="4267199" y="2424113"/>
            <a:ext cx="501650" cy="319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6" name="Equation" r:id="rId5" imgW="355320" imgH="228600" progId="Equation.DSMT4">
                    <p:embed/>
                  </p:oleObj>
                </mc:Choice>
                <mc:Fallback>
                  <p:oleObj name="Equation" r:id="rId5" imgW="3553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199" y="2424113"/>
                          <a:ext cx="501650" cy="319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685800" y="3048000"/>
            <a:ext cx="1371600" cy="381000"/>
            <a:chOff x="3441206" y="1240211"/>
            <a:chExt cx="1371600" cy="381000"/>
          </a:xfrm>
        </p:grpSpPr>
        <p:sp>
          <p:nvSpPr>
            <p:cNvPr id="8" name="Rectangle 7"/>
            <p:cNvSpPr/>
            <p:nvPr/>
          </p:nvSpPr>
          <p:spPr>
            <a:xfrm>
              <a:off x="3441206" y="1240211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3117523"/>
                </p:ext>
              </p:extLst>
            </p:nvPr>
          </p:nvGraphicFramePr>
          <p:xfrm>
            <a:off x="3970538" y="1337049"/>
            <a:ext cx="341312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7" name="Equation" r:id="rId7" imgW="241200" imgH="177480" progId="Equation.DSMT4">
                    <p:embed/>
                  </p:oleObj>
                </mc:Choice>
                <mc:Fallback>
                  <p:oleObj name="Equation" r:id="rId7" imgW="2412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0538" y="1337049"/>
                          <a:ext cx="341312" cy="247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5" name="Group 2054"/>
          <p:cNvGrpSpPr/>
          <p:nvPr/>
        </p:nvGrpSpPr>
        <p:grpSpPr>
          <a:xfrm>
            <a:off x="5939531" y="3038422"/>
            <a:ext cx="1375669" cy="381000"/>
            <a:chOff x="3428999" y="3352800"/>
            <a:chExt cx="1375669" cy="381000"/>
          </a:xfrm>
        </p:grpSpPr>
        <p:sp>
          <p:nvSpPr>
            <p:cNvPr id="10" name="Rectangle 9"/>
            <p:cNvSpPr/>
            <p:nvPr/>
          </p:nvSpPr>
          <p:spPr>
            <a:xfrm>
              <a:off x="3428999" y="3352800"/>
              <a:ext cx="1375669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Prior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8870362"/>
                </p:ext>
              </p:extLst>
            </p:nvPr>
          </p:nvGraphicFramePr>
          <p:xfrm>
            <a:off x="4267199" y="3382963"/>
            <a:ext cx="519112" cy="319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8" name="Equation" r:id="rId9" imgW="368280" imgH="228600" progId="Equation.DSMT4">
                    <p:embed/>
                  </p:oleObj>
                </mc:Choice>
                <mc:Fallback>
                  <p:oleObj name="Equation" r:id="rId9" imgW="36828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199" y="3382963"/>
                          <a:ext cx="519112" cy="319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19"/>
          <p:cNvGrpSpPr/>
          <p:nvPr/>
        </p:nvGrpSpPr>
        <p:grpSpPr>
          <a:xfrm>
            <a:off x="3124200" y="556371"/>
            <a:ext cx="1716350" cy="1367679"/>
            <a:chOff x="835981" y="1985121"/>
            <a:chExt cx="1716350" cy="1367679"/>
          </a:xfrm>
        </p:grpSpPr>
        <p:pic>
          <p:nvPicPr>
            <p:cNvPr id="2061" name="Picture 13" descr="Y:\Caltech-256\10categories\horse\105_0038.jp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981" y="1985121"/>
              <a:ext cx="1716350" cy="1367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8822955"/>
                </p:ext>
              </p:extLst>
            </p:nvPr>
          </p:nvGraphicFramePr>
          <p:xfrm>
            <a:off x="914400" y="1985121"/>
            <a:ext cx="483741" cy="522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9" name="Equation" r:id="rId12" imgW="126720" imgH="139680" progId="Equation.DSMT4">
                    <p:embed/>
                  </p:oleObj>
                </mc:Choice>
                <mc:Fallback>
                  <p:oleObj name="Equation" r:id="rId12" imgW="126720" imgH="13968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1985121"/>
                          <a:ext cx="483741" cy="5225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040524"/>
              </p:ext>
            </p:extLst>
          </p:nvPr>
        </p:nvGraphicFramePr>
        <p:xfrm>
          <a:off x="1898650" y="4191000"/>
          <a:ext cx="41529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0" name="Equation" r:id="rId14" imgW="2057400" imgH="291960" progId="Equation.DSMT4">
                  <p:embed/>
                </p:oleObj>
              </mc:Choice>
              <mc:Fallback>
                <p:oleObj name="Equation" r:id="rId14" imgW="2057400" imgH="29196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4191000"/>
                        <a:ext cx="41529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Straight Arrow Connector 22"/>
          <p:cNvCxnSpPr>
            <a:stCxn id="2061" idx="2"/>
            <a:endCxn id="8" idx="0"/>
          </p:cNvCxnSpPr>
          <p:nvPr/>
        </p:nvCxnSpPr>
        <p:spPr>
          <a:xfrm flipH="1">
            <a:off x="1371600" y="1924050"/>
            <a:ext cx="2610775" cy="11239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61" idx="2"/>
            <a:endCxn id="4" idx="0"/>
          </p:cNvCxnSpPr>
          <p:nvPr/>
        </p:nvCxnSpPr>
        <p:spPr>
          <a:xfrm flipH="1">
            <a:off x="2926648" y="1924050"/>
            <a:ext cx="1055727" cy="110966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61" idx="2"/>
            <a:endCxn id="6" idx="0"/>
          </p:cNvCxnSpPr>
          <p:nvPr/>
        </p:nvCxnSpPr>
        <p:spPr>
          <a:xfrm>
            <a:off x="3982375" y="1924050"/>
            <a:ext cx="501356" cy="11239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61" idx="2"/>
            <a:endCxn id="10" idx="0"/>
          </p:cNvCxnSpPr>
          <p:nvPr/>
        </p:nvCxnSpPr>
        <p:spPr>
          <a:xfrm>
            <a:off x="3982375" y="1924050"/>
            <a:ext cx="2644991" cy="11143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TextBox 2047"/>
          <p:cNvSpPr txBox="1"/>
          <p:nvPr/>
        </p:nvSpPr>
        <p:spPr>
          <a:xfrm>
            <a:off x="5355013" y="30596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2052" name="Left Brace 2051"/>
          <p:cNvSpPr/>
          <p:nvPr/>
        </p:nvSpPr>
        <p:spPr>
          <a:xfrm rot="16200000">
            <a:off x="3641467" y="593467"/>
            <a:ext cx="641866" cy="64008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19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051720" y="1916832"/>
            <a:ext cx="1571743" cy="86409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Source</a:t>
            </a:r>
          </a:p>
          <a:p>
            <a:pPr algn="ctr"/>
            <a:r>
              <a:rPr lang="en-US" altLang="zh-CN" sz="2000" dirty="0" smtClean="0"/>
              <a:t>Model</a:t>
            </a:r>
            <a:endParaRPr lang="zh-CN" altLang="en-US" sz="2000" dirty="0"/>
          </a:p>
        </p:txBody>
      </p:sp>
      <p:sp>
        <p:nvSpPr>
          <p:cNvPr id="5" name="右箭头 4"/>
          <p:cNvSpPr/>
          <p:nvPr/>
        </p:nvSpPr>
        <p:spPr>
          <a:xfrm>
            <a:off x="1403648" y="2204864"/>
            <a:ext cx="432048" cy="3600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669070"/>
              </p:ext>
            </p:extLst>
          </p:nvPr>
        </p:nvGraphicFramePr>
        <p:xfrm>
          <a:off x="4283968" y="1916832"/>
          <a:ext cx="27363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"/>
                <a:gridCol w="684076"/>
                <a:gridCol w="684076"/>
                <a:gridCol w="6840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Pepsi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Fanta</a:t>
                      </a:r>
                      <a:endParaRPr lang="zh-CN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Sprite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右箭头 6"/>
          <p:cNvSpPr/>
          <p:nvPr/>
        </p:nvSpPr>
        <p:spPr>
          <a:xfrm>
            <a:off x="3707904" y="2168860"/>
            <a:ext cx="432048" cy="3600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91" y="1884877"/>
            <a:ext cx="81915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5386652"/>
                  </p:ext>
                </p:extLst>
              </p:nvPr>
            </p:nvGraphicFramePr>
            <p:xfrm>
              <a:off x="4283968" y="3215640"/>
              <a:ext cx="2736304" cy="3657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84076"/>
                    <a:gridCol w="684076"/>
                    <a:gridCol w="684076"/>
                    <a:gridCol w="684076"/>
                  </a:tblGrid>
                  <a:tr h="1217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latin typeface="Cambria Math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latin typeface="Cambria Math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latin typeface="Cambria Math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latin typeface="Cambria Math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5386652"/>
                  </p:ext>
                </p:extLst>
              </p:nvPr>
            </p:nvGraphicFramePr>
            <p:xfrm>
              <a:off x="4283968" y="3215640"/>
              <a:ext cx="2736304" cy="3657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84076"/>
                    <a:gridCol w="684076"/>
                    <a:gridCol w="684076"/>
                    <a:gridCol w="684076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93" t="-1667" r="-300893" b="-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1667" r="-198230" b="-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1786" t="-1667" r="-100000" b="-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786" t="-1667" b="-11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TextBox 9"/>
          <p:cNvSpPr txBox="1"/>
          <p:nvPr/>
        </p:nvSpPr>
        <p:spPr>
          <a:xfrm>
            <a:off x="5456710" y="2636912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X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5873073"/>
                  </p:ext>
                </p:extLst>
              </p:nvPr>
            </p:nvGraphicFramePr>
            <p:xfrm>
              <a:off x="4076328" y="4415512"/>
              <a:ext cx="3543672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5918"/>
                    <a:gridCol w="885918"/>
                    <a:gridCol w="885918"/>
                    <a:gridCol w="88591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Coke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Pepsi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700" dirty="0" smtClean="0"/>
                            <a:t>Fanta</a:t>
                          </a:r>
                          <a:endParaRPr lang="zh-CN" altLang="en-US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Sprite</a:t>
                          </a:r>
                          <a:endParaRPr lang="zh-CN" altLang="en-US" sz="15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0.4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smtClean="0">
                                      <a:latin typeface="Cambria Math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0.1</m:t>
                                    </m:r>
                                    <m:r>
                                      <a:rPr lang="zh-CN" altLang="en-US" i="1" smtClean="0">
                                        <a:latin typeface="Cambria Math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0.2</m:t>
                                    </m:r>
                                    <m:r>
                                      <a:rPr lang="zh-CN" altLang="en-US" i="1" smtClean="0">
                                        <a:latin typeface="Cambria Math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0.3</m:t>
                                    </m:r>
                                    <m:r>
                                      <a:rPr lang="zh-CN" altLang="en-US" i="1" smtClean="0">
                                        <a:latin typeface="Cambria Math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5873073"/>
                  </p:ext>
                </p:extLst>
              </p:nvPr>
            </p:nvGraphicFramePr>
            <p:xfrm>
              <a:off x="4076328" y="4415512"/>
              <a:ext cx="3543672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5918"/>
                    <a:gridCol w="885918"/>
                    <a:gridCol w="885918"/>
                    <a:gridCol w="88591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Coke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Pepsi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700" dirty="0" smtClean="0"/>
                            <a:t>Fanta</a:t>
                          </a:r>
                          <a:endParaRPr lang="zh-CN" altLang="en-US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Sprite</a:t>
                          </a:r>
                          <a:endParaRPr lang="zh-CN" altLang="en-US" sz="15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90" t="-108197" r="-30069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000" t="-108197" r="-19863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1379" t="-108197" r="-1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1379" t="-108197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下箭头 11"/>
          <p:cNvSpPr/>
          <p:nvPr/>
        </p:nvSpPr>
        <p:spPr>
          <a:xfrm>
            <a:off x="5507360" y="3733800"/>
            <a:ext cx="360040" cy="43204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629362"/>
              </p:ext>
            </p:extLst>
          </p:nvPr>
        </p:nvGraphicFramePr>
        <p:xfrm>
          <a:off x="2627784" y="5650448"/>
          <a:ext cx="2736304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4076"/>
                <a:gridCol w="684076"/>
                <a:gridCol w="684076"/>
                <a:gridCol w="6840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Pepsi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Fanta</a:t>
                      </a:r>
                      <a:endParaRPr lang="zh-CN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Sprite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圆角矩形 13"/>
          <p:cNvSpPr/>
          <p:nvPr/>
        </p:nvSpPr>
        <p:spPr>
          <a:xfrm>
            <a:off x="2051720" y="2996952"/>
            <a:ext cx="1571743" cy="8640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Model from Target Data</a:t>
            </a:r>
            <a:endParaRPr lang="zh-CN" altLang="en-US" sz="2000" dirty="0"/>
          </a:p>
        </p:txBody>
      </p:sp>
      <p:sp>
        <p:nvSpPr>
          <p:cNvPr id="15" name="右箭头 14"/>
          <p:cNvSpPr/>
          <p:nvPr/>
        </p:nvSpPr>
        <p:spPr>
          <a:xfrm>
            <a:off x="1413976" y="3212976"/>
            <a:ext cx="432048" cy="36004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5400000">
            <a:off x="2591780" y="3969060"/>
            <a:ext cx="432048" cy="36004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表格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289110"/>
                  </p:ext>
                </p:extLst>
              </p:nvPr>
            </p:nvGraphicFramePr>
            <p:xfrm>
              <a:off x="424992" y="4415512"/>
              <a:ext cx="3282912" cy="7416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820728"/>
                    <a:gridCol w="820728"/>
                    <a:gridCol w="820728"/>
                    <a:gridCol w="82072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Coke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Pepsi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700" dirty="0" smtClean="0"/>
                            <a:t>Fanta</a:t>
                          </a:r>
                          <a:endParaRPr lang="zh-CN" altLang="en-US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Sprite</a:t>
                          </a:r>
                          <a:endParaRPr lang="zh-CN" altLang="en-US" sz="16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表格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289110"/>
                  </p:ext>
                </p:extLst>
              </p:nvPr>
            </p:nvGraphicFramePr>
            <p:xfrm>
              <a:off x="424992" y="4415512"/>
              <a:ext cx="3282912" cy="7416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820728"/>
                    <a:gridCol w="820728"/>
                    <a:gridCol w="820728"/>
                    <a:gridCol w="82072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Coke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Pepsi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700" dirty="0" smtClean="0"/>
                            <a:t>Fanta</a:t>
                          </a:r>
                          <a:endParaRPr lang="zh-CN" altLang="en-US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Sprite</a:t>
                          </a:r>
                          <a:endParaRPr lang="zh-CN" altLang="en-US" sz="16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741" t="-108197" r="-29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1493" t="-108197" r="-20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00000" t="-108197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02239" t="-108197" r="-74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1" name="左大括号 20"/>
          <p:cNvSpPr/>
          <p:nvPr/>
        </p:nvSpPr>
        <p:spPr>
          <a:xfrm rot="16200000">
            <a:off x="3827428" y="3788561"/>
            <a:ext cx="312048" cy="3193325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31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用户目录\Desktop\图片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75081"/>
            <a:ext cx="4194426" cy="26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用户目录\Desktop\图片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40668"/>
            <a:ext cx="3842964" cy="26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4800600" y="2209800"/>
            <a:ext cx="0" cy="388620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32754" y="2674621"/>
            <a:ext cx="64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Train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91602" y="2674621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pic>
        <p:nvPicPr>
          <p:cNvPr id="7" name="Picture 3" descr="D:\用户目录\Desktop\pic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401" y="76200"/>
            <a:ext cx="5386799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7"/>
          <p:cNvCxnSpPr/>
          <p:nvPr/>
        </p:nvCxnSpPr>
        <p:spPr>
          <a:xfrm>
            <a:off x="457200" y="2209800"/>
            <a:ext cx="8338764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67200" y="76200"/>
            <a:ext cx="59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Task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30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362200" y="4572000"/>
            <a:ext cx="3733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362200" y="1981200"/>
            <a:ext cx="0" cy="2590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00191" y="4659868"/>
            <a:ext cx="1324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size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82780" y="2626838"/>
            <a:ext cx="461665" cy="129952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2352583" y="2530136"/>
            <a:ext cx="3667217" cy="2024109"/>
          </a:xfrm>
          <a:custGeom>
            <a:avLst/>
            <a:gdLst>
              <a:gd name="connsiteX0" fmla="*/ 0 w 3195961"/>
              <a:gd name="connsiteY0" fmla="*/ 2024109 h 2024109"/>
              <a:gd name="connsiteX1" fmla="*/ 1074198 w 3195961"/>
              <a:gd name="connsiteY1" fmla="*/ 612559 h 2024109"/>
              <a:gd name="connsiteX2" fmla="*/ 3195961 w 3195961"/>
              <a:gd name="connsiteY2" fmla="*/ 0 h 202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5961" h="2024109">
                <a:moveTo>
                  <a:pt x="0" y="2024109"/>
                </a:moveTo>
                <a:cubicBezTo>
                  <a:pt x="270769" y="1487009"/>
                  <a:pt x="541538" y="949910"/>
                  <a:pt x="1074198" y="612559"/>
                </a:cubicBezTo>
                <a:cubicBezTo>
                  <a:pt x="1606858" y="275207"/>
                  <a:pt x="2401409" y="137603"/>
                  <a:pt x="319596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2344445" y="3276600"/>
            <a:ext cx="3675355" cy="1277645"/>
          </a:xfrm>
          <a:custGeom>
            <a:avLst/>
            <a:gdLst>
              <a:gd name="connsiteX0" fmla="*/ 0 w 3195961"/>
              <a:gd name="connsiteY0" fmla="*/ 2024109 h 2024109"/>
              <a:gd name="connsiteX1" fmla="*/ 1074198 w 3195961"/>
              <a:gd name="connsiteY1" fmla="*/ 612559 h 2024109"/>
              <a:gd name="connsiteX2" fmla="*/ 3195961 w 3195961"/>
              <a:gd name="connsiteY2" fmla="*/ 0 h 202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5961" h="2024109">
                <a:moveTo>
                  <a:pt x="0" y="2024109"/>
                </a:moveTo>
                <a:cubicBezTo>
                  <a:pt x="270769" y="1487009"/>
                  <a:pt x="541538" y="949910"/>
                  <a:pt x="1074198" y="612559"/>
                </a:cubicBezTo>
                <a:cubicBezTo>
                  <a:pt x="1606858" y="275207"/>
                  <a:pt x="2401409" y="137603"/>
                  <a:pt x="3195961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344445" y="1981200"/>
            <a:ext cx="3675355" cy="2573045"/>
          </a:xfrm>
          <a:custGeom>
            <a:avLst/>
            <a:gdLst>
              <a:gd name="connsiteX0" fmla="*/ 0 w 3195961"/>
              <a:gd name="connsiteY0" fmla="*/ 2024109 h 2024109"/>
              <a:gd name="connsiteX1" fmla="*/ 1074198 w 3195961"/>
              <a:gd name="connsiteY1" fmla="*/ 612559 h 2024109"/>
              <a:gd name="connsiteX2" fmla="*/ 3195961 w 3195961"/>
              <a:gd name="connsiteY2" fmla="*/ 0 h 202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5961" h="2024109">
                <a:moveTo>
                  <a:pt x="0" y="2024109"/>
                </a:moveTo>
                <a:cubicBezTo>
                  <a:pt x="270769" y="1487009"/>
                  <a:pt x="541538" y="949910"/>
                  <a:pt x="1074198" y="612559"/>
                </a:cubicBezTo>
                <a:cubicBezTo>
                  <a:pt x="1606858" y="275207"/>
                  <a:pt x="2401409" y="137603"/>
                  <a:pt x="3195961" y="0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14600" y="2148318"/>
            <a:ext cx="988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Positive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Transfer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03460" y="3752125"/>
            <a:ext cx="1062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Negative 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Transfer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72200" y="2303672"/>
            <a:ext cx="93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 </a:t>
            </a:r>
          </a:p>
          <a:p>
            <a:pPr algn="ctr"/>
            <a:r>
              <a:rPr lang="en-US" dirty="0" smtClean="0"/>
              <a:t>Transfer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2344445" y="2743200"/>
            <a:ext cx="3675355" cy="1811046"/>
          </a:xfrm>
          <a:custGeom>
            <a:avLst/>
            <a:gdLst>
              <a:gd name="connsiteX0" fmla="*/ 0 w 3195961"/>
              <a:gd name="connsiteY0" fmla="*/ 2024109 h 2024109"/>
              <a:gd name="connsiteX1" fmla="*/ 1074198 w 3195961"/>
              <a:gd name="connsiteY1" fmla="*/ 612559 h 2024109"/>
              <a:gd name="connsiteX2" fmla="*/ 3195961 w 3195961"/>
              <a:gd name="connsiteY2" fmla="*/ 0 h 202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5961" h="2024109">
                <a:moveTo>
                  <a:pt x="0" y="2024109"/>
                </a:moveTo>
                <a:cubicBezTo>
                  <a:pt x="270769" y="1487009"/>
                  <a:pt x="541538" y="949910"/>
                  <a:pt x="1074198" y="612559"/>
                </a:cubicBezTo>
                <a:cubicBezTo>
                  <a:pt x="1606858" y="275207"/>
                  <a:pt x="2401409" y="137603"/>
                  <a:pt x="3195961" y="0"/>
                </a:cubicBezTo>
              </a:path>
            </a:pathLst>
          </a:cu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2344445" y="2362200"/>
            <a:ext cx="3675355" cy="2192045"/>
          </a:xfrm>
          <a:custGeom>
            <a:avLst/>
            <a:gdLst>
              <a:gd name="connsiteX0" fmla="*/ 0 w 3195961"/>
              <a:gd name="connsiteY0" fmla="*/ 2024109 h 2024109"/>
              <a:gd name="connsiteX1" fmla="*/ 1074198 w 3195961"/>
              <a:gd name="connsiteY1" fmla="*/ 612559 h 2024109"/>
              <a:gd name="connsiteX2" fmla="*/ 3195961 w 3195961"/>
              <a:gd name="connsiteY2" fmla="*/ 0 h 202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5961" h="2024109">
                <a:moveTo>
                  <a:pt x="0" y="2024109"/>
                </a:moveTo>
                <a:cubicBezTo>
                  <a:pt x="270769" y="1487009"/>
                  <a:pt x="541538" y="949910"/>
                  <a:pt x="1074198" y="612559"/>
                </a:cubicBezTo>
                <a:cubicBezTo>
                  <a:pt x="1606858" y="275207"/>
                  <a:pt x="2401409" y="137603"/>
                  <a:pt x="3195961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792999" y="5169932"/>
            <a:ext cx="64683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792999" y="5398532"/>
            <a:ext cx="6468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78799" y="5105400"/>
            <a:ext cx="2007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Transfer Model</a:t>
            </a:r>
            <a:endParaRPr lang="en-US" dirty="0"/>
          </a:p>
        </p:txBody>
      </p:sp>
      <p:sp>
        <p:nvSpPr>
          <p:cNvPr id="3072" name="Rectangle 3071"/>
          <p:cNvSpPr/>
          <p:nvPr/>
        </p:nvSpPr>
        <p:spPr>
          <a:xfrm>
            <a:off x="2590800" y="5029200"/>
            <a:ext cx="3124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792999" y="5703332"/>
            <a:ext cx="646830" cy="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92999" y="5931932"/>
            <a:ext cx="646830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78799" y="5638800"/>
            <a:ext cx="216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 Transfer Model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590800" y="5562600"/>
            <a:ext cx="3124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7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0"/>
              <p:cNvSpPr/>
              <p:nvPr/>
            </p:nvSpPr>
            <p:spPr>
              <a:xfrm>
                <a:off x="2667000" y="609601"/>
                <a:ext cx="838200" cy="685799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609601"/>
                <a:ext cx="838200" cy="685799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30"/>
              <p:cNvSpPr/>
              <p:nvPr/>
            </p:nvSpPr>
            <p:spPr>
              <a:xfrm>
                <a:off x="1143000" y="609601"/>
                <a:ext cx="990600" cy="914399"/>
              </a:xfrm>
              <a:prstGeom prst="round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/>
                  <a:t>Target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/>
                      </a:rPr>
                      <m:t>𝑓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609601"/>
                <a:ext cx="990600" cy="914399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3683288" y="2291194"/>
            <a:ext cx="1927148" cy="1079971"/>
            <a:chOff x="4602268" y="2743200"/>
            <a:chExt cx="1417532" cy="628055"/>
          </a:xfrm>
        </p:grpSpPr>
        <p:cxnSp>
          <p:nvCxnSpPr>
            <p:cNvPr id="20" name="Straight Arrow Connector 56"/>
            <p:cNvCxnSpPr/>
            <p:nvPr/>
          </p:nvCxnSpPr>
          <p:spPr>
            <a:xfrm>
              <a:off x="4983268" y="31242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57"/>
            <p:cNvSpPr/>
            <p:nvPr/>
          </p:nvSpPr>
          <p:spPr>
            <a:xfrm>
              <a:off x="4983268" y="3048000"/>
              <a:ext cx="762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/>
            <p:cNvSpPr/>
            <p:nvPr/>
          </p:nvSpPr>
          <p:spPr>
            <a:xfrm>
              <a:off x="5135668" y="2743200"/>
              <a:ext cx="76200" cy="381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0"/>
            <p:cNvSpPr/>
            <p:nvPr/>
          </p:nvSpPr>
          <p:spPr>
            <a:xfrm>
              <a:off x="5288068" y="2933700"/>
              <a:ext cx="76200" cy="190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/>
            <p:cNvSpPr/>
            <p:nvPr/>
          </p:nvSpPr>
          <p:spPr>
            <a:xfrm>
              <a:off x="5440468" y="2819400"/>
              <a:ext cx="762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2268" y="3183319"/>
              <a:ext cx="1417532" cy="187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 smtClean="0">
                  <a:solidFill>
                    <a:schemeClr val="accent1"/>
                  </a:solidFill>
                </a:rPr>
                <a:t>Auxiliary Bias</a:t>
              </a:r>
              <a:endParaRPr lang="zh-CN" altLang="en-US" sz="15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156375" y="2073374"/>
            <a:ext cx="1911960" cy="1279425"/>
            <a:chOff x="6583468" y="1905000"/>
            <a:chExt cx="1417532" cy="800015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6964468" y="24384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7" name="Rectangle 39"/>
            <p:cNvSpPr/>
            <p:nvPr/>
          </p:nvSpPr>
          <p:spPr>
            <a:xfrm>
              <a:off x="6964468" y="2133600"/>
              <a:ext cx="76200" cy="3048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41"/>
            <p:cNvSpPr/>
            <p:nvPr/>
          </p:nvSpPr>
          <p:spPr>
            <a:xfrm>
              <a:off x="7116868" y="1905000"/>
              <a:ext cx="76200" cy="5334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44"/>
            <p:cNvSpPr/>
            <p:nvPr/>
          </p:nvSpPr>
          <p:spPr>
            <a:xfrm>
              <a:off x="7269268" y="2171700"/>
              <a:ext cx="76200" cy="2667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46"/>
            <p:cNvSpPr/>
            <p:nvPr/>
          </p:nvSpPr>
          <p:spPr>
            <a:xfrm>
              <a:off x="7421668" y="2133600"/>
              <a:ext cx="76200" cy="3048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83468" y="2502942"/>
              <a:ext cx="1417532" cy="2020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 smtClean="0">
                  <a:solidFill>
                    <a:srgbClr val="7030A0"/>
                  </a:solidFill>
                </a:rPr>
                <a:t>Final Prediction</a:t>
              </a:r>
              <a:endParaRPr lang="zh-CN" altLang="en-US" sz="15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38200" y="2190750"/>
            <a:ext cx="1801911" cy="1390650"/>
            <a:chOff x="4678468" y="1524000"/>
            <a:chExt cx="1241622" cy="838200"/>
          </a:xfrm>
        </p:grpSpPr>
        <p:sp>
          <p:nvSpPr>
            <p:cNvPr id="27" name="TextBox 26"/>
            <p:cNvSpPr txBox="1"/>
            <p:nvPr/>
          </p:nvSpPr>
          <p:spPr>
            <a:xfrm>
              <a:off x="4678468" y="2039035"/>
              <a:ext cx="124162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500" dirty="0" smtClean="0">
                  <a:solidFill>
                    <a:schemeClr val="accent2"/>
                  </a:solidFill>
                </a:rPr>
                <a:t>Target output</a:t>
              </a:r>
              <a:endParaRPr lang="zh-CN" altLang="en-US" sz="1500" dirty="0">
                <a:solidFill>
                  <a:schemeClr val="accent2"/>
                </a:solidFill>
              </a:endParaRPr>
            </a:p>
          </p:txBody>
        </p:sp>
        <p:cxnSp>
          <p:nvCxnSpPr>
            <p:cNvPr id="50" name="Straight Arrow Connector 35"/>
            <p:cNvCxnSpPr/>
            <p:nvPr/>
          </p:nvCxnSpPr>
          <p:spPr>
            <a:xfrm>
              <a:off x="4983268" y="19812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Rectangle 39"/>
            <p:cNvSpPr/>
            <p:nvPr/>
          </p:nvSpPr>
          <p:spPr>
            <a:xfrm>
              <a:off x="4983268" y="1676400"/>
              <a:ext cx="762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41"/>
            <p:cNvSpPr/>
            <p:nvPr/>
          </p:nvSpPr>
          <p:spPr>
            <a:xfrm>
              <a:off x="5135668" y="1524000"/>
              <a:ext cx="762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44"/>
            <p:cNvSpPr/>
            <p:nvPr/>
          </p:nvSpPr>
          <p:spPr>
            <a:xfrm>
              <a:off x="5288068" y="1676400"/>
              <a:ext cx="762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46"/>
            <p:cNvSpPr/>
            <p:nvPr/>
          </p:nvSpPr>
          <p:spPr>
            <a:xfrm>
              <a:off x="5440468" y="1828800"/>
              <a:ext cx="76200" cy="1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右箭头 54"/>
          <p:cNvSpPr/>
          <p:nvPr/>
        </p:nvSpPr>
        <p:spPr>
          <a:xfrm rot="5400000">
            <a:off x="1470766" y="1752600"/>
            <a:ext cx="335068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右箭头 55"/>
          <p:cNvSpPr/>
          <p:nvPr/>
        </p:nvSpPr>
        <p:spPr>
          <a:xfrm rot="5400000">
            <a:off x="4106968" y="1468144"/>
            <a:ext cx="335068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30"/>
              <p:cNvSpPr/>
              <p:nvPr/>
            </p:nvSpPr>
            <p:spPr>
              <a:xfrm>
                <a:off x="3710834" y="609601"/>
                <a:ext cx="838200" cy="685799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834" y="609601"/>
                <a:ext cx="838200" cy="685799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/>
              <p:cNvSpPr/>
              <p:nvPr/>
            </p:nvSpPr>
            <p:spPr>
              <a:xfrm>
                <a:off x="4702386" y="609601"/>
                <a:ext cx="838200" cy="685799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386" y="609601"/>
                <a:ext cx="838200" cy="685799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0"/>
              <p:cNvSpPr/>
              <p:nvPr/>
            </p:nvSpPr>
            <p:spPr>
              <a:xfrm>
                <a:off x="5707168" y="609601"/>
                <a:ext cx="838200" cy="685799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168" y="609601"/>
                <a:ext cx="838200" cy="685799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右箭头 33"/>
          <p:cNvSpPr/>
          <p:nvPr/>
        </p:nvSpPr>
        <p:spPr>
          <a:xfrm rot="3124438">
            <a:off x="3266878" y="1526776"/>
            <a:ext cx="335068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右箭头 41"/>
          <p:cNvSpPr/>
          <p:nvPr/>
        </p:nvSpPr>
        <p:spPr>
          <a:xfrm rot="8047006">
            <a:off x="5925502" y="1453962"/>
            <a:ext cx="335068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右箭头 43"/>
          <p:cNvSpPr/>
          <p:nvPr/>
        </p:nvSpPr>
        <p:spPr>
          <a:xfrm rot="5400000">
            <a:off x="4953952" y="1464228"/>
            <a:ext cx="335068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加号 5"/>
          <p:cNvSpPr/>
          <p:nvPr/>
        </p:nvSpPr>
        <p:spPr>
          <a:xfrm>
            <a:off x="2890188" y="2286000"/>
            <a:ext cx="538812" cy="482817"/>
          </a:xfrm>
          <a:prstGeom prst="mathPlus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右箭头 45"/>
          <p:cNvSpPr/>
          <p:nvPr/>
        </p:nvSpPr>
        <p:spPr>
          <a:xfrm>
            <a:off x="5677852" y="2458729"/>
            <a:ext cx="493948" cy="304800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70556" y="152400"/>
            <a:ext cx="2208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Binary Source Models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38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0"/>
              <p:cNvSpPr/>
              <p:nvPr/>
            </p:nvSpPr>
            <p:spPr>
              <a:xfrm>
                <a:off x="2667000" y="609601"/>
                <a:ext cx="838200" cy="685799"/>
              </a:xfrm>
              <a:prstGeom prst="roundRect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609601"/>
                <a:ext cx="838200" cy="685799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30"/>
              <p:cNvSpPr/>
              <p:nvPr/>
            </p:nvSpPr>
            <p:spPr>
              <a:xfrm>
                <a:off x="1143000" y="609601"/>
                <a:ext cx="990600" cy="914399"/>
              </a:xfrm>
              <a:prstGeom prst="round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/>
                  <a:t>Target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/>
                      </a:rPr>
                      <m:t>𝑓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609601"/>
                <a:ext cx="990600" cy="914399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3683288" y="2291194"/>
            <a:ext cx="1927148" cy="1079971"/>
            <a:chOff x="4602268" y="2743200"/>
            <a:chExt cx="1417532" cy="628055"/>
          </a:xfrm>
        </p:grpSpPr>
        <p:sp>
          <p:nvSpPr>
            <p:cNvPr id="21" name="Rectangle 57"/>
            <p:cNvSpPr/>
            <p:nvPr/>
          </p:nvSpPr>
          <p:spPr>
            <a:xfrm>
              <a:off x="4983268" y="3048000"/>
              <a:ext cx="76200" cy="762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/>
            <p:cNvSpPr/>
            <p:nvPr/>
          </p:nvSpPr>
          <p:spPr>
            <a:xfrm>
              <a:off x="5135668" y="2743200"/>
              <a:ext cx="76200" cy="381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0"/>
            <p:cNvSpPr/>
            <p:nvPr/>
          </p:nvSpPr>
          <p:spPr>
            <a:xfrm>
              <a:off x="5288068" y="2933700"/>
              <a:ext cx="76200" cy="1905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/>
            <p:cNvSpPr/>
            <p:nvPr/>
          </p:nvSpPr>
          <p:spPr>
            <a:xfrm>
              <a:off x="5440468" y="2819400"/>
              <a:ext cx="76200" cy="3048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2268" y="3183319"/>
              <a:ext cx="1417532" cy="187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 smtClean="0">
                  <a:solidFill>
                    <a:schemeClr val="accent1"/>
                  </a:solidFill>
                </a:rPr>
                <a:t>Auxiliary Bias</a:t>
              </a:r>
              <a:endParaRPr lang="zh-CN" altLang="en-US" sz="1500" dirty="0">
                <a:solidFill>
                  <a:schemeClr val="accent1"/>
                </a:solidFill>
              </a:endParaRPr>
            </a:p>
          </p:txBody>
        </p:sp>
        <p:cxnSp>
          <p:nvCxnSpPr>
            <p:cNvPr id="20" name="Straight Arrow Connector 56"/>
            <p:cNvCxnSpPr/>
            <p:nvPr/>
          </p:nvCxnSpPr>
          <p:spPr>
            <a:xfrm>
              <a:off x="4983268" y="31242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6156375" y="2073374"/>
            <a:ext cx="1911960" cy="1279425"/>
            <a:chOff x="6583468" y="1905000"/>
            <a:chExt cx="1417532" cy="800015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6964468" y="24384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7" name="Rectangle 39"/>
            <p:cNvSpPr/>
            <p:nvPr/>
          </p:nvSpPr>
          <p:spPr>
            <a:xfrm>
              <a:off x="6964468" y="2133600"/>
              <a:ext cx="76200" cy="3048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41"/>
            <p:cNvSpPr/>
            <p:nvPr/>
          </p:nvSpPr>
          <p:spPr>
            <a:xfrm>
              <a:off x="7116868" y="1905000"/>
              <a:ext cx="76200" cy="5334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44"/>
            <p:cNvSpPr/>
            <p:nvPr/>
          </p:nvSpPr>
          <p:spPr>
            <a:xfrm>
              <a:off x="7269268" y="2171700"/>
              <a:ext cx="76200" cy="2667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46"/>
            <p:cNvSpPr/>
            <p:nvPr/>
          </p:nvSpPr>
          <p:spPr>
            <a:xfrm>
              <a:off x="7421668" y="2133600"/>
              <a:ext cx="76200" cy="3048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83468" y="2502942"/>
              <a:ext cx="1417532" cy="2020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 smtClean="0">
                  <a:solidFill>
                    <a:srgbClr val="7030A0"/>
                  </a:solidFill>
                </a:rPr>
                <a:t>Final Prediction</a:t>
              </a:r>
              <a:endParaRPr lang="zh-CN" altLang="en-US" sz="15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38200" y="2190750"/>
            <a:ext cx="1801911" cy="1390650"/>
            <a:chOff x="4678468" y="1524000"/>
            <a:chExt cx="1241622" cy="838200"/>
          </a:xfrm>
        </p:grpSpPr>
        <p:sp>
          <p:nvSpPr>
            <p:cNvPr id="27" name="TextBox 26"/>
            <p:cNvSpPr txBox="1"/>
            <p:nvPr/>
          </p:nvSpPr>
          <p:spPr>
            <a:xfrm>
              <a:off x="4678468" y="2039035"/>
              <a:ext cx="124162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500" dirty="0" smtClean="0">
                  <a:solidFill>
                    <a:schemeClr val="accent2"/>
                  </a:solidFill>
                </a:rPr>
                <a:t>Target output</a:t>
              </a:r>
              <a:endParaRPr lang="zh-CN" altLang="en-US" sz="1500" dirty="0">
                <a:solidFill>
                  <a:schemeClr val="accent2"/>
                </a:solidFill>
              </a:endParaRPr>
            </a:p>
          </p:txBody>
        </p:sp>
        <p:cxnSp>
          <p:nvCxnSpPr>
            <p:cNvPr id="50" name="Straight Arrow Connector 35"/>
            <p:cNvCxnSpPr/>
            <p:nvPr/>
          </p:nvCxnSpPr>
          <p:spPr>
            <a:xfrm>
              <a:off x="4983268" y="19812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Rectangle 39"/>
            <p:cNvSpPr/>
            <p:nvPr/>
          </p:nvSpPr>
          <p:spPr>
            <a:xfrm>
              <a:off x="4983268" y="1676400"/>
              <a:ext cx="762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41"/>
            <p:cNvSpPr/>
            <p:nvPr/>
          </p:nvSpPr>
          <p:spPr>
            <a:xfrm>
              <a:off x="5135668" y="1524000"/>
              <a:ext cx="762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44"/>
            <p:cNvSpPr/>
            <p:nvPr/>
          </p:nvSpPr>
          <p:spPr>
            <a:xfrm>
              <a:off x="5288068" y="1676400"/>
              <a:ext cx="762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46"/>
            <p:cNvSpPr/>
            <p:nvPr/>
          </p:nvSpPr>
          <p:spPr>
            <a:xfrm>
              <a:off x="5440468" y="1828800"/>
              <a:ext cx="76200" cy="1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右箭头 54"/>
          <p:cNvSpPr/>
          <p:nvPr/>
        </p:nvSpPr>
        <p:spPr>
          <a:xfrm rot="5400000">
            <a:off x="1470766" y="1752600"/>
            <a:ext cx="335068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30"/>
              <p:cNvSpPr/>
              <p:nvPr/>
            </p:nvSpPr>
            <p:spPr>
              <a:xfrm>
                <a:off x="3710834" y="609601"/>
                <a:ext cx="838200" cy="685799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834" y="609601"/>
                <a:ext cx="838200" cy="685799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/>
              <p:cNvSpPr/>
              <p:nvPr/>
            </p:nvSpPr>
            <p:spPr>
              <a:xfrm>
                <a:off x="4702386" y="609601"/>
                <a:ext cx="838200" cy="685799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386" y="609601"/>
                <a:ext cx="838200" cy="685799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0"/>
              <p:cNvSpPr/>
              <p:nvPr/>
            </p:nvSpPr>
            <p:spPr>
              <a:xfrm>
                <a:off x="5707168" y="609601"/>
                <a:ext cx="838200" cy="685799"/>
              </a:xfrm>
              <a:prstGeom prst="roundRect">
                <a:avLst/>
              </a:pr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168" y="609601"/>
                <a:ext cx="838200" cy="685799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加号 5"/>
          <p:cNvSpPr/>
          <p:nvPr/>
        </p:nvSpPr>
        <p:spPr>
          <a:xfrm>
            <a:off x="2890188" y="2286000"/>
            <a:ext cx="538812" cy="482817"/>
          </a:xfrm>
          <a:prstGeom prst="mathPlus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右箭头 45"/>
          <p:cNvSpPr/>
          <p:nvPr/>
        </p:nvSpPr>
        <p:spPr>
          <a:xfrm>
            <a:off x="5677852" y="2458729"/>
            <a:ext cx="493948" cy="304800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70556" y="152400"/>
            <a:ext cx="2208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Binary Source Models</a:t>
            </a:r>
            <a:endParaRPr lang="zh-CN" altLang="en-US" dirty="0"/>
          </a:p>
        </p:txBody>
      </p:sp>
      <p:sp>
        <p:nvSpPr>
          <p:cNvPr id="48" name="右箭头 47"/>
          <p:cNvSpPr/>
          <p:nvPr/>
        </p:nvSpPr>
        <p:spPr>
          <a:xfrm rot="5400000">
            <a:off x="3964740" y="1610372"/>
            <a:ext cx="619524" cy="304800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右箭头 48"/>
          <p:cNvSpPr/>
          <p:nvPr/>
        </p:nvSpPr>
        <p:spPr>
          <a:xfrm rot="3124438">
            <a:off x="3194893" y="1674125"/>
            <a:ext cx="708670" cy="304800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右箭头 56"/>
          <p:cNvSpPr/>
          <p:nvPr/>
        </p:nvSpPr>
        <p:spPr>
          <a:xfrm rot="8047006">
            <a:off x="5498851" y="1634552"/>
            <a:ext cx="838158" cy="304800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箭头 57"/>
          <p:cNvSpPr/>
          <p:nvPr/>
        </p:nvSpPr>
        <p:spPr>
          <a:xfrm rot="6099865">
            <a:off x="4809766" y="1608414"/>
            <a:ext cx="623440" cy="304800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7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9424960"/>
                  </p:ext>
                </p:extLst>
              </p:nvPr>
            </p:nvGraphicFramePr>
            <p:xfrm>
              <a:off x="533400" y="1397000"/>
              <a:ext cx="44958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9300"/>
                    <a:gridCol w="749300"/>
                    <a:gridCol w="749300"/>
                    <a:gridCol w="749300"/>
                    <a:gridCol w="749300"/>
                    <a:gridCol w="749300"/>
                  </a:tblGrid>
                  <a:tr h="355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w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9424960"/>
                  </p:ext>
                </p:extLst>
              </p:nvPr>
            </p:nvGraphicFramePr>
            <p:xfrm>
              <a:off x="533400" y="1397000"/>
              <a:ext cx="44958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9300"/>
                    <a:gridCol w="749300"/>
                    <a:gridCol w="749300"/>
                    <a:gridCol w="749300"/>
                    <a:gridCol w="749300"/>
                    <a:gridCol w="7493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813" t="-8333" r="-49918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813" t="-8333" r="-39918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813" t="-8333" r="-29918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3279" t="-8333" r="-201639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5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2010843"/>
                  </p:ext>
                </p:extLst>
              </p:nvPr>
            </p:nvGraphicFramePr>
            <p:xfrm>
              <a:off x="5715000" y="1386840"/>
              <a:ext cx="8191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9150"/>
                  </a:tblGrid>
                  <a:tr h="3556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2010843"/>
                  </p:ext>
                </p:extLst>
              </p:nvPr>
            </p:nvGraphicFramePr>
            <p:xfrm>
              <a:off x="5715000" y="1386840"/>
              <a:ext cx="8191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91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746" t="-1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右箭头 10"/>
          <p:cNvSpPr/>
          <p:nvPr/>
        </p:nvSpPr>
        <p:spPr>
          <a:xfrm>
            <a:off x="5181600" y="1447800"/>
            <a:ext cx="381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4167159"/>
                  </p:ext>
                </p:extLst>
              </p:nvPr>
            </p:nvGraphicFramePr>
            <p:xfrm>
              <a:off x="533400" y="2301240"/>
              <a:ext cx="44958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9300"/>
                    <a:gridCol w="749300"/>
                    <a:gridCol w="749300"/>
                    <a:gridCol w="749300"/>
                    <a:gridCol w="749300"/>
                    <a:gridCol w="749300"/>
                  </a:tblGrid>
                  <a:tr h="355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w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4167159"/>
                  </p:ext>
                </p:extLst>
              </p:nvPr>
            </p:nvGraphicFramePr>
            <p:xfrm>
              <a:off x="533400" y="2301240"/>
              <a:ext cx="44958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9300"/>
                    <a:gridCol w="749300"/>
                    <a:gridCol w="749300"/>
                    <a:gridCol w="749300"/>
                    <a:gridCol w="749300"/>
                    <a:gridCol w="7493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813" t="-8333" r="-49918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100813" t="-8333" r="-39918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00813" t="-8333" r="-29918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303279" t="-8333" r="-20163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500000" t="-8333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998921"/>
                  </p:ext>
                </p:extLst>
              </p:nvPr>
            </p:nvGraphicFramePr>
            <p:xfrm>
              <a:off x="5734050" y="2291080"/>
              <a:ext cx="8191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9150"/>
                  </a:tblGrid>
                  <a:tr h="3556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998921"/>
                  </p:ext>
                </p:extLst>
              </p:nvPr>
            </p:nvGraphicFramePr>
            <p:xfrm>
              <a:off x="5734050" y="2291080"/>
              <a:ext cx="8191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91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746" t="-1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右箭头 13"/>
          <p:cNvSpPr/>
          <p:nvPr/>
        </p:nvSpPr>
        <p:spPr>
          <a:xfrm>
            <a:off x="5200650" y="2352040"/>
            <a:ext cx="381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90800" y="1828800"/>
            <a:ext cx="461665" cy="36644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…..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67400" y="1828800"/>
            <a:ext cx="461665" cy="36644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282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4652798"/>
                  </p:ext>
                </p:extLst>
              </p:nvPr>
            </p:nvGraphicFramePr>
            <p:xfrm>
              <a:off x="533400" y="1397000"/>
              <a:ext cx="44958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9300"/>
                    <a:gridCol w="749300"/>
                    <a:gridCol w="749300"/>
                    <a:gridCol w="749300"/>
                    <a:gridCol w="749300"/>
                    <a:gridCol w="749300"/>
                  </a:tblGrid>
                  <a:tr h="3556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4652798"/>
                  </p:ext>
                </p:extLst>
              </p:nvPr>
            </p:nvGraphicFramePr>
            <p:xfrm>
              <a:off x="533400" y="1397000"/>
              <a:ext cx="44958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9300"/>
                    <a:gridCol w="749300"/>
                    <a:gridCol w="749300"/>
                    <a:gridCol w="749300"/>
                    <a:gridCol w="749300"/>
                    <a:gridCol w="7493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813" t="-8333" r="-49918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813" t="-8333" r="-39918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813" t="-8333" r="-29918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3279" t="-8333" r="-201639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5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0514465"/>
                  </p:ext>
                </p:extLst>
              </p:nvPr>
            </p:nvGraphicFramePr>
            <p:xfrm>
              <a:off x="5715000" y="1386840"/>
              <a:ext cx="8191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9150"/>
                  </a:tblGrid>
                  <a:tr h="3556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latin typeface="Cambria Math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0514465"/>
                  </p:ext>
                </p:extLst>
              </p:nvPr>
            </p:nvGraphicFramePr>
            <p:xfrm>
              <a:off x="5715000" y="1386840"/>
              <a:ext cx="8191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91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746" t="-1667" b="-11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右箭头 5"/>
          <p:cNvSpPr/>
          <p:nvPr/>
        </p:nvSpPr>
        <p:spPr>
          <a:xfrm>
            <a:off x="5181600" y="1447800"/>
            <a:ext cx="381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6771685"/>
                  </p:ext>
                </p:extLst>
              </p:nvPr>
            </p:nvGraphicFramePr>
            <p:xfrm>
              <a:off x="533400" y="2301240"/>
              <a:ext cx="44958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9300"/>
                    <a:gridCol w="749300"/>
                    <a:gridCol w="749300"/>
                    <a:gridCol w="749300"/>
                    <a:gridCol w="749300"/>
                    <a:gridCol w="749300"/>
                  </a:tblGrid>
                  <a:tr h="3556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6771685"/>
                  </p:ext>
                </p:extLst>
              </p:nvPr>
            </p:nvGraphicFramePr>
            <p:xfrm>
              <a:off x="533400" y="2301240"/>
              <a:ext cx="44958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9300"/>
                    <a:gridCol w="749300"/>
                    <a:gridCol w="749300"/>
                    <a:gridCol w="749300"/>
                    <a:gridCol w="749300"/>
                    <a:gridCol w="7493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813" t="-8333" r="-49918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100813" t="-8333" r="-39918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00813" t="-8333" r="-29918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303279" t="-8333" r="-20163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500000" t="-8333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3508066"/>
                  </p:ext>
                </p:extLst>
              </p:nvPr>
            </p:nvGraphicFramePr>
            <p:xfrm>
              <a:off x="5734050" y="2291080"/>
              <a:ext cx="8191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9150"/>
                  </a:tblGrid>
                  <a:tr h="3556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latin typeface="Cambria Math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3508066"/>
                  </p:ext>
                </p:extLst>
              </p:nvPr>
            </p:nvGraphicFramePr>
            <p:xfrm>
              <a:off x="5734050" y="2291080"/>
              <a:ext cx="8191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91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746" t="-1667" b="-13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右箭头 8"/>
          <p:cNvSpPr/>
          <p:nvPr/>
        </p:nvSpPr>
        <p:spPr>
          <a:xfrm>
            <a:off x="5200650" y="2352040"/>
            <a:ext cx="381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90800" y="1828800"/>
            <a:ext cx="461665" cy="36644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…..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7400" y="1828800"/>
            <a:ext cx="461665" cy="36644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427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Effective Multiclass Transfer For Hypothesis Transfer Learning</a:t>
            </a:r>
            <a:endParaRPr lang="zh-CN" altLang="en-US" dirty="0"/>
          </a:p>
        </p:txBody>
      </p:sp>
      <p:sp>
        <p:nvSpPr>
          <p:cNvPr id="4" name="AutoShape 2" descr="Image result for cok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9" descr="Image result for fan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132856"/>
            <a:ext cx="1110391" cy="1073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25" y="2038681"/>
            <a:ext cx="876897" cy="1317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375" y="2170665"/>
            <a:ext cx="611142" cy="1024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28184" y="2132856"/>
            <a:ext cx="428500" cy="104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52120" y="2128310"/>
            <a:ext cx="428500" cy="10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517" y="2132856"/>
            <a:ext cx="821701" cy="104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36993" y="2130623"/>
            <a:ext cx="726935" cy="104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80312" y="2132856"/>
            <a:ext cx="336352" cy="104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3926" y="1700810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Source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73827" y="170081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Target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605475" y="3396984"/>
            <a:ext cx="1571743" cy="86409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Source</a:t>
            </a:r>
          </a:p>
          <a:p>
            <a:pPr algn="ctr"/>
            <a:r>
              <a:rPr lang="en-US" altLang="zh-CN" sz="2000" dirty="0" smtClean="0"/>
              <a:t>Model</a:t>
            </a:r>
            <a:endParaRPr lang="zh-CN" altLang="en-US" sz="2000" dirty="0"/>
          </a:p>
        </p:txBody>
      </p:sp>
      <p:sp>
        <p:nvSpPr>
          <p:cNvPr id="9" name="圆角矩形 8"/>
          <p:cNvSpPr/>
          <p:nvPr/>
        </p:nvSpPr>
        <p:spPr>
          <a:xfrm>
            <a:off x="5508104" y="2038681"/>
            <a:ext cx="2448272" cy="124630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66607" y="3502749"/>
            <a:ext cx="2103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Too Fewer to build </a:t>
            </a:r>
          </a:p>
          <a:p>
            <a:r>
              <a:rPr lang="en-US" altLang="zh-CN" dirty="0" smtClean="0"/>
              <a:t>a good model alone.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977816" y="2070142"/>
            <a:ext cx="2946112" cy="124630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97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Effective Multiclass Transfer For Hypothesis Transfer Learning</a:t>
            </a:r>
            <a:endParaRPr lang="zh-CN" altLang="en-US" dirty="0"/>
          </a:p>
        </p:txBody>
      </p:sp>
      <p:sp>
        <p:nvSpPr>
          <p:cNvPr id="4" name="AutoShape 2" descr="Image result for cok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9" descr="Image result for fan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051720" y="1916832"/>
            <a:ext cx="1571743" cy="86409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Source</a:t>
            </a:r>
          </a:p>
          <a:p>
            <a:pPr algn="ctr"/>
            <a:r>
              <a:rPr lang="en-US" altLang="zh-CN" sz="2000" dirty="0" smtClean="0"/>
              <a:t>Model</a:t>
            </a:r>
            <a:endParaRPr lang="zh-CN" altLang="en-US" sz="2000" dirty="0"/>
          </a:p>
        </p:txBody>
      </p:sp>
      <p:sp>
        <p:nvSpPr>
          <p:cNvPr id="26" name="圆角矩形 25"/>
          <p:cNvSpPr/>
          <p:nvPr/>
        </p:nvSpPr>
        <p:spPr>
          <a:xfrm>
            <a:off x="2051720" y="2996952"/>
            <a:ext cx="1571743" cy="8640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Model from Target Data</a:t>
            </a:r>
            <a:endParaRPr lang="zh-CN" alt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91" y="1960272"/>
            <a:ext cx="81915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右箭头 2"/>
          <p:cNvSpPr/>
          <p:nvPr/>
        </p:nvSpPr>
        <p:spPr>
          <a:xfrm>
            <a:off x="1403648" y="2204864"/>
            <a:ext cx="432048" cy="3600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1413976" y="3212976"/>
            <a:ext cx="432048" cy="36004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774893"/>
              </p:ext>
            </p:extLst>
          </p:nvPr>
        </p:nvGraphicFramePr>
        <p:xfrm>
          <a:off x="4283968" y="1916832"/>
          <a:ext cx="27363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"/>
                <a:gridCol w="684076"/>
                <a:gridCol w="684076"/>
                <a:gridCol w="6840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Pepsi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Fanta</a:t>
                      </a:r>
                      <a:endParaRPr lang="zh-CN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Sprite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714776"/>
              </p:ext>
            </p:extLst>
          </p:nvPr>
        </p:nvGraphicFramePr>
        <p:xfrm>
          <a:off x="971600" y="4415512"/>
          <a:ext cx="2736304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4076"/>
                <a:gridCol w="684076"/>
                <a:gridCol w="684076"/>
                <a:gridCol w="6840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Pepsi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Fanta</a:t>
                      </a:r>
                      <a:endParaRPr lang="zh-CN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Sprite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001693"/>
              </p:ext>
            </p:extLst>
          </p:nvPr>
        </p:nvGraphicFramePr>
        <p:xfrm>
          <a:off x="4139952" y="4415512"/>
          <a:ext cx="27363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"/>
                <a:gridCol w="684076"/>
                <a:gridCol w="684076"/>
                <a:gridCol w="6840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Pepsi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Fanta</a:t>
                      </a:r>
                      <a:endParaRPr lang="zh-CN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Sprite</a:t>
                      </a:r>
                      <a:endParaRPr lang="zh-CN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下箭头 10"/>
          <p:cNvSpPr/>
          <p:nvPr/>
        </p:nvSpPr>
        <p:spPr>
          <a:xfrm>
            <a:off x="5337853" y="3987552"/>
            <a:ext cx="360040" cy="43204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3707904" y="2168860"/>
            <a:ext cx="432048" cy="3600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718560"/>
              </p:ext>
            </p:extLst>
          </p:nvPr>
        </p:nvGraphicFramePr>
        <p:xfrm>
          <a:off x="2627784" y="5650448"/>
          <a:ext cx="2736304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4076"/>
                <a:gridCol w="684076"/>
                <a:gridCol w="684076"/>
                <a:gridCol w="6840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Pepsi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Fanta</a:t>
                      </a:r>
                      <a:endParaRPr lang="zh-CN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Sprite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0. 57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左大括号 14"/>
          <p:cNvSpPr/>
          <p:nvPr/>
        </p:nvSpPr>
        <p:spPr>
          <a:xfrm rot="16200000">
            <a:off x="3827428" y="3788561"/>
            <a:ext cx="312048" cy="3193325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 rot="5400000">
            <a:off x="2591780" y="3969060"/>
            <a:ext cx="432048" cy="36004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表格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0801438"/>
                  </p:ext>
                </p:extLst>
              </p:nvPr>
            </p:nvGraphicFramePr>
            <p:xfrm>
              <a:off x="4283968" y="3078480"/>
              <a:ext cx="2736304" cy="7315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84076"/>
                    <a:gridCol w="684076"/>
                    <a:gridCol w="684076"/>
                    <a:gridCol w="684076"/>
                  </a:tblGrid>
                  <a:tr h="1217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latin typeface="Cambria Math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latin typeface="Cambria Math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latin typeface="Cambria Math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latin typeface="Cambria Math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1217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0.8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0.9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0.3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0.8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表格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0801438"/>
                  </p:ext>
                </p:extLst>
              </p:nvPr>
            </p:nvGraphicFramePr>
            <p:xfrm>
              <a:off x="4283968" y="3078480"/>
              <a:ext cx="2736304" cy="7315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84076"/>
                    <a:gridCol w="684076"/>
                    <a:gridCol w="684076"/>
                    <a:gridCol w="684076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93" r="-300893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r="-19823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1786" r="-10000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786" b="-1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0.8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0.9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0.3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0.8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5385446" y="2636912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X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7123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D:\用户目录\Desktop\paper\thesis\pakdd\fig\pic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2993225"/>
            <a:ext cx="5539199" cy="386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用户目录\Desktop\pic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1"/>
            <a:ext cx="5386799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76200" y="2514600"/>
            <a:ext cx="5638800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19400" y="240268"/>
            <a:ext cx="59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Task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7866" y="266149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Solution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63469" y="6172200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Final output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34896" y="3581400"/>
            <a:ext cx="837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Transfer </a:t>
            </a:r>
          </a:p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Parameter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923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10181</TotalTime>
  <Words>527</Words>
  <Application>Microsoft Office PowerPoint</Application>
  <PresentationFormat>全屏显示(4:3)</PresentationFormat>
  <Paragraphs>164</Paragraphs>
  <Slides>11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Theme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Effective Multiclass Transfer For Hypothesis Transfer Learning</vt:lpstr>
      <vt:lpstr>Effective Multiclass Transfer For Hypothesis Transfer Learning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Shuang Ao</dc:creator>
  <cp:lastModifiedBy>WIN7</cp:lastModifiedBy>
  <cp:revision>33</cp:revision>
  <dcterms:created xsi:type="dcterms:W3CDTF">2016-01-04T21:49:25Z</dcterms:created>
  <dcterms:modified xsi:type="dcterms:W3CDTF">2017-02-24T14:18:49Z</dcterms:modified>
</cp:coreProperties>
</file>