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74" r:id="rId8"/>
    <p:sldId id="276" r:id="rId9"/>
    <p:sldId id="266" r:id="rId10"/>
    <p:sldId id="280" r:id="rId11"/>
    <p:sldId id="267" r:id="rId12"/>
    <p:sldId id="278" r:id="rId13"/>
    <p:sldId id="282" r:id="rId14"/>
    <p:sldId id="285" r:id="rId15"/>
    <p:sldId id="268" r:id="rId16"/>
    <p:sldId id="281" r:id="rId17"/>
    <p:sldId id="270" r:id="rId18"/>
    <p:sldId id="284" r:id="rId19"/>
    <p:sldId id="271" r:id="rId20"/>
    <p:sldId id="279" r:id="rId21"/>
    <p:sldId id="26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VISUAL TRANSFER LEARNING IN THE ABSENCE OF THE SOURCE</a:t>
            </a:r>
            <a:br>
              <a:rPr lang="en-US" altLang="zh-CN" dirty="0"/>
            </a:b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7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2050" name="Picture 2" descr="D:\用户目录\Desktop\paper\thesis\pakdd\fig\amazontocalte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用户目录\Desktop\paper\thesis\pakdd\fig\amazontodsl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04" y="1687112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用户目录\Desktop\paper\thesis\pakdd\fig\amazontowebc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104" y="1687112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用户目录\Desktop\paper\thesis\pakdd\fig\caltechtoamaz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4" y="3525976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用户目录\Desktop\paper\thesis\pakdd\fig\caltechtodsl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08" y="3525976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用户目录\Desktop\paper\thesis\pakdd\fig\caltechtowebca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808" y="3525976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Fast Generalized Distillation for Semi-supervised Domain Adaptation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Background:</a:t>
            </a:r>
          </a:p>
          <a:p>
            <a:pPr lvl="1"/>
            <a:r>
              <a:rPr lang="en-US" altLang="zh-CN" dirty="0" smtClean="0"/>
              <a:t>Semi-supervised Domain Adaptation (SDA)</a:t>
            </a:r>
          </a:p>
          <a:p>
            <a:pPr lvl="1"/>
            <a:r>
              <a:rPr lang="en-US" altLang="zh-CN" dirty="0" smtClean="0"/>
              <a:t>Issue in SDA: </a:t>
            </a:r>
          </a:p>
          <a:p>
            <a:pPr lvl="2"/>
            <a:r>
              <a:rPr lang="en-US" altLang="zh-CN" dirty="0" smtClean="0"/>
              <a:t>How to effectively using the unlabeled data to transfer the source knowledge .</a:t>
            </a:r>
          </a:p>
          <a:p>
            <a:pPr lvl="1"/>
            <a:r>
              <a:rPr lang="en-US" altLang="zh-CN" dirty="0" smtClean="0"/>
              <a:t>Two contributions:</a:t>
            </a:r>
          </a:p>
          <a:p>
            <a:pPr lvl="2"/>
            <a:r>
              <a:rPr lang="en-US" altLang="zh-CN" dirty="0" smtClean="0"/>
              <a:t>Combined GD with SDA (a novel framework to solve SDA problem)</a:t>
            </a:r>
          </a:p>
          <a:p>
            <a:pPr lvl="2"/>
            <a:r>
              <a:rPr lang="en-US" altLang="zh-CN" dirty="0" smtClean="0"/>
              <a:t>Proposed GDSDA-SVM (an effective solution of using GDSDA for real applications)</a:t>
            </a:r>
          </a:p>
          <a:p>
            <a:r>
              <a:rPr lang="en-US" altLang="zh-CN" dirty="0" smtClean="0"/>
              <a:t>Generalized Distillation for Semi-supervised Domain Adaptation (GDSDA)</a:t>
            </a:r>
          </a:p>
          <a:p>
            <a:pPr lvl="1"/>
            <a:r>
              <a:rPr lang="en-US" altLang="zh-CN" dirty="0" smtClean="0"/>
              <a:t>Provide a efficient framework to transfer the knowledge between different domains</a:t>
            </a:r>
          </a:p>
          <a:p>
            <a:pPr lvl="1"/>
            <a:r>
              <a:rPr lang="en-US" altLang="zh-CN" dirty="0" smtClean="0"/>
              <a:t>Unlabeled data can also be effectively utilized in GDSDA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66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6"/>
            <a:ext cx="1110391" cy="107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Fast Generalized Distillation for Semi-supervised Domain Adaptation</a:t>
            </a:r>
            <a:endParaRPr lang="zh-CN" altLang="en-US" dirty="0"/>
          </a:p>
        </p:txBody>
      </p:sp>
      <p:sp>
        <p:nvSpPr>
          <p:cNvPr id="4" name="AutoShape 2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5" y="2038681"/>
            <a:ext cx="876897" cy="1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Image result for fan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75" y="2170665"/>
            <a:ext cx="611142" cy="102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132856"/>
            <a:ext cx="428500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2120" y="2128310"/>
            <a:ext cx="428500" cy="10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17" y="2132856"/>
            <a:ext cx="821701" cy="104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993" y="2130623"/>
            <a:ext cx="726935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312" y="2132856"/>
            <a:ext cx="336352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3926" y="170081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73827" y="170081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88089" y="4293096"/>
            <a:ext cx="1571743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Source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5508104" y="2038681"/>
            <a:ext cx="2448272" cy="225441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63788" y="4438853"/>
            <a:ext cx="236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Lots of unlabeled data </a:t>
            </a:r>
          </a:p>
          <a:p>
            <a:pPr algn="ctr"/>
            <a:r>
              <a:rPr lang="en-US" altLang="zh-CN" dirty="0" smtClean="0"/>
              <a:t>And a few labeled ones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977816" y="2070142"/>
            <a:ext cx="2946112" cy="12463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5962" y="3494202"/>
            <a:ext cx="218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 model built from </a:t>
            </a:r>
          </a:p>
          <a:p>
            <a:pPr algn="ctr"/>
            <a:r>
              <a:rPr lang="en-US" altLang="zh-CN" dirty="0" smtClean="0"/>
              <a:t>plenty of source data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18688"/>
            <a:ext cx="1080120" cy="85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16" y="3212976"/>
            <a:ext cx="1080120" cy="85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5445224"/>
            <a:ext cx="587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Key Issue: How to utilize the unlabeled data to help training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902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Distillation Can Work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75" y="1340774"/>
            <a:ext cx="5832666" cy="1844400"/>
          </a:xfrm>
          <a:prstGeom prst="rect">
            <a:avLst/>
          </a:prstGeom>
        </p:spPr>
      </p:pic>
      <p:sp>
        <p:nvSpPr>
          <p:cNvPr id="4" name="Rounded Rectangle 30 1"/>
          <p:cNvSpPr/>
          <p:nvPr/>
        </p:nvSpPr>
        <p:spPr>
          <a:xfrm>
            <a:off x="499560" y="4185082"/>
            <a:ext cx="1219200" cy="752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Source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Model 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ounded Rectangle 44"/>
          <p:cNvSpPr/>
          <p:nvPr/>
        </p:nvSpPr>
        <p:spPr>
          <a:xfrm>
            <a:off x="2325655" y="3645023"/>
            <a:ext cx="1126232" cy="1832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Training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921537" y="4453308"/>
            <a:ext cx="288032" cy="21602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30 2"/>
          <p:cNvSpPr/>
          <p:nvPr/>
        </p:nvSpPr>
        <p:spPr>
          <a:xfrm>
            <a:off x="3716318" y="5733256"/>
            <a:ext cx="1219200" cy="7524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Target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Model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4366875" y="5280144"/>
            <a:ext cx="5512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30 3"/>
          <p:cNvSpPr/>
          <p:nvPr/>
        </p:nvSpPr>
        <p:spPr>
          <a:xfrm>
            <a:off x="4032887" y="4188693"/>
            <a:ext cx="1219200" cy="7524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Source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Output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643134" y="4481866"/>
            <a:ext cx="288032" cy="21602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8895" y="3717032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High Complexity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6444044"/>
            <a:ext cx="16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Low Complexity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5339954" y="3837473"/>
            <a:ext cx="3696542" cy="30479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500" dirty="0" smtClean="0"/>
              <a:t>Note: Distillation is an unsupervised process and doesn’t need the label of the data to train the target model.</a:t>
            </a:r>
            <a:endParaRPr lang="en-US" altLang="zh-CN" sz="1500" dirty="0"/>
          </a:p>
          <a:p>
            <a:pPr marL="0" indent="0" algn="just">
              <a:buNone/>
            </a:pPr>
            <a:endParaRPr lang="en-US" altLang="zh-CN" sz="1500" dirty="0"/>
          </a:p>
          <a:p>
            <a:pPr marL="0" indent="0" algn="just">
              <a:buNone/>
            </a:pPr>
            <a:r>
              <a:rPr lang="en-US" altLang="zh-CN" sz="1500" dirty="0" smtClean="0"/>
              <a:t>Suppose the performance of the source model on the target task is A and the distilled target model is B. According to the distillation principle, the performance of the distilled target model B is better than A while A is more complex than B. (criterion 1)</a:t>
            </a:r>
          </a:p>
          <a:p>
            <a:pPr marL="0" indent="0" algn="just">
              <a:buNone/>
            </a:pPr>
            <a:r>
              <a:rPr lang="en-US" altLang="zh-CN" sz="1500" dirty="0" smtClean="0"/>
              <a:t>Conclusion: A&lt;B </a:t>
            </a:r>
            <a:endParaRPr lang="zh-CN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3967722" y="3501008"/>
            <a:ext cx="14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Label for </a:t>
            </a:r>
          </a:p>
          <a:p>
            <a:pPr algn="ctr"/>
            <a:r>
              <a:rPr lang="en-US" altLang="zh-CN" dirty="0" smtClean="0"/>
              <a:t>target model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3186189">
            <a:off x="3595169" y="5276396"/>
            <a:ext cx="5512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44196"/>
            <a:ext cx="7416824" cy="5760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500" dirty="0" smtClean="0"/>
              <a:t>Suppose B is distilled from the source model A and we have another model called B+ who has the same complexity and is learned from the revised label from the target set: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Semi-supervised Distillation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84168" y="2420888"/>
            <a:ext cx="288032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1500" dirty="0" smtClean="0"/>
              <a:t>We can see that B+ and B have same complexity and clearly, the error of B+ is equal or smaller than B. Therefore, the performance of B+ is no worse than B </a:t>
            </a:r>
            <a:r>
              <a:rPr lang="en-US" altLang="zh-CN" sz="1500" dirty="0"/>
              <a:t>(criterion </a:t>
            </a:r>
            <a:r>
              <a:rPr lang="en-US" altLang="zh-CN" sz="1500" dirty="0" smtClean="0"/>
              <a:t>2)</a:t>
            </a:r>
          </a:p>
          <a:p>
            <a:pPr marL="0" indent="0" algn="just">
              <a:buNone/>
            </a:pPr>
            <a:endParaRPr lang="en-US" altLang="zh-CN" sz="1500" dirty="0" smtClean="0"/>
          </a:p>
          <a:p>
            <a:pPr marL="0" indent="0" algn="just">
              <a:buFont typeface="Arial" pitchFamily="34" charset="0"/>
              <a:buNone/>
            </a:pPr>
            <a:r>
              <a:rPr lang="en-US" altLang="zh-CN" sz="1500" dirty="0" smtClean="0"/>
              <a:t>Conclusion: A&lt;B&lt;=B+</a:t>
            </a:r>
            <a:endParaRPr lang="en-US" altLang="zh-CN" sz="1500" dirty="0"/>
          </a:p>
          <a:p>
            <a:pPr marL="0" indent="0" algn="just">
              <a:buFont typeface="Arial" pitchFamily="34" charset="0"/>
              <a:buNone/>
            </a:pPr>
            <a:endParaRPr lang="en-US" altLang="zh-CN" sz="1500" dirty="0" smtClean="0"/>
          </a:p>
        </p:txBody>
      </p:sp>
      <p:pic>
        <p:nvPicPr>
          <p:cNvPr id="1027" name="Picture 3" descr="D:\用户目录\Desktop\图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21701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Fast Generalized Distillation for Semi-supervised Domain Adaptation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GDSDA-SVM</a:t>
            </a:r>
          </a:p>
          <a:p>
            <a:pPr lvl="1"/>
            <a:r>
              <a:rPr lang="en-US" altLang="zh-CN" dirty="0" smtClean="0"/>
              <a:t>A effective application of GDSDA using SVM as the base classifier</a:t>
            </a:r>
          </a:p>
          <a:p>
            <a:pPr lvl="1"/>
            <a:r>
              <a:rPr lang="en-US" altLang="zh-CN" dirty="0" smtClean="0"/>
              <a:t>Using Leave-one-out CV error to estimate the imitation parameter while previous studies are limited to either domain knowledge or brutal force search</a:t>
            </a:r>
            <a:endParaRPr lang="en-US" altLang="zh-CN" dirty="0"/>
          </a:p>
          <a:p>
            <a:r>
              <a:rPr lang="en-US" altLang="zh-CN" dirty="0" smtClean="0"/>
              <a:t>Experiment</a:t>
            </a:r>
          </a:p>
          <a:p>
            <a:pPr lvl="1"/>
            <a:r>
              <a:rPr lang="en-US" altLang="zh-CN" dirty="0"/>
              <a:t>Single Source for </a:t>
            </a:r>
            <a:r>
              <a:rPr lang="en-US" altLang="zh-CN" dirty="0" smtClean="0"/>
              <a:t>Office datasets</a:t>
            </a:r>
          </a:p>
          <a:p>
            <a:pPr lvl="1"/>
            <a:r>
              <a:rPr lang="en-US" altLang="zh-CN" dirty="0"/>
              <a:t>Multi-Source for </a:t>
            </a:r>
            <a:r>
              <a:rPr lang="en-US" altLang="zh-CN" dirty="0" smtClean="0"/>
              <a:t>Office datasets</a:t>
            </a:r>
          </a:p>
          <a:p>
            <a:r>
              <a:rPr lang="en-US" altLang="zh-CN" dirty="0" smtClean="0"/>
              <a:t>Summary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3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Fast Generalized Distillation for Semi-supervised Domain Adaptation</a:t>
            </a:r>
            <a:endParaRPr lang="zh-CN" altLang="en-US" dirty="0"/>
          </a:p>
        </p:txBody>
      </p:sp>
      <p:pic>
        <p:nvPicPr>
          <p:cNvPr id="3074" name="Picture 2" descr="D:\用户目录\Desktop\paper\thesis\aaai\figure\webcamtoamazonlabeled1unlabeled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6" y="1772816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用户目录\Desktop\paper\thesis\aaai\figure\dslrtoamazonlabeled1unlabeled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168" y="1772816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用户目录\Desktop\paper\thesis\aaai\figure\dslrtoamazonlabeled1unlabeled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0" y="1772816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用户目录\Desktop\paper\thesis\aaai\figure\dslrtoamazonlabeled1unlabeled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0" y="3602520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用户目录\Desktop\paper\thesis\aaai\figure\webcamtoamazonlabeled1unlabeled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168" y="3602520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用户目录\Desktop\paper\thesis\aaai\figure\webcamtoamazonlabeled1unlabeled1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02520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Learning Food Recognition Model with Deep </a:t>
            </a:r>
            <a:r>
              <a:rPr lang="en-US" altLang="zh-CN" dirty="0" smtClean="0"/>
              <a:t>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Fine-tuning the parameters of the source model for knowledge transfer </a:t>
            </a:r>
          </a:p>
          <a:p>
            <a:r>
              <a:rPr lang="en-US" altLang="zh-CN" dirty="0" smtClean="0"/>
              <a:t>Fine-tuning the pre-trained model</a:t>
            </a:r>
          </a:p>
          <a:p>
            <a:pPr lvl="1"/>
            <a:r>
              <a:rPr lang="en-US" altLang="zh-CN" dirty="0" smtClean="0"/>
              <a:t>Many features (especially the low-level ones) learned in Deep CNN are task independent and can be transferred to different tasks.</a:t>
            </a:r>
          </a:p>
          <a:p>
            <a:pPr lvl="1"/>
            <a:r>
              <a:rPr lang="en-US" altLang="zh-CN" dirty="0"/>
              <a:t>Deep CNNs can learn hierarchical features, from low-level to high </a:t>
            </a:r>
            <a:r>
              <a:rPr lang="en-US" altLang="zh-CN" dirty="0" smtClean="0"/>
              <a:t>level.</a:t>
            </a:r>
            <a:r>
              <a:rPr lang="en-US" altLang="zh-CN" dirty="0"/>
              <a:t> </a:t>
            </a:r>
            <a:r>
              <a:rPr lang="en-US" altLang="zh-CN" dirty="0" smtClean="0"/>
              <a:t>High-level </a:t>
            </a:r>
            <a:r>
              <a:rPr lang="en-US" altLang="zh-CN" dirty="0"/>
              <a:t>features can be learned from low-level ones with certain </a:t>
            </a:r>
            <a:r>
              <a:rPr lang="en-US" altLang="zh-CN" dirty="0" smtClean="0"/>
              <a:t>combination. By changing the combination of the low-level features, we can obtain new high-level ones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70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89783"/>
              </p:ext>
            </p:extLst>
          </p:nvPr>
        </p:nvGraphicFramePr>
        <p:xfrm>
          <a:off x="1835696" y="758958"/>
          <a:ext cx="5616624" cy="4470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6480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Low Level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High-Level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9110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Pre-Trained</a:t>
                      </a:r>
                      <a:r>
                        <a:rPr lang="en-US" altLang="zh-CN" baseline="0" dirty="0" smtClean="0"/>
                        <a:t> 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9110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 </a:t>
                      </a:r>
                      <a:r>
                        <a:rPr lang="en-US" altLang="zh-CN" dirty="0" smtClean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6" y="3711286"/>
            <a:ext cx="611142" cy="102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56" y="1623054"/>
            <a:ext cx="851296" cy="1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24" y="2424333"/>
            <a:ext cx="792088" cy="17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3054"/>
            <a:ext cx="432048" cy="134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" descr="https://encrypted-tbn3.gstatic.com/images?q=tbn:ANd9GcTLAdmOzB7AY89EIvjVtavJIhRSXO308uAtZyUCqazU4bsNyvFZVQYeb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38298"/>
            <a:ext cx="432048" cy="16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12398"/>
            <a:ext cx="504056" cy="79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14640" y="2024630"/>
            <a:ext cx="1750690" cy="65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 descr="Image result for fanta labe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11316" y="3934641"/>
            <a:ext cx="1557337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7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Learning Food Recognition Model with Deep </a:t>
            </a:r>
            <a:r>
              <a:rPr lang="en-US" altLang="zh-CN" dirty="0" smtClean="0"/>
              <a:t>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Architecture of </a:t>
            </a:r>
            <a:r>
              <a:rPr lang="en-US" altLang="zh-CN" dirty="0" err="1"/>
              <a:t>GoogLeNet</a:t>
            </a:r>
            <a:endParaRPr lang="en-US" altLang="zh-CN" dirty="0"/>
          </a:p>
          <a:p>
            <a:pPr lvl="1"/>
            <a:r>
              <a:rPr lang="en-US" altLang="zh-CN" dirty="0"/>
              <a:t>Layers</a:t>
            </a:r>
          </a:p>
          <a:p>
            <a:r>
              <a:rPr lang="en-US" altLang="zh-CN" dirty="0"/>
              <a:t>Datasets</a:t>
            </a:r>
          </a:p>
          <a:p>
            <a:pPr lvl="1"/>
            <a:r>
              <a:rPr lang="en-US" altLang="zh-CN" dirty="0"/>
              <a:t>Two food databases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 smtClean="0"/>
              <a:t>augmentation</a:t>
            </a:r>
          </a:p>
          <a:p>
            <a:r>
              <a:rPr lang="en-US" altLang="zh-CN" dirty="0" smtClean="0"/>
              <a:t>Experiment</a:t>
            </a:r>
          </a:p>
          <a:p>
            <a:pPr lvl="1"/>
            <a:r>
              <a:rPr lang="en-US" altLang="zh-CN" dirty="0"/>
              <a:t>Pre-training and </a:t>
            </a:r>
            <a:r>
              <a:rPr lang="en-US" altLang="zh-CN" dirty="0" smtClean="0"/>
              <a:t>Fine-tuning</a:t>
            </a:r>
          </a:p>
          <a:p>
            <a:pPr lvl="2"/>
            <a:r>
              <a:rPr lang="en-US" altLang="zh-CN" dirty="0" smtClean="0"/>
              <a:t>Remove last layer for fine-tuning</a:t>
            </a:r>
          </a:p>
          <a:p>
            <a:pPr lvl="2"/>
            <a:r>
              <a:rPr lang="en-US" altLang="zh-CN" dirty="0" err="1" smtClean="0"/>
              <a:t>Acc</a:t>
            </a:r>
            <a:r>
              <a:rPr lang="en-US" altLang="zh-CN" dirty="0" smtClean="0"/>
              <a:t> increase compared to previous methods</a:t>
            </a:r>
          </a:p>
          <a:p>
            <a:pPr lvl="1"/>
            <a:r>
              <a:rPr lang="en-US" altLang="zh-CN" dirty="0" smtClean="0"/>
              <a:t>Learning across database</a:t>
            </a:r>
          </a:p>
          <a:p>
            <a:pPr lvl="2"/>
            <a:r>
              <a:rPr lang="en-US" altLang="zh-CN" dirty="0" smtClean="0"/>
              <a:t>Knowledge transfer from one food database to another</a:t>
            </a:r>
          </a:p>
          <a:p>
            <a:r>
              <a:rPr lang="en-US" altLang="zh-CN" dirty="0" smtClean="0"/>
              <a:t>Summary</a:t>
            </a:r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03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Effective </a:t>
            </a:r>
            <a:r>
              <a:rPr lang="en-US" altLang="zh-CN" dirty="0"/>
              <a:t>Multiclass Transfer For </a:t>
            </a:r>
            <a:r>
              <a:rPr lang="en-US" altLang="zh-CN" dirty="0" smtClean="0"/>
              <a:t>Hypothesis Transfer Learning (Submitted to PAKDD17)</a:t>
            </a:r>
          </a:p>
          <a:p>
            <a:r>
              <a:rPr lang="en-US" altLang="zh-CN" dirty="0"/>
              <a:t>Fast Generalized Distillation for Semi-supervised Domain </a:t>
            </a:r>
            <a:r>
              <a:rPr lang="en-US" altLang="zh-CN" dirty="0" smtClean="0"/>
              <a:t>Adaptation (Accepted by AAAI17)</a:t>
            </a:r>
          </a:p>
          <a:p>
            <a:r>
              <a:rPr lang="en-US" altLang="zh-CN" dirty="0"/>
              <a:t>Learning Food Recognition Model with Deep Representation (ICDM workshop paper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063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Learning Food Recognition Model with Deep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00" y="4077072"/>
            <a:ext cx="755262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556326" cy="189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2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main purpose of this thesis is to investigate the visual transfer learning with the absence of the source data.</a:t>
            </a:r>
          </a:p>
          <a:p>
            <a:r>
              <a:rPr lang="en-US" altLang="zh-CN" dirty="0" smtClean="0"/>
              <a:t>Provide 3 different methods to solve the problem in different transfer scenarios.</a:t>
            </a:r>
          </a:p>
          <a:p>
            <a:r>
              <a:rPr lang="en-US" altLang="zh-CN" dirty="0" smtClean="0"/>
              <a:t>Feature 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4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An Overview </a:t>
            </a:r>
            <a:r>
              <a:rPr lang="en-US" altLang="zh-CN" dirty="0"/>
              <a:t>for </a:t>
            </a:r>
            <a:r>
              <a:rPr lang="en-US" altLang="zh-CN" dirty="0" smtClean="0"/>
              <a:t>visual transfer learning (VTL)</a:t>
            </a:r>
          </a:p>
          <a:p>
            <a:pPr lvl="1"/>
            <a:r>
              <a:rPr lang="en-US" altLang="zh-CN" dirty="0" smtClean="0"/>
              <a:t>Stream of image recognition: preprocess, feature extraction and classification</a:t>
            </a:r>
          </a:p>
          <a:p>
            <a:pPr lvl="1"/>
            <a:r>
              <a:rPr lang="en-US" altLang="zh-CN" dirty="0" smtClean="0"/>
              <a:t>Importance of transfer learning in Image recognition (learning from small number of data)</a:t>
            </a:r>
          </a:p>
          <a:p>
            <a:r>
              <a:rPr lang="en-US" altLang="zh-CN" dirty="0" smtClean="0"/>
              <a:t>Limitation of the current work in VTL</a:t>
            </a:r>
          </a:p>
          <a:p>
            <a:pPr lvl="1"/>
            <a:r>
              <a:rPr lang="en-US" altLang="zh-CN" dirty="0" smtClean="0"/>
              <a:t>The failure of the assumption: free availability of the source data</a:t>
            </a:r>
          </a:p>
          <a:p>
            <a:pPr lvl="1"/>
            <a:r>
              <a:rPr lang="en-US" altLang="zh-CN" dirty="0"/>
              <a:t>Source data can be </a:t>
            </a:r>
            <a:r>
              <a:rPr lang="en-US" altLang="zh-CN" dirty="0" smtClean="0"/>
              <a:t>private. </a:t>
            </a:r>
          </a:p>
          <a:p>
            <a:pPr lvl="2"/>
            <a:r>
              <a:rPr lang="en-US" altLang="zh-CN" dirty="0" smtClean="0"/>
              <a:t>Privacy</a:t>
            </a:r>
          </a:p>
          <a:p>
            <a:pPr lvl="2"/>
            <a:r>
              <a:rPr lang="en-US" altLang="zh-CN" dirty="0" smtClean="0"/>
              <a:t>Disclosure obligations</a:t>
            </a:r>
          </a:p>
          <a:p>
            <a:pPr lvl="2"/>
            <a:r>
              <a:rPr lang="en-US" altLang="zh-CN" dirty="0" smtClean="0"/>
              <a:t>Will to share the data </a:t>
            </a:r>
          </a:p>
        </p:txBody>
      </p:sp>
    </p:spTree>
    <p:extLst>
      <p:ext uri="{BB962C8B-B14F-4D97-AF65-F5344CB8AC3E}">
        <p14:creationId xmlns:p14="http://schemas.microsoft.com/office/powerpoint/2010/main" val="405368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Our method:</a:t>
            </a:r>
          </a:p>
          <a:p>
            <a:pPr lvl="1"/>
            <a:r>
              <a:rPr lang="en-US" altLang="zh-CN" dirty="0" smtClean="0"/>
              <a:t>Assume that only the source model is 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we can leverage the source knowledge from the source model only</a:t>
            </a:r>
          </a:p>
          <a:p>
            <a:pPr lvl="1"/>
            <a:r>
              <a:rPr lang="en-US" altLang="zh-CN" dirty="0" smtClean="0"/>
              <a:t>Inductive Transfer Learning Scenario:</a:t>
            </a:r>
          </a:p>
          <a:p>
            <a:pPr lvl="2"/>
            <a:r>
              <a:rPr lang="en-US" altLang="zh-CN" dirty="0" smtClean="0"/>
              <a:t>Learning new class:  from A to B (different label)</a:t>
            </a:r>
          </a:p>
          <a:p>
            <a:pPr lvl="3"/>
            <a:r>
              <a:rPr lang="en-US" altLang="zh-CN" dirty="0"/>
              <a:t>F</a:t>
            </a:r>
            <a:r>
              <a:rPr lang="en-US" altLang="zh-CN" dirty="0" smtClean="0"/>
              <a:t>ine-tuning the deep learning model (chapter 3)</a:t>
            </a:r>
          </a:p>
          <a:p>
            <a:pPr lvl="2"/>
            <a:r>
              <a:rPr lang="en-US" altLang="zh-CN" dirty="0" smtClean="0"/>
              <a:t>Domain adaptation: from A to A’ (same label different marginal distribution)</a:t>
            </a:r>
          </a:p>
          <a:p>
            <a:pPr lvl="3"/>
            <a:r>
              <a:rPr lang="en-US" altLang="zh-CN" dirty="0" smtClean="0"/>
              <a:t>Supervised scenario (</a:t>
            </a:r>
            <a:r>
              <a:rPr lang="en-US" altLang="zh-CN" dirty="0"/>
              <a:t>chapter </a:t>
            </a:r>
            <a:r>
              <a:rPr lang="en-US" altLang="zh-CN" dirty="0" smtClean="0"/>
              <a:t>4)</a:t>
            </a:r>
          </a:p>
          <a:p>
            <a:pPr lvl="3"/>
            <a:r>
              <a:rPr lang="en-US" altLang="zh-CN" dirty="0" smtClean="0"/>
              <a:t>Semi-supervised scenario (chapter 5)</a:t>
            </a:r>
          </a:p>
          <a:p>
            <a:r>
              <a:rPr lang="en-US" altLang="zh-CN" dirty="0" smtClean="0"/>
              <a:t>Summary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709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Classifiers for Image </a:t>
            </a:r>
            <a:r>
              <a:rPr lang="en-US" altLang="zh-CN" dirty="0" smtClean="0"/>
              <a:t>Recognition</a:t>
            </a:r>
          </a:p>
          <a:p>
            <a:pPr lvl="1"/>
            <a:r>
              <a:rPr lang="en-US" altLang="zh-CN" dirty="0" smtClean="0"/>
              <a:t>SVMs, </a:t>
            </a:r>
            <a:r>
              <a:rPr lang="en-US" altLang="zh-CN" dirty="0" err="1" smtClean="0"/>
              <a:t>Softmax</a:t>
            </a:r>
            <a:r>
              <a:rPr lang="en-US" altLang="zh-CN" dirty="0"/>
              <a:t> </a:t>
            </a:r>
            <a:r>
              <a:rPr lang="en-US" altLang="zh-CN" dirty="0" smtClean="0"/>
              <a:t>&amp; CNN</a:t>
            </a:r>
          </a:p>
          <a:p>
            <a:r>
              <a:rPr lang="en-US" altLang="zh-CN" dirty="0" smtClean="0"/>
              <a:t>An overview of VTL</a:t>
            </a:r>
          </a:p>
          <a:p>
            <a:pPr lvl="1"/>
            <a:r>
              <a:rPr lang="en-US" altLang="zh-CN" dirty="0" smtClean="0"/>
              <a:t>Types of tasks: inductive, </a:t>
            </a:r>
            <a:r>
              <a:rPr lang="en-US" altLang="zh-CN" dirty="0" err="1" smtClean="0"/>
              <a:t>transductive</a:t>
            </a:r>
            <a:r>
              <a:rPr lang="en-US" altLang="zh-CN" dirty="0" smtClean="0"/>
              <a:t> &amp; unsupervised transfer learning</a:t>
            </a:r>
          </a:p>
          <a:p>
            <a:pPr lvl="1"/>
            <a:r>
              <a:rPr lang="en-US" altLang="zh-CN" dirty="0" smtClean="0"/>
              <a:t>Types of solutions: instance transfer, representation transfer &amp; parameter transfer </a:t>
            </a:r>
          </a:p>
          <a:p>
            <a:pPr lvl="1"/>
            <a:r>
              <a:rPr lang="en-US" altLang="zh-CN" dirty="0"/>
              <a:t>Special Issues in Avoiding Negative </a:t>
            </a:r>
            <a:r>
              <a:rPr lang="en-US" altLang="zh-CN" dirty="0" smtClean="0"/>
              <a:t>Transfer</a:t>
            </a:r>
          </a:p>
          <a:p>
            <a:r>
              <a:rPr lang="en-US" altLang="zh-CN" dirty="0" smtClean="0"/>
              <a:t>VTL without source data</a:t>
            </a:r>
          </a:p>
          <a:p>
            <a:pPr lvl="1"/>
            <a:r>
              <a:rPr lang="en-US" altLang="zh-CN" dirty="0" smtClean="0"/>
              <a:t>Fine-tuning </a:t>
            </a:r>
            <a:r>
              <a:rPr lang="en-US" altLang="zh-CN" dirty="0"/>
              <a:t>the Deep Net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Hypothesis transfer learning</a:t>
            </a:r>
          </a:p>
          <a:p>
            <a:pPr lvl="1"/>
            <a:r>
              <a:rPr lang="en-US" altLang="zh-CN" dirty="0" smtClean="0"/>
              <a:t>Distillation for knowledge transfer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0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Effective Multiclass Transfer For Hypothesis Transfer </a:t>
            </a:r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Background:</a:t>
            </a:r>
          </a:p>
          <a:p>
            <a:pPr lvl="1"/>
            <a:r>
              <a:rPr lang="en-US" altLang="zh-CN" dirty="0" smtClean="0"/>
              <a:t>Domain adaptation</a:t>
            </a:r>
          </a:p>
          <a:p>
            <a:pPr lvl="1"/>
            <a:r>
              <a:rPr lang="en-US" altLang="zh-CN" dirty="0" smtClean="0"/>
              <a:t>Hypothesis transfer learning (HTL)</a:t>
            </a:r>
          </a:p>
          <a:p>
            <a:pPr lvl="1"/>
            <a:r>
              <a:rPr lang="en-US" altLang="zh-CN" dirty="0" smtClean="0"/>
              <a:t>Previous HTL studies are limited to using the source model in SVMs</a:t>
            </a:r>
          </a:p>
          <a:p>
            <a:r>
              <a:rPr lang="en-US" altLang="zh-CN" dirty="0" smtClean="0"/>
              <a:t>Auxiliary bias from source model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output of the source </a:t>
            </a:r>
            <a:r>
              <a:rPr lang="en-US" altLang="zh-CN" dirty="0" smtClean="0"/>
              <a:t>model can be considered as the auxiliary bias to adjust the model trained from the target data</a:t>
            </a:r>
          </a:p>
          <a:p>
            <a:pPr lvl="1"/>
            <a:r>
              <a:rPr lang="en-US" altLang="zh-CN" dirty="0" smtClean="0"/>
              <a:t>Extend HTL to more types of source model.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4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6"/>
            <a:ext cx="1110391" cy="107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Effective Multiclass Transfer For Hypothesis Transfer Learning</a:t>
            </a:r>
            <a:endParaRPr lang="zh-CN" altLang="en-US" dirty="0"/>
          </a:p>
        </p:txBody>
      </p:sp>
      <p:sp>
        <p:nvSpPr>
          <p:cNvPr id="4" name="AutoShape 2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5" y="2038681"/>
            <a:ext cx="876897" cy="1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Image result for fan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75" y="2170665"/>
            <a:ext cx="611142" cy="102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132856"/>
            <a:ext cx="428500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2120" y="2128310"/>
            <a:ext cx="428500" cy="10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17" y="2132856"/>
            <a:ext cx="821701" cy="104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993" y="2130623"/>
            <a:ext cx="726935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312" y="2132856"/>
            <a:ext cx="336352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3926" y="170081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73827" y="170081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88089" y="4293096"/>
            <a:ext cx="1571743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Source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5508104" y="2038681"/>
            <a:ext cx="2448272" cy="124630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66607" y="3502749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Too Fewer to build </a:t>
            </a:r>
          </a:p>
          <a:p>
            <a:r>
              <a:rPr lang="en-US" altLang="zh-CN" dirty="0" smtClean="0"/>
              <a:t>a good model alone.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003611" y="4284549"/>
            <a:ext cx="1571743" cy="8640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Lousy Target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sp>
        <p:nvSpPr>
          <p:cNvPr id="27" name="圆角矩形 26"/>
          <p:cNvSpPr/>
          <p:nvPr/>
        </p:nvSpPr>
        <p:spPr>
          <a:xfrm>
            <a:off x="977816" y="2070142"/>
            <a:ext cx="2946112" cy="12463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5962" y="3494202"/>
            <a:ext cx="218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 model built from </a:t>
            </a:r>
          </a:p>
          <a:p>
            <a:pPr algn="ctr"/>
            <a:r>
              <a:rPr lang="en-US" altLang="zh-CN" dirty="0" smtClean="0"/>
              <a:t>plenty of source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9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Effective Multiclass Transfer For Hypothesis Transfer Learning</a:t>
            </a:r>
            <a:endParaRPr lang="zh-CN" altLang="en-US" dirty="0"/>
          </a:p>
        </p:txBody>
      </p:sp>
      <p:sp>
        <p:nvSpPr>
          <p:cNvPr id="4" name="AutoShape 2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9" descr="Image result for fan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51720" y="1916832"/>
            <a:ext cx="1571743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Source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sp>
        <p:nvSpPr>
          <p:cNvPr id="26" name="圆角矩形 25"/>
          <p:cNvSpPr/>
          <p:nvPr/>
        </p:nvSpPr>
        <p:spPr>
          <a:xfrm>
            <a:off x="2051720" y="2996952"/>
            <a:ext cx="1571743" cy="8640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Lousy Target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1" y="1960272"/>
            <a:ext cx="8191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>
          <a:xfrm>
            <a:off x="1403648" y="2204864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1413976" y="3212976"/>
            <a:ext cx="432048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51841"/>
              </p:ext>
            </p:extLst>
          </p:nvPr>
        </p:nvGraphicFramePr>
        <p:xfrm>
          <a:off x="4283968" y="1916832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0917"/>
              </p:ext>
            </p:extLst>
          </p:nvPr>
        </p:nvGraphicFramePr>
        <p:xfrm>
          <a:off x="971600" y="4415512"/>
          <a:ext cx="273630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22917"/>
              </p:ext>
            </p:extLst>
          </p:nvPr>
        </p:nvGraphicFramePr>
        <p:xfrm>
          <a:off x="4139952" y="4415512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>
            <a:off x="5337853" y="3906760"/>
            <a:ext cx="360040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3707904" y="2168860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20272" y="3069830"/>
            <a:ext cx="117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Transfer 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parameter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58034"/>
              </p:ext>
            </p:extLst>
          </p:nvPr>
        </p:nvGraphicFramePr>
        <p:xfrm>
          <a:off x="2627784" y="5650448"/>
          <a:ext cx="2736304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0. 57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左大括号 14"/>
          <p:cNvSpPr/>
          <p:nvPr/>
        </p:nvSpPr>
        <p:spPr>
          <a:xfrm rot="16200000">
            <a:off x="3827428" y="3788561"/>
            <a:ext cx="312048" cy="319332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72200" y="5229199"/>
            <a:ext cx="2249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FF0000"/>
                </a:solidFill>
              </a:rPr>
              <a:t>How to learn</a:t>
            </a:r>
          </a:p>
          <a:p>
            <a:r>
              <a:rPr lang="en-US" altLang="zh-CN" sz="3000" b="1" dirty="0" smtClean="0">
                <a:solidFill>
                  <a:srgbClr val="FF0000"/>
                </a:solidFill>
              </a:rPr>
              <a:t>the transfer</a:t>
            </a:r>
          </a:p>
          <a:p>
            <a:r>
              <a:rPr lang="en-US" altLang="zh-CN" sz="3000" b="1" dirty="0" smtClean="0">
                <a:solidFill>
                  <a:srgbClr val="FF0000"/>
                </a:solidFill>
              </a:rPr>
              <a:t>parameter?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5400000">
            <a:off x="2591780" y="3969060"/>
            <a:ext cx="432048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7936"/>
              </p:ext>
            </p:extLst>
          </p:nvPr>
        </p:nvGraphicFramePr>
        <p:xfrm>
          <a:off x="4283968" y="3279264"/>
          <a:ext cx="2736304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121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85446" y="2636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X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49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Effective Multiclass Transfer For Hypothesis Transfer </a:t>
            </a:r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Bi-level optimization: find the best weighting strategy to balance the source and target.</a:t>
            </a:r>
          </a:p>
          <a:p>
            <a:pPr lvl="1"/>
            <a:r>
              <a:rPr lang="en-US" altLang="zh-CN" dirty="0"/>
              <a:t>Cross-validation based </a:t>
            </a:r>
            <a:r>
              <a:rPr lang="en-US" altLang="zh-CN" dirty="0" smtClean="0"/>
              <a:t>convex </a:t>
            </a:r>
            <a:r>
              <a:rPr lang="en-US" altLang="zh-CN" dirty="0"/>
              <a:t>problem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Low-level optimization problem: train SVMs for target model</a:t>
            </a:r>
          </a:p>
          <a:p>
            <a:pPr lvl="1"/>
            <a:r>
              <a:rPr lang="en-US" altLang="zh-CN" dirty="0" smtClean="0"/>
              <a:t>High-level </a:t>
            </a:r>
            <a:r>
              <a:rPr lang="en-US" altLang="zh-CN" dirty="0"/>
              <a:t>optimization </a:t>
            </a:r>
            <a:r>
              <a:rPr lang="en-US" altLang="zh-CN" dirty="0" smtClean="0"/>
              <a:t>problem: </a:t>
            </a:r>
            <a:r>
              <a:rPr lang="en-US" altLang="zh-CN" dirty="0"/>
              <a:t>Cross-validation for </a:t>
            </a:r>
            <a:r>
              <a:rPr lang="en-US" altLang="zh-CN" dirty="0" smtClean="0"/>
              <a:t>transfer parameters optimization</a:t>
            </a:r>
          </a:p>
          <a:p>
            <a:r>
              <a:rPr lang="en-US" altLang="zh-CN" dirty="0" smtClean="0"/>
              <a:t>Experiments</a:t>
            </a:r>
          </a:p>
          <a:p>
            <a:pPr lvl="1"/>
            <a:r>
              <a:rPr lang="en-US" altLang="zh-CN" dirty="0"/>
              <a:t>Dataset &amp; Baseline </a:t>
            </a:r>
            <a:r>
              <a:rPr lang="en-US" altLang="zh-CN" dirty="0" smtClean="0"/>
              <a:t>methods</a:t>
            </a:r>
          </a:p>
          <a:p>
            <a:pPr lvl="1"/>
            <a:r>
              <a:rPr lang="en-US" altLang="zh-CN" dirty="0"/>
              <a:t>Transfer from Single Source </a:t>
            </a:r>
            <a:r>
              <a:rPr lang="en-US" altLang="zh-CN" dirty="0" smtClean="0"/>
              <a:t>Domain</a:t>
            </a:r>
          </a:p>
          <a:p>
            <a:pPr lvl="1"/>
            <a:r>
              <a:rPr lang="en-US" altLang="zh-CN" dirty="0"/>
              <a:t>Transfer from Multiple Source </a:t>
            </a:r>
            <a:r>
              <a:rPr lang="en-US" altLang="zh-CN" dirty="0" smtClean="0"/>
              <a:t>Domains</a:t>
            </a:r>
          </a:p>
          <a:p>
            <a:r>
              <a:rPr lang="en-US" altLang="zh-CN" dirty="0" smtClean="0"/>
              <a:t>Summary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0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.7928"/>
  <p:tag name="ORIGINALWIDTH" val="720.3619"/>
  <p:tag name="LATEXADDIN" val="\documentclass{article}&#10;\usepackage{color}&#10;\usepackage{amsmath}&#10;\pagestyle{empty}&#10;\begin{document}&#10;&#10;Suppose we have two models $f_a$ and $f_b$ who have the same error $\sigma$ on the dataset $D$ and the VC dimension of model A $h_a$ is larger than the VC dimension of model b: $h_a&gt;h_b$, then we can conclude that {\color{red} typically} model B has lower generalization error than A.&#10;&#10;For example: there are a group of kids with different ages each of who got a score from a test.&#10;{\color{red} Ranking Criterion: }&#10;\begin{enumerate}&#10; \item if two kids have the same score, younger one wins;&#10;\item if two kids have the same age, the one with higher score wins.&#10;\end{enumerate}&#10;&#10;\end{document}"/>
  <p:tag name="IGUANATEXSIZE" val="20"/>
  <p:tag name="IGUANATEXCURSOR" val="4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1024</Words>
  <Application>Microsoft Office PowerPoint</Application>
  <PresentationFormat>全屏显示(4:3)</PresentationFormat>
  <Paragraphs>196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VISUAL TRANSFER LEARNING IN THE ABSENCE OF THE SOURCE DATA</vt:lpstr>
      <vt:lpstr>Outlines</vt:lpstr>
      <vt:lpstr>Introduction</vt:lpstr>
      <vt:lpstr>Introduction</vt:lpstr>
      <vt:lpstr>Related Work</vt:lpstr>
      <vt:lpstr>Effective Multiclass Transfer For Hypothesis Transfer Learning</vt:lpstr>
      <vt:lpstr>Effective Multiclass Transfer For Hypothesis Transfer Learning</vt:lpstr>
      <vt:lpstr>Effective Multiclass Transfer For Hypothesis Transfer Learning</vt:lpstr>
      <vt:lpstr>Effective Multiclass Transfer For Hypothesis Transfer Learning</vt:lpstr>
      <vt:lpstr>Results</vt:lpstr>
      <vt:lpstr>Fast Generalized Distillation for Semi-supervised Domain Adaptation</vt:lpstr>
      <vt:lpstr>Fast Generalized Distillation for Semi-supervised Domain Adaptation</vt:lpstr>
      <vt:lpstr>Why Distillation Can Work</vt:lpstr>
      <vt:lpstr>Semi-supervised Distillation</vt:lpstr>
      <vt:lpstr>Fast Generalized Distillation for Semi-supervised Domain Adaptation</vt:lpstr>
      <vt:lpstr>Fast Generalized Distillation for Semi-supervised Domain Adaptation</vt:lpstr>
      <vt:lpstr>Learning Food Recognition Model with Deep Representation</vt:lpstr>
      <vt:lpstr>PowerPoint 演示文稿</vt:lpstr>
      <vt:lpstr>Learning Food Recognition Model with Deep Representation</vt:lpstr>
      <vt:lpstr>Learning Food Recognition Model with Deep Representation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TRANSFER LEARNING IN THE ABSENCE OF THE SOURCE DATA</dc:title>
  <dc:creator>Administrator</dc:creator>
  <cp:lastModifiedBy>WIN7</cp:lastModifiedBy>
  <cp:revision>66</cp:revision>
  <dcterms:created xsi:type="dcterms:W3CDTF">2017-01-03T15:39:06Z</dcterms:created>
  <dcterms:modified xsi:type="dcterms:W3CDTF">2017-02-02T02:57:28Z</dcterms:modified>
</cp:coreProperties>
</file>