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8" r:id="rId5"/>
    <p:sldId id="259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68" autoAdjust="0"/>
  </p:normalViewPr>
  <p:slideViewPr>
    <p:cSldViewPr>
      <p:cViewPr varScale="1">
        <p:scale>
          <a:sx n="107" d="100"/>
          <a:sy n="107" d="100"/>
        </p:scale>
        <p:origin x="-1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2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9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2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9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5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4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98EB6-CD5B-4AC7-AB0C-5687DAFD76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Elbow Connector 10"/>
          <p:cNvCxnSpPr>
            <a:stCxn id="1026" idx="0"/>
          </p:cNvCxnSpPr>
          <p:nvPr/>
        </p:nvCxnSpPr>
        <p:spPr>
          <a:xfrm rot="5400000" flipH="1" flipV="1">
            <a:off x="3559394" y="2112412"/>
            <a:ext cx="653612" cy="12192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://pngimg.com/upload/bicycle_PNG537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129" y="516099"/>
            <a:ext cx="15082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928231" y="457200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Bicycle model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93130" y="457200"/>
            <a:ext cx="3055470" cy="101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3773"/>
                  </p:ext>
                </p:extLst>
              </p:nvPr>
            </p:nvGraphicFramePr>
            <p:xfrm>
              <a:off x="2209800" y="4352278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880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3773"/>
                  </p:ext>
                </p:extLst>
              </p:nvPr>
            </p:nvGraphicFramePr>
            <p:xfrm>
              <a:off x="2209800" y="4352278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880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33" t="-1639" r="-233333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3000" t="-1639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537404" y="3244334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404" y="3244334"/>
                <a:ext cx="37702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317129" y="951961"/>
                <a:ext cx="861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CA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129" y="951961"/>
                <a:ext cx="86190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026" idx="2"/>
          </p:cNvCxnSpPr>
          <p:nvPr/>
        </p:nvCxnSpPr>
        <p:spPr>
          <a:xfrm>
            <a:off x="3276600" y="3963218"/>
            <a:ext cx="0" cy="3801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76400" y="4352278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352278"/>
                <a:ext cx="37061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8879309"/>
                  </p:ext>
                </p:extLst>
              </p:nvPr>
            </p:nvGraphicFramePr>
            <p:xfrm>
              <a:off x="2209800" y="4886960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880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8879309"/>
                  </p:ext>
                </p:extLst>
              </p:nvPr>
            </p:nvGraphicFramePr>
            <p:xfrm>
              <a:off x="2209800" y="4886960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880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33" t="-1639" r="-2333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43000" t="-1639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76400" y="4876800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876800"/>
                <a:ext cx="418704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57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86200" y="5562600"/>
                <a:ext cx="1722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CA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CA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/>
                            </a:rPr>
                            <m:t>𝒘</m:t>
                          </m:r>
                        </m:e>
                      </m:acc>
                      <m:acc>
                        <m:accPr>
                          <m:chr m:val="̃"/>
                          <m:ctrlPr>
                            <a:rPr lang="en-CA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CA" b="1" i="1" smtClean="0">
                          <a:latin typeface="Cambria Math"/>
                        </a:rPr>
                        <m:t>+</m:t>
                      </m:r>
                      <m:r>
                        <a:rPr lang="en-CA" b="1" i="1" smtClean="0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562600"/>
                <a:ext cx="1722779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990600" y="2743200"/>
            <a:ext cx="1219200" cy="1110812"/>
            <a:chOff x="2667000" y="2852406"/>
            <a:chExt cx="1219200" cy="1110812"/>
          </a:xfrm>
        </p:grpSpPr>
        <p:pic>
          <p:nvPicPr>
            <p:cNvPr id="22" name="Picture 2" descr="http://static.flickr.com/100/312416077_c1d4705d85_o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3048818"/>
              <a:ext cx="12192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2743200" y="2852406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852406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063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pngimg.com/upload/bicycle_PNG537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47" y="516099"/>
            <a:ext cx="15082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965704" y="545068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Bicycle model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70848" y="457200"/>
            <a:ext cx="3055470" cy="101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994847" y="951961"/>
                <a:ext cx="861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CA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847" y="951961"/>
                <a:ext cx="86190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4400" y="4763869"/>
                <a:ext cx="15443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b="1" dirty="0" err="1" smtClean="0"/>
                  <a:t>Arguemented</a:t>
                </a:r>
                <a:r>
                  <a:rPr lang="en-CA" b="1" dirty="0" smtClean="0"/>
                  <a:t> </a:t>
                </a:r>
              </a:p>
              <a:p>
                <a:r>
                  <a:rPr lang="en-CA" b="1" dirty="0" smtClean="0"/>
                  <a:t>Data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b="1" i="1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endParaRPr lang="en-CA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763869"/>
                <a:ext cx="1544397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3162" t="-4673" b="-130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94647" y="6336268"/>
                <a:ext cx="4191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b="1" dirty="0" smtClean="0"/>
                  <a:t>Transfer model:</a:t>
                </a:r>
                <a14:m>
                  <m:oMath xmlns:m="http://schemas.openxmlformats.org/officeDocument/2006/math">
                    <m:r>
                      <a:rPr lang="en-CA" b="1" i="0" smtClean="0">
                        <a:latin typeface="Cambria Math"/>
                        <a:ea typeface="Cambria Math"/>
                      </a:rPr>
                      <m:t>    </m:t>
                    </m:r>
                    <m:r>
                      <a:rPr lang="en-CA" b="1" i="1" smtClean="0">
                        <a:latin typeface="Cambria Math"/>
                        <a:ea typeface="Cambria Math"/>
                      </a:rPr>
                      <m:t>𝒇</m:t>
                    </m:r>
                    <m:d>
                      <m:dPr>
                        <m:ctrlPr>
                          <a:rPr lang="en-CA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̃"/>
                        <m:ctrlPr>
                          <a:rPr lang="en-CA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CA" b="1" i="1">
                            <a:latin typeface="Cambria Math"/>
                          </a:rPr>
                          <m:t>𝒘</m:t>
                        </m:r>
                      </m:e>
                    </m:acc>
                    <m:acc>
                      <m:accPr>
                        <m:chr m:val="̃"/>
                        <m:ctrlPr>
                          <a:rPr lang="en-CA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CA" b="1" i="1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CA" b="1" i="1" smtClean="0">
                        <a:latin typeface="Cambria Math"/>
                      </a:rPr>
                      <m:t>+</m:t>
                    </m:r>
                    <m:r>
                      <a:rPr lang="en-CA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647" y="6336268"/>
                <a:ext cx="4191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10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13447" y="1860988"/>
            <a:ext cx="1219200" cy="1110812"/>
            <a:chOff x="2667000" y="2852406"/>
            <a:chExt cx="1219200" cy="1110812"/>
          </a:xfrm>
        </p:grpSpPr>
        <p:pic>
          <p:nvPicPr>
            <p:cNvPr id="22" name="Picture 2" descr="http://static.flickr.com/100/312416077_c1d4705d85_o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3048818"/>
              <a:ext cx="12192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2743200" y="2852406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852406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3954497" y="1651986"/>
            <a:ext cx="13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Truck model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470848" y="1651986"/>
            <a:ext cx="3055470" cy="101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994847" y="2146747"/>
                <a:ext cx="861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CA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847" y="2146747"/>
                <a:ext cx="861903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976" y="1912218"/>
            <a:ext cx="1413784" cy="636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965704" y="3035254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Boat model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70848" y="2947386"/>
            <a:ext cx="3055470" cy="101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994847" y="3442147"/>
                <a:ext cx="861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CA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847" y="3442147"/>
                <a:ext cx="861903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2" name="Picture 18" descr="http://bademarine.com/boats4sale/assets/images/catico/boat-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968" y="3035254"/>
            <a:ext cx="1447800" cy="93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Brace 12"/>
          <p:cNvSpPr/>
          <p:nvPr/>
        </p:nvSpPr>
        <p:spPr>
          <a:xfrm>
            <a:off x="5823647" y="617537"/>
            <a:ext cx="533400" cy="319394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6585647" y="1258669"/>
            <a:ext cx="1575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Scores From </a:t>
            </a:r>
          </a:p>
          <a:p>
            <a:r>
              <a:rPr lang="en-CA" dirty="0" smtClean="0"/>
              <a:t>Source Models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3173717"/>
                  </p:ext>
                </p:extLst>
              </p:nvPr>
            </p:nvGraphicFramePr>
            <p:xfrm>
              <a:off x="6400801" y="2029087"/>
              <a:ext cx="25908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3600"/>
                    <a:gridCol w="863600"/>
                    <a:gridCol w="8636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𝒇</m:t>
                                    </m:r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𝒇</m:t>
                                    </m:r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𝒇</m:t>
                                    </m:r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3173717"/>
                  </p:ext>
                </p:extLst>
              </p:nvPr>
            </p:nvGraphicFramePr>
            <p:xfrm>
              <a:off x="6400801" y="2029087"/>
              <a:ext cx="25908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3600"/>
                    <a:gridCol w="863600"/>
                    <a:gridCol w="863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t="-1639" r="-19929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100709" t="-1639" r="-10070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199296" t="-1639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510148"/>
                  </p:ext>
                </p:extLst>
              </p:nvPr>
            </p:nvGraphicFramePr>
            <p:xfrm>
              <a:off x="2892423" y="4915331"/>
              <a:ext cx="3276604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9151"/>
                    <a:gridCol w="819151"/>
                    <a:gridCol w="819151"/>
                    <a:gridCol w="819151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𝒇</m:t>
                                    </m:r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𝒇</m:t>
                                    </m:r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𝒇</m:t>
                                    </m:r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510148"/>
                  </p:ext>
                </p:extLst>
              </p:nvPr>
            </p:nvGraphicFramePr>
            <p:xfrm>
              <a:off x="2892423" y="4915331"/>
              <a:ext cx="3276604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9151"/>
                    <a:gridCol w="819151"/>
                    <a:gridCol w="819151"/>
                    <a:gridCol w="81915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r="-29851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746" r="-20074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99259" r="-9925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301493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8" name="Right Arrow 37"/>
          <p:cNvSpPr/>
          <p:nvPr/>
        </p:nvSpPr>
        <p:spPr>
          <a:xfrm>
            <a:off x="1676400" y="2331413"/>
            <a:ext cx="533400" cy="3355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7" name="Straight Arrow Connector 46"/>
          <p:cNvCxnSpPr>
            <a:stCxn id="22" idx="2"/>
          </p:cNvCxnSpPr>
          <p:nvPr/>
        </p:nvCxnSpPr>
        <p:spPr>
          <a:xfrm>
            <a:off x="1023047" y="2971800"/>
            <a:ext cx="2201902" cy="1905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2"/>
          </p:cNvCxnSpPr>
          <p:nvPr/>
        </p:nvCxnSpPr>
        <p:spPr>
          <a:xfrm flipH="1">
            <a:off x="4953000" y="2399927"/>
            <a:ext cx="2743201" cy="2476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914400" y="5373469"/>
                <a:ext cx="15443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b="1" dirty="0" smtClean="0"/>
                  <a:t>Arguemented </a:t>
                </a:r>
              </a:p>
              <a:p>
                <a:r>
                  <a:rPr lang="en-CA" b="1" dirty="0" smtClean="0"/>
                  <a:t>Hyperplane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b="1" i="1" smtClean="0">
                            <a:latin typeface="Cambria Math"/>
                          </a:rPr>
                          <m:t>𝒘</m:t>
                        </m:r>
                      </m:e>
                    </m:acc>
                  </m:oMath>
                </a14:m>
                <a:endParaRPr lang="en-CA" b="1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373469"/>
                <a:ext cx="1544397" cy="646331"/>
              </a:xfrm>
              <a:prstGeom prst="rect">
                <a:avLst/>
              </a:prstGeom>
              <a:blipFill rotWithShape="1">
                <a:blip r:embed="rId14"/>
                <a:stretch>
                  <a:fillRect l="-3162" t="-4673" r="-20949" b="-130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Table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383794"/>
                  </p:ext>
                </p:extLst>
              </p:nvPr>
            </p:nvGraphicFramePr>
            <p:xfrm>
              <a:off x="2892423" y="5524931"/>
              <a:ext cx="3276604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9151"/>
                    <a:gridCol w="819151"/>
                    <a:gridCol w="819151"/>
                    <a:gridCol w="819151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smtClean="0">
                                    <a:latin typeface="Cambria Math"/>
                                  </a:rPr>
                                  <m:t>𝒘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Table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383794"/>
                  </p:ext>
                </p:extLst>
              </p:nvPr>
            </p:nvGraphicFramePr>
            <p:xfrm>
              <a:off x="2892423" y="5524931"/>
              <a:ext cx="3276604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9151"/>
                    <a:gridCol w="819151"/>
                    <a:gridCol w="819151"/>
                    <a:gridCol w="81915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5"/>
                          <a:stretch>
                            <a:fillRect r="-29851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5"/>
                          <a:stretch>
                            <a:fillRect l="-100746" r="-2007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5"/>
                          <a:stretch>
                            <a:fillRect l="-199259" r="-9925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5"/>
                          <a:stretch>
                            <a:fillRect l="-301493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9" name="Rectangle 28"/>
          <p:cNvSpPr/>
          <p:nvPr/>
        </p:nvSpPr>
        <p:spPr>
          <a:xfrm>
            <a:off x="3922366" y="5955268"/>
            <a:ext cx="2097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Transfer Parameters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65898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8689059" y="4114800"/>
                <a:ext cx="341014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b="1" dirty="0" smtClean="0"/>
                  <a:t>Target </a:t>
                </a:r>
                <a:r>
                  <a:rPr lang="en-CA" b="1" dirty="0" smtClean="0"/>
                  <a:t>model</a:t>
                </a:r>
                <a:r>
                  <a:rPr lang="en-CA" b="1" dirty="0" smtClean="0"/>
                  <a:t>:</a:t>
                </a:r>
                <a14:m>
                  <m:oMath xmlns:m="http://schemas.openxmlformats.org/officeDocument/2006/math">
                    <m:r>
                      <a:rPr lang="en-CA" b="1" i="0" smtClean="0">
                        <a:latin typeface="Cambria Math"/>
                        <a:ea typeface="Cambria Math"/>
                      </a:rPr>
                      <m:t>    </m:t>
                    </m:r>
                    <m:r>
                      <a:rPr lang="en-CA" b="1" i="1" smtClean="0">
                        <a:latin typeface="Cambria Math"/>
                        <a:ea typeface="Cambria Math"/>
                      </a:rPr>
                      <m:t>𝒇</m:t>
                    </m:r>
                    <m:d>
                      <m:dPr>
                        <m:ctrlPr>
                          <a:rPr lang="en-CA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CA" b="1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𝒘</m:t>
                        </m:r>
                      </m:e>
                    </m:acc>
                    <m:acc>
                      <m:accPr>
                        <m:chr m:val="̂"/>
                        <m:ctrlPr>
                          <a:rPr lang="en-CA" b="1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059" y="4114800"/>
                <a:ext cx="341014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42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524000" y="1175188"/>
            <a:ext cx="1219200" cy="1110812"/>
            <a:chOff x="2667000" y="2852406"/>
            <a:chExt cx="1219200" cy="1110812"/>
          </a:xfrm>
        </p:grpSpPr>
        <p:pic>
          <p:nvPicPr>
            <p:cNvPr id="22" name="Picture 2" descr="http://static.flickr.com/100/312416077_c1d4705d85_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3048818"/>
              <a:ext cx="12192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2743200" y="2852406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852406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6905509"/>
                  </p:ext>
                </p:extLst>
              </p:nvPr>
            </p:nvGraphicFramePr>
            <p:xfrm>
              <a:off x="4655269" y="2971800"/>
              <a:ext cx="24574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9151"/>
                    <a:gridCol w="819151"/>
                    <a:gridCol w="819151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𝒇</m:t>
                                    </m:r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𝒇</m:t>
                                    </m:r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𝒇</m:t>
                                    </m:r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6905509"/>
                  </p:ext>
                </p:extLst>
              </p:nvPr>
            </p:nvGraphicFramePr>
            <p:xfrm>
              <a:off x="4655269" y="2971800"/>
              <a:ext cx="24574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9151"/>
                    <a:gridCol w="819151"/>
                    <a:gridCol w="81915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746" t="-1667" r="-200746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00000" t="-1667" r="-99259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201493" t="-1667" b="-1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8" name="Right Arrow 37"/>
          <p:cNvSpPr/>
          <p:nvPr/>
        </p:nvSpPr>
        <p:spPr>
          <a:xfrm rot="5400000">
            <a:off x="5617296" y="2409014"/>
            <a:ext cx="533400" cy="3355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7" name="Table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516911"/>
                  </p:ext>
                </p:extLst>
              </p:nvPr>
            </p:nvGraphicFramePr>
            <p:xfrm>
              <a:off x="8839200" y="3581400"/>
              <a:ext cx="3276604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9151"/>
                    <a:gridCol w="245745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′′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Transfer</a:t>
                          </a:r>
                          <a:r>
                            <a:rPr lang="en-US" b="1" baseline="0" dirty="0" smtClean="0"/>
                            <a:t> Parameters</a:t>
                          </a:r>
                          <a:endParaRPr lang="en-US" b="1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7" name="Table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516911"/>
                  </p:ext>
                </p:extLst>
              </p:nvPr>
            </p:nvGraphicFramePr>
            <p:xfrm>
              <a:off x="8839200" y="3581400"/>
              <a:ext cx="3276604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9151"/>
                    <a:gridCol w="245745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8333" r="-2985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Transfer</a:t>
                          </a:r>
                          <a:r>
                            <a:rPr lang="en-US" b="1" baseline="0" dirty="0" smtClean="0"/>
                            <a:t> Parameters</a:t>
                          </a:r>
                          <a:endParaRPr lang="en-US" b="1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6" name="Group 25"/>
          <p:cNvGrpSpPr/>
          <p:nvPr/>
        </p:nvGrpSpPr>
        <p:grpSpPr>
          <a:xfrm>
            <a:off x="6858000" y="1436132"/>
            <a:ext cx="1828800" cy="638996"/>
            <a:chOff x="785174" y="4607136"/>
            <a:chExt cx="1828800" cy="638996"/>
          </a:xfrm>
        </p:grpSpPr>
        <p:sp>
          <p:nvSpPr>
            <p:cNvPr id="19" name="TextBox 18"/>
            <p:cNvSpPr txBox="1"/>
            <p:nvPr/>
          </p:nvSpPr>
          <p:spPr>
            <a:xfrm>
              <a:off x="894567" y="4838700"/>
              <a:ext cx="1643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 model 3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5174" y="4607136"/>
              <a:ext cx="1828800" cy="6389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1268622" y="4630472"/>
                  <a:ext cx="8619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1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/>
                                <a:ea typeface="Cambria Math"/>
                              </a:rPr>
                              <m:t>𝒇</m:t>
                            </m:r>
                            <m:r>
                              <a:rPr lang="en-CA" b="1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/>
                                <a:ea typeface="Cambria Math"/>
                              </a:rPr>
                              <m:t>𝟑</m:t>
                            </m:r>
                          </m:sub>
                        </m:sSub>
                        <m:d>
                          <m:dPr>
                            <m:ctrlPr>
                              <a:rPr lang="en-CA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b="1" i="1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8622" y="4630472"/>
                  <a:ext cx="86190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953000" y="1436132"/>
            <a:ext cx="1828800" cy="638996"/>
            <a:chOff x="785174" y="3697724"/>
            <a:chExt cx="1828800" cy="638996"/>
          </a:xfrm>
        </p:grpSpPr>
        <p:sp>
          <p:nvSpPr>
            <p:cNvPr id="35" name="TextBox 34"/>
            <p:cNvSpPr txBox="1"/>
            <p:nvPr/>
          </p:nvSpPr>
          <p:spPr>
            <a:xfrm>
              <a:off x="894567" y="3930715"/>
              <a:ext cx="1643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 model 2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85174" y="3697724"/>
              <a:ext cx="1828800" cy="6389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1268622" y="3721060"/>
                  <a:ext cx="8619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1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/>
                                <a:ea typeface="Cambria Math"/>
                              </a:rPr>
                              <m:t>𝒇</m:t>
                            </m:r>
                            <m:r>
                              <a:rPr lang="en-CA" b="1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en-CA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b="1" i="1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8622" y="3721060"/>
                  <a:ext cx="86190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3048000" y="1447800"/>
            <a:ext cx="1828800" cy="622346"/>
            <a:chOff x="785174" y="2827507"/>
            <a:chExt cx="1828800" cy="622346"/>
          </a:xfrm>
        </p:grpSpPr>
        <p:sp>
          <p:nvSpPr>
            <p:cNvPr id="39" name="TextBox 38"/>
            <p:cNvSpPr txBox="1"/>
            <p:nvPr/>
          </p:nvSpPr>
          <p:spPr>
            <a:xfrm>
              <a:off x="894567" y="3042421"/>
              <a:ext cx="1643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 model 1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5174" y="2827507"/>
              <a:ext cx="1828800" cy="622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268622" y="2827507"/>
                  <a:ext cx="8619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1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/>
                                <a:ea typeface="Cambria Math"/>
                              </a:rPr>
                              <m:t>𝒇</m:t>
                            </m:r>
                            <m:r>
                              <a:rPr lang="en-CA" b="1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CA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b="1" i="1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8622" y="2827507"/>
                  <a:ext cx="86190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Elbow Connector 3"/>
          <p:cNvCxnSpPr>
            <a:stCxn id="22" idx="0"/>
            <a:endCxn id="7" idx="0"/>
          </p:cNvCxnSpPr>
          <p:nvPr/>
        </p:nvCxnSpPr>
        <p:spPr>
          <a:xfrm rot="5400000" flipH="1" flipV="1">
            <a:off x="3983975" y="-511825"/>
            <a:ext cx="33050" cy="3733800"/>
          </a:xfrm>
          <a:prstGeom prst="bentConnector3">
            <a:avLst>
              <a:gd name="adj1" fmla="val 179296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8598644"/>
                  </p:ext>
                </p:extLst>
              </p:nvPr>
            </p:nvGraphicFramePr>
            <p:xfrm>
              <a:off x="1724023" y="3276600"/>
              <a:ext cx="819151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9151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smtClean="0">
                                    <a:latin typeface="Cambria Math"/>
                                    <a:ea typeface="Cambria Math"/>
                                  </a:rPr>
                                  <m:t>𝝓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8598644"/>
                  </p:ext>
                </p:extLst>
              </p:nvPr>
            </p:nvGraphicFramePr>
            <p:xfrm>
              <a:off x="1724023" y="3276600"/>
              <a:ext cx="819151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915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746" t="-1667" r="-746" b="-1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2895600" y="1338550"/>
            <a:ext cx="5943600" cy="83906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0" idx="3"/>
            <a:endCxn id="41" idx="1"/>
          </p:cNvCxnSpPr>
          <p:nvPr/>
        </p:nvCxnSpPr>
        <p:spPr>
          <a:xfrm flipV="1">
            <a:off x="2543174" y="3157220"/>
            <a:ext cx="2112095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0079035"/>
                  </p:ext>
                </p:extLst>
              </p:nvPr>
            </p:nvGraphicFramePr>
            <p:xfrm>
              <a:off x="4652817" y="3657600"/>
              <a:ext cx="819151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9151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𝒇</m:t>
                                    </m:r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0079035"/>
                  </p:ext>
                </p:extLst>
              </p:nvPr>
            </p:nvGraphicFramePr>
            <p:xfrm>
              <a:off x="4652817" y="3657600"/>
              <a:ext cx="819151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915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4" name="Right Arrow 53"/>
          <p:cNvSpPr/>
          <p:nvPr/>
        </p:nvSpPr>
        <p:spPr>
          <a:xfrm rot="5400000">
            <a:off x="1866899" y="2409015"/>
            <a:ext cx="533400" cy="3355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8" name="Straight Arrow Connector 57"/>
          <p:cNvCxnSpPr>
            <a:stCxn id="30" idx="3"/>
            <a:endCxn id="53" idx="1"/>
          </p:cNvCxnSpPr>
          <p:nvPr/>
        </p:nvCxnSpPr>
        <p:spPr>
          <a:xfrm>
            <a:off x="2543174" y="3462020"/>
            <a:ext cx="2109643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743200" y="2658843"/>
            <a:ext cx="177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Multi-adaptation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775857" y="3843020"/>
            <a:ext cx="183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Single-adaptation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4" name="Table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1857127"/>
                  </p:ext>
                </p:extLst>
              </p:nvPr>
            </p:nvGraphicFramePr>
            <p:xfrm>
              <a:off x="8839200" y="2971800"/>
              <a:ext cx="3276604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21608"/>
                    <a:gridCol w="2454996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smtClean="0">
                                    <a:latin typeface="Cambria Math"/>
                                    <a:ea typeface="Cambria Math"/>
                                  </a:rPr>
                                  <m:t>𝝓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Auxiliary</a:t>
                          </a:r>
                          <a:r>
                            <a:rPr lang="en-US" b="1" baseline="0" dirty="0" smtClean="0"/>
                            <a:t> Features</a:t>
                          </a:r>
                          <a:endParaRPr lang="en-US" b="1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4" name="Table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1857127"/>
                  </p:ext>
                </p:extLst>
              </p:nvPr>
            </p:nvGraphicFramePr>
            <p:xfrm>
              <a:off x="8839200" y="2971800"/>
              <a:ext cx="3276604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21608"/>
                    <a:gridCol w="245499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5"/>
                          <a:stretch>
                            <a:fillRect t="-8333" r="-2985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Auxiliary</a:t>
                          </a:r>
                          <a:r>
                            <a:rPr lang="en-US" b="1" baseline="0" dirty="0" smtClean="0"/>
                            <a:t> Features</a:t>
                          </a:r>
                          <a:endParaRPr lang="en-US" b="1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8315906" y="2967837"/>
                <a:ext cx="430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=</a:t>
                </a:r>
                <a:endParaRPr 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906" y="2967837"/>
                <a:ext cx="430502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112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8315906" y="3505200"/>
                <a:ext cx="476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 smtClean="0"/>
                  <a:t>=</a:t>
                </a:r>
                <a:endParaRPr lang="en-US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906" y="3505200"/>
                <a:ext cx="476734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11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ight Arrow 66"/>
          <p:cNvSpPr/>
          <p:nvPr/>
        </p:nvSpPr>
        <p:spPr>
          <a:xfrm>
            <a:off x="7500100" y="3462020"/>
            <a:ext cx="533400" cy="3355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03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90600" y="32004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66800" y="3124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1295400" y="3124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1752600" y="3124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1524000" y="3124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981200" y="3124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286000" y="3124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2743200" y="3124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514600" y="3124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24400" y="2791631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76800" y="2173394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030680" y="1452118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486400" y="1761237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5257800" y="1676400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5715000" y="1349079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943600" y="2379473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6400800" y="2379473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6172200" y="2308521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724400" y="1143000"/>
            <a:ext cx="0" cy="16486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53000" y="1967316"/>
            <a:ext cx="1752600" cy="3091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91000" y="1143000"/>
            <a:ext cx="461665" cy="172483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dirty="0" smtClean="0"/>
              <a:t>Auxiliary  Feature</a:t>
            </a:r>
            <a:endParaRPr lang="en-CA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800600" y="48768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953000" y="3352800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5106880" y="3537287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5562600" y="4289721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5410200" y="3810000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5943600" y="4365921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5791200" y="3886200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6477000" y="4464642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6248400" y="4518321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800600" y="3228169"/>
            <a:ext cx="0" cy="16486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029200" y="4092279"/>
            <a:ext cx="1752600" cy="2693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67200" y="3228169"/>
            <a:ext cx="461665" cy="172483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dirty="0" smtClean="0"/>
              <a:t>Auxiliary  Feature</a:t>
            </a:r>
            <a:endParaRPr lang="en-CA" dirty="0"/>
          </a:p>
        </p:txBody>
      </p:sp>
      <p:sp>
        <p:nvSpPr>
          <p:cNvPr id="49" name="TextBox 48"/>
          <p:cNvSpPr txBox="1"/>
          <p:nvPr/>
        </p:nvSpPr>
        <p:spPr>
          <a:xfrm>
            <a:off x="2630243" y="1752543"/>
            <a:ext cx="171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Positive Transfer</a:t>
            </a:r>
            <a:endParaRPr lang="en-CA" dirty="0"/>
          </a:p>
        </p:txBody>
      </p:sp>
      <p:sp>
        <p:nvSpPr>
          <p:cNvPr id="50" name="TextBox 49"/>
          <p:cNvSpPr txBox="1"/>
          <p:nvPr/>
        </p:nvSpPr>
        <p:spPr>
          <a:xfrm>
            <a:off x="2527197" y="4050268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Negative Transfer</a:t>
            </a:r>
            <a:endParaRPr lang="en-CA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2209800" y="2585552"/>
            <a:ext cx="0" cy="13274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44787" y="2683165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Original Data</a:t>
            </a:r>
            <a:endParaRPr lang="en-CA" dirty="0"/>
          </a:p>
        </p:txBody>
      </p:sp>
      <p:sp>
        <p:nvSpPr>
          <p:cNvPr id="61" name="Down Arrow 60"/>
          <p:cNvSpPr/>
          <p:nvPr/>
        </p:nvSpPr>
        <p:spPr>
          <a:xfrm rot="14294456">
            <a:off x="3429000" y="2308521"/>
            <a:ext cx="381000" cy="43467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Down Arrow 61"/>
          <p:cNvSpPr/>
          <p:nvPr/>
        </p:nvSpPr>
        <p:spPr>
          <a:xfrm rot="17980806">
            <a:off x="3412547" y="3544887"/>
            <a:ext cx="381000" cy="43467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33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/>
          <p:cNvCxnSpPr/>
          <p:nvPr/>
        </p:nvCxnSpPr>
        <p:spPr>
          <a:xfrm>
            <a:off x="2743200" y="2335361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819400" y="225916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3048000" y="225916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3505200" y="225916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3276600" y="225916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3733800" y="225916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4038600" y="225916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4495800" y="225916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4267200" y="225916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Connector 64"/>
          <p:cNvCxnSpPr/>
          <p:nvPr/>
        </p:nvCxnSpPr>
        <p:spPr>
          <a:xfrm>
            <a:off x="3962400" y="1720513"/>
            <a:ext cx="0" cy="13274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59387" y="1232048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Original Data</a:t>
            </a:r>
            <a:endParaRPr lang="en-CA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447800" y="51816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600200" y="4563363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1754080" y="3842087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2209800" y="4151206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981200" y="4066369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2438400" y="3739048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2667000" y="4769442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3124200" y="4769442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2895600" y="4698490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1447800" y="3532969"/>
            <a:ext cx="0" cy="16486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76400" y="4357285"/>
            <a:ext cx="1752600" cy="3091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14400" y="3532969"/>
            <a:ext cx="461665" cy="172483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dirty="0" smtClean="0"/>
              <a:t>Auxiliary  Feature</a:t>
            </a:r>
            <a:endParaRPr lang="en-CA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4800600" y="51816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953000" y="3657600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5106880" y="3842087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5562600" y="4594521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5410200" y="4114800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5943600" y="4670721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5791200" y="4191000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6477000" y="4769442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6248400" y="4823121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4800600" y="3532969"/>
            <a:ext cx="0" cy="16486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029200" y="4397079"/>
            <a:ext cx="1752600" cy="2693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267200" y="3532969"/>
            <a:ext cx="461665" cy="172483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dirty="0" smtClean="0"/>
              <a:t>Auxiliary  Feature</a:t>
            </a:r>
            <a:endParaRPr lang="en-CA" dirty="0"/>
          </a:p>
        </p:txBody>
      </p:sp>
      <p:sp>
        <p:nvSpPr>
          <p:cNvPr id="93" name="TextBox 92"/>
          <p:cNvSpPr txBox="1"/>
          <p:nvPr/>
        </p:nvSpPr>
        <p:spPr>
          <a:xfrm>
            <a:off x="1635792" y="5574268"/>
            <a:ext cx="171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Positive Transfer</a:t>
            </a:r>
            <a:endParaRPr lang="en-CA" dirty="0"/>
          </a:p>
        </p:txBody>
      </p:sp>
      <p:sp>
        <p:nvSpPr>
          <p:cNvPr id="94" name="TextBox 93"/>
          <p:cNvSpPr txBox="1"/>
          <p:nvPr/>
        </p:nvSpPr>
        <p:spPr>
          <a:xfrm>
            <a:off x="4965597" y="5574268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Negative Transfer</a:t>
            </a:r>
            <a:endParaRPr lang="en-CA" dirty="0"/>
          </a:p>
        </p:txBody>
      </p:sp>
      <p:sp>
        <p:nvSpPr>
          <p:cNvPr id="95" name="Down Arrow 94"/>
          <p:cNvSpPr/>
          <p:nvPr/>
        </p:nvSpPr>
        <p:spPr>
          <a:xfrm rot="2936955">
            <a:off x="2797092" y="3029236"/>
            <a:ext cx="381000" cy="43467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Down Arrow 95"/>
          <p:cNvSpPr/>
          <p:nvPr/>
        </p:nvSpPr>
        <p:spPr>
          <a:xfrm rot="17980806">
            <a:off x="4664653" y="3027585"/>
            <a:ext cx="381000" cy="43467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77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790131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4876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 Noise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Noise=0.3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Noise=0.5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Noise=0.8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72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vel.surmenok.com/wp-content/uploads/2014/07/mnistdigit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52328"/>
            <a:ext cx="1968984" cy="130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rodrigob.github.io/are_we_there_yet/build/images/mnist.png?13630850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333528"/>
            <a:ext cx="1143000" cy="88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18913906">
            <a:off x="1975092" y="3682788"/>
            <a:ext cx="292584" cy="533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5683008" y="4530136"/>
            <a:ext cx="292584" cy="533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29721" y="4489462"/>
            <a:ext cx="11512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+ Noise</a:t>
            </a:r>
            <a:endParaRPr lang="en-US" sz="2500" dirty="0"/>
          </a:p>
        </p:txBody>
      </p:sp>
      <p:sp>
        <p:nvSpPr>
          <p:cNvPr id="8" name="Rectangle 7"/>
          <p:cNvSpPr/>
          <p:nvPr/>
        </p:nvSpPr>
        <p:spPr>
          <a:xfrm>
            <a:off x="2503873" y="4129415"/>
            <a:ext cx="2743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73427" y="4486004"/>
            <a:ext cx="1170373" cy="685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Source Models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5233" y="5400328"/>
            <a:ext cx="32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Source Data: Even distributed</a:t>
            </a:r>
            <a:endParaRPr lang="en-US" sz="2000" dirty="0"/>
          </a:p>
        </p:txBody>
      </p:sp>
      <p:sp>
        <p:nvSpPr>
          <p:cNvPr id="17" name="Down Arrow 16"/>
          <p:cNvSpPr/>
          <p:nvPr/>
        </p:nvSpPr>
        <p:spPr>
          <a:xfrm rot="14309993">
            <a:off x="2016197" y="1821544"/>
            <a:ext cx="292584" cy="533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0521" y="3887917"/>
            <a:ext cx="1372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Original set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609294" y="980728"/>
            <a:ext cx="2743200" cy="1295400"/>
            <a:chOff x="2667000" y="3200400"/>
            <a:chExt cx="2743200" cy="1295400"/>
          </a:xfrm>
        </p:grpSpPr>
        <p:pic>
          <p:nvPicPr>
            <p:cNvPr id="1032" name="Picture 8" descr="https://www.researchgate.net/profile/Hiromichi_Fujisawa/publication/222834590/figure/fig3/AS:305192978403329@1449775084162/Fig-3-Sample-images-of-MNIST-dat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127" y="3286472"/>
              <a:ext cx="1076579" cy="109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4106324" y="3429000"/>
              <a:ext cx="9535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Large </a:t>
              </a:r>
            </a:p>
            <a:p>
              <a:pPr algn="ctr"/>
              <a:r>
                <a:rPr lang="en-US" sz="2000" dirty="0" smtClean="0"/>
                <a:t>test set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67000" y="3200400"/>
              <a:ext cx="27432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60074" y="2592517"/>
            <a:ext cx="2743200" cy="1295400"/>
            <a:chOff x="2658121" y="1436757"/>
            <a:chExt cx="2743200" cy="1295400"/>
          </a:xfrm>
        </p:grpSpPr>
        <p:pic>
          <p:nvPicPr>
            <p:cNvPr id="1030" name="Picture 6" descr="https://jamesmccaffrey.files.wordpress.com/2014/06/firsteightimages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752600"/>
              <a:ext cx="1085296" cy="57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924369" y="1707882"/>
              <a:ext cx="14328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Small target</a:t>
              </a:r>
            </a:p>
            <a:p>
              <a:pPr algn="ctr"/>
              <a:r>
                <a:rPr lang="en-US" sz="2000" dirty="0" smtClean="0"/>
                <a:t>Training set</a:t>
              </a:r>
              <a:endParaRPr lang="en-US" sz="2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58121" y="1436757"/>
              <a:ext cx="27432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6297227" y="1209404"/>
            <a:ext cx="1170373" cy="685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Transfer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 rot="16200000">
            <a:off x="3586490" y="1826004"/>
            <a:ext cx="292584" cy="259283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6781800" y="3949488"/>
            <a:ext cx="356151" cy="38404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0800000">
            <a:off x="6781800" y="1971328"/>
            <a:ext cx="292584" cy="533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5400000">
            <a:off x="5683008" y="1317520"/>
            <a:ext cx="292584" cy="533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81099" y="2819400"/>
            <a:ext cx="5524502" cy="2400300"/>
            <a:chOff x="1181098" y="2819400"/>
            <a:chExt cx="6708777" cy="3219450"/>
          </a:xfrm>
        </p:grpSpPr>
        <p:pic>
          <p:nvPicPr>
            <p:cNvPr id="1030" name="Picture 6" descr="D:\LaTex_Files\thesis\transfer\fig\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263" y="5334000"/>
              <a:ext cx="6637337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LaTex_Files\thesis\transfer\fig\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098" y="2819400"/>
              <a:ext cx="6684963" cy="72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D:\LaTex_Files\thesis\transfer\fig\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912" y="3657600"/>
              <a:ext cx="6684963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D:\LaTex_Files\thesis\transfer\fig\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495800"/>
              <a:ext cx="6656387" cy="72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Down Arrow 3"/>
          <p:cNvSpPr/>
          <p:nvPr/>
        </p:nvSpPr>
        <p:spPr>
          <a:xfrm>
            <a:off x="7086600" y="3276600"/>
            <a:ext cx="457200" cy="1600200"/>
          </a:xfrm>
          <a:prstGeom prst="downArrow">
            <a:avLst/>
          </a:prstGeom>
          <a:gradFill flip="none" rotWithShape="1">
            <a:gsLst>
              <a:gs pos="3000">
                <a:schemeClr val="bg1"/>
              </a:gs>
              <a:gs pos="100000">
                <a:schemeClr val="tx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83560" y="2838994"/>
            <a:ext cx="131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Noise rate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65081" y="4850368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Noise Rate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301</Words>
  <Application>Microsoft Office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Ao</dc:creator>
  <cp:lastModifiedBy>Shuang Ao</cp:lastModifiedBy>
  <cp:revision>39</cp:revision>
  <dcterms:created xsi:type="dcterms:W3CDTF">2016-04-27T18:42:13Z</dcterms:created>
  <dcterms:modified xsi:type="dcterms:W3CDTF">2016-06-14T18:17:08Z</dcterms:modified>
</cp:coreProperties>
</file>