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0" r:id="rId3"/>
    <p:sldId id="266" r:id="rId4"/>
    <p:sldId id="280" r:id="rId5"/>
    <p:sldId id="257" r:id="rId6"/>
    <p:sldId id="264" r:id="rId7"/>
    <p:sldId id="262" r:id="rId8"/>
    <p:sldId id="263" r:id="rId9"/>
    <p:sldId id="258" r:id="rId10"/>
    <p:sldId id="259" r:id="rId11"/>
    <p:sldId id="265" r:id="rId12"/>
    <p:sldId id="267" r:id="rId13"/>
    <p:sldId id="268" r:id="rId14"/>
    <p:sldId id="269" r:id="rId15"/>
    <p:sldId id="270" r:id="rId16"/>
    <p:sldId id="272" r:id="rId17"/>
    <p:sldId id="271" r:id="rId18"/>
    <p:sldId id="275" r:id="rId19"/>
    <p:sldId id="273" r:id="rId20"/>
    <p:sldId id="274" r:id="rId21"/>
    <p:sldId id="276" r:id="rId22"/>
    <p:sldId id="278" r:id="rId23"/>
    <p:sldId id="279" r:id="rId24"/>
    <p:sldId id="26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60"/>
  </p:normalViewPr>
  <p:slideViewPr>
    <p:cSldViewPr snapToGrid="0">
      <p:cViewPr varScale="1">
        <p:scale>
          <a:sx n="110" d="100"/>
          <a:sy n="110" d="100"/>
        </p:scale>
        <p:origin x="6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A54ED-81F2-4D83-A212-81E07EACA14C}" type="datetimeFigureOut">
              <a:rPr lang="zh-CN" altLang="en-US" smtClean="0"/>
              <a:t>2017/8/27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FBBF0C-9472-4F0B-B541-6C85A2EA99B0}" type="slidenum">
              <a:rPr lang="zh-CN" altLang="en-US" smtClean="0"/>
              <a:t>‹#›</a:t>
            </a:fld>
            <a:endParaRPr lang="zh-CN" altLang="en-US"/>
          </a:p>
        </p:txBody>
      </p:sp>
    </p:spTree>
    <p:extLst>
      <p:ext uri="{BB962C8B-B14F-4D97-AF65-F5344CB8AC3E}">
        <p14:creationId xmlns:p14="http://schemas.microsoft.com/office/powerpoint/2010/main" val="2859695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FBBF0C-9472-4F0B-B541-6C85A2EA99B0}" type="slidenum">
              <a:rPr lang="zh-CN" altLang="en-US" smtClean="0"/>
              <a:t>7</a:t>
            </a:fld>
            <a:endParaRPr lang="zh-CN" altLang="en-US"/>
          </a:p>
        </p:txBody>
      </p:sp>
    </p:spTree>
    <p:extLst>
      <p:ext uri="{BB962C8B-B14F-4D97-AF65-F5344CB8AC3E}">
        <p14:creationId xmlns:p14="http://schemas.microsoft.com/office/powerpoint/2010/main" val="1953432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2D6E8E-AE69-481E-8315-3F507C2F8CC5}" type="datetimeFigureOut">
              <a:rPr lang="zh-CN" altLang="en-US" smtClean="0"/>
              <a:t>2017/8/27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B1CF07-E7FC-4738-A139-62A4B396C5FC}" type="slidenum">
              <a:rPr lang="zh-CN" altLang="en-US" smtClean="0"/>
              <a:t>‹#›</a:t>
            </a:fld>
            <a:endParaRPr lang="zh-CN" altLang="en-US"/>
          </a:p>
        </p:txBody>
      </p:sp>
    </p:spTree>
    <p:extLst>
      <p:ext uri="{BB962C8B-B14F-4D97-AF65-F5344CB8AC3E}">
        <p14:creationId xmlns:p14="http://schemas.microsoft.com/office/powerpoint/2010/main" val="179611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2D6E8E-AE69-481E-8315-3F507C2F8CC5}" type="datetimeFigureOut">
              <a:rPr lang="zh-CN" altLang="en-US" smtClean="0"/>
              <a:t>2017/8/27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B1CF07-E7FC-4738-A139-62A4B396C5FC}" type="slidenum">
              <a:rPr lang="zh-CN" altLang="en-US" smtClean="0"/>
              <a:t>‹#›</a:t>
            </a:fld>
            <a:endParaRPr lang="zh-CN" altLang="en-US"/>
          </a:p>
        </p:txBody>
      </p:sp>
    </p:spTree>
    <p:extLst>
      <p:ext uri="{BB962C8B-B14F-4D97-AF65-F5344CB8AC3E}">
        <p14:creationId xmlns:p14="http://schemas.microsoft.com/office/powerpoint/2010/main" val="140507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2D6E8E-AE69-481E-8315-3F507C2F8CC5}" type="datetimeFigureOut">
              <a:rPr lang="zh-CN" altLang="en-US" smtClean="0"/>
              <a:t>2017/8/27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B1CF07-E7FC-4738-A139-62A4B396C5FC}" type="slidenum">
              <a:rPr lang="zh-CN" altLang="en-US" smtClean="0"/>
              <a:t>‹#›</a:t>
            </a:fld>
            <a:endParaRPr lang="zh-CN" altLang="en-US"/>
          </a:p>
        </p:txBody>
      </p:sp>
    </p:spTree>
    <p:extLst>
      <p:ext uri="{BB962C8B-B14F-4D97-AF65-F5344CB8AC3E}">
        <p14:creationId xmlns:p14="http://schemas.microsoft.com/office/powerpoint/2010/main" val="138805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2D6E8E-AE69-481E-8315-3F507C2F8CC5}" type="datetimeFigureOut">
              <a:rPr lang="zh-CN" altLang="en-US" smtClean="0"/>
              <a:t>2017/8/27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B1CF07-E7FC-4738-A139-62A4B396C5FC}" type="slidenum">
              <a:rPr lang="zh-CN" altLang="en-US" smtClean="0"/>
              <a:t>‹#›</a:t>
            </a:fld>
            <a:endParaRPr lang="zh-CN" altLang="en-US"/>
          </a:p>
        </p:txBody>
      </p:sp>
    </p:spTree>
    <p:extLst>
      <p:ext uri="{BB962C8B-B14F-4D97-AF65-F5344CB8AC3E}">
        <p14:creationId xmlns:p14="http://schemas.microsoft.com/office/powerpoint/2010/main" val="95385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2D6E8E-AE69-481E-8315-3F507C2F8CC5}" type="datetimeFigureOut">
              <a:rPr lang="zh-CN" altLang="en-US" smtClean="0"/>
              <a:t>2017/8/27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B1CF07-E7FC-4738-A139-62A4B396C5FC}" type="slidenum">
              <a:rPr lang="zh-CN" altLang="en-US" smtClean="0"/>
              <a:t>‹#›</a:t>
            </a:fld>
            <a:endParaRPr lang="zh-CN" altLang="en-US"/>
          </a:p>
        </p:txBody>
      </p:sp>
    </p:spTree>
    <p:extLst>
      <p:ext uri="{BB962C8B-B14F-4D97-AF65-F5344CB8AC3E}">
        <p14:creationId xmlns:p14="http://schemas.microsoft.com/office/powerpoint/2010/main" val="3987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2D6E8E-AE69-481E-8315-3F507C2F8CC5}" type="datetimeFigureOut">
              <a:rPr lang="zh-CN" altLang="en-US" smtClean="0"/>
              <a:t>2017/8/27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B1CF07-E7FC-4738-A139-62A4B396C5FC}" type="slidenum">
              <a:rPr lang="zh-CN" altLang="en-US" smtClean="0"/>
              <a:t>‹#›</a:t>
            </a:fld>
            <a:endParaRPr lang="zh-CN" altLang="en-US"/>
          </a:p>
        </p:txBody>
      </p:sp>
    </p:spTree>
    <p:extLst>
      <p:ext uri="{BB962C8B-B14F-4D97-AF65-F5344CB8AC3E}">
        <p14:creationId xmlns:p14="http://schemas.microsoft.com/office/powerpoint/2010/main" val="1455670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2D6E8E-AE69-481E-8315-3F507C2F8CC5}" type="datetimeFigureOut">
              <a:rPr lang="zh-CN" altLang="en-US" smtClean="0"/>
              <a:t>2017/8/27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FB1CF07-E7FC-4738-A139-62A4B396C5FC}" type="slidenum">
              <a:rPr lang="zh-CN" altLang="en-US" smtClean="0"/>
              <a:t>‹#›</a:t>
            </a:fld>
            <a:endParaRPr lang="zh-CN" altLang="en-US"/>
          </a:p>
        </p:txBody>
      </p:sp>
    </p:spTree>
    <p:extLst>
      <p:ext uri="{BB962C8B-B14F-4D97-AF65-F5344CB8AC3E}">
        <p14:creationId xmlns:p14="http://schemas.microsoft.com/office/powerpoint/2010/main" val="419742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2D6E8E-AE69-481E-8315-3F507C2F8CC5}" type="datetimeFigureOut">
              <a:rPr lang="zh-CN" altLang="en-US" smtClean="0"/>
              <a:t>2017/8/27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FB1CF07-E7FC-4738-A139-62A4B396C5FC}" type="slidenum">
              <a:rPr lang="zh-CN" altLang="en-US" smtClean="0"/>
              <a:t>‹#›</a:t>
            </a:fld>
            <a:endParaRPr lang="zh-CN" altLang="en-US"/>
          </a:p>
        </p:txBody>
      </p:sp>
    </p:spTree>
    <p:extLst>
      <p:ext uri="{BB962C8B-B14F-4D97-AF65-F5344CB8AC3E}">
        <p14:creationId xmlns:p14="http://schemas.microsoft.com/office/powerpoint/2010/main" val="4001065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2D6E8E-AE69-481E-8315-3F507C2F8CC5}" type="datetimeFigureOut">
              <a:rPr lang="zh-CN" altLang="en-US" smtClean="0"/>
              <a:t>2017/8/27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B1CF07-E7FC-4738-A139-62A4B396C5FC}" type="slidenum">
              <a:rPr lang="zh-CN" altLang="en-US" smtClean="0"/>
              <a:t>‹#›</a:t>
            </a:fld>
            <a:endParaRPr lang="zh-CN" altLang="en-US"/>
          </a:p>
        </p:txBody>
      </p:sp>
    </p:spTree>
    <p:extLst>
      <p:ext uri="{BB962C8B-B14F-4D97-AF65-F5344CB8AC3E}">
        <p14:creationId xmlns:p14="http://schemas.microsoft.com/office/powerpoint/2010/main" val="422882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2D6E8E-AE69-481E-8315-3F507C2F8CC5}" type="datetimeFigureOut">
              <a:rPr lang="zh-CN" altLang="en-US" smtClean="0"/>
              <a:t>2017/8/27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B1CF07-E7FC-4738-A139-62A4B396C5FC}" type="slidenum">
              <a:rPr lang="zh-CN" altLang="en-US" smtClean="0"/>
              <a:t>‹#›</a:t>
            </a:fld>
            <a:endParaRPr lang="zh-CN" altLang="en-US"/>
          </a:p>
        </p:txBody>
      </p:sp>
    </p:spTree>
    <p:extLst>
      <p:ext uri="{BB962C8B-B14F-4D97-AF65-F5344CB8AC3E}">
        <p14:creationId xmlns:p14="http://schemas.microsoft.com/office/powerpoint/2010/main" val="23699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2D6E8E-AE69-481E-8315-3F507C2F8CC5}" type="datetimeFigureOut">
              <a:rPr lang="zh-CN" altLang="en-US" smtClean="0"/>
              <a:t>2017/8/27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B1CF07-E7FC-4738-A139-62A4B396C5FC}" type="slidenum">
              <a:rPr lang="zh-CN" altLang="en-US" smtClean="0"/>
              <a:t>‹#›</a:t>
            </a:fld>
            <a:endParaRPr lang="zh-CN" altLang="en-US"/>
          </a:p>
        </p:txBody>
      </p:sp>
    </p:spTree>
    <p:extLst>
      <p:ext uri="{BB962C8B-B14F-4D97-AF65-F5344CB8AC3E}">
        <p14:creationId xmlns:p14="http://schemas.microsoft.com/office/powerpoint/2010/main" val="326234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D6E8E-AE69-481E-8315-3F507C2F8CC5}" type="datetimeFigureOut">
              <a:rPr lang="zh-CN" altLang="en-US" smtClean="0"/>
              <a:t>2017/8/27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1CF07-E7FC-4738-A139-62A4B396C5FC}" type="slidenum">
              <a:rPr lang="zh-CN" altLang="en-US" smtClean="0"/>
              <a:t>‹#›</a:t>
            </a:fld>
            <a:endParaRPr lang="zh-CN" altLang="en-US"/>
          </a:p>
        </p:txBody>
      </p:sp>
    </p:spTree>
    <p:extLst>
      <p:ext uri="{BB962C8B-B14F-4D97-AF65-F5344CB8AC3E}">
        <p14:creationId xmlns:p14="http://schemas.microsoft.com/office/powerpoint/2010/main" val="1298690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hyperlink" Target="http://127.0.0.1:8080/easyMeeting/home/login.a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8242" y="2356834"/>
            <a:ext cx="9144000" cy="1024340"/>
          </a:xfrm>
        </p:spPr>
        <p:txBody>
          <a:bodyPr/>
          <a:lstStyle/>
          <a:p>
            <a:r>
              <a:rPr lang="en-US" altLang="zh-CN" err="1" smtClean="0"/>
              <a:t>Easymeeting</a:t>
            </a:r>
            <a:r>
              <a:rPr lang="zh-CN" altLang="en-US" smtClean="0"/>
              <a:t>会议管理系统</a:t>
            </a:r>
            <a:endParaRPr lang="zh-CN" altLang="en-US"/>
          </a:p>
        </p:txBody>
      </p:sp>
    </p:spTree>
    <p:extLst>
      <p:ext uri="{BB962C8B-B14F-4D97-AF65-F5344CB8AC3E}">
        <p14:creationId xmlns:p14="http://schemas.microsoft.com/office/powerpoint/2010/main" val="1719254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814925"/>
          </a:xfrm>
        </p:spPr>
        <p:txBody>
          <a:bodyPr/>
          <a:lstStyle/>
          <a:p>
            <a:r>
              <a:rPr lang="zh-CN" altLang="en-US" smtClean="0"/>
              <a:t>三、由简入繁编码</a:t>
            </a:r>
            <a:endParaRPr lang="zh-CN" altLang="en-US"/>
          </a:p>
        </p:txBody>
      </p:sp>
      <p:pic>
        <p:nvPicPr>
          <p:cNvPr id="5" name="图片 4"/>
          <p:cNvPicPr>
            <a:picLocks noChangeAspect="1"/>
          </p:cNvPicPr>
          <p:nvPr/>
        </p:nvPicPr>
        <p:blipFill>
          <a:blip r:embed="rId2"/>
          <a:stretch>
            <a:fillRect/>
          </a:stretch>
        </p:blipFill>
        <p:spPr>
          <a:xfrm>
            <a:off x="188502" y="1284927"/>
            <a:ext cx="11218759" cy="5573073"/>
          </a:xfrm>
          <a:prstGeom prst="rect">
            <a:avLst/>
          </a:prstGeom>
        </p:spPr>
      </p:pic>
      <p:sp>
        <p:nvSpPr>
          <p:cNvPr id="6" name="文本框 5"/>
          <p:cNvSpPr txBox="1"/>
          <p:nvPr/>
        </p:nvSpPr>
        <p:spPr>
          <a:xfrm>
            <a:off x="131471" y="623788"/>
            <a:ext cx="8956298" cy="646331"/>
          </a:xfrm>
          <a:prstGeom prst="rect">
            <a:avLst/>
          </a:prstGeom>
          <a:noFill/>
        </p:spPr>
        <p:txBody>
          <a:bodyPr wrap="none" rtlCol="0">
            <a:spAutoFit/>
          </a:bodyPr>
          <a:lstStyle/>
          <a:p>
            <a:r>
              <a:rPr lang="zh-CN" altLang="en-US" smtClean="0"/>
              <a:t>通过观察</a:t>
            </a:r>
            <a:r>
              <a:rPr lang="zh-CN" altLang="en-US" smtClean="0"/>
              <a:t>，第一</a:t>
            </a:r>
            <a:r>
              <a:rPr lang="zh-CN" altLang="en-US" smtClean="0"/>
              <a:t>个页面选择添加部门页面，因为该页不仅功能单一（增加和删除），</a:t>
            </a:r>
            <a:endParaRPr lang="en-US" altLang="zh-CN" smtClean="0"/>
          </a:p>
          <a:p>
            <a:r>
              <a:rPr lang="zh-CN" altLang="en-US" smtClean="0"/>
              <a:t>而且在之后的注册中也需要使用到</a:t>
            </a:r>
            <a:r>
              <a:rPr lang="en-US" altLang="zh-CN" smtClean="0"/>
              <a:t>dept</a:t>
            </a:r>
            <a:r>
              <a:rPr lang="zh-CN" altLang="en-US" smtClean="0"/>
              <a:t>部门数据。</a:t>
            </a:r>
            <a:endParaRPr lang="zh-CN" altLang="en-US"/>
          </a:p>
        </p:txBody>
      </p:sp>
    </p:spTree>
    <p:extLst>
      <p:ext uri="{BB962C8B-B14F-4D97-AF65-F5344CB8AC3E}">
        <p14:creationId xmlns:p14="http://schemas.microsoft.com/office/powerpoint/2010/main" val="4195102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64506" y="208038"/>
            <a:ext cx="3505200" cy="4972050"/>
          </a:xfrm>
          <a:prstGeom prst="rect">
            <a:avLst/>
          </a:prstGeom>
        </p:spPr>
      </p:pic>
      <p:sp>
        <p:nvSpPr>
          <p:cNvPr id="6" name="文本框 5"/>
          <p:cNvSpPr txBox="1"/>
          <p:nvPr/>
        </p:nvSpPr>
        <p:spPr>
          <a:xfrm>
            <a:off x="3777241" y="148217"/>
            <a:ext cx="8263783" cy="1754326"/>
          </a:xfrm>
          <a:prstGeom prst="rect">
            <a:avLst/>
          </a:prstGeom>
          <a:noFill/>
        </p:spPr>
        <p:txBody>
          <a:bodyPr wrap="square" rtlCol="0">
            <a:spAutoFit/>
          </a:bodyPr>
          <a:lstStyle/>
          <a:p>
            <a:r>
              <a:rPr lang="zh-CN" altLang="en-US" smtClean="0"/>
              <a:t>注册页面也很简单，就是表单提交，最后数据插入到数据库中</a:t>
            </a:r>
            <a:endParaRPr lang="en-US" altLang="zh-CN" smtClean="0"/>
          </a:p>
          <a:p>
            <a:r>
              <a:rPr lang="zh-CN" altLang="en-US" smtClean="0"/>
              <a:t>，</a:t>
            </a:r>
            <a:r>
              <a:rPr lang="en-US" altLang="zh-CN" smtClean="0"/>
              <a:t>employee</a:t>
            </a:r>
            <a:r>
              <a:rPr lang="zh-CN" altLang="en-US" smtClean="0"/>
              <a:t>的</a:t>
            </a:r>
            <a:r>
              <a:rPr lang="en-US" altLang="zh-CN" smtClean="0"/>
              <a:t>status</a:t>
            </a:r>
            <a:r>
              <a:rPr lang="zh-CN" altLang="en-US" smtClean="0"/>
              <a:t>默认设置为</a:t>
            </a:r>
            <a:r>
              <a:rPr lang="en-US" altLang="zh-CN" smtClean="0"/>
              <a:t>4</a:t>
            </a:r>
            <a:r>
              <a:rPr lang="zh-CN" altLang="en-US" smtClean="0"/>
              <a:t>，也就是“待审批”。</a:t>
            </a:r>
            <a:endParaRPr lang="en-US" altLang="zh-CN" smtClean="0"/>
          </a:p>
          <a:p>
            <a:endParaRPr lang="en-US" altLang="zh-CN"/>
          </a:p>
          <a:p>
            <a:r>
              <a:rPr lang="zh-CN" altLang="en-US" smtClean="0"/>
              <a:t>当然在完成这个功能之前，需要创建</a:t>
            </a:r>
            <a:r>
              <a:rPr lang="en-US" altLang="zh-CN" smtClean="0"/>
              <a:t>dept</a:t>
            </a:r>
            <a:r>
              <a:rPr lang="zh-CN" altLang="en-US"/>
              <a:t>实体</a:t>
            </a:r>
            <a:r>
              <a:rPr lang="zh-CN" altLang="en-US" smtClean="0"/>
              <a:t>类，</a:t>
            </a:r>
            <a:endParaRPr lang="en-US" altLang="zh-CN" smtClean="0"/>
          </a:p>
          <a:p>
            <a:r>
              <a:rPr lang="en-US" altLang="zh-CN" smtClean="0"/>
              <a:t>DeptDao</a:t>
            </a:r>
            <a:r>
              <a:rPr lang="zh-CN" altLang="en-US" smtClean="0"/>
              <a:t>，</a:t>
            </a:r>
            <a:r>
              <a:rPr lang="en-US" altLang="zh-CN" smtClean="0"/>
              <a:t>DeptService</a:t>
            </a:r>
            <a:r>
              <a:rPr lang="zh-CN" altLang="en-US" smtClean="0"/>
              <a:t>，</a:t>
            </a:r>
            <a:r>
              <a:rPr lang="en-US" altLang="zh-CN" smtClean="0"/>
              <a:t>DeptServiceImpl</a:t>
            </a:r>
            <a:r>
              <a:rPr lang="zh-CN" altLang="en-US" smtClean="0"/>
              <a:t>获取</a:t>
            </a:r>
            <a:r>
              <a:rPr lang="zh-CN" altLang="en-US" smtClean="0"/>
              <a:t>所有部门</a:t>
            </a:r>
            <a:r>
              <a:rPr lang="zh-CN" altLang="en-US" smtClean="0"/>
              <a:t>，</a:t>
            </a:r>
            <a:endParaRPr lang="en-US" altLang="zh-CN" smtClean="0"/>
          </a:p>
          <a:p>
            <a:r>
              <a:rPr lang="en-US" altLang="zh-CN" smtClean="0"/>
              <a:t>Jsp</a:t>
            </a:r>
            <a:r>
              <a:rPr lang="zh-CN" altLang="en-US" smtClean="0"/>
              <a:t>中</a:t>
            </a:r>
            <a:r>
              <a:rPr lang="zh-CN" altLang="en-US" smtClean="0"/>
              <a:t>使用</a:t>
            </a:r>
            <a:r>
              <a:rPr lang="en-US" altLang="zh-CN" smtClean="0"/>
              <a:t>&lt;</a:t>
            </a:r>
            <a:r>
              <a:rPr lang="en-US" altLang="zh-CN" smtClean="0"/>
              <a:t>c:forEach&gt;</a:t>
            </a:r>
            <a:r>
              <a:rPr lang="zh-CN" altLang="en-US" smtClean="0"/>
              <a:t>标签遍历数据作为</a:t>
            </a:r>
            <a:r>
              <a:rPr lang="en-US" altLang="zh-CN" smtClean="0"/>
              <a:t>&lt;select&gt;</a:t>
            </a:r>
            <a:r>
              <a:rPr lang="zh-CN" altLang="en-US" smtClean="0"/>
              <a:t>中各个</a:t>
            </a:r>
            <a:r>
              <a:rPr lang="en-US" altLang="zh-CN" smtClean="0"/>
              <a:t>&lt;option&gt;</a:t>
            </a:r>
            <a:endParaRPr lang="zh-CN" altLang="en-US"/>
          </a:p>
        </p:txBody>
      </p:sp>
      <p:pic>
        <p:nvPicPr>
          <p:cNvPr id="7" name="图片 6"/>
          <p:cNvPicPr>
            <a:picLocks noChangeAspect="1"/>
          </p:cNvPicPr>
          <p:nvPr/>
        </p:nvPicPr>
        <p:blipFill>
          <a:blip r:embed="rId3"/>
          <a:stretch>
            <a:fillRect/>
          </a:stretch>
        </p:blipFill>
        <p:spPr>
          <a:xfrm>
            <a:off x="3862699" y="2020874"/>
            <a:ext cx="1571625" cy="1685925"/>
          </a:xfrm>
          <a:prstGeom prst="rect">
            <a:avLst/>
          </a:prstGeom>
        </p:spPr>
      </p:pic>
    </p:spTree>
    <p:extLst>
      <p:ext uri="{BB962C8B-B14F-4D97-AF65-F5344CB8AC3E}">
        <p14:creationId xmlns:p14="http://schemas.microsoft.com/office/powerpoint/2010/main" val="3018244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2549" y="170915"/>
            <a:ext cx="10477997" cy="1938992"/>
          </a:xfrm>
          <a:prstGeom prst="rect">
            <a:avLst/>
          </a:prstGeom>
          <a:noFill/>
        </p:spPr>
        <p:txBody>
          <a:bodyPr wrap="none" rtlCol="0">
            <a:spAutoFit/>
          </a:bodyPr>
          <a:lstStyle/>
          <a:p>
            <a:r>
              <a:rPr lang="zh-CN" altLang="en-US" sz="2400" smtClean="0"/>
              <a:t>在编写完注册时候，接下来自然想到的就是注册审批</a:t>
            </a:r>
            <a:r>
              <a:rPr lang="zh-CN" altLang="en-US" sz="2400" smtClean="0"/>
              <a:t>，</a:t>
            </a:r>
            <a:endParaRPr lang="en-US" altLang="zh-CN" sz="2400" smtClean="0"/>
          </a:p>
          <a:p>
            <a:r>
              <a:rPr lang="zh-CN" altLang="en-US" sz="2400" smtClean="0"/>
              <a:t>查询数据条件是</a:t>
            </a:r>
            <a:r>
              <a:rPr lang="en-US" altLang="zh-CN" sz="2400" smtClean="0"/>
              <a:t>status</a:t>
            </a:r>
            <a:r>
              <a:rPr lang="zh-CN" altLang="en-US" sz="2400" smtClean="0"/>
              <a:t>为</a:t>
            </a:r>
            <a:r>
              <a:rPr lang="en-US" altLang="zh-CN" sz="2400" smtClean="0"/>
              <a:t>4</a:t>
            </a:r>
          </a:p>
          <a:p>
            <a:endParaRPr lang="en-US" altLang="zh-CN" sz="2400"/>
          </a:p>
          <a:p>
            <a:r>
              <a:rPr lang="zh-CN" altLang="en-US" sz="2400"/>
              <a:t>而注册审批处理用</a:t>
            </a:r>
            <a:r>
              <a:rPr lang="zh-CN" altLang="en-US" sz="2400" smtClean="0"/>
              <a:t>到的是</a:t>
            </a:r>
            <a:r>
              <a:rPr lang="en-US" altLang="zh-CN" sz="2400" smtClean="0"/>
              <a:t>ajax</a:t>
            </a:r>
            <a:r>
              <a:rPr lang="zh-CN" altLang="en-US" sz="2400" smtClean="0"/>
              <a:t>异步交互，</a:t>
            </a:r>
            <a:r>
              <a:rPr lang="zh-CN" altLang="en-US" sz="2400" smtClean="0"/>
              <a:t>我使用的是</a:t>
            </a:r>
            <a:r>
              <a:rPr lang="en-US" altLang="zh-CN" sz="2400" smtClean="0"/>
              <a:t>jquery</a:t>
            </a:r>
            <a:r>
              <a:rPr lang="zh-CN" altLang="en-US" sz="2400" smtClean="0"/>
              <a:t>中的</a:t>
            </a:r>
            <a:r>
              <a:rPr lang="en-US" altLang="zh-CN" sz="2400" smtClean="0"/>
              <a:t>ajax</a:t>
            </a:r>
            <a:r>
              <a:rPr lang="zh-CN" altLang="en-US" sz="2400" smtClean="0"/>
              <a:t>，</a:t>
            </a:r>
            <a:endParaRPr lang="en-US" altLang="zh-CN" sz="2400" smtClean="0"/>
          </a:p>
          <a:p>
            <a:r>
              <a:rPr lang="zh-CN" altLang="en-US" sz="2400" smtClean="0"/>
              <a:t>最后数据库中修改的是</a:t>
            </a:r>
            <a:r>
              <a:rPr lang="en-US" altLang="zh-CN" sz="2400" smtClean="0"/>
              <a:t>employee</a:t>
            </a:r>
            <a:r>
              <a:rPr lang="zh-CN" altLang="en-US" sz="2400" smtClean="0"/>
              <a:t>对象的</a:t>
            </a:r>
            <a:r>
              <a:rPr lang="en-US" altLang="zh-CN" sz="2400" smtClean="0"/>
              <a:t>status</a:t>
            </a:r>
            <a:r>
              <a:rPr lang="zh-CN" altLang="en-US" sz="2400" smtClean="0"/>
              <a:t>，通过设置为</a:t>
            </a:r>
            <a:r>
              <a:rPr lang="en-US" altLang="zh-CN" sz="2400" smtClean="0"/>
              <a:t>1</a:t>
            </a:r>
            <a:r>
              <a:rPr lang="zh-CN" altLang="en-US" sz="2400" smtClean="0"/>
              <a:t>，不通过设置为</a:t>
            </a:r>
            <a:r>
              <a:rPr lang="en-US" altLang="zh-CN" sz="2400" smtClean="0"/>
              <a:t>3</a:t>
            </a:r>
            <a:endParaRPr lang="zh-CN" altLang="en-US" sz="2400"/>
          </a:p>
        </p:txBody>
      </p:sp>
      <p:pic>
        <p:nvPicPr>
          <p:cNvPr id="5" name="图片 4"/>
          <p:cNvPicPr>
            <a:picLocks noChangeAspect="1"/>
          </p:cNvPicPr>
          <p:nvPr/>
        </p:nvPicPr>
        <p:blipFill>
          <a:blip r:embed="rId2"/>
          <a:stretch>
            <a:fillRect/>
          </a:stretch>
        </p:blipFill>
        <p:spPr>
          <a:xfrm>
            <a:off x="0" y="2413824"/>
            <a:ext cx="12192000" cy="2381250"/>
          </a:xfrm>
          <a:prstGeom prst="rect">
            <a:avLst/>
          </a:prstGeom>
        </p:spPr>
      </p:pic>
    </p:spTree>
    <p:extLst>
      <p:ext uri="{BB962C8B-B14F-4D97-AF65-F5344CB8AC3E}">
        <p14:creationId xmlns:p14="http://schemas.microsoft.com/office/powerpoint/2010/main" val="1132534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366" y="102550"/>
            <a:ext cx="7117589" cy="369332"/>
          </a:xfrm>
          <a:prstGeom prst="rect">
            <a:avLst/>
          </a:prstGeom>
          <a:noFill/>
        </p:spPr>
        <p:txBody>
          <a:bodyPr wrap="none" rtlCol="0">
            <a:spAutoFit/>
          </a:bodyPr>
          <a:lstStyle/>
          <a:p>
            <a:r>
              <a:rPr lang="zh-CN" altLang="en-US" smtClean="0"/>
              <a:t>在使用注册功能插入大量</a:t>
            </a:r>
            <a:r>
              <a:rPr lang="en-US" altLang="zh-CN" smtClean="0"/>
              <a:t>employee</a:t>
            </a:r>
            <a:r>
              <a:rPr lang="zh-CN" altLang="en-US" smtClean="0"/>
              <a:t>数据后可以编写查找</a:t>
            </a:r>
            <a:r>
              <a:rPr lang="en-US" altLang="zh-CN" smtClean="0"/>
              <a:t>employee</a:t>
            </a:r>
            <a:r>
              <a:rPr lang="zh-CN" altLang="en-US" smtClean="0"/>
              <a:t>页面</a:t>
            </a:r>
            <a:endParaRPr lang="zh-CN" altLang="en-US"/>
          </a:p>
        </p:txBody>
      </p:sp>
      <p:pic>
        <p:nvPicPr>
          <p:cNvPr id="5" name="图片 4"/>
          <p:cNvPicPr>
            <a:picLocks noChangeAspect="1"/>
          </p:cNvPicPr>
          <p:nvPr/>
        </p:nvPicPr>
        <p:blipFill>
          <a:blip r:embed="rId2"/>
          <a:stretch>
            <a:fillRect/>
          </a:stretch>
        </p:blipFill>
        <p:spPr>
          <a:xfrm>
            <a:off x="179461" y="2715448"/>
            <a:ext cx="7252704" cy="3925122"/>
          </a:xfrm>
          <a:prstGeom prst="rect">
            <a:avLst/>
          </a:prstGeom>
        </p:spPr>
      </p:pic>
      <p:sp>
        <p:nvSpPr>
          <p:cNvPr id="6" name="文本框 5"/>
          <p:cNvSpPr txBox="1"/>
          <p:nvPr/>
        </p:nvSpPr>
        <p:spPr>
          <a:xfrm>
            <a:off x="68366" y="608615"/>
            <a:ext cx="12383005" cy="1600438"/>
          </a:xfrm>
          <a:prstGeom prst="rect">
            <a:avLst/>
          </a:prstGeom>
          <a:noFill/>
        </p:spPr>
        <p:txBody>
          <a:bodyPr wrap="none" rtlCol="0">
            <a:spAutoFit/>
          </a:bodyPr>
          <a:lstStyle/>
          <a:p>
            <a:r>
              <a:rPr lang="zh-CN" altLang="en-US" sz="1400" smtClean="0"/>
              <a:t>之前考虑到扩展性，因为之前想的是其他数据展示也需要使用到分页功能，所以创建了</a:t>
            </a:r>
            <a:r>
              <a:rPr lang="en-US" altLang="zh-CN" sz="1400" smtClean="0"/>
              <a:t>Page</a:t>
            </a:r>
            <a:r>
              <a:rPr lang="zh-CN" altLang="en-US" sz="1400" smtClean="0"/>
              <a:t>类，使用泛型，通过表单提交的查询</a:t>
            </a:r>
            <a:r>
              <a:rPr lang="zh-CN" altLang="en-US" sz="1400" smtClean="0"/>
              <a:t>字段（包括姓名、账户名、</a:t>
            </a:r>
            <a:endParaRPr lang="en-US" altLang="zh-CN" sz="1400" smtClean="0"/>
          </a:p>
          <a:p>
            <a:r>
              <a:rPr lang="en-US" altLang="zh-CN" sz="1400" smtClean="0"/>
              <a:t>employee</a:t>
            </a:r>
            <a:r>
              <a:rPr lang="zh-CN" altLang="en-US" sz="1400" smtClean="0"/>
              <a:t>的状态）保存</a:t>
            </a:r>
            <a:r>
              <a:rPr lang="zh-CN" altLang="en-US" sz="1400" smtClean="0"/>
              <a:t>到</a:t>
            </a:r>
            <a:r>
              <a:rPr lang="en-US" altLang="zh-CN" sz="1400" smtClean="0"/>
              <a:t>pagKentity</a:t>
            </a:r>
            <a:r>
              <a:rPr lang="zh-CN" altLang="en-US" sz="1400" smtClean="0"/>
              <a:t>关键字</a:t>
            </a:r>
            <a:r>
              <a:rPr lang="zh-CN" altLang="en-US" sz="1400" smtClean="0"/>
              <a:t>实体类对象，使用泛型保证所有各种类都可以放入该</a:t>
            </a:r>
            <a:r>
              <a:rPr lang="en-US" altLang="zh-CN" sz="1400" smtClean="0"/>
              <a:t>pageKentity</a:t>
            </a:r>
            <a:r>
              <a:rPr lang="zh-CN" altLang="en-US" sz="1400" smtClean="0"/>
              <a:t>字段</a:t>
            </a:r>
            <a:r>
              <a:rPr lang="zh-CN" altLang="en-US" sz="1400" smtClean="0"/>
              <a:t>然后如果不为</a:t>
            </a:r>
            <a:r>
              <a:rPr lang="en-US" altLang="zh-CN" sz="1400" smtClean="0"/>
              <a:t>null</a:t>
            </a:r>
            <a:r>
              <a:rPr lang="zh-CN" altLang="en-US" sz="1400" smtClean="0"/>
              <a:t>可以通过</a:t>
            </a:r>
            <a:r>
              <a:rPr lang="en-US" altLang="zh-CN" sz="1400" smtClean="0"/>
              <a:t>mybatis</a:t>
            </a:r>
            <a:r>
              <a:rPr lang="zh-CN" altLang="en-US" sz="1400" smtClean="0"/>
              <a:t>动态</a:t>
            </a:r>
            <a:endParaRPr lang="en-US" altLang="zh-CN" sz="1400" smtClean="0"/>
          </a:p>
          <a:p>
            <a:r>
              <a:rPr lang="zh-CN" altLang="en-US" sz="1400" smtClean="0"/>
              <a:t>查询</a:t>
            </a:r>
            <a:r>
              <a:rPr lang="zh-CN" altLang="en-US" sz="1400" smtClean="0"/>
              <a:t>将</a:t>
            </a:r>
            <a:r>
              <a:rPr lang="en-US" altLang="zh-CN" sz="1400" smtClean="0"/>
              <a:t>pageKentity</a:t>
            </a:r>
            <a:r>
              <a:rPr lang="zh-CN" altLang="en-US" sz="1400" smtClean="0"/>
              <a:t>中的各个属性作为</a:t>
            </a:r>
            <a:r>
              <a:rPr lang="zh-CN" altLang="en-US" sz="1400" smtClean="0"/>
              <a:t>查询条件，返回的查询结果</a:t>
            </a:r>
            <a:r>
              <a:rPr lang="zh-CN" altLang="en-US" sz="1400" smtClean="0"/>
              <a:t>存入</a:t>
            </a:r>
            <a:r>
              <a:rPr lang="en-US" altLang="zh-CN" sz="1400" smtClean="0"/>
              <a:t>Page</a:t>
            </a:r>
            <a:r>
              <a:rPr lang="zh-CN" altLang="en-US" sz="1400" smtClean="0"/>
              <a:t>类中的</a:t>
            </a:r>
            <a:r>
              <a:rPr lang="en-US" altLang="zh-CN" sz="1400" smtClean="0"/>
              <a:t>pageData</a:t>
            </a:r>
            <a:r>
              <a:rPr lang="zh-CN" altLang="en-US" sz="1400" smtClean="0"/>
              <a:t>，并且再查询记录数存到</a:t>
            </a:r>
            <a:r>
              <a:rPr lang="en-US" altLang="zh-CN" sz="1400" smtClean="0"/>
              <a:t>Page</a:t>
            </a:r>
            <a:r>
              <a:rPr lang="zh-CN" altLang="en-US" sz="1400" smtClean="0"/>
              <a:t>对象中</a:t>
            </a:r>
            <a:r>
              <a:rPr lang="zh-CN" altLang="en-US" sz="1400" smtClean="0"/>
              <a:t>，跳转页面之前将</a:t>
            </a:r>
            <a:r>
              <a:rPr lang="en-US" altLang="zh-CN" sz="1400" smtClean="0"/>
              <a:t>page</a:t>
            </a:r>
            <a:r>
              <a:rPr lang="zh-CN" altLang="en-US" sz="1400" smtClean="0"/>
              <a:t>存到</a:t>
            </a:r>
            <a:endParaRPr lang="en-US" altLang="zh-CN" sz="1400" smtClean="0"/>
          </a:p>
          <a:p>
            <a:r>
              <a:rPr lang="en-US" altLang="zh-CN" sz="1400" smtClean="0"/>
              <a:t>session</a:t>
            </a:r>
            <a:r>
              <a:rPr lang="zh-CN" altLang="en-US" sz="1400" smtClean="0"/>
              <a:t>中防止当出现其他页面跳转时，存入</a:t>
            </a:r>
            <a:r>
              <a:rPr lang="en-US" altLang="zh-CN" sz="1400" smtClean="0"/>
              <a:t>request</a:t>
            </a:r>
            <a:r>
              <a:rPr lang="zh-CN" altLang="en-US" sz="1400" smtClean="0"/>
              <a:t>的话会消失，</a:t>
            </a:r>
            <a:r>
              <a:rPr lang="en-US" altLang="zh-CN" sz="1400" smtClean="0"/>
              <a:t>session</a:t>
            </a:r>
            <a:r>
              <a:rPr lang="zh-CN" altLang="en-US" sz="1400" smtClean="0"/>
              <a:t>域对象则不会。</a:t>
            </a:r>
            <a:endParaRPr lang="en-US" altLang="zh-CN" sz="1400" smtClean="0"/>
          </a:p>
          <a:p>
            <a:endParaRPr lang="en-US" altLang="zh-CN" sz="1400" smtClean="0"/>
          </a:p>
          <a:p>
            <a:r>
              <a:rPr lang="zh-CN" altLang="en-US" sz="1400" smtClean="0"/>
              <a:t>在</a:t>
            </a:r>
            <a:r>
              <a:rPr lang="en-US" altLang="zh-CN" sz="1400" smtClean="0"/>
              <a:t>jsp</a:t>
            </a:r>
            <a:r>
              <a:rPr lang="zh-CN" altLang="en-US" sz="1400" smtClean="0"/>
              <a:t>页面中使用</a:t>
            </a:r>
            <a:r>
              <a:rPr lang="en-US" altLang="zh-CN" sz="1400" smtClean="0"/>
              <a:t>EL</a:t>
            </a:r>
            <a:r>
              <a:rPr lang="zh-CN" altLang="en-US" sz="1400" smtClean="0"/>
              <a:t>表达式</a:t>
            </a:r>
            <a:r>
              <a:rPr lang="en-US" altLang="zh-CN" sz="1400" smtClean="0"/>
              <a:t>${sessionScope.XXX}</a:t>
            </a:r>
            <a:r>
              <a:rPr lang="zh-CN" altLang="en-US" sz="1400" smtClean="0"/>
              <a:t>将数据展示</a:t>
            </a:r>
            <a:r>
              <a:rPr lang="zh-CN" altLang="en-US" sz="1400" smtClean="0"/>
              <a:t>在</a:t>
            </a:r>
            <a:r>
              <a:rPr lang="en-US" altLang="zh-CN" sz="1400" smtClean="0"/>
              <a:t>jsp</a:t>
            </a:r>
            <a:r>
              <a:rPr lang="zh-CN" altLang="en-US" sz="1400" smtClean="0"/>
              <a:t>页面中同理使用</a:t>
            </a:r>
            <a:r>
              <a:rPr lang="en-US" altLang="zh-CN" sz="1400" smtClean="0"/>
              <a:t>&lt;c:forEach&gt;</a:t>
            </a:r>
            <a:r>
              <a:rPr lang="zh-CN" altLang="en-US" sz="1400" smtClean="0"/>
              <a:t>标签遍历数据</a:t>
            </a:r>
            <a:r>
              <a:rPr lang="zh-CN" altLang="en-US" sz="1400"/>
              <a:t>，</a:t>
            </a:r>
            <a:r>
              <a:rPr lang="zh-CN" altLang="en-US" sz="1400" smtClean="0"/>
              <a:t>使用</a:t>
            </a:r>
            <a:r>
              <a:rPr lang="en-US" altLang="zh-CN" sz="1400" smtClean="0"/>
              <a:t>&lt;c:choose&gt;&lt;c:when&gt;&lt;c:else&gt;</a:t>
            </a:r>
            <a:r>
              <a:rPr lang="zh-CN" altLang="en-US" sz="1400" smtClean="0"/>
              <a:t>展示关闭账号</a:t>
            </a:r>
            <a:r>
              <a:rPr lang="zh-CN" altLang="en-US" sz="1400" smtClean="0"/>
              <a:t>按钮</a:t>
            </a:r>
            <a:endParaRPr lang="en-US" altLang="zh-CN" sz="1400" smtClean="0"/>
          </a:p>
          <a:p>
            <a:r>
              <a:rPr lang="zh-CN" altLang="en-US" sz="1400" smtClean="0"/>
              <a:t>或者 “账号已关闭”</a:t>
            </a:r>
            <a:r>
              <a:rPr lang="zh-CN" altLang="en-US" sz="1400" smtClean="0"/>
              <a:t>，而</a:t>
            </a:r>
            <a:r>
              <a:rPr lang="zh-CN" altLang="en-US" sz="1400" smtClean="0"/>
              <a:t>下</a:t>
            </a:r>
            <a:r>
              <a:rPr lang="zh-CN" altLang="en-US" sz="1400"/>
              <a:t>一</a:t>
            </a:r>
            <a:r>
              <a:rPr lang="zh-CN" altLang="en-US" sz="1400" smtClean="0"/>
              <a:t>页、上一页、首页、尾页、跳转</a:t>
            </a:r>
            <a:r>
              <a:rPr lang="zh-CN" altLang="en-US" sz="1400" smtClean="0"/>
              <a:t>都是通过传递</a:t>
            </a:r>
            <a:r>
              <a:rPr lang="en-US" altLang="zh-CN" sz="1400" smtClean="0"/>
              <a:t>currentPage</a:t>
            </a:r>
            <a:r>
              <a:rPr lang="zh-CN" altLang="en-US" sz="1400" smtClean="0"/>
              <a:t>（当前页数）</a:t>
            </a:r>
            <a:r>
              <a:rPr lang="zh-CN" altLang="en-US" sz="1400" smtClean="0"/>
              <a:t>参数来获取分页数据</a:t>
            </a:r>
            <a:endParaRPr lang="en-US" altLang="zh-CN" sz="1400" smtClean="0"/>
          </a:p>
        </p:txBody>
      </p:sp>
      <p:pic>
        <p:nvPicPr>
          <p:cNvPr id="7" name="图片 6"/>
          <p:cNvPicPr>
            <a:picLocks noChangeAspect="1"/>
          </p:cNvPicPr>
          <p:nvPr/>
        </p:nvPicPr>
        <p:blipFill>
          <a:blip r:embed="rId3"/>
          <a:stretch>
            <a:fillRect/>
          </a:stretch>
        </p:blipFill>
        <p:spPr>
          <a:xfrm>
            <a:off x="8330696" y="2340714"/>
            <a:ext cx="3679914" cy="4299856"/>
          </a:xfrm>
          <a:prstGeom prst="rect">
            <a:avLst/>
          </a:prstGeom>
        </p:spPr>
      </p:pic>
    </p:spTree>
    <p:extLst>
      <p:ext uri="{BB962C8B-B14F-4D97-AF65-F5344CB8AC3E}">
        <p14:creationId xmlns:p14="http://schemas.microsoft.com/office/powerpoint/2010/main" val="3926677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62370"/>
            <a:ext cx="7366119" cy="2031325"/>
          </a:xfrm>
          <a:prstGeom prst="rect">
            <a:avLst/>
          </a:prstGeom>
          <a:noFill/>
        </p:spPr>
        <p:txBody>
          <a:bodyPr wrap="none" rtlCol="0">
            <a:spAutoFit/>
          </a:bodyPr>
          <a:lstStyle/>
          <a:p>
            <a:r>
              <a:rPr lang="zh-CN" altLang="en-US" sz="1400" smtClean="0"/>
              <a:t>之后开始编写会议室相关页面，包括添加会议室，查看会议室列表，查看具体会议室详情，</a:t>
            </a:r>
            <a:endParaRPr lang="en-US" altLang="zh-CN" sz="1400" smtClean="0"/>
          </a:p>
          <a:p>
            <a:endParaRPr lang="en-US" altLang="zh-CN" sz="1400"/>
          </a:p>
          <a:p>
            <a:r>
              <a:rPr lang="zh-CN" altLang="en-US" sz="1400" smtClean="0"/>
              <a:t>这些操作其实就是对会议室表的增加和查询</a:t>
            </a:r>
            <a:endParaRPr lang="en-US" altLang="zh-CN" sz="1400" smtClean="0"/>
          </a:p>
          <a:p>
            <a:endParaRPr lang="en-US" altLang="zh-CN" sz="1400"/>
          </a:p>
          <a:p>
            <a:r>
              <a:rPr lang="zh-CN" altLang="en-US" sz="1400" smtClean="0"/>
              <a:t>插入数据时，除了表单中的数据，会议室的</a:t>
            </a:r>
            <a:r>
              <a:rPr lang="en-US" altLang="zh-CN" sz="1400" smtClean="0"/>
              <a:t>status</a:t>
            </a:r>
            <a:r>
              <a:rPr lang="zh-CN" altLang="en-US" sz="1400" smtClean="0"/>
              <a:t>默认为</a:t>
            </a:r>
            <a:r>
              <a:rPr lang="en-US" altLang="zh-CN" sz="1400" smtClean="0"/>
              <a:t>1</a:t>
            </a:r>
            <a:r>
              <a:rPr lang="zh-CN" altLang="en-US" sz="1400" smtClean="0"/>
              <a:t>，为可用</a:t>
            </a:r>
            <a:endParaRPr lang="en-US" altLang="zh-CN" sz="1400" smtClean="0"/>
          </a:p>
          <a:p>
            <a:endParaRPr lang="en-US" altLang="zh-CN" sz="1400" smtClean="0"/>
          </a:p>
          <a:p>
            <a:r>
              <a:rPr lang="zh-CN" altLang="en-US" sz="1400" smtClean="0"/>
              <a:t>当增加会议时，更新会议室</a:t>
            </a:r>
            <a:r>
              <a:rPr lang="en-US" altLang="zh-CN" sz="1400" smtClean="0"/>
              <a:t>status</a:t>
            </a:r>
            <a:r>
              <a:rPr lang="zh-CN" altLang="en-US" sz="1400" smtClean="0"/>
              <a:t>为</a:t>
            </a:r>
            <a:r>
              <a:rPr lang="en-US" altLang="zh-CN" sz="1400" smtClean="0"/>
              <a:t>0</a:t>
            </a:r>
            <a:r>
              <a:rPr lang="zh-CN" altLang="en-US" sz="1400" smtClean="0"/>
              <a:t>，为不可用</a:t>
            </a:r>
            <a:endParaRPr lang="en-US" altLang="zh-CN" sz="1400" smtClean="0"/>
          </a:p>
          <a:p>
            <a:endParaRPr lang="en-US" altLang="zh-CN" sz="1400"/>
          </a:p>
          <a:p>
            <a:r>
              <a:rPr lang="zh-CN" altLang="en-US" sz="1400" smtClean="0"/>
              <a:t>列表中查看详情传递会议室</a:t>
            </a:r>
            <a:r>
              <a:rPr lang="en-US" altLang="zh-CN" sz="1400" smtClean="0"/>
              <a:t>id</a:t>
            </a:r>
            <a:r>
              <a:rPr lang="zh-CN" altLang="en-US" sz="1400" smtClean="0"/>
              <a:t>，后台查询选定的会议室详情</a:t>
            </a:r>
            <a:endParaRPr lang="zh-CN" altLang="en-US" sz="1400"/>
          </a:p>
        </p:txBody>
      </p:sp>
      <p:pic>
        <p:nvPicPr>
          <p:cNvPr id="5" name="图片 4"/>
          <p:cNvPicPr>
            <a:picLocks noChangeAspect="1"/>
          </p:cNvPicPr>
          <p:nvPr/>
        </p:nvPicPr>
        <p:blipFill>
          <a:blip r:embed="rId2"/>
          <a:stretch>
            <a:fillRect/>
          </a:stretch>
        </p:blipFill>
        <p:spPr>
          <a:xfrm>
            <a:off x="5616723" y="3704069"/>
            <a:ext cx="6575277" cy="3049978"/>
          </a:xfrm>
          <a:prstGeom prst="rect">
            <a:avLst/>
          </a:prstGeom>
        </p:spPr>
      </p:pic>
      <p:pic>
        <p:nvPicPr>
          <p:cNvPr id="6" name="图片 5"/>
          <p:cNvPicPr>
            <a:picLocks noChangeAspect="1"/>
          </p:cNvPicPr>
          <p:nvPr/>
        </p:nvPicPr>
        <p:blipFill>
          <a:blip r:embed="rId3"/>
          <a:stretch>
            <a:fillRect/>
          </a:stretch>
        </p:blipFill>
        <p:spPr>
          <a:xfrm>
            <a:off x="102549" y="2578848"/>
            <a:ext cx="5221073" cy="4175199"/>
          </a:xfrm>
          <a:prstGeom prst="rect">
            <a:avLst/>
          </a:prstGeom>
        </p:spPr>
      </p:pic>
      <p:pic>
        <p:nvPicPr>
          <p:cNvPr id="7" name="图片 6"/>
          <p:cNvPicPr>
            <a:picLocks noChangeAspect="1"/>
          </p:cNvPicPr>
          <p:nvPr/>
        </p:nvPicPr>
        <p:blipFill>
          <a:blip r:embed="rId4"/>
          <a:stretch>
            <a:fillRect/>
          </a:stretch>
        </p:blipFill>
        <p:spPr>
          <a:xfrm>
            <a:off x="7140951" y="61413"/>
            <a:ext cx="2524342" cy="3588172"/>
          </a:xfrm>
          <a:prstGeom prst="rect">
            <a:avLst/>
          </a:prstGeom>
        </p:spPr>
      </p:pic>
    </p:spTree>
    <p:extLst>
      <p:ext uri="{BB962C8B-B14F-4D97-AF65-F5344CB8AC3E}">
        <p14:creationId xmlns:p14="http://schemas.microsoft.com/office/powerpoint/2010/main" val="348856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19895" y="272984"/>
            <a:ext cx="5551396" cy="4524315"/>
          </a:xfrm>
          <a:prstGeom prst="rect">
            <a:avLst/>
          </a:prstGeom>
          <a:noFill/>
        </p:spPr>
        <p:txBody>
          <a:bodyPr wrap="square" rtlCol="0">
            <a:spAutoFit/>
          </a:bodyPr>
          <a:lstStyle/>
          <a:p>
            <a:r>
              <a:rPr lang="zh-CN" altLang="en-US" smtClean="0"/>
              <a:t>获取预定会议中</a:t>
            </a:r>
            <a:r>
              <a:rPr lang="en-US" altLang="zh-CN" smtClean="0"/>
              <a:t>select</a:t>
            </a:r>
            <a:r>
              <a:rPr lang="zh-CN" altLang="en-US" smtClean="0"/>
              <a:t>中选择的多个</a:t>
            </a:r>
            <a:r>
              <a:rPr lang="en-US" altLang="zh-CN" smtClean="0"/>
              <a:t>option</a:t>
            </a:r>
            <a:r>
              <a:rPr lang="zh-CN" altLang="en-US" smtClean="0"/>
              <a:t>中的</a:t>
            </a:r>
            <a:r>
              <a:rPr lang="en-US" altLang="zh-CN" smtClean="0"/>
              <a:t>employee</a:t>
            </a:r>
            <a:r>
              <a:rPr lang="zh-CN" altLang="en-US" smtClean="0"/>
              <a:t>的</a:t>
            </a:r>
            <a:r>
              <a:rPr lang="en-US" altLang="zh-CN" smtClean="0"/>
              <a:t>id</a:t>
            </a:r>
            <a:r>
              <a:rPr lang="zh-CN" altLang="en-US" smtClean="0"/>
              <a:t>，参数终传不过去。</a:t>
            </a:r>
            <a:endParaRPr lang="en-US" altLang="zh-CN" smtClean="0"/>
          </a:p>
          <a:p>
            <a:endParaRPr lang="en-US" altLang="zh-CN"/>
          </a:p>
          <a:p>
            <a:r>
              <a:rPr lang="zh-CN" altLang="en-US" smtClean="0"/>
              <a:t>最后为了快速解决问题，我直接建立一个</a:t>
            </a:r>
            <a:r>
              <a:rPr lang="en-US" altLang="zh-CN" smtClean="0"/>
              <a:t>hidden</a:t>
            </a:r>
            <a:r>
              <a:rPr lang="zh-CN" altLang="en-US" smtClean="0"/>
              <a:t>的</a:t>
            </a:r>
            <a:r>
              <a:rPr lang="en-US" altLang="zh-CN" smtClean="0"/>
              <a:t>div</a:t>
            </a:r>
            <a:r>
              <a:rPr lang="zh-CN" altLang="en-US" smtClean="0"/>
              <a:t>，每当选择一个</a:t>
            </a:r>
            <a:r>
              <a:rPr lang="en-US" altLang="zh-CN" smtClean="0"/>
              <a:t>option</a:t>
            </a:r>
            <a:r>
              <a:rPr lang="zh-CN" altLang="en-US" smtClean="0"/>
              <a:t>就在</a:t>
            </a:r>
            <a:r>
              <a:rPr lang="en-US" altLang="zh-CN" smtClean="0"/>
              <a:t>&lt;div type=“hidden” id=“hiddenArea”&gt;</a:t>
            </a:r>
            <a:r>
              <a:rPr lang="zh-CN" altLang="en-US" smtClean="0"/>
              <a:t>中添加一个</a:t>
            </a:r>
            <a:endParaRPr lang="en-US" altLang="zh-CN" smtClean="0"/>
          </a:p>
          <a:p>
            <a:r>
              <a:rPr lang="zh-CN" altLang="en-US" smtClean="0"/>
              <a:t>子元素，这样就可以很顺利的使用</a:t>
            </a:r>
            <a:r>
              <a:rPr lang="en-US" altLang="zh-CN" smtClean="0"/>
              <a:t>spring</a:t>
            </a:r>
            <a:r>
              <a:rPr lang="zh-CN" altLang="en-US" smtClean="0"/>
              <a:t>获取</a:t>
            </a:r>
            <a:r>
              <a:rPr lang="en-US" altLang="zh-CN" smtClean="0"/>
              <a:t>employee</a:t>
            </a:r>
            <a:r>
              <a:rPr lang="zh-CN" altLang="en-US" smtClean="0"/>
              <a:t>集合数据</a:t>
            </a:r>
            <a:endParaRPr lang="en-US" altLang="zh-CN" smtClean="0"/>
          </a:p>
          <a:p>
            <a:endParaRPr lang="en-US" altLang="zh-CN"/>
          </a:p>
          <a:p>
            <a:r>
              <a:rPr lang="zh-CN" altLang="en-US" smtClean="0"/>
              <a:t>选择会议室和之前注册时的部门一样，在跳转前获取所有会议室（可用）遍历添加到</a:t>
            </a:r>
            <a:r>
              <a:rPr lang="en-US" altLang="zh-CN" smtClean="0"/>
              <a:t>select</a:t>
            </a:r>
            <a:r>
              <a:rPr lang="zh-CN" altLang="en-US" smtClean="0"/>
              <a:t>中</a:t>
            </a:r>
            <a:endParaRPr lang="en-US" altLang="zh-CN" smtClean="0"/>
          </a:p>
          <a:p>
            <a:endParaRPr lang="en-US" altLang="zh-CN"/>
          </a:p>
          <a:p>
            <a:r>
              <a:rPr lang="zh-CN" altLang="en-US" smtClean="0"/>
              <a:t>而最后一项参会人员，使用了</a:t>
            </a:r>
            <a:r>
              <a:rPr lang="en-US" altLang="zh-CN" smtClean="0"/>
              <a:t>ajax</a:t>
            </a:r>
            <a:r>
              <a:rPr lang="zh-CN" altLang="en-US" smtClean="0"/>
              <a:t>，传递部门</a:t>
            </a:r>
            <a:r>
              <a:rPr lang="en-US" altLang="zh-CN" smtClean="0"/>
              <a:t>id</a:t>
            </a:r>
            <a:r>
              <a:rPr lang="zh-CN" altLang="en-US" smtClean="0"/>
              <a:t>作为参数，异步获取是该部门的有效的员工（</a:t>
            </a:r>
            <a:r>
              <a:rPr lang="en-US" altLang="zh-CN" smtClean="0"/>
              <a:t>status</a:t>
            </a:r>
            <a:r>
              <a:rPr lang="zh-CN" altLang="en-US" smtClean="0"/>
              <a:t>为</a:t>
            </a:r>
            <a:r>
              <a:rPr lang="en-US" altLang="zh-CN" smtClean="0"/>
              <a:t>1</a:t>
            </a:r>
            <a:r>
              <a:rPr lang="zh-CN" altLang="en-US" smtClean="0"/>
              <a:t>）集合遍历添加到</a:t>
            </a:r>
            <a:r>
              <a:rPr lang="en-US" altLang="zh-CN" smtClean="0"/>
              <a:t>select</a:t>
            </a:r>
            <a:r>
              <a:rPr lang="zh-CN" altLang="en-US" smtClean="0"/>
              <a:t>中</a:t>
            </a:r>
            <a:endParaRPr lang="en-US" altLang="zh-CN" smtClean="0"/>
          </a:p>
          <a:p>
            <a:endParaRPr lang="en-US" altLang="zh-CN" smtClean="0"/>
          </a:p>
        </p:txBody>
      </p:sp>
      <p:pic>
        <p:nvPicPr>
          <p:cNvPr id="5" name="图片 4"/>
          <p:cNvPicPr>
            <a:picLocks noChangeAspect="1"/>
          </p:cNvPicPr>
          <p:nvPr/>
        </p:nvPicPr>
        <p:blipFill>
          <a:blip r:embed="rId2"/>
          <a:stretch>
            <a:fillRect/>
          </a:stretch>
        </p:blipFill>
        <p:spPr>
          <a:xfrm>
            <a:off x="115308" y="0"/>
            <a:ext cx="5914254" cy="6413679"/>
          </a:xfrm>
          <a:prstGeom prst="rect">
            <a:avLst/>
          </a:prstGeom>
        </p:spPr>
      </p:pic>
      <p:pic>
        <p:nvPicPr>
          <p:cNvPr id="6" name="图片 5"/>
          <p:cNvPicPr>
            <a:picLocks noChangeAspect="1"/>
          </p:cNvPicPr>
          <p:nvPr/>
        </p:nvPicPr>
        <p:blipFill>
          <a:blip r:embed="rId3"/>
          <a:stretch>
            <a:fillRect/>
          </a:stretch>
        </p:blipFill>
        <p:spPr>
          <a:xfrm>
            <a:off x="6219895" y="5518329"/>
            <a:ext cx="2352675" cy="895350"/>
          </a:xfrm>
          <a:prstGeom prst="rect">
            <a:avLst/>
          </a:prstGeom>
        </p:spPr>
      </p:pic>
      <p:pic>
        <p:nvPicPr>
          <p:cNvPr id="7" name="图片 6"/>
          <p:cNvPicPr>
            <a:picLocks noChangeAspect="1"/>
          </p:cNvPicPr>
          <p:nvPr/>
        </p:nvPicPr>
        <p:blipFill>
          <a:blip r:embed="rId4"/>
          <a:stretch>
            <a:fillRect/>
          </a:stretch>
        </p:blipFill>
        <p:spPr>
          <a:xfrm>
            <a:off x="8816668" y="4520301"/>
            <a:ext cx="3286125" cy="1790700"/>
          </a:xfrm>
          <a:prstGeom prst="rect">
            <a:avLst/>
          </a:prstGeom>
        </p:spPr>
      </p:pic>
    </p:spTree>
    <p:extLst>
      <p:ext uri="{BB962C8B-B14F-4D97-AF65-F5344CB8AC3E}">
        <p14:creationId xmlns:p14="http://schemas.microsoft.com/office/powerpoint/2010/main" val="1487781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67" y="6021309"/>
            <a:ext cx="11100986" cy="646331"/>
          </a:xfrm>
          <a:prstGeom prst="rect">
            <a:avLst/>
          </a:prstGeom>
        </p:spPr>
        <p:txBody>
          <a:bodyPr wrap="square">
            <a:spAutoFit/>
          </a:bodyPr>
          <a:lstStyle/>
          <a:p>
            <a:r>
              <a:rPr lang="zh-CN" altLang="en-US" smtClean="0"/>
              <a:t>观察演示</a:t>
            </a:r>
            <a:r>
              <a:rPr lang="zh-CN" altLang="en-US"/>
              <a:t>页面截</a:t>
            </a:r>
            <a:r>
              <a:rPr lang="zh-CN" altLang="en-US"/>
              <a:t>图</a:t>
            </a:r>
            <a:r>
              <a:rPr lang="zh-CN" altLang="en-US" smtClean="0"/>
              <a:t>就</a:t>
            </a:r>
            <a:r>
              <a:rPr lang="zh-CN" altLang="en-US"/>
              <a:t>不难</a:t>
            </a:r>
            <a:r>
              <a:rPr lang="zh-CN" altLang="en-US" smtClean="0"/>
              <a:t>发现</a:t>
            </a:r>
            <a:endParaRPr lang="en-US" altLang="zh-CN"/>
          </a:p>
          <a:p>
            <a:r>
              <a:rPr lang="zh-CN" altLang="en-US"/>
              <a:t>我的预定和最新通知的三个查询都是一样的，只不过查询的条件发生了变化</a:t>
            </a:r>
            <a:endParaRPr lang="en-US" altLang="zh-CN"/>
          </a:p>
        </p:txBody>
      </p:sp>
      <p:pic>
        <p:nvPicPr>
          <p:cNvPr id="5" name="图片 4"/>
          <p:cNvPicPr>
            <a:picLocks noChangeAspect="1"/>
          </p:cNvPicPr>
          <p:nvPr/>
        </p:nvPicPr>
        <p:blipFill>
          <a:blip r:embed="rId2"/>
          <a:stretch>
            <a:fillRect/>
          </a:stretch>
        </p:blipFill>
        <p:spPr>
          <a:xfrm>
            <a:off x="68367" y="196552"/>
            <a:ext cx="12011492" cy="5682954"/>
          </a:xfrm>
          <a:prstGeom prst="rect">
            <a:avLst/>
          </a:prstGeom>
        </p:spPr>
      </p:pic>
    </p:spTree>
    <p:extLst>
      <p:ext uri="{BB962C8B-B14F-4D97-AF65-F5344CB8AC3E}">
        <p14:creationId xmlns:p14="http://schemas.microsoft.com/office/powerpoint/2010/main" val="161517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190" y="4097867"/>
            <a:ext cx="7896095" cy="3077766"/>
          </a:xfrm>
          <a:prstGeom prst="rect">
            <a:avLst/>
          </a:prstGeom>
          <a:noFill/>
        </p:spPr>
        <p:txBody>
          <a:bodyPr wrap="square" rtlCol="0">
            <a:spAutoFit/>
          </a:bodyPr>
          <a:lstStyle/>
          <a:p>
            <a:r>
              <a:rPr lang="zh-CN" altLang="en-US" sz="1600" smtClean="0"/>
              <a:t>我预定的会议的条件是：</a:t>
            </a:r>
            <a:endParaRPr lang="en-US" altLang="zh-CN" sz="1600" smtClean="0"/>
          </a:p>
          <a:p>
            <a:r>
              <a:rPr lang="en-US" altLang="zh-CN" sz="1600" smtClean="0"/>
              <a:t>1</a:t>
            </a:r>
            <a:r>
              <a:rPr lang="zh-CN" altLang="en-US" sz="1600" smtClean="0"/>
              <a:t>、该会议的创建者必须是当前登录</a:t>
            </a:r>
            <a:r>
              <a:rPr lang="en-US" altLang="zh-CN" sz="1600" smtClean="0"/>
              <a:t>employee</a:t>
            </a:r>
          </a:p>
          <a:p>
            <a:r>
              <a:rPr lang="en-US" altLang="zh-CN" sz="1600" smtClean="0"/>
              <a:t>2</a:t>
            </a:r>
            <a:r>
              <a:rPr lang="zh-CN" altLang="en-US" sz="1600" smtClean="0"/>
              <a:t>、会议的状态</a:t>
            </a:r>
            <a:r>
              <a:rPr lang="en-US" altLang="zh-CN" sz="1600" smtClean="0"/>
              <a:t>status</a:t>
            </a:r>
            <a:r>
              <a:rPr lang="zh-CN" altLang="en-US" sz="1600" smtClean="0"/>
              <a:t>必须是有效也就是</a:t>
            </a:r>
            <a:r>
              <a:rPr lang="en-US" altLang="zh-CN" sz="1600" smtClean="0"/>
              <a:t>1</a:t>
            </a:r>
          </a:p>
          <a:p>
            <a:endParaRPr lang="en-US" altLang="zh-CN" sz="1600"/>
          </a:p>
          <a:p>
            <a:r>
              <a:rPr lang="zh-CN" altLang="en-US" sz="1600" smtClean="0"/>
              <a:t>最新通知中未来七天我要参加的会议的条件是：</a:t>
            </a:r>
            <a:endParaRPr lang="en-US" altLang="zh-CN" sz="1600" smtClean="0"/>
          </a:p>
          <a:p>
            <a:r>
              <a:rPr lang="en-US" altLang="zh-CN" sz="1600" smtClean="0"/>
              <a:t>1</a:t>
            </a:r>
            <a:r>
              <a:rPr lang="zh-CN" altLang="en-US" sz="1600" smtClean="0"/>
              <a:t>、会议日期减去当前日期必须是大于</a:t>
            </a:r>
            <a:r>
              <a:rPr lang="en-US" altLang="zh-CN" sz="1600" smtClean="0"/>
              <a:t>0</a:t>
            </a:r>
            <a:r>
              <a:rPr lang="zh-CN" altLang="en-US" sz="1600" smtClean="0"/>
              <a:t>小于</a:t>
            </a:r>
            <a:r>
              <a:rPr lang="en-US" altLang="zh-CN" sz="1600" smtClean="0"/>
              <a:t>7</a:t>
            </a:r>
            <a:r>
              <a:rPr lang="zh-CN" altLang="en-US" sz="1600" smtClean="0"/>
              <a:t>，</a:t>
            </a:r>
            <a:endParaRPr lang="en-US" altLang="zh-CN" sz="1600" smtClean="0"/>
          </a:p>
          <a:p>
            <a:r>
              <a:rPr lang="en-US" altLang="zh-CN" sz="1600" smtClean="0"/>
              <a:t>2</a:t>
            </a:r>
            <a:r>
              <a:rPr lang="zh-CN" altLang="en-US" sz="1600" smtClean="0"/>
              <a:t>、当前登录的</a:t>
            </a:r>
            <a:r>
              <a:rPr lang="en-US" altLang="zh-CN" sz="1600" smtClean="0"/>
              <a:t>employee</a:t>
            </a:r>
            <a:r>
              <a:rPr lang="zh-CN" altLang="en-US" sz="1600" smtClean="0"/>
              <a:t>必须存在于中间表中的会议（</a:t>
            </a:r>
            <a:r>
              <a:rPr lang="en-US" altLang="zh-CN" sz="1600" smtClean="0"/>
              <a:t>id</a:t>
            </a:r>
            <a:r>
              <a:rPr lang="zh-CN" altLang="en-US" sz="1600" smtClean="0"/>
              <a:t>为当前查询列表中的有效会议）</a:t>
            </a:r>
            <a:endParaRPr lang="en-US" altLang="zh-CN" sz="1600" smtClean="0"/>
          </a:p>
          <a:p>
            <a:endParaRPr lang="en-US" altLang="zh-CN" sz="1600"/>
          </a:p>
          <a:p>
            <a:r>
              <a:rPr lang="zh-CN" altLang="en-US" sz="1600" smtClean="0"/>
              <a:t>已取消的会议的条件是：</a:t>
            </a:r>
            <a:endParaRPr lang="en-US" altLang="zh-CN" sz="1600" smtClean="0"/>
          </a:p>
          <a:p>
            <a:r>
              <a:rPr lang="en-US" altLang="zh-CN" sz="1600" smtClean="0"/>
              <a:t>1</a:t>
            </a:r>
            <a:r>
              <a:rPr lang="zh-CN" altLang="en-US" sz="1600" smtClean="0"/>
              <a:t>、</a:t>
            </a:r>
            <a:r>
              <a:rPr lang="zh-CN" altLang="en-US" sz="1600"/>
              <a:t>当前登录的</a:t>
            </a:r>
            <a:r>
              <a:rPr lang="en-US" altLang="zh-CN" sz="1600"/>
              <a:t>employee</a:t>
            </a:r>
            <a:r>
              <a:rPr lang="zh-CN" altLang="en-US" sz="1600"/>
              <a:t>必须存在于中间表中的会议（</a:t>
            </a:r>
            <a:r>
              <a:rPr lang="en-US" altLang="zh-CN" sz="1600"/>
              <a:t>id</a:t>
            </a:r>
            <a:r>
              <a:rPr lang="zh-CN" altLang="en-US" sz="1600"/>
              <a:t>为当前查询列表中的有效会议）</a:t>
            </a:r>
            <a:endParaRPr lang="en-US" altLang="zh-CN" sz="1600"/>
          </a:p>
          <a:p>
            <a:r>
              <a:rPr lang="en-US" altLang="zh-CN" sz="1600" smtClean="0"/>
              <a:t>2</a:t>
            </a:r>
            <a:r>
              <a:rPr lang="zh-CN" altLang="en-US" sz="1600" smtClean="0"/>
              <a:t>、会议的状态</a:t>
            </a:r>
            <a:r>
              <a:rPr lang="en-US" altLang="zh-CN" sz="1600" smtClean="0"/>
              <a:t>status</a:t>
            </a:r>
            <a:r>
              <a:rPr lang="zh-CN" altLang="en-US" sz="1600" smtClean="0"/>
              <a:t>必须是无效也就是</a:t>
            </a:r>
            <a:r>
              <a:rPr lang="en-US" altLang="zh-CN" sz="1600"/>
              <a:t>0</a:t>
            </a:r>
            <a:endParaRPr lang="en-US" altLang="zh-CN" sz="1600" smtClean="0"/>
          </a:p>
          <a:p>
            <a:endParaRPr lang="en-US" altLang="zh-CN" smtClean="0"/>
          </a:p>
        </p:txBody>
      </p:sp>
      <p:pic>
        <p:nvPicPr>
          <p:cNvPr id="5" name="图片 4"/>
          <p:cNvPicPr>
            <a:picLocks noChangeAspect="1"/>
          </p:cNvPicPr>
          <p:nvPr/>
        </p:nvPicPr>
        <p:blipFill>
          <a:blip r:embed="rId2"/>
          <a:stretch>
            <a:fillRect/>
          </a:stretch>
        </p:blipFill>
        <p:spPr>
          <a:xfrm>
            <a:off x="0" y="210169"/>
            <a:ext cx="7116418" cy="2049877"/>
          </a:xfrm>
          <a:prstGeom prst="rect">
            <a:avLst/>
          </a:prstGeom>
        </p:spPr>
      </p:pic>
      <p:pic>
        <p:nvPicPr>
          <p:cNvPr id="6" name="图片 5"/>
          <p:cNvPicPr>
            <a:picLocks noChangeAspect="1"/>
          </p:cNvPicPr>
          <p:nvPr/>
        </p:nvPicPr>
        <p:blipFill>
          <a:blip r:embed="rId3"/>
          <a:stretch>
            <a:fillRect/>
          </a:stretch>
        </p:blipFill>
        <p:spPr>
          <a:xfrm>
            <a:off x="0" y="2366525"/>
            <a:ext cx="7814863" cy="1731342"/>
          </a:xfrm>
          <a:prstGeom prst="rect">
            <a:avLst/>
          </a:prstGeom>
        </p:spPr>
      </p:pic>
    </p:spTree>
    <p:extLst>
      <p:ext uri="{BB962C8B-B14F-4D97-AF65-F5344CB8AC3E}">
        <p14:creationId xmlns:p14="http://schemas.microsoft.com/office/powerpoint/2010/main" val="2821881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20433" y="122627"/>
            <a:ext cx="5947671" cy="2707154"/>
          </a:xfrm>
          <a:prstGeom prst="rect">
            <a:avLst/>
          </a:prstGeom>
        </p:spPr>
      </p:pic>
      <p:sp>
        <p:nvSpPr>
          <p:cNvPr id="5" name="文本框 4"/>
          <p:cNvSpPr txBox="1"/>
          <p:nvPr/>
        </p:nvSpPr>
        <p:spPr>
          <a:xfrm>
            <a:off x="6477711" y="444360"/>
            <a:ext cx="5350931" cy="2862322"/>
          </a:xfrm>
          <a:prstGeom prst="rect">
            <a:avLst/>
          </a:prstGeom>
          <a:noFill/>
        </p:spPr>
        <p:txBody>
          <a:bodyPr wrap="square" rtlCol="0">
            <a:spAutoFit/>
          </a:bodyPr>
          <a:lstStyle/>
          <a:p>
            <a:r>
              <a:rPr lang="zh-CN" altLang="en-US" smtClean="0"/>
              <a:t>修改会议预定，也就是可以选择取消会议，当然只能是当前会议的创建者才能取消会议，如果仅仅只被预定者</a:t>
            </a:r>
            <a:endParaRPr lang="en-US" altLang="zh-CN" smtClean="0"/>
          </a:p>
          <a:p>
            <a:r>
              <a:rPr lang="zh-CN" altLang="en-US" smtClean="0"/>
              <a:t>要求参加会议时不能取消会议的，只能查看会议详情。</a:t>
            </a:r>
            <a:endParaRPr lang="en-US" altLang="zh-CN" smtClean="0"/>
          </a:p>
          <a:p>
            <a:r>
              <a:rPr lang="zh-CN" altLang="en-US" smtClean="0"/>
              <a:t>代码实现是通过判断</a:t>
            </a:r>
            <a:r>
              <a:rPr lang="en-US" altLang="zh-CN" smtClean="0"/>
              <a:t>${sessonScope.id}</a:t>
            </a:r>
            <a:r>
              <a:rPr lang="zh-CN" altLang="en-US" smtClean="0"/>
              <a:t>是否等于</a:t>
            </a:r>
            <a:r>
              <a:rPr lang="en-US" altLang="zh-CN" smtClean="0"/>
              <a:t>${meeting.creator.id}</a:t>
            </a:r>
            <a:r>
              <a:rPr lang="zh-CN" altLang="en-US" smtClean="0"/>
              <a:t>，相等就有取消按钮</a:t>
            </a:r>
            <a:endParaRPr lang="en-US" altLang="zh-CN" smtClean="0"/>
          </a:p>
          <a:p>
            <a:endParaRPr lang="en-US" altLang="zh-CN"/>
          </a:p>
          <a:p>
            <a:r>
              <a:rPr lang="zh-CN" altLang="en-US" smtClean="0"/>
              <a:t>取消会议也是使用了</a:t>
            </a:r>
            <a:r>
              <a:rPr lang="en-US" altLang="zh-CN" smtClean="0"/>
              <a:t>ajax</a:t>
            </a:r>
            <a:r>
              <a:rPr lang="zh-CN" altLang="en-US" smtClean="0"/>
              <a:t>，异步更新</a:t>
            </a:r>
            <a:r>
              <a:rPr lang="en-US" altLang="zh-CN" smtClean="0"/>
              <a:t>meeting</a:t>
            </a:r>
            <a:r>
              <a:rPr lang="zh-CN" altLang="en-US" smtClean="0"/>
              <a:t>的</a:t>
            </a:r>
            <a:r>
              <a:rPr lang="en-US" altLang="zh-CN" smtClean="0"/>
              <a:t>status</a:t>
            </a:r>
          </a:p>
          <a:p>
            <a:endParaRPr lang="zh-CN" altLang="en-US"/>
          </a:p>
        </p:txBody>
      </p:sp>
      <p:pic>
        <p:nvPicPr>
          <p:cNvPr id="6" name="图片 5"/>
          <p:cNvPicPr>
            <a:picLocks noChangeAspect="1"/>
          </p:cNvPicPr>
          <p:nvPr/>
        </p:nvPicPr>
        <p:blipFill>
          <a:blip r:embed="rId3"/>
          <a:stretch>
            <a:fillRect/>
          </a:stretch>
        </p:blipFill>
        <p:spPr>
          <a:xfrm>
            <a:off x="205099" y="3303711"/>
            <a:ext cx="5967401" cy="2985994"/>
          </a:xfrm>
          <a:prstGeom prst="rect">
            <a:avLst/>
          </a:prstGeom>
        </p:spPr>
      </p:pic>
    </p:spTree>
    <p:extLst>
      <p:ext uri="{BB962C8B-B14F-4D97-AF65-F5344CB8AC3E}">
        <p14:creationId xmlns:p14="http://schemas.microsoft.com/office/powerpoint/2010/main" val="221382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52031" y="158658"/>
            <a:ext cx="8949053" cy="1754326"/>
          </a:xfrm>
          <a:prstGeom prst="rect">
            <a:avLst/>
          </a:prstGeom>
          <a:noFill/>
        </p:spPr>
        <p:txBody>
          <a:bodyPr wrap="none" rtlCol="0">
            <a:spAutoFit/>
          </a:bodyPr>
          <a:lstStyle/>
          <a:p>
            <a:r>
              <a:rPr lang="zh-CN" altLang="en-US" smtClean="0"/>
              <a:t>登录部分，登录就是查询数据库中</a:t>
            </a:r>
            <a:r>
              <a:rPr lang="en-US" altLang="zh-CN" smtClean="0"/>
              <a:t>employee</a:t>
            </a:r>
            <a:r>
              <a:rPr lang="zh-CN" altLang="en-US" smtClean="0"/>
              <a:t>是否存在，登录后保存在</a:t>
            </a:r>
            <a:r>
              <a:rPr lang="en-US" altLang="zh-CN" smtClean="0"/>
              <a:t>session</a:t>
            </a:r>
            <a:r>
              <a:rPr lang="zh-CN" altLang="en-US" smtClean="0"/>
              <a:t>域对象中，</a:t>
            </a:r>
            <a:endParaRPr lang="en-US" altLang="zh-CN" smtClean="0"/>
          </a:p>
          <a:p>
            <a:endParaRPr lang="en-US" altLang="zh-CN" smtClean="0"/>
          </a:p>
          <a:p>
            <a:endParaRPr lang="en-US" altLang="zh-CN"/>
          </a:p>
          <a:p>
            <a:r>
              <a:rPr lang="zh-CN" altLang="en-US" smtClean="0"/>
              <a:t>使用</a:t>
            </a:r>
            <a:r>
              <a:rPr lang="en-US" altLang="zh-CN" smtClean="0"/>
              <a:t>filter</a:t>
            </a:r>
            <a:r>
              <a:rPr lang="zh-CN" altLang="en-US" smtClean="0"/>
              <a:t>过滤器，创建一个</a:t>
            </a:r>
            <a:r>
              <a:rPr lang="en-US" altLang="zh-CN" smtClean="0"/>
              <a:t>homeFilter</a:t>
            </a:r>
            <a:r>
              <a:rPr lang="zh-CN" altLang="en-US" smtClean="0"/>
              <a:t>，简单的来讲</a:t>
            </a:r>
            <a:endParaRPr lang="en-US" altLang="zh-CN"/>
          </a:p>
          <a:p>
            <a:r>
              <a:rPr lang="zh-CN" altLang="en-US" smtClean="0"/>
              <a:t>当用户已经登录依然访问登录页面，自动跳转到主页</a:t>
            </a:r>
            <a:endParaRPr lang="en-US" altLang="zh-CN" smtClean="0"/>
          </a:p>
          <a:p>
            <a:r>
              <a:rPr lang="zh-CN" altLang="en-US" smtClean="0"/>
              <a:t>当</a:t>
            </a:r>
            <a:r>
              <a:rPr lang="en-US" altLang="zh-CN" smtClean="0"/>
              <a:t>session</a:t>
            </a:r>
            <a:r>
              <a:rPr lang="zh-CN" altLang="en-US" smtClean="0"/>
              <a:t>域对象中没有</a:t>
            </a:r>
            <a:r>
              <a:rPr lang="en-US" altLang="zh-CN" smtClean="0"/>
              <a:t>employee</a:t>
            </a:r>
            <a:r>
              <a:rPr lang="zh-CN" altLang="en-US" smtClean="0"/>
              <a:t>，访问主页自动跳转到登录页面</a:t>
            </a:r>
            <a:endParaRPr lang="en-US" altLang="zh-CN" smtClean="0"/>
          </a:p>
        </p:txBody>
      </p:sp>
      <p:pic>
        <p:nvPicPr>
          <p:cNvPr id="5" name="图片 4"/>
          <p:cNvPicPr>
            <a:picLocks noChangeAspect="1"/>
          </p:cNvPicPr>
          <p:nvPr/>
        </p:nvPicPr>
        <p:blipFill>
          <a:blip r:embed="rId2"/>
          <a:stretch>
            <a:fillRect/>
          </a:stretch>
        </p:blipFill>
        <p:spPr>
          <a:xfrm>
            <a:off x="752031" y="2234193"/>
            <a:ext cx="7972425" cy="4457700"/>
          </a:xfrm>
          <a:prstGeom prst="rect">
            <a:avLst/>
          </a:prstGeom>
        </p:spPr>
      </p:pic>
    </p:spTree>
    <p:extLst>
      <p:ext uri="{BB962C8B-B14F-4D97-AF65-F5344CB8AC3E}">
        <p14:creationId xmlns:p14="http://schemas.microsoft.com/office/powerpoint/2010/main" val="87691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296" y="0"/>
            <a:ext cx="10515600" cy="1325563"/>
          </a:xfrm>
        </p:spPr>
        <p:txBody>
          <a:bodyPr/>
          <a:lstStyle/>
          <a:p>
            <a:r>
              <a:rPr lang="en-US" altLang="zh-CN" smtClean="0"/>
              <a:t>07</a:t>
            </a:r>
            <a:r>
              <a:rPr lang="zh-CN" altLang="en-US" smtClean="0"/>
              <a:t>小组</a:t>
            </a:r>
            <a:r>
              <a:rPr lang="zh-CN" altLang="en-US" smtClean="0"/>
              <a:t>任务分配</a:t>
            </a:r>
            <a:endParaRPr lang="zh-CN" altLang="en-US"/>
          </a:p>
        </p:txBody>
      </p:sp>
      <p:sp>
        <p:nvSpPr>
          <p:cNvPr id="3" name="内容占位符 2"/>
          <p:cNvSpPr>
            <a:spLocks noGrp="1"/>
          </p:cNvSpPr>
          <p:nvPr>
            <p:ph idx="1"/>
          </p:nvPr>
        </p:nvSpPr>
        <p:spPr>
          <a:xfrm>
            <a:off x="278296" y="1127152"/>
            <a:ext cx="10515600" cy="2025158"/>
          </a:xfrm>
        </p:spPr>
        <p:txBody>
          <a:bodyPr/>
          <a:lstStyle/>
          <a:p>
            <a:r>
              <a:rPr lang="en-US" altLang="zh-CN" smtClean="0"/>
              <a:t>1</a:t>
            </a:r>
            <a:r>
              <a:rPr lang="zh-CN" altLang="en-US" smtClean="0"/>
              <a:t>、傅双波</a:t>
            </a:r>
            <a:r>
              <a:rPr lang="en-US" altLang="zh-CN" smtClean="0"/>
              <a:t>	java</a:t>
            </a:r>
            <a:r>
              <a:rPr lang="zh-CN" altLang="en-US" smtClean="0"/>
              <a:t>后台、前端部分样式</a:t>
            </a:r>
            <a:endParaRPr lang="en-US" altLang="zh-CN" smtClean="0"/>
          </a:p>
          <a:p>
            <a:r>
              <a:rPr lang="en-US" altLang="zh-CN" smtClean="0"/>
              <a:t>2</a:t>
            </a:r>
            <a:r>
              <a:rPr lang="zh-CN" altLang="en-US" smtClean="0"/>
              <a:t>、胡亮亮</a:t>
            </a:r>
            <a:r>
              <a:rPr lang="en-US" altLang="zh-CN" smtClean="0"/>
              <a:t>	</a:t>
            </a:r>
            <a:r>
              <a:rPr lang="zh-CN" altLang="en-US" smtClean="0"/>
              <a:t>需求分析、前端部分样式</a:t>
            </a:r>
            <a:endParaRPr lang="en-US" altLang="zh-CN" smtClean="0"/>
          </a:p>
          <a:p>
            <a:r>
              <a:rPr lang="en-US" altLang="zh-CN" smtClean="0"/>
              <a:t>3</a:t>
            </a:r>
            <a:r>
              <a:rPr lang="zh-CN" altLang="en-US" smtClean="0"/>
              <a:t>、韩枭锋</a:t>
            </a:r>
            <a:r>
              <a:rPr lang="en-US" altLang="zh-CN" smtClean="0"/>
              <a:t>	</a:t>
            </a:r>
            <a:r>
              <a:rPr lang="zh-CN" altLang="en-US" smtClean="0"/>
              <a:t>数据库设计、前端部分样式</a:t>
            </a:r>
            <a:endParaRPr lang="en-US" altLang="zh-CN" smtClean="0"/>
          </a:p>
          <a:p>
            <a:r>
              <a:rPr lang="en-US" altLang="zh-CN" smtClean="0"/>
              <a:t>4</a:t>
            </a:r>
            <a:r>
              <a:rPr lang="zh-CN" altLang="en-US" smtClean="0"/>
              <a:t>、曹航</a:t>
            </a:r>
            <a:r>
              <a:rPr lang="en-US" altLang="zh-CN" smtClean="0"/>
              <a:t>	</a:t>
            </a:r>
            <a:r>
              <a:rPr lang="en-US" altLang="zh-CN" smtClean="0"/>
              <a:t>	</a:t>
            </a:r>
            <a:r>
              <a:rPr lang="zh-CN" altLang="en-US" smtClean="0"/>
              <a:t>前端页面部分样式</a:t>
            </a:r>
            <a:endParaRPr lang="zh-CN" altLang="en-US"/>
          </a:p>
        </p:txBody>
      </p:sp>
      <p:sp>
        <p:nvSpPr>
          <p:cNvPr id="4" name="文本框 3"/>
          <p:cNvSpPr txBox="1"/>
          <p:nvPr/>
        </p:nvSpPr>
        <p:spPr>
          <a:xfrm>
            <a:off x="346661" y="4989655"/>
            <a:ext cx="6011409" cy="1508105"/>
          </a:xfrm>
          <a:prstGeom prst="rect">
            <a:avLst/>
          </a:prstGeom>
          <a:noFill/>
        </p:spPr>
        <p:txBody>
          <a:bodyPr wrap="square" rtlCol="0">
            <a:spAutoFit/>
          </a:bodyPr>
          <a:lstStyle/>
          <a:p>
            <a:r>
              <a:rPr lang="en-US" altLang="zh-CN" sz="3200" smtClean="0"/>
              <a:t>07</a:t>
            </a:r>
            <a:r>
              <a:rPr lang="zh-CN" altLang="en-US" sz="3200" smtClean="0"/>
              <a:t>小组会议管理系统编写时间</a:t>
            </a:r>
            <a:endParaRPr lang="en-US" altLang="zh-CN" sz="3200" smtClean="0"/>
          </a:p>
          <a:p>
            <a:endParaRPr lang="en-US" altLang="zh-CN" sz="3200" smtClean="0"/>
          </a:p>
          <a:p>
            <a:r>
              <a:rPr lang="en-US" altLang="zh-CN" sz="2800" smtClean="0"/>
              <a:t>2017.08.20 – 2017.08.23</a:t>
            </a:r>
            <a:endParaRPr lang="zh-CN" altLang="en-US" sz="2800"/>
          </a:p>
        </p:txBody>
      </p:sp>
    </p:spTree>
    <p:extLst>
      <p:ext uri="{BB962C8B-B14F-4D97-AF65-F5344CB8AC3E}">
        <p14:creationId xmlns:p14="http://schemas.microsoft.com/office/powerpoint/2010/main" val="1711488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635" y="384560"/>
            <a:ext cx="10627718" cy="646331"/>
          </a:xfrm>
          <a:prstGeom prst="rect">
            <a:avLst/>
          </a:prstGeom>
          <a:noFill/>
        </p:spPr>
        <p:txBody>
          <a:bodyPr wrap="none" rtlCol="0">
            <a:spAutoFit/>
          </a:bodyPr>
          <a:lstStyle/>
          <a:p>
            <a:r>
              <a:rPr lang="zh-CN" altLang="en-US" smtClean="0"/>
              <a:t>至于表单验证方面，只是加了简单的验证，前两个用</a:t>
            </a:r>
            <a:r>
              <a:rPr lang="en-US" altLang="zh-CN" smtClean="0"/>
              <a:t>js</a:t>
            </a:r>
            <a:r>
              <a:rPr lang="zh-CN" altLang="en-US" smtClean="0"/>
              <a:t>进行判断，第三个用</a:t>
            </a:r>
            <a:r>
              <a:rPr lang="en-US" altLang="zh-CN" smtClean="0"/>
              <a:t>ajax</a:t>
            </a:r>
            <a:r>
              <a:rPr lang="zh-CN" altLang="en-US" smtClean="0"/>
              <a:t>异步获取</a:t>
            </a:r>
            <a:r>
              <a:rPr lang="zh-CN" altLang="en-US"/>
              <a:t>账户名</a:t>
            </a:r>
            <a:r>
              <a:rPr lang="zh-CN" altLang="en-US" smtClean="0"/>
              <a:t>是否存在</a:t>
            </a:r>
            <a:endParaRPr lang="en-US" altLang="zh-CN" smtClean="0"/>
          </a:p>
          <a:p>
            <a:r>
              <a:rPr lang="zh-CN" altLang="en-US"/>
              <a:t>该</a:t>
            </a:r>
            <a:r>
              <a:rPr lang="zh-CN" altLang="en-US" smtClean="0"/>
              <a:t>账号，返回</a:t>
            </a:r>
            <a:r>
              <a:rPr lang="en-US" altLang="zh-CN" smtClean="0"/>
              <a:t>json</a:t>
            </a:r>
            <a:r>
              <a:rPr lang="zh-CN" altLang="en-US" smtClean="0"/>
              <a:t>来提示</a:t>
            </a:r>
            <a:endParaRPr lang="zh-CN" altLang="en-US"/>
          </a:p>
        </p:txBody>
      </p:sp>
      <p:pic>
        <p:nvPicPr>
          <p:cNvPr id="5" name="图片 4"/>
          <p:cNvPicPr>
            <a:picLocks noChangeAspect="1"/>
          </p:cNvPicPr>
          <p:nvPr/>
        </p:nvPicPr>
        <p:blipFill>
          <a:blip r:embed="rId2"/>
          <a:stretch>
            <a:fillRect/>
          </a:stretch>
        </p:blipFill>
        <p:spPr>
          <a:xfrm>
            <a:off x="796361" y="1340888"/>
            <a:ext cx="3848100" cy="1476375"/>
          </a:xfrm>
          <a:prstGeom prst="rect">
            <a:avLst/>
          </a:prstGeom>
        </p:spPr>
      </p:pic>
      <p:pic>
        <p:nvPicPr>
          <p:cNvPr id="6" name="图片 5"/>
          <p:cNvPicPr>
            <a:picLocks noChangeAspect="1"/>
          </p:cNvPicPr>
          <p:nvPr/>
        </p:nvPicPr>
        <p:blipFill>
          <a:blip r:embed="rId3"/>
          <a:stretch>
            <a:fillRect/>
          </a:stretch>
        </p:blipFill>
        <p:spPr>
          <a:xfrm>
            <a:off x="796361" y="3238677"/>
            <a:ext cx="4314825" cy="876300"/>
          </a:xfrm>
          <a:prstGeom prst="rect">
            <a:avLst/>
          </a:prstGeom>
        </p:spPr>
      </p:pic>
      <p:pic>
        <p:nvPicPr>
          <p:cNvPr id="7" name="图片 6"/>
          <p:cNvPicPr>
            <a:picLocks noChangeAspect="1"/>
          </p:cNvPicPr>
          <p:nvPr/>
        </p:nvPicPr>
        <p:blipFill>
          <a:blip r:embed="rId4"/>
          <a:stretch>
            <a:fillRect/>
          </a:stretch>
        </p:blipFill>
        <p:spPr>
          <a:xfrm>
            <a:off x="796361" y="4491649"/>
            <a:ext cx="4152900" cy="1066800"/>
          </a:xfrm>
          <a:prstGeom prst="rect">
            <a:avLst/>
          </a:prstGeom>
        </p:spPr>
      </p:pic>
    </p:spTree>
    <p:extLst>
      <p:ext uri="{BB962C8B-B14F-4D97-AF65-F5344CB8AC3E}">
        <p14:creationId xmlns:p14="http://schemas.microsoft.com/office/powerpoint/2010/main" val="2211487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458" y="119641"/>
            <a:ext cx="11440504" cy="369332"/>
          </a:xfrm>
          <a:prstGeom prst="rect">
            <a:avLst/>
          </a:prstGeom>
          <a:noFill/>
        </p:spPr>
        <p:txBody>
          <a:bodyPr wrap="none" rtlCol="0">
            <a:spAutoFit/>
          </a:bodyPr>
          <a:lstStyle/>
          <a:p>
            <a:r>
              <a:rPr lang="zh-CN" altLang="en-US" smtClean="0"/>
              <a:t>字符编码问题，</a:t>
            </a:r>
            <a:r>
              <a:rPr lang="en-US" altLang="zh-CN" smtClean="0"/>
              <a:t>java</a:t>
            </a:r>
            <a:r>
              <a:rPr lang="zh-CN" altLang="en-US" smtClean="0"/>
              <a:t>后台是使用了</a:t>
            </a:r>
            <a:r>
              <a:rPr lang="en-US" altLang="zh-CN" smtClean="0"/>
              <a:t>spring</a:t>
            </a:r>
            <a:r>
              <a:rPr lang="zh-CN" altLang="en-US" smtClean="0"/>
              <a:t>提供的字符过滤器，</a:t>
            </a:r>
            <a:r>
              <a:rPr lang="en-US" altLang="zh-CN" smtClean="0"/>
              <a:t>jsp</a:t>
            </a:r>
            <a:r>
              <a:rPr lang="zh-CN" altLang="en-US" smtClean="0"/>
              <a:t>页面使用了</a:t>
            </a:r>
            <a:r>
              <a:rPr lang="en-US" altLang="zh-CN" smtClean="0"/>
              <a:t>jsp</a:t>
            </a:r>
            <a:r>
              <a:rPr lang="zh-CN" altLang="en-US" smtClean="0"/>
              <a:t>标准标签库中</a:t>
            </a:r>
            <a:r>
              <a:rPr lang="en-US" altLang="zh-CN" smtClean="0"/>
              <a:t>&lt;fmt:formatData&gt;</a:t>
            </a:r>
            <a:r>
              <a:rPr lang="zh-CN" altLang="en-US"/>
              <a:t>标签</a:t>
            </a:r>
          </a:p>
        </p:txBody>
      </p:sp>
      <p:pic>
        <p:nvPicPr>
          <p:cNvPr id="5" name="图片 4"/>
          <p:cNvPicPr>
            <a:picLocks noChangeAspect="1"/>
          </p:cNvPicPr>
          <p:nvPr/>
        </p:nvPicPr>
        <p:blipFill>
          <a:blip r:embed="rId2"/>
          <a:stretch>
            <a:fillRect/>
          </a:stretch>
        </p:blipFill>
        <p:spPr>
          <a:xfrm>
            <a:off x="170916" y="488973"/>
            <a:ext cx="8562975" cy="2781300"/>
          </a:xfrm>
          <a:prstGeom prst="rect">
            <a:avLst/>
          </a:prstGeom>
        </p:spPr>
      </p:pic>
      <p:pic>
        <p:nvPicPr>
          <p:cNvPr id="6" name="图片 5"/>
          <p:cNvPicPr>
            <a:picLocks noChangeAspect="1"/>
          </p:cNvPicPr>
          <p:nvPr/>
        </p:nvPicPr>
        <p:blipFill>
          <a:blip r:embed="rId3"/>
          <a:stretch>
            <a:fillRect/>
          </a:stretch>
        </p:blipFill>
        <p:spPr>
          <a:xfrm>
            <a:off x="170916" y="3419849"/>
            <a:ext cx="10134600" cy="676275"/>
          </a:xfrm>
          <a:prstGeom prst="rect">
            <a:avLst/>
          </a:prstGeom>
        </p:spPr>
      </p:pic>
      <p:sp>
        <p:nvSpPr>
          <p:cNvPr id="7" name="文本框 6"/>
          <p:cNvSpPr txBox="1"/>
          <p:nvPr/>
        </p:nvSpPr>
        <p:spPr>
          <a:xfrm>
            <a:off x="57385" y="4245701"/>
            <a:ext cx="8790035" cy="646331"/>
          </a:xfrm>
          <a:prstGeom prst="rect">
            <a:avLst/>
          </a:prstGeom>
          <a:noFill/>
        </p:spPr>
        <p:txBody>
          <a:bodyPr wrap="none" rtlCol="0">
            <a:spAutoFit/>
          </a:bodyPr>
          <a:lstStyle/>
          <a:p>
            <a:r>
              <a:rPr lang="zh-CN" altLang="en-US" smtClean="0"/>
              <a:t>日期类型转换的话使用了</a:t>
            </a:r>
            <a:r>
              <a:rPr lang="zh-CN" altLang="zh-CN" smtClean="0"/>
              <a:t>自定义</a:t>
            </a:r>
            <a:r>
              <a:rPr lang="zh-CN" altLang="zh-CN"/>
              <a:t>类型转换器，将</a:t>
            </a:r>
            <a:r>
              <a:rPr lang="en-US" altLang="zh-CN"/>
              <a:t>String-&gt;Date</a:t>
            </a:r>
            <a:r>
              <a:rPr lang="zh-CN" altLang="zh-CN"/>
              <a:t>类型（格式</a:t>
            </a:r>
            <a:r>
              <a:rPr lang="en-US" altLang="zh-CN"/>
              <a:t>yyyy-MM-dd</a:t>
            </a:r>
            <a:r>
              <a:rPr lang="zh-CN" altLang="zh-CN"/>
              <a:t>）</a:t>
            </a:r>
          </a:p>
          <a:p>
            <a:endParaRPr lang="zh-CN" altLang="en-US"/>
          </a:p>
        </p:txBody>
      </p:sp>
      <p:pic>
        <p:nvPicPr>
          <p:cNvPr id="8" name="图片 7"/>
          <p:cNvPicPr>
            <a:picLocks noChangeAspect="1"/>
          </p:cNvPicPr>
          <p:nvPr/>
        </p:nvPicPr>
        <p:blipFill>
          <a:blip r:embed="rId4"/>
          <a:stretch>
            <a:fillRect/>
          </a:stretch>
        </p:blipFill>
        <p:spPr>
          <a:xfrm>
            <a:off x="247116" y="4600651"/>
            <a:ext cx="10058400" cy="2247900"/>
          </a:xfrm>
          <a:prstGeom prst="rect">
            <a:avLst/>
          </a:prstGeom>
        </p:spPr>
      </p:pic>
    </p:spTree>
    <p:extLst>
      <p:ext uri="{BB962C8B-B14F-4D97-AF65-F5344CB8AC3E}">
        <p14:creationId xmlns:p14="http://schemas.microsoft.com/office/powerpoint/2010/main" val="3439874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85458"/>
            <a:ext cx="8154220" cy="369332"/>
          </a:xfrm>
          <a:prstGeom prst="rect">
            <a:avLst/>
          </a:prstGeom>
          <a:noFill/>
        </p:spPr>
        <p:txBody>
          <a:bodyPr wrap="none" rtlCol="0">
            <a:spAutoFit/>
          </a:bodyPr>
          <a:lstStyle/>
          <a:p>
            <a:r>
              <a:rPr lang="zh-CN" altLang="en-US" smtClean="0"/>
              <a:t>为了提高可扩展性，创建了</a:t>
            </a:r>
            <a:r>
              <a:rPr lang="en-US" altLang="zh-CN" smtClean="0"/>
              <a:t>BaseDao</a:t>
            </a:r>
            <a:r>
              <a:rPr lang="zh-CN" altLang="en-US" smtClean="0"/>
              <a:t>、</a:t>
            </a:r>
            <a:r>
              <a:rPr lang="en-US" altLang="zh-CN" smtClean="0"/>
              <a:t>BaseService</a:t>
            </a:r>
            <a:r>
              <a:rPr lang="zh-CN" altLang="en-US" smtClean="0"/>
              <a:t>、</a:t>
            </a:r>
            <a:r>
              <a:rPr lang="en-US" altLang="zh-CN" smtClean="0"/>
              <a:t>BaseServiceImpl</a:t>
            </a:r>
            <a:r>
              <a:rPr lang="zh-CN" altLang="en-US" smtClean="0"/>
              <a:t>、</a:t>
            </a:r>
            <a:r>
              <a:rPr lang="en-US" altLang="zh-CN" smtClean="0"/>
              <a:t>BaseAction</a:t>
            </a:r>
            <a:endParaRPr lang="zh-CN" altLang="en-US"/>
          </a:p>
        </p:txBody>
      </p:sp>
      <p:pic>
        <p:nvPicPr>
          <p:cNvPr id="5" name="图片 4"/>
          <p:cNvPicPr>
            <a:picLocks noChangeAspect="1"/>
          </p:cNvPicPr>
          <p:nvPr/>
        </p:nvPicPr>
        <p:blipFill>
          <a:blip r:embed="rId2"/>
          <a:stretch>
            <a:fillRect/>
          </a:stretch>
        </p:blipFill>
        <p:spPr>
          <a:xfrm>
            <a:off x="123342" y="454790"/>
            <a:ext cx="4552950" cy="3648075"/>
          </a:xfrm>
          <a:prstGeom prst="rect">
            <a:avLst/>
          </a:prstGeom>
        </p:spPr>
      </p:pic>
      <p:pic>
        <p:nvPicPr>
          <p:cNvPr id="8" name="图片 7"/>
          <p:cNvPicPr>
            <a:picLocks noChangeAspect="1"/>
          </p:cNvPicPr>
          <p:nvPr/>
        </p:nvPicPr>
        <p:blipFill>
          <a:blip r:embed="rId3"/>
          <a:stretch>
            <a:fillRect/>
          </a:stretch>
        </p:blipFill>
        <p:spPr>
          <a:xfrm>
            <a:off x="5122001" y="1016765"/>
            <a:ext cx="5048250" cy="3086100"/>
          </a:xfrm>
          <a:prstGeom prst="rect">
            <a:avLst/>
          </a:prstGeom>
        </p:spPr>
      </p:pic>
      <p:pic>
        <p:nvPicPr>
          <p:cNvPr id="9" name="图片 8"/>
          <p:cNvPicPr>
            <a:picLocks noChangeAspect="1"/>
          </p:cNvPicPr>
          <p:nvPr/>
        </p:nvPicPr>
        <p:blipFill>
          <a:blip r:embed="rId4"/>
          <a:stretch>
            <a:fillRect/>
          </a:stretch>
        </p:blipFill>
        <p:spPr>
          <a:xfrm>
            <a:off x="123342" y="5431860"/>
            <a:ext cx="7562850" cy="1038225"/>
          </a:xfrm>
          <a:prstGeom prst="rect">
            <a:avLst/>
          </a:prstGeom>
        </p:spPr>
      </p:pic>
      <p:sp>
        <p:nvSpPr>
          <p:cNvPr id="10" name="文本框 9"/>
          <p:cNvSpPr txBox="1"/>
          <p:nvPr/>
        </p:nvSpPr>
        <p:spPr>
          <a:xfrm>
            <a:off x="123342" y="5062528"/>
            <a:ext cx="9215984" cy="369332"/>
          </a:xfrm>
          <a:prstGeom prst="rect">
            <a:avLst/>
          </a:prstGeom>
          <a:noFill/>
        </p:spPr>
        <p:txBody>
          <a:bodyPr wrap="none" rtlCol="0">
            <a:spAutoFit/>
          </a:bodyPr>
          <a:lstStyle/>
          <a:p>
            <a:r>
              <a:rPr lang="zh-CN" altLang="en-US" smtClean="0"/>
              <a:t>页面跳转，单独在</a:t>
            </a:r>
            <a:r>
              <a:rPr lang="en-US" altLang="zh-CN" smtClean="0"/>
              <a:t>BaseAction</a:t>
            </a:r>
            <a:r>
              <a:rPr lang="zh-CN" altLang="en-US" smtClean="0"/>
              <a:t>中创建了</a:t>
            </a:r>
            <a:r>
              <a:rPr lang="en-US" altLang="zh-CN" smtClean="0"/>
              <a:t>goURL</a:t>
            </a:r>
            <a:r>
              <a:rPr lang="zh-CN" altLang="en-US" smtClean="0"/>
              <a:t>方法，可以根据文件夹，文件名方便进行跳转</a:t>
            </a:r>
            <a:endParaRPr lang="zh-CN" altLang="en-US"/>
          </a:p>
        </p:txBody>
      </p:sp>
    </p:spTree>
    <p:extLst>
      <p:ext uri="{BB962C8B-B14F-4D97-AF65-F5344CB8AC3E}">
        <p14:creationId xmlns:p14="http://schemas.microsoft.com/office/powerpoint/2010/main" val="2286367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3645" y="196553"/>
            <a:ext cx="10522176" cy="923330"/>
          </a:xfrm>
          <a:prstGeom prst="rect">
            <a:avLst/>
          </a:prstGeom>
          <a:noFill/>
        </p:spPr>
        <p:txBody>
          <a:bodyPr wrap="none" rtlCol="0">
            <a:spAutoFit/>
          </a:bodyPr>
          <a:lstStyle/>
          <a:p>
            <a:r>
              <a:rPr lang="en-US" altLang="zh-CN" smtClean="0"/>
              <a:t>BaseServcieImpl</a:t>
            </a:r>
            <a:r>
              <a:rPr lang="zh-CN" altLang="en-US" smtClean="0"/>
              <a:t>中使用反射，结合</a:t>
            </a:r>
            <a:r>
              <a:rPr lang="en-US" altLang="zh-CN" smtClean="0"/>
              <a:t>springmvc </a:t>
            </a:r>
            <a:r>
              <a:rPr lang="zh-CN" altLang="en-US" smtClean="0"/>
              <a:t>特性</a:t>
            </a:r>
            <a:r>
              <a:rPr lang="en-US" altLang="zh-CN" smtClean="0"/>
              <a:t>IOC</a:t>
            </a:r>
            <a:r>
              <a:rPr lang="zh-CN" altLang="en-US" smtClean="0"/>
              <a:t>控制反转使许多简单的增删改查成为共通方法</a:t>
            </a:r>
            <a:endParaRPr lang="en-US" altLang="zh-CN" smtClean="0"/>
          </a:p>
          <a:p>
            <a:endParaRPr lang="en-US" altLang="zh-CN"/>
          </a:p>
          <a:p>
            <a:r>
              <a:rPr lang="zh-CN" altLang="en-US" smtClean="0"/>
              <a:t>甚至在</a:t>
            </a:r>
            <a:r>
              <a:rPr lang="en-US" altLang="zh-CN" smtClean="0"/>
              <a:t>service</a:t>
            </a:r>
            <a:r>
              <a:rPr lang="zh-CN" altLang="en-US" smtClean="0"/>
              <a:t>实现类都不需要写实现类就可以调用简单的增删改查，只需要在</a:t>
            </a:r>
            <a:r>
              <a:rPr lang="en-US" altLang="zh-CN" smtClean="0"/>
              <a:t>mapper.xml</a:t>
            </a:r>
            <a:r>
              <a:rPr lang="zh-CN" altLang="en-US" smtClean="0"/>
              <a:t>中写对应的</a:t>
            </a:r>
            <a:r>
              <a:rPr lang="en-US" altLang="zh-CN" smtClean="0"/>
              <a:t>sql</a:t>
            </a:r>
            <a:endParaRPr lang="zh-CN" altLang="en-US"/>
          </a:p>
        </p:txBody>
      </p:sp>
      <p:pic>
        <p:nvPicPr>
          <p:cNvPr id="5" name="图片 4"/>
          <p:cNvPicPr>
            <a:picLocks noChangeAspect="1"/>
          </p:cNvPicPr>
          <p:nvPr/>
        </p:nvPicPr>
        <p:blipFill>
          <a:blip r:embed="rId2"/>
          <a:stretch>
            <a:fillRect/>
          </a:stretch>
        </p:blipFill>
        <p:spPr>
          <a:xfrm>
            <a:off x="18270" y="3924015"/>
            <a:ext cx="10912926" cy="2933985"/>
          </a:xfrm>
          <a:prstGeom prst="rect">
            <a:avLst/>
          </a:prstGeom>
        </p:spPr>
      </p:pic>
      <p:pic>
        <p:nvPicPr>
          <p:cNvPr id="6" name="图片 5"/>
          <p:cNvPicPr>
            <a:picLocks noChangeAspect="1"/>
          </p:cNvPicPr>
          <p:nvPr/>
        </p:nvPicPr>
        <p:blipFill>
          <a:blip r:embed="rId3"/>
          <a:stretch>
            <a:fillRect/>
          </a:stretch>
        </p:blipFill>
        <p:spPr>
          <a:xfrm>
            <a:off x="153736" y="1213503"/>
            <a:ext cx="4396579" cy="2710512"/>
          </a:xfrm>
          <a:prstGeom prst="rect">
            <a:avLst/>
          </a:prstGeom>
        </p:spPr>
      </p:pic>
      <p:pic>
        <p:nvPicPr>
          <p:cNvPr id="7" name="图片 6"/>
          <p:cNvPicPr>
            <a:picLocks noChangeAspect="1"/>
          </p:cNvPicPr>
          <p:nvPr/>
        </p:nvPicPr>
        <p:blipFill>
          <a:blip r:embed="rId4"/>
          <a:stretch>
            <a:fillRect/>
          </a:stretch>
        </p:blipFill>
        <p:spPr>
          <a:xfrm>
            <a:off x="8127050" y="1281869"/>
            <a:ext cx="3577306" cy="3840343"/>
          </a:xfrm>
          <a:prstGeom prst="rect">
            <a:avLst/>
          </a:prstGeom>
        </p:spPr>
      </p:pic>
    </p:spTree>
    <p:extLst>
      <p:ext uri="{BB962C8B-B14F-4D97-AF65-F5344CB8AC3E}">
        <p14:creationId xmlns:p14="http://schemas.microsoft.com/office/powerpoint/2010/main" val="2692116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1334" y="1598064"/>
            <a:ext cx="10515600" cy="1258094"/>
          </a:xfrm>
        </p:spPr>
        <p:txBody>
          <a:bodyPr>
            <a:normAutofit fontScale="90000"/>
          </a:bodyPr>
          <a:lstStyle/>
          <a:p>
            <a:r>
              <a:rPr lang="en-US" altLang="zh-CN" smtClean="0">
                <a:hlinkClick r:id="rId2"/>
              </a:rPr>
              <a:t>http://127.0.0.1:8080/easyMeeting/home/login.action</a:t>
            </a:r>
            <a:endParaRPr lang="zh-CN" altLang="en-US"/>
          </a:p>
        </p:txBody>
      </p:sp>
      <p:sp>
        <p:nvSpPr>
          <p:cNvPr id="5" name="标题 1"/>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mtClean="0"/>
              <a:t>系统展示</a:t>
            </a:r>
            <a:endParaRPr lang="zh-CN" altLang="en-US"/>
          </a:p>
        </p:txBody>
      </p:sp>
    </p:spTree>
    <p:extLst>
      <p:ext uri="{BB962C8B-B14F-4D97-AF65-F5344CB8AC3E}">
        <p14:creationId xmlns:p14="http://schemas.microsoft.com/office/powerpoint/2010/main" val="2654391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该会议管理系统用到的技术</a:t>
            </a:r>
            <a:endParaRPr lang="zh-CN" altLang="en-US"/>
          </a:p>
        </p:txBody>
      </p:sp>
      <p:sp>
        <p:nvSpPr>
          <p:cNvPr id="3" name="内容占位符 2"/>
          <p:cNvSpPr>
            <a:spLocks noGrp="1"/>
          </p:cNvSpPr>
          <p:nvPr>
            <p:ph idx="1"/>
          </p:nvPr>
        </p:nvSpPr>
        <p:spPr/>
        <p:txBody>
          <a:bodyPr>
            <a:normAutofit/>
          </a:bodyPr>
          <a:lstStyle/>
          <a:p>
            <a:r>
              <a:rPr lang="en-US" altLang="zh-CN" smtClean="0"/>
              <a:t>javaSSM</a:t>
            </a:r>
          </a:p>
          <a:p>
            <a:r>
              <a:rPr lang="en-US" altLang="zh-CN" smtClean="0"/>
              <a:t>mysql</a:t>
            </a:r>
          </a:p>
          <a:p>
            <a:r>
              <a:rPr lang="en-US" altLang="zh-CN" smtClean="0"/>
              <a:t>jquery</a:t>
            </a:r>
          </a:p>
          <a:p>
            <a:r>
              <a:rPr lang="en-US" altLang="zh-CN" smtClean="0"/>
              <a:t>html</a:t>
            </a:r>
            <a:r>
              <a:rPr lang="zh-CN" altLang="en-US" smtClean="0"/>
              <a:t>、</a:t>
            </a:r>
            <a:r>
              <a:rPr lang="en-US" altLang="zh-CN" smtClean="0"/>
              <a:t>css</a:t>
            </a:r>
            <a:r>
              <a:rPr lang="zh-CN" altLang="en-US" smtClean="0"/>
              <a:t>、</a:t>
            </a:r>
            <a:r>
              <a:rPr lang="en-US" altLang="zh-CN" smtClean="0"/>
              <a:t>js</a:t>
            </a:r>
          </a:p>
          <a:p>
            <a:r>
              <a:rPr lang="en-US" altLang="zh-CN" smtClean="0"/>
              <a:t>ajax</a:t>
            </a:r>
          </a:p>
          <a:p>
            <a:r>
              <a:rPr lang="en-US" altLang="zh-CN" smtClean="0"/>
              <a:t>json</a:t>
            </a:r>
            <a:endParaRPr lang="en-US" altLang="zh-CN"/>
          </a:p>
        </p:txBody>
      </p:sp>
    </p:spTree>
    <p:extLst>
      <p:ext uri="{BB962C8B-B14F-4D97-AF65-F5344CB8AC3E}">
        <p14:creationId xmlns:p14="http://schemas.microsoft.com/office/powerpoint/2010/main" val="1710583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124"/>
            <a:ext cx="10515600" cy="639555"/>
          </a:xfrm>
        </p:spPr>
        <p:txBody>
          <a:bodyPr>
            <a:normAutofit fontScale="90000"/>
          </a:bodyPr>
          <a:lstStyle/>
          <a:p>
            <a:r>
              <a:rPr lang="zh-CN" altLang="en-US" smtClean="0"/>
              <a:t>代码结构</a:t>
            </a:r>
            <a:endParaRPr lang="zh-CN" altLang="en-US"/>
          </a:p>
        </p:txBody>
      </p:sp>
      <p:pic>
        <p:nvPicPr>
          <p:cNvPr id="4" name="图片 3"/>
          <p:cNvPicPr>
            <a:picLocks noChangeAspect="1"/>
          </p:cNvPicPr>
          <p:nvPr/>
        </p:nvPicPr>
        <p:blipFill>
          <a:blip r:embed="rId2"/>
          <a:stretch>
            <a:fillRect/>
          </a:stretch>
        </p:blipFill>
        <p:spPr>
          <a:xfrm>
            <a:off x="94716" y="767742"/>
            <a:ext cx="2952750" cy="5905500"/>
          </a:xfrm>
          <a:prstGeom prst="rect">
            <a:avLst/>
          </a:prstGeom>
        </p:spPr>
      </p:pic>
      <p:pic>
        <p:nvPicPr>
          <p:cNvPr id="5" name="图片 4"/>
          <p:cNvPicPr>
            <a:picLocks noChangeAspect="1"/>
          </p:cNvPicPr>
          <p:nvPr/>
        </p:nvPicPr>
        <p:blipFill>
          <a:blip r:embed="rId3"/>
          <a:stretch>
            <a:fillRect/>
          </a:stretch>
        </p:blipFill>
        <p:spPr>
          <a:xfrm>
            <a:off x="2561913" y="648679"/>
            <a:ext cx="3000375" cy="6143625"/>
          </a:xfrm>
          <a:prstGeom prst="rect">
            <a:avLst/>
          </a:prstGeom>
        </p:spPr>
      </p:pic>
      <p:pic>
        <p:nvPicPr>
          <p:cNvPr id="6" name="图片 5"/>
          <p:cNvPicPr>
            <a:picLocks noChangeAspect="1"/>
          </p:cNvPicPr>
          <p:nvPr/>
        </p:nvPicPr>
        <p:blipFill>
          <a:blip r:embed="rId4"/>
          <a:stretch>
            <a:fillRect/>
          </a:stretch>
        </p:blipFill>
        <p:spPr>
          <a:xfrm>
            <a:off x="5740949" y="648679"/>
            <a:ext cx="3000375" cy="5753100"/>
          </a:xfrm>
          <a:prstGeom prst="rect">
            <a:avLst/>
          </a:prstGeom>
        </p:spPr>
      </p:pic>
      <p:pic>
        <p:nvPicPr>
          <p:cNvPr id="7" name="图片 6"/>
          <p:cNvPicPr>
            <a:picLocks noChangeAspect="1"/>
          </p:cNvPicPr>
          <p:nvPr/>
        </p:nvPicPr>
        <p:blipFill>
          <a:blip r:embed="rId5"/>
          <a:stretch>
            <a:fillRect/>
          </a:stretch>
        </p:blipFill>
        <p:spPr>
          <a:xfrm>
            <a:off x="8886402" y="648679"/>
            <a:ext cx="2981325" cy="1171575"/>
          </a:xfrm>
          <a:prstGeom prst="rect">
            <a:avLst/>
          </a:prstGeom>
        </p:spPr>
      </p:pic>
    </p:spTree>
    <p:extLst>
      <p:ext uri="{BB962C8B-B14F-4D97-AF65-F5344CB8AC3E}">
        <p14:creationId xmlns:p14="http://schemas.microsoft.com/office/powerpoint/2010/main" val="161493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0515600" cy="600682"/>
          </a:xfrm>
        </p:spPr>
        <p:txBody>
          <a:bodyPr>
            <a:normAutofit fontScale="90000"/>
          </a:bodyPr>
          <a:lstStyle/>
          <a:p>
            <a:r>
              <a:rPr lang="zh-CN" altLang="en-US" smtClean="0"/>
              <a:t>一、需求分析与数据库设计</a:t>
            </a:r>
            <a:endParaRPr lang="zh-CN" altLang="en-US"/>
          </a:p>
        </p:txBody>
      </p:sp>
      <p:sp>
        <p:nvSpPr>
          <p:cNvPr id="7" name="文本框 6"/>
          <p:cNvSpPr txBox="1"/>
          <p:nvPr/>
        </p:nvSpPr>
        <p:spPr>
          <a:xfrm>
            <a:off x="199460" y="1888237"/>
            <a:ext cx="9268682" cy="1754326"/>
          </a:xfrm>
          <a:prstGeom prst="rect">
            <a:avLst/>
          </a:prstGeom>
          <a:noFill/>
        </p:spPr>
        <p:txBody>
          <a:bodyPr wrap="square" rtlCol="0">
            <a:spAutoFit/>
          </a:bodyPr>
          <a:lstStyle/>
          <a:p>
            <a:r>
              <a:rPr lang="zh-CN" altLang="en-US" smtClean="0"/>
              <a:t>在决定开始编写代码之前</a:t>
            </a:r>
            <a:r>
              <a:rPr lang="zh-CN" altLang="en-US" smtClean="0"/>
              <a:t>，拿</a:t>
            </a:r>
            <a:r>
              <a:rPr lang="zh-CN" altLang="en-US" smtClean="0"/>
              <a:t>到</a:t>
            </a:r>
            <a:r>
              <a:rPr lang="zh-CN" altLang="en-US" smtClean="0"/>
              <a:t>了演示</a:t>
            </a:r>
            <a:r>
              <a:rPr lang="zh-CN" altLang="en-US" smtClean="0"/>
              <a:t>系统时的系统截图</a:t>
            </a:r>
            <a:endParaRPr lang="en-US" altLang="zh-CN" smtClean="0"/>
          </a:p>
          <a:p>
            <a:r>
              <a:rPr lang="zh-CN" altLang="en-US" smtClean="0"/>
              <a:t>通过</a:t>
            </a:r>
            <a:r>
              <a:rPr lang="zh-CN" altLang="en-US" smtClean="0"/>
              <a:t>观察示例</a:t>
            </a:r>
            <a:r>
              <a:rPr lang="zh-CN" altLang="en-US" smtClean="0"/>
              <a:t>系统的演示图片集，立即明确了该系统有部门、员工、会议、会议室这四个主要的对象。</a:t>
            </a:r>
            <a:endParaRPr lang="en-US" altLang="zh-CN" smtClean="0"/>
          </a:p>
          <a:p>
            <a:r>
              <a:rPr lang="zh-CN" altLang="en-US" smtClean="0"/>
              <a:t>除了其他细节，大致来看该会议管理系统无非就是根据这四个对象展开一系列简单的增删改查以及系统的注册登录，其中会议与员工为多对多的关系，需要建立一张中间表。而员工与部门，会议与会议室均为一对多的关系。功能操作大致分为以下几部分。</a:t>
            </a:r>
            <a:endParaRPr lang="zh-CN" altLang="en-US"/>
          </a:p>
        </p:txBody>
      </p:sp>
      <p:sp>
        <p:nvSpPr>
          <p:cNvPr id="8" name="文本框 7"/>
          <p:cNvSpPr txBox="1"/>
          <p:nvPr/>
        </p:nvSpPr>
        <p:spPr>
          <a:xfrm>
            <a:off x="199460" y="4360976"/>
            <a:ext cx="11495455" cy="646331"/>
          </a:xfrm>
          <a:prstGeom prst="rect">
            <a:avLst/>
          </a:prstGeom>
          <a:noFill/>
        </p:spPr>
        <p:txBody>
          <a:bodyPr wrap="none" rtlCol="0">
            <a:spAutoFit/>
          </a:bodyPr>
          <a:lstStyle/>
          <a:p>
            <a:r>
              <a:rPr lang="zh-CN" altLang="en-US" smtClean="0"/>
              <a:t>针对员工对象有以下操作：</a:t>
            </a:r>
            <a:endParaRPr lang="en-US" altLang="zh-CN" smtClean="0"/>
          </a:p>
          <a:p>
            <a:r>
              <a:rPr lang="zh-CN" altLang="en-US" smtClean="0"/>
              <a:t>注册录入员工信息、员工修改密码，注册审批和其他情况导致的员工的状态的更新，员工登录以及查找员工信息</a:t>
            </a:r>
            <a:endParaRPr lang="zh-CN" altLang="en-US"/>
          </a:p>
        </p:txBody>
      </p:sp>
      <p:sp>
        <p:nvSpPr>
          <p:cNvPr id="9" name="文本框 8"/>
          <p:cNvSpPr txBox="1"/>
          <p:nvPr/>
        </p:nvSpPr>
        <p:spPr>
          <a:xfrm>
            <a:off x="199460" y="3695904"/>
            <a:ext cx="2954655" cy="646331"/>
          </a:xfrm>
          <a:prstGeom prst="rect">
            <a:avLst/>
          </a:prstGeom>
          <a:noFill/>
        </p:spPr>
        <p:txBody>
          <a:bodyPr wrap="none" rtlCol="0">
            <a:spAutoFit/>
          </a:bodyPr>
          <a:lstStyle/>
          <a:p>
            <a:r>
              <a:rPr lang="zh-CN" altLang="en-US" smtClean="0"/>
              <a:t>针对部门对象有以下操作：</a:t>
            </a:r>
            <a:endParaRPr lang="en-US" altLang="zh-CN" smtClean="0"/>
          </a:p>
          <a:p>
            <a:r>
              <a:rPr lang="zh-CN" altLang="en-US"/>
              <a:t>增加</a:t>
            </a:r>
            <a:r>
              <a:rPr lang="zh-CN" altLang="en-US" smtClean="0"/>
              <a:t>部门和删除部门</a:t>
            </a:r>
            <a:endParaRPr lang="en-US" altLang="zh-CN" smtClean="0"/>
          </a:p>
        </p:txBody>
      </p:sp>
      <p:sp>
        <p:nvSpPr>
          <p:cNvPr id="10" name="文本框 9"/>
          <p:cNvSpPr txBox="1"/>
          <p:nvPr/>
        </p:nvSpPr>
        <p:spPr>
          <a:xfrm>
            <a:off x="199460" y="5085528"/>
            <a:ext cx="5032147" cy="646331"/>
          </a:xfrm>
          <a:prstGeom prst="rect">
            <a:avLst/>
          </a:prstGeom>
          <a:noFill/>
        </p:spPr>
        <p:txBody>
          <a:bodyPr wrap="none" rtlCol="0">
            <a:spAutoFit/>
          </a:bodyPr>
          <a:lstStyle/>
          <a:p>
            <a:r>
              <a:rPr lang="zh-CN" altLang="en-US" smtClean="0"/>
              <a:t>针对会议室对象有以下操作：</a:t>
            </a:r>
            <a:endParaRPr lang="en-US" altLang="zh-CN" smtClean="0"/>
          </a:p>
          <a:p>
            <a:r>
              <a:rPr lang="zh-CN" altLang="en-US" smtClean="0"/>
              <a:t>增加会议室、查看所有会议室、查看会议室详情</a:t>
            </a:r>
            <a:endParaRPr lang="en-US" altLang="zh-CN" smtClean="0"/>
          </a:p>
        </p:txBody>
      </p:sp>
      <p:sp>
        <p:nvSpPr>
          <p:cNvPr id="11" name="文本框 10"/>
          <p:cNvSpPr txBox="1"/>
          <p:nvPr/>
        </p:nvSpPr>
        <p:spPr>
          <a:xfrm>
            <a:off x="199460" y="5763164"/>
            <a:ext cx="11264622" cy="646331"/>
          </a:xfrm>
          <a:prstGeom prst="rect">
            <a:avLst/>
          </a:prstGeom>
          <a:noFill/>
        </p:spPr>
        <p:txBody>
          <a:bodyPr wrap="none" rtlCol="0">
            <a:spAutoFit/>
          </a:bodyPr>
          <a:lstStyle/>
          <a:p>
            <a:r>
              <a:rPr lang="zh-CN" altLang="en-US" smtClean="0"/>
              <a:t>最后会议对象有以下操作：</a:t>
            </a:r>
            <a:endParaRPr lang="en-US" altLang="zh-CN" smtClean="0"/>
          </a:p>
          <a:p>
            <a:r>
              <a:rPr lang="zh-CN" altLang="en-US" smtClean="0"/>
              <a:t>增加会议、根据条件查看会议（包括未来七天要参加的、、登录者员工自己预定的和取消的会议）、取消会议</a:t>
            </a:r>
            <a:endParaRPr lang="en-US" altLang="zh-CN" smtClean="0"/>
          </a:p>
        </p:txBody>
      </p:sp>
      <p:sp>
        <p:nvSpPr>
          <p:cNvPr id="12" name="文本框 11"/>
          <p:cNvSpPr txBox="1"/>
          <p:nvPr/>
        </p:nvSpPr>
        <p:spPr>
          <a:xfrm>
            <a:off x="199460" y="6414420"/>
            <a:ext cx="7747634" cy="369332"/>
          </a:xfrm>
          <a:prstGeom prst="rect">
            <a:avLst/>
          </a:prstGeom>
          <a:noFill/>
        </p:spPr>
        <p:txBody>
          <a:bodyPr wrap="none" rtlCol="0">
            <a:spAutoFit/>
          </a:bodyPr>
          <a:lstStyle/>
          <a:p>
            <a:r>
              <a:rPr lang="zh-CN" altLang="en-US" smtClean="0"/>
              <a:t>最后还有一个潜在的对象：访问者</a:t>
            </a:r>
            <a:r>
              <a:rPr lang="zh-CN" altLang="en-US" smtClean="0"/>
              <a:t>（记录</a:t>
            </a:r>
            <a:r>
              <a:rPr lang="zh-CN" altLang="en-US" smtClean="0"/>
              <a:t>每个</a:t>
            </a:r>
            <a:r>
              <a:rPr lang="en-US" altLang="zh-CN" smtClean="0"/>
              <a:t>IP</a:t>
            </a:r>
            <a:r>
              <a:rPr lang="zh-CN" altLang="en-US" smtClean="0"/>
              <a:t>以及对应访问</a:t>
            </a:r>
            <a:r>
              <a:rPr lang="zh-CN" altLang="en-US" smtClean="0"/>
              <a:t>系统的次数）</a:t>
            </a:r>
            <a:endParaRPr lang="zh-CN" altLang="en-US"/>
          </a:p>
        </p:txBody>
      </p:sp>
      <p:pic>
        <p:nvPicPr>
          <p:cNvPr id="4" name="图片 3"/>
          <p:cNvPicPr>
            <a:picLocks noChangeAspect="1"/>
          </p:cNvPicPr>
          <p:nvPr/>
        </p:nvPicPr>
        <p:blipFill>
          <a:blip r:embed="rId2"/>
          <a:stretch>
            <a:fillRect/>
          </a:stretch>
        </p:blipFill>
        <p:spPr>
          <a:xfrm>
            <a:off x="199460" y="605607"/>
            <a:ext cx="9490658" cy="1263889"/>
          </a:xfrm>
          <a:prstGeom prst="rect">
            <a:avLst/>
          </a:prstGeom>
        </p:spPr>
      </p:pic>
    </p:spTree>
    <p:extLst>
      <p:ext uri="{BB962C8B-B14F-4D97-AF65-F5344CB8AC3E}">
        <p14:creationId xmlns:p14="http://schemas.microsoft.com/office/powerpoint/2010/main" val="2922495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4739" y="283045"/>
            <a:ext cx="11617539" cy="5355312"/>
          </a:xfrm>
          <a:prstGeom prst="rect">
            <a:avLst/>
          </a:prstGeom>
          <a:noFill/>
        </p:spPr>
        <p:txBody>
          <a:bodyPr wrap="none" rtlCol="0">
            <a:spAutoFit/>
          </a:bodyPr>
          <a:lstStyle/>
          <a:p>
            <a:r>
              <a:rPr lang="en-US" altLang="zh-CN" smtClean="0"/>
              <a:t>CREATE DATABASE IF NOT EXISTS `easymeeting` DEFAULT CHARACTER SET utf8;</a:t>
            </a:r>
          </a:p>
          <a:p>
            <a:r>
              <a:rPr lang="en-US" altLang="zh-CN" smtClean="0"/>
              <a:t>USE `easymeeting`;</a:t>
            </a:r>
          </a:p>
          <a:p>
            <a:endParaRPr lang="en-US" altLang="zh-CN" smtClean="0"/>
          </a:p>
          <a:p>
            <a:r>
              <a:rPr lang="en-US" altLang="zh-CN" smtClean="0"/>
              <a:t>-- ----------------------------</a:t>
            </a:r>
          </a:p>
          <a:p>
            <a:r>
              <a:rPr lang="en-US" altLang="zh-CN" smtClean="0"/>
              <a:t>-- Table structure for employee</a:t>
            </a:r>
          </a:p>
          <a:p>
            <a:r>
              <a:rPr lang="en-US" altLang="zh-CN" smtClean="0"/>
              <a:t>-- ----------------------------</a:t>
            </a:r>
          </a:p>
          <a:p>
            <a:r>
              <a:rPr lang="en-US" altLang="zh-CN" smtClean="0"/>
              <a:t>DROP TABLE IF EXISTS `employee`;</a:t>
            </a:r>
          </a:p>
          <a:p>
            <a:r>
              <a:rPr lang="en-US" altLang="zh-CN" smtClean="0"/>
              <a:t>CREATE TABLE `employee` (</a:t>
            </a:r>
          </a:p>
          <a:p>
            <a:r>
              <a:rPr lang="en-US" altLang="zh-CN" smtClean="0"/>
              <a:t>	`id` int(11) NOT NULL AUTO_INCREMENT COMMENT '</a:t>
            </a:r>
            <a:r>
              <a:rPr lang="zh-CN" altLang="en-US" smtClean="0"/>
              <a:t>主键</a:t>
            </a:r>
            <a:r>
              <a:rPr lang="en-US" altLang="zh-CN" smtClean="0"/>
              <a:t>',</a:t>
            </a:r>
          </a:p>
          <a:p>
            <a:r>
              <a:rPr lang="en-US" altLang="zh-CN" smtClean="0"/>
              <a:t>	`account` varchar(12) NOT NULL COMMENT '</a:t>
            </a:r>
            <a:r>
              <a:rPr lang="zh-CN" altLang="en-US" smtClean="0"/>
              <a:t>用户名</a:t>
            </a:r>
            <a:r>
              <a:rPr lang="en-US" altLang="zh-CN" smtClean="0"/>
              <a:t>',</a:t>
            </a:r>
          </a:p>
          <a:p>
            <a:r>
              <a:rPr lang="en-US" altLang="zh-CN" smtClean="0"/>
              <a:t>	`password` varchar(12) NOT NULL COMMENT '</a:t>
            </a:r>
            <a:r>
              <a:rPr lang="zh-CN" altLang="en-US" smtClean="0"/>
              <a:t>密码</a:t>
            </a:r>
            <a:r>
              <a:rPr lang="en-US" altLang="zh-CN" smtClean="0"/>
              <a:t>',</a:t>
            </a:r>
          </a:p>
          <a:p>
            <a:r>
              <a:rPr lang="en-US" altLang="zh-CN" smtClean="0"/>
              <a:t>	`name` varchar(8) NOT NULL COMMENT '</a:t>
            </a:r>
            <a:r>
              <a:rPr lang="zh-CN" altLang="en-US" smtClean="0"/>
              <a:t>姓名</a:t>
            </a:r>
            <a:r>
              <a:rPr lang="en-US" altLang="zh-CN" smtClean="0"/>
              <a:t>',</a:t>
            </a:r>
          </a:p>
          <a:p>
            <a:r>
              <a:rPr lang="en-US" altLang="zh-CN" smtClean="0"/>
              <a:t>	`phone` varchar(12) NOT NULL COMMENT '</a:t>
            </a:r>
            <a:r>
              <a:rPr lang="zh-CN" altLang="en-US" smtClean="0"/>
              <a:t>联系电话</a:t>
            </a:r>
            <a:r>
              <a:rPr lang="en-US" altLang="zh-CN" smtClean="0"/>
              <a:t>',</a:t>
            </a:r>
          </a:p>
          <a:p>
            <a:r>
              <a:rPr lang="en-US" altLang="zh-CN" smtClean="0"/>
              <a:t>	`email` varchar(20) NOT NULL COMMENT '</a:t>
            </a:r>
            <a:r>
              <a:rPr lang="zh-CN" altLang="en-US" smtClean="0"/>
              <a:t>电子邮箱</a:t>
            </a:r>
            <a:r>
              <a:rPr lang="en-US" altLang="zh-CN" smtClean="0"/>
              <a:t>',</a:t>
            </a:r>
          </a:p>
          <a:p>
            <a:r>
              <a:rPr lang="en-US" altLang="zh-CN" smtClean="0"/>
              <a:t>	`dept` int(4) NOT NULL COMMENT '</a:t>
            </a:r>
            <a:r>
              <a:rPr lang="zh-CN" altLang="en-US" smtClean="0"/>
              <a:t>部门</a:t>
            </a:r>
            <a:r>
              <a:rPr lang="en-US" altLang="zh-CN" smtClean="0"/>
              <a:t>',</a:t>
            </a:r>
          </a:p>
          <a:p>
            <a:r>
              <a:rPr lang="en-US" altLang="zh-CN" smtClean="0"/>
              <a:t>	`gender` tinyint(1) NOT NULL COMMENT '</a:t>
            </a:r>
            <a:r>
              <a:rPr lang="zh-CN" altLang="en-US" smtClean="0"/>
              <a:t>年龄</a:t>
            </a:r>
            <a:r>
              <a:rPr lang="en-US" altLang="zh-CN" smtClean="0"/>
              <a:t>',</a:t>
            </a:r>
          </a:p>
          <a:p>
            <a:r>
              <a:rPr lang="en-US" altLang="zh-CN" smtClean="0"/>
              <a:t>	`status` tinyint(1) NOT NULL COMMENT '</a:t>
            </a:r>
            <a:r>
              <a:rPr lang="zh-CN" altLang="en-US" smtClean="0"/>
              <a:t>用户状态 </a:t>
            </a:r>
            <a:r>
              <a:rPr lang="en-US" altLang="zh-CN" smtClean="0"/>
              <a:t>--4</a:t>
            </a:r>
            <a:r>
              <a:rPr lang="zh-CN" altLang="en-US" smtClean="0"/>
              <a:t>：待审批， </a:t>
            </a:r>
            <a:r>
              <a:rPr lang="en-US" altLang="zh-CN" smtClean="0"/>
              <a:t>1</a:t>
            </a:r>
            <a:r>
              <a:rPr lang="zh-CN" altLang="en-US" smtClean="0"/>
              <a:t>：已审批， </a:t>
            </a:r>
            <a:r>
              <a:rPr lang="en-US" altLang="zh-CN" smtClean="0"/>
              <a:t>2</a:t>
            </a:r>
            <a:r>
              <a:rPr lang="zh-CN" altLang="en-US" smtClean="0"/>
              <a:t>：已关闭， </a:t>
            </a:r>
            <a:r>
              <a:rPr lang="en-US" altLang="zh-CN" smtClean="0"/>
              <a:t>3</a:t>
            </a:r>
            <a:r>
              <a:rPr lang="zh-CN" altLang="en-US" smtClean="0"/>
              <a:t>：审批不通过</a:t>
            </a:r>
            <a:r>
              <a:rPr lang="en-US" altLang="zh-CN" smtClean="0"/>
              <a:t>',</a:t>
            </a:r>
          </a:p>
          <a:p>
            <a:r>
              <a:rPr lang="en-US" altLang="zh-CN" smtClean="0"/>
              <a:t>	PRIMARY KEY(`id`)</a:t>
            </a:r>
          </a:p>
          <a:p>
            <a:r>
              <a:rPr lang="en-US" altLang="zh-CN" smtClean="0"/>
              <a:t>) ENGINE=InnoDB DEFAULT CHARSET=utf8;</a:t>
            </a:r>
            <a:endParaRPr lang="zh-CN" altLang="en-US"/>
          </a:p>
        </p:txBody>
      </p:sp>
    </p:spTree>
    <p:extLst>
      <p:ext uri="{BB962C8B-B14F-4D97-AF65-F5344CB8AC3E}">
        <p14:creationId xmlns:p14="http://schemas.microsoft.com/office/powerpoint/2010/main" val="3302791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0"/>
            <a:ext cx="6588983" cy="4893647"/>
          </a:xfrm>
          <a:prstGeom prst="rect">
            <a:avLst/>
          </a:prstGeom>
          <a:noFill/>
        </p:spPr>
        <p:txBody>
          <a:bodyPr wrap="none" rtlCol="0">
            <a:spAutoFit/>
          </a:bodyPr>
          <a:lstStyle/>
          <a:p>
            <a:r>
              <a:rPr lang="en-US" altLang="zh-CN" sz="1600" smtClean="0"/>
              <a:t>-- ----------------------------</a:t>
            </a:r>
          </a:p>
          <a:p>
            <a:r>
              <a:rPr lang="en-US" altLang="zh-CN" sz="1600" smtClean="0"/>
              <a:t>-- Table structure for meeting</a:t>
            </a:r>
          </a:p>
          <a:p>
            <a:r>
              <a:rPr lang="en-US" altLang="zh-CN" sz="1600" smtClean="0"/>
              <a:t>-- ----------------------------</a:t>
            </a:r>
          </a:p>
          <a:p>
            <a:r>
              <a:rPr lang="en-US" altLang="zh-CN" sz="1600" smtClean="0"/>
              <a:t>DROP TABLE IF EXISTS `meeting`;</a:t>
            </a:r>
          </a:p>
          <a:p>
            <a:r>
              <a:rPr lang="en-US" altLang="zh-CN" sz="1600" smtClean="0"/>
              <a:t>CREATE TABLE `meeting` (</a:t>
            </a:r>
          </a:p>
          <a:p>
            <a:r>
              <a:rPr lang="en-US" altLang="zh-CN" sz="1600" smtClean="0"/>
              <a:t>	`id` int(11) NOT NULL AUTO_INCREMENT COMMENT '</a:t>
            </a:r>
            <a:r>
              <a:rPr lang="zh-CN" altLang="en-US" sz="1600" smtClean="0"/>
              <a:t>主键</a:t>
            </a:r>
            <a:r>
              <a:rPr lang="en-US" altLang="zh-CN" sz="1600" smtClean="0"/>
              <a:t>',</a:t>
            </a:r>
          </a:p>
          <a:p>
            <a:r>
              <a:rPr lang="en-US" altLang="zh-CN" sz="1600" smtClean="0"/>
              <a:t>	`name` varchar(32) NOT NULL COMMENT '</a:t>
            </a:r>
            <a:r>
              <a:rPr lang="zh-CN" altLang="en-US" sz="1600" smtClean="0"/>
              <a:t>会议名称</a:t>
            </a:r>
            <a:r>
              <a:rPr lang="en-US" altLang="zh-CN" sz="1600" smtClean="0"/>
              <a:t>',</a:t>
            </a:r>
          </a:p>
          <a:p>
            <a:r>
              <a:rPr lang="en-US" altLang="zh-CN" sz="1600" smtClean="0"/>
              <a:t>	`room_id` int(11) NOT NULL COMMENT '</a:t>
            </a:r>
            <a:r>
              <a:rPr lang="zh-CN" altLang="en-US" sz="1600" smtClean="0"/>
              <a:t>会议室</a:t>
            </a:r>
            <a:r>
              <a:rPr lang="en-US" altLang="zh-CN" sz="1600" smtClean="0"/>
              <a:t>id',</a:t>
            </a:r>
          </a:p>
          <a:p>
            <a:r>
              <a:rPr lang="en-US" altLang="zh-CN" sz="1600" smtClean="0"/>
              <a:t>	`count` int(4) NOT NULL COMMENT '</a:t>
            </a:r>
            <a:r>
              <a:rPr lang="zh-CN" altLang="en-US" sz="1600" smtClean="0"/>
              <a:t>预计参加人数</a:t>
            </a:r>
            <a:r>
              <a:rPr lang="en-US" altLang="zh-CN" sz="1600" smtClean="0"/>
              <a:t>',</a:t>
            </a:r>
          </a:p>
          <a:p>
            <a:r>
              <a:rPr lang="en-US" altLang="zh-CN" sz="1600" smtClean="0"/>
              <a:t>	`start_time` datetime NOT NULL COMMENT '</a:t>
            </a:r>
            <a:r>
              <a:rPr lang="zh-CN" altLang="en-US" sz="1600" smtClean="0"/>
              <a:t>预计会议开始时间</a:t>
            </a:r>
            <a:r>
              <a:rPr lang="en-US" altLang="zh-CN" sz="1600" smtClean="0"/>
              <a:t>',</a:t>
            </a:r>
          </a:p>
          <a:p>
            <a:r>
              <a:rPr lang="en-US" altLang="zh-CN" sz="1600" smtClean="0"/>
              <a:t>	`end_time` datetime NOT NULL COMMENT '</a:t>
            </a:r>
            <a:r>
              <a:rPr lang="zh-CN" altLang="en-US" sz="1600" smtClean="0"/>
              <a:t>预计会议结束时间</a:t>
            </a:r>
            <a:r>
              <a:rPr lang="en-US" altLang="zh-CN" sz="1600" smtClean="0"/>
              <a:t>',</a:t>
            </a:r>
          </a:p>
          <a:p>
            <a:r>
              <a:rPr lang="en-US" altLang="zh-CN" sz="1600" smtClean="0"/>
              <a:t>	`create_time` datetime NOT NULL COMMENT '</a:t>
            </a:r>
            <a:r>
              <a:rPr lang="zh-CN" altLang="en-US" sz="1600" smtClean="0"/>
              <a:t>会议预定时间</a:t>
            </a:r>
            <a:r>
              <a:rPr lang="en-US" altLang="zh-CN" sz="1600" smtClean="0"/>
              <a:t>',</a:t>
            </a:r>
          </a:p>
          <a:p>
            <a:r>
              <a:rPr lang="en-US" altLang="zh-CN" sz="1600" smtClean="0"/>
              <a:t>	`creator_id` int(11) NOT NULL COMMENT '</a:t>
            </a:r>
            <a:r>
              <a:rPr lang="zh-CN" altLang="en-US" sz="1600" smtClean="0"/>
              <a:t>会议预定者</a:t>
            </a:r>
            <a:r>
              <a:rPr lang="en-US" altLang="zh-CN" sz="1600" smtClean="0"/>
              <a:t>',</a:t>
            </a:r>
          </a:p>
          <a:p>
            <a:r>
              <a:rPr lang="en-US" altLang="zh-CN" sz="1600" smtClean="0"/>
              <a:t>	`note` varchar(128) COMMENT '</a:t>
            </a:r>
            <a:r>
              <a:rPr lang="zh-CN" altLang="en-US" sz="1600" smtClean="0"/>
              <a:t>会议说明</a:t>
            </a:r>
            <a:r>
              <a:rPr lang="en-US" altLang="zh-CN" sz="1600" smtClean="0"/>
              <a:t>',</a:t>
            </a:r>
          </a:p>
          <a:p>
            <a:r>
              <a:rPr lang="en-US" altLang="zh-CN" sz="1600" smtClean="0"/>
              <a:t>	`status` tinyint(1) comment '</a:t>
            </a:r>
            <a:r>
              <a:rPr lang="zh-CN" altLang="en-US" sz="1600" smtClean="0"/>
              <a:t>当前状态</a:t>
            </a:r>
            <a:r>
              <a:rPr lang="en-US" altLang="zh-CN" sz="1600" smtClean="0"/>
              <a:t>-- 1</a:t>
            </a:r>
            <a:r>
              <a:rPr lang="zh-CN" altLang="en-US" sz="1600" smtClean="0"/>
              <a:t>：可用； </a:t>
            </a:r>
            <a:r>
              <a:rPr lang="en-US" altLang="zh-CN" sz="1600" smtClean="0"/>
              <a:t>0</a:t>
            </a:r>
            <a:r>
              <a:rPr lang="zh-CN" altLang="en-US" sz="1600" smtClean="0"/>
              <a:t>：不可用</a:t>
            </a:r>
            <a:r>
              <a:rPr lang="en-US" altLang="zh-CN" sz="1600" smtClean="0"/>
              <a:t>',</a:t>
            </a:r>
          </a:p>
          <a:p>
            <a:r>
              <a:rPr lang="en-US" altLang="zh-CN" sz="1600" smtClean="0"/>
              <a:t>	PRIMARY KEY(`id`)</a:t>
            </a:r>
          </a:p>
          <a:p>
            <a:r>
              <a:rPr lang="en-US" altLang="zh-CN" sz="1600" smtClean="0"/>
              <a:t>) ENGINE=InnoDB DEFAULT CHARSET=utf8;</a:t>
            </a:r>
          </a:p>
          <a:p>
            <a:endParaRPr lang="en-US" altLang="zh-CN" sz="1600" smtClean="0"/>
          </a:p>
          <a:p>
            <a:endParaRPr lang="zh-CN" altLang="en-US" sz="1600"/>
          </a:p>
        </p:txBody>
      </p:sp>
      <p:sp>
        <p:nvSpPr>
          <p:cNvPr id="7" name="矩形 6"/>
          <p:cNvSpPr/>
          <p:nvPr/>
        </p:nvSpPr>
        <p:spPr>
          <a:xfrm>
            <a:off x="6236362" y="3318570"/>
            <a:ext cx="6096000" cy="3539430"/>
          </a:xfrm>
          <a:prstGeom prst="rect">
            <a:avLst/>
          </a:prstGeom>
        </p:spPr>
        <p:txBody>
          <a:bodyPr>
            <a:spAutoFit/>
          </a:bodyPr>
          <a:lstStyle/>
          <a:p>
            <a:r>
              <a:rPr lang="en-US" altLang="zh-CN" sz="1600" smtClean="0"/>
              <a:t>-- ----------------------------</a:t>
            </a:r>
          </a:p>
          <a:p>
            <a:r>
              <a:rPr lang="en-US" altLang="zh-CN" sz="1600" smtClean="0"/>
              <a:t>-- Table structure for room</a:t>
            </a:r>
          </a:p>
          <a:p>
            <a:r>
              <a:rPr lang="en-US" altLang="zh-CN" sz="1600" smtClean="0"/>
              <a:t>-- ----------------------------</a:t>
            </a:r>
          </a:p>
          <a:p>
            <a:r>
              <a:rPr lang="en-US" altLang="zh-CN" sz="1600" smtClean="0"/>
              <a:t>DROP TABLE IF EXISTS `room`;</a:t>
            </a:r>
          </a:p>
          <a:p>
            <a:r>
              <a:rPr lang="en-US" altLang="zh-CN" sz="1600" smtClean="0"/>
              <a:t>CREATE TABLE `room` (</a:t>
            </a:r>
          </a:p>
          <a:p>
            <a:r>
              <a:rPr lang="en-US" altLang="zh-CN" sz="1600" smtClean="0"/>
              <a:t>	`id` int(11) NOT NULL AUTO_INCREMENT COMMENT '</a:t>
            </a:r>
            <a:r>
              <a:rPr lang="zh-CN" altLang="en-US" sz="1600" smtClean="0"/>
              <a:t>主键</a:t>
            </a:r>
            <a:r>
              <a:rPr lang="en-US" altLang="zh-CN" sz="1600" smtClean="0"/>
              <a:t>',</a:t>
            </a:r>
          </a:p>
          <a:p>
            <a:r>
              <a:rPr lang="en-US" altLang="zh-CN" sz="1600" smtClean="0"/>
              <a:t>	`number` int(10) NOT NULL COMMENT '</a:t>
            </a:r>
            <a:r>
              <a:rPr lang="zh-CN" altLang="en-US" sz="1600" smtClean="0"/>
              <a:t>门牌号</a:t>
            </a:r>
            <a:r>
              <a:rPr lang="en-US" altLang="zh-CN" sz="1600" smtClean="0"/>
              <a:t>',</a:t>
            </a:r>
          </a:p>
          <a:p>
            <a:r>
              <a:rPr lang="en-US" altLang="zh-CN" sz="1600" smtClean="0"/>
              <a:t>	`name` varchar(16) NOT NULL COMMENT '</a:t>
            </a:r>
            <a:r>
              <a:rPr lang="zh-CN" altLang="en-US" sz="1600" smtClean="0"/>
              <a:t>会议室名称</a:t>
            </a:r>
            <a:r>
              <a:rPr lang="en-US" altLang="zh-CN" sz="1600" smtClean="0"/>
              <a:t>',</a:t>
            </a:r>
          </a:p>
          <a:p>
            <a:r>
              <a:rPr lang="en-US" altLang="zh-CN" sz="1600" smtClean="0"/>
              <a:t>	`max_count` int(4) NOT NULL COMMENT '</a:t>
            </a:r>
            <a:r>
              <a:rPr lang="zh-CN" altLang="en-US" sz="1600" smtClean="0"/>
              <a:t>最多容纳人数</a:t>
            </a:r>
            <a:r>
              <a:rPr lang="en-US" altLang="zh-CN" sz="1600" smtClean="0"/>
              <a:t>',</a:t>
            </a:r>
          </a:p>
          <a:p>
            <a:r>
              <a:rPr lang="en-US" altLang="zh-CN" sz="1600" smtClean="0"/>
              <a:t>	`status` tinyint(1) NOT NULL COMMENT '</a:t>
            </a:r>
            <a:r>
              <a:rPr lang="zh-CN" altLang="en-US" sz="1600" smtClean="0"/>
              <a:t>当前状态</a:t>
            </a:r>
            <a:r>
              <a:rPr lang="en-US" altLang="zh-CN" sz="1600" smtClean="0"/>
              <a:t>-- 1</a:t>
            </a:r>
            <a:r>
              <a:rPr lang="zh-CN" altLang="en-US" sz="1600" smtClean="0"/>
              <a:t>：可用； </a:t>
            </a:r>
            <a:r>
              <a:rPr lang="en-US" altLang="zh-CN" sz="1600" smtClean="0"/>
              <a:t>0</a:t>
            </a:r>
            <a:r>
              <a:rPr lang="zh-CN" altLang="en-US" sz="1600" smtClean="0"/>
              <a:t>：不可用</a:t>
            </a:r>
            <a:r>
              <a:rPr lang="en-US" altLang="zh-CN" sz="1600" smtClean="0"/>
              <a:t>',</a:t>
            </a:r>
          </a:p>
          <a:p>
            <a:r>
              <a:rPr lang="en-US" altLang="zh-CN" sz="1600" smtClean="0"/>
              <a:t>	`note` varchar(128) COMMENT '</a:t>
            </a:r>
            <a:r>
              <a:rPr lang="zh-CN" altLang="en-US" sz="1600" smtClean="0"/>
              <a:t>备注</a:t>
            </a:r>
            <a:r>
              <a:rPr lang="en-US" altLang="zh-CN" sz="1600" smtClean="0"/>
              <a:t>',</a:t>
            </a:r>
          </a:p>
          <a:p>
            <a:r>
              <a:rPr lang="en-US" altLang="zh-CN" sz="1600" smtClean="0"/>
              <a:t>	PRIMARY KEY(`id`)</a:t>
            </a:r>
          </a:p>
          <a:p>
            <a:r>
              <a:rPr lang="en-US" altLang="zh-CN" sz="1600" smtClean="0"/>
              <a:t>) ENGINE=InnoDB DEFAULT CHARSET=utf8;</a:t>
            </a:r>
            <a:endParaRPr lang="zh-CN" altLang="en-US" sz="1600"/>
          </a:p>
        </p:txBody>
      </p:sp>
    </p:spTree>
    <p:extLst>
      <p:ext uri="{BB962C8B-B14F-4D97-AF65-F5344CB8AC3E}">
        <p14:creationId xmlns:p14="http://schemas.microsoft.com/office/powerpoint/2010/main" val="1023510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009" y="0"/>
            <a:ext cx="6710811" cy="3416320"/>
          </a:xfrm>
          <a:prstGeom prst="rect">
            <a:avLst/>
          </a:prstGeom>
          <a:noFill/>
        </p:spPr>
        <p:txBody>
          <a:bodyPr wrap="none" rtlCol="0">
            <a:spAutoFit/>
          </a:bodyPr>
          <a:lstStyle/>
          <a:p>
            <a:r>
              <a:rPr lang="en-US" altLang="zh-CN" smtClean="0"/>
              <a:t>-- ----------------------------</a:t>
            </a:r>
          </a:p>
          <a:p>
            <a:r>
              <a:rPr lang="en-US" altLang="zh-CN" smtClean="0"/>
              <a:t>-- Table structure for meeting_employee</a:t>
            </a:r>
          </a:p>
          <a:p>
            <a:r>
              <a:rPr lang="en-US" altLang="zh-CN" smtClean="0"/>
              <a:t>-- ----------------------------</a:t>
            </a:r>
          </a:p>
          <a:p>
            <a:r>
              <a:rPr lang="en-US" altLang="zh-CN" smtClean="0"/>
              <a:t>DROP TABLE IF EXISTS `meeting_employee`;</a:t>
            </a:r>
          </a:p>
          <a:p>
            <a:r>
              <a:rPr lang="en-US" altLang="zh-CN" smtClean="0"/>
              <a:t>CREATE TABLE `meeting_employee` (</a:t>
            </a:r>
          </a:p>
          <a:p>
            <a:r>
              <a:rPr lang="en-US" altLang="zh-CN" smtClean="0"/>
              <a:t>	`id` int(11) NOT NULL AUTO_INCREMENT COMMENT '</a:t>
            </a:r>
            <a:r>
              <a:rPr lang="zh-CN" altLang="en-US" smtClean="0"/>
              <a:t>主键</a:t>
            </a:r>
            <a:r>
              <a:rPr lang="en-US" altLang="zh-CN" smtClean="0"/>
              <a:t>',</a:t>
            </a:r>
          </a:p>
          <a:p>
            <a:r>
              <a:rPr lang="en-US" altLang="zh-CN" smtClean="0"/>
              <a:t>	`meeting_id` int(11) NOT NULL COMMENT '</a:t>
            </a:r>
            <a:r>
              <a:rPr lang="zh-CN" altLang="en-US" smtClean="0"/>
              <a:t>会议</a:t>
            </a:r>
            <a:r>
              <a:rPr lang="en-US" altLang="zh-CN" smtClean="0"/>
              <a:t>id',</a:t>
            </a:r>
          </a:p>
          <a:p>
            <a:r>
              <a:rPr lang="en-US" altLang="zh-CN" smtClean="0"/>
              <a:t>	`u_id` int(11) NOT NULL COMMENT '</a:t>
            </a:r>
            <a:r>
              <a:rPr lang="zh-CN" altLang="en-US" smtClean="0"/>
              <a:t>用户</a:t>
            </a:r>
            <a:r>
              <a:rPr lang="en-US" altLang="zh-CN" smtClean="0"/>
              <a:t>id',</a:t>
            </a:r>
          </a:p>
          <a:p>
            <a:r>
              <a:rPr lang="en-US" altLang="zh-CN" smtClean="0"/>
              <a:t>	PRIMARY KEY(`id`)</a:t>
            </a:r>
          </a:p>
          <a:p>
            <a:r>
              <a:rPr lang="en-US" altLang="zh-CN" smtClean="0"/>
              <a:t>) ENGINE=InnoDB DEFAULT CHARSET=utf8;</a:t>
            </a:r>
          </a:p>
          <a:p>
            <a:endParaRPr lang="en-US" altLang="zh-CN" smtClean="0"/>
          </a:p>
          <a:p>
            <a:endParaRPr lang="en-US" altLang="zh-CN" smtClean="0"/>
          </a:p>
        </p:txBody>
      </p:sp>
      <p:sp>
        <p:nvSpPr>
          <p:cNvPr id="5" name="文本框 4"/>
          <p:cNvSpPr txBox="1"/>
          <p:nvPr/>
        </p:nvSpPr>
        <p:spPr>
          <a:xfrm>
            <a:off x="164104" y="3718679"/>
            <a:ext cx="6710811" cy="3139321"/>
          </a:xfrm>
          <a:prstGeom prst="rect">
            <a:avLst/>
          </a:prstGeom>
          <a:noFill/>
        </p:spPr>
        <p:txBody>
          <a:bodyPr wrap="none" rtlCol="0">
            <a:spAutoFit/>
          </a:bodyPr>
          <a:lstStyle/>
          <a:p>
            <a:r>
              <a:rPr lang="en-US" altLang="zh-CN" smtClean="0"/>
              <a:t>-- ----------------------------</a:t>
            </a:r>
          </a:p>
          <a:p>
            <a:r>
              <a:rPr lang="en-US" altLang="zh-CN" smtClean="0"/>
              <a:t>-- Table structure for dept</a:t>
            </a:r>
          </a:p>
          <a:p>
            <a:r>
              <a:rPr lang="en-US" altLang="zh-CN" smtClean="0"/>
              <a:t>-- ----------------------------</a:t>
            </a:r>
          </a:p>
          <a:p>
            <a:r>
              <a:rPr lang="en-US" altLang="zh-CN" smtClean="0"/>
              <a:t>DROP TABLE IF EXISTS `dept`;</a:t>
            </a:r>
          </a:p>
          <a:p>
            <a:r>
              <a:rPr lang="en-US" altLang="zh-CN" smtClean="0"/>
              <a:t>CREATE TABLE `dept` (</a:t>
            </a:r>
          </a:p>
          <a:p>
            <a:r>
              <a:rPr lang="en-US" altLang="zh-CN" smtClean="0"/>
              <a:t>	`id` int(11) NOT NULL AUTO_INCREMENT COMMENT '</a:t>
            </a:r>
            <a:r>
              <a:rPr lang="zh-CN" altLang="en-US" smtClean="0"/>
              <a:t>主键</a:t>
            </a:r>
            <a:r>
              <a:rPr lang="en-US" altLang="zh-CN" smtClean="0"/>
              <a:t>',</a:t>
            </a:r>
          </a:p>
          <a:p>
            <a:r>
              <a:rPr lang="en-US" altLang="zh-CN" smtClean="0"/>
              <a:t>	`name` varchar(12) NOT NULL COMMENT '</a:t>
            </a:r>
            <a:r>
              <a:rPr lang="zh-CN" altLang="en-US" smtClean="0"/>
              <a:t>部门名称</a:t>
            </a:r>
            <a:r>
              <a:rPr lang="en-US" altLang="zh-CN" smtClean="0"/>
              <a:t>',</a:t>
            </a:r>
          </a:p>
          <a:p>
            <a:r>
              <a:rPr lang="en-US" altLang="zh-CN" smtClean="0"/>
              <a:t>	PRIMARY KEY(`id`)</a:t>
            </a:r>
          </a:p>
          <a:p>
            <a:r>
              <a:rPr lang="en-US" altLang="zh-CN" smtClean="0"/>
              <a:t>) ENGINE=InnoDB DEFAULT CHARSET=utf8;</a:t>
            </a:r>
          </a:p>
          <a:p>
            <a:endParaRPr lang="en-US" altLang="zh-CN" smtClean="0"/>
          </a:p>
          <a:p>
            <a:endParaRPr lang="zh-CN" altLang="en-US"/>
          </a:p>
        </p:txBody>
      </p:sp>
      <p:sp>
        <p:nvSpPr>
          <p:cNvPr id="6" name="矩形 5"/>
          <p:cNvSpPr/>
          <p:nvPr/>
        </p:nvSpPr>
        <p:spPr>
          <a:xfrm>
            <a:off x="6763820" y="25360"/>
            <a:ext cx="5428179" cy="3416320"/>
          </a:xfrm>
          <a:prstGeom prst="rect">
            <a:avLst/>
          </a:prstGeom>
        </p:spPr>
        <p:txBody>
          <a:bodyPr wrap="square">
            <a:spAutoFit/>
          </a:bodyPr>
          <a:lstStyle/>
          <a:p>
            <a:r>
              <a:rPr lang="en-US" altLang="zh-CN" smtClean="0"/>
              <a:t>-- ----------------------------</a:t>
            </a:r>
          </a:p>
          <a:p>
            <a:r>
              <a:rPr lang="en-US" altLang="zh-CN" smtClean="0"/>
              <a:t>-- Table structure for visit</a:t>
            </a:r>
          </a:p>
          <a:p>
            <a:r>
              <a:rPr lang="en-US" altLang="zh-CN" smtClean="0"/>
              <a:t>-- ----------------------------</a:t>
            </a:r>
          </a:p>
          <a:p>
            <a:r>
              <a:rPr lang="en-US" altLang="zh-CN" smtClean="0"/>
              <a:t>DROP TABLE IF EXISTS `visit`;</a:t>
            </a:r>
          </a:p>
          <a:p>
            <a:r>
              <a:rPr lang="en-US" altLang="zh-CN" smtClean="0"/>
              <a:t>CREATE TABLE `visit` (</a:t>
            </a:r>
          </a:p>
          <a:p>
            <a:r>
              <a:rPr lang="en-US" altLang="zh-CN" smtClean="0"/>
              <a:t>	`id` int(11) NOT NULL AUTO_INCREMENT COMMENT '</a:t>
            </a:r>
            <a:r>
              <a:rPr lang="zh-CN" altLang="en-US" smtClean="0"/>
              <a:t>主键</a:t>
            </a:r>
            <a:r>
              <a:rPr lang="en-US" altLang="zh-CN" smtClean="0"/>
              <a:t>',</a:t>
            </a:r>
          </a:p>
          <a:p>
            <a:r>
              <a:rPr lang="en-US" altLang="zh-CN" smtClean="0"/>
              <a:t>	`ip` varchar(16) NOT NULL COMMENT 'IP</a:t>
            </a:r>
            <a:r>
              <a:rPr lang="zh-CN" altLang="en-US" smtClean="0"/>
              <a:t>地址</a:t>
            </a:r>
            <a:r>
              <a:rPr lang="en-US" altLang="zh-CN" smtClean="0"/>
              <a:t>',</a:t>
            </a:r>
          </a:p>
          <a:p>
            <a:r>
              <a:rPr lang="en-US" altLang="zh-CN" smtClean="0"/>
              <a:t>	`count` int(12) NOT NULL COMMENT '</a:t>
            </a:r>
            <a:r>
              <a:rPr lang="zh-CN" altLang="en-US" smtClean="0"/>
              <a:t>访问次数</a:t>
            </a:r>
            <a:r>
              <a:rPr lang="en-US" altLang="zh-CN" smtClean="0"/>
              <a:t>',</a:t>
            </a:r>
          </a:p>
          <a:p>
            <a:r>
              <a:rPr lang="en-US" altLang="zh-CN" smtClean="0"/>
              <a:t>	PRIMARY KEY(`id`)</a:t>
            </a:r>
          </a:p>
          <a:p>
            <a:r>
              <a:rPr lang="en-US" altLang="zh-CN" smtClean="0"/>
              <a:t>) ENGINE=InnoDB DEFAULT CHARSET=utf8;</a:t>
            </a:r>
            <a:endParaRPr lang="zh-CN" altLang="en-US" smtClean="0"/>
          </a:p>
        </p:txBody>
      </p:sp>
    </p:spTree>
    <p:extLst>
      <p:ext uri="{BB962C8B-B14F-4D97-AF65-F5344CB8AC3E}">
        <p14:creationId xmlns:p14="http://schemas.microsoft.com/office/powerpoint/2010/main" val="239840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JAVA SSM</a:t>
            </a:r>
            <a:r>
              <a:rPr lang="zh-CN" altLang="en-US" smtClean="0"/>
              <a:t>框架配置实现基本访问</a:t>
            </a:r>
            <a:endParaRPr lang="zh-CN" altLang="en-US"/>
          </a:p>
        </p:txBody>
      </p:sp>
      <p:sp>
        <p:nvSpPr>
          <p:cNvPr id="3" name="内容占位符 2"/>
          <p:cNvSpPr>
            <a:spLocks noGrp="1"/>
          </p:cNvSpPr>
          <p:nvPr>
            <p:ph idx="1"/>
          </p:nvPr>
        </p:nvSpPr>
        <p:spPr/>
        <p:txBody>
          <a:bodyPr/>
          <a:lstStyle/>
          <a:p>
            <a:pPr marL="0" indent="0">
              <a:buNone/>
            </a:pPr>
            <a:r>
              <a:rPr lang="en-US" altLang="zh-CN" smtClean="0"/>
              <a:t>1</a:t>
            </a:r>
            <a:r>
              <a:rPr lang="zh-CN" altLang="en-US" smtClean="0"/>
              <a:t>、</a:t>
            </a:r>
            <a:r>
              <a:rPr lang="zh-CN" altLang="en-US" smtClean="0"/>
              <a:t>执行</a:t>
            </a:r>
            <a:r>
              <a:rPr lang="en-US" altLang="zh-CN" smtClean="0"/>
              <a:t>createTable.sql</a:t>
            </a:r>
            <a:r>
              <a:rPr lang="zh-CN" altLang="en-US" smtClean="0"/>
              <a:t>，创建数据库和数据库表</a:t>
            </a:r>
            <a:endParaRPr lang="en-US" altLang="zh-CN"/>
          </a:p>
          <a:p>
            <a:pPr marL="0" indent="0">
              <a:buNone/>
            </a:pPr>
            <a:r>
              <a:rPr lang="en-US" altLang="zh-CN" smtClean="0"/>
              <a:t>2</a:t>
            </a:r>
            <a:r>
              <a:rPr lang="zh-CN" altLang="en-US" smtClean="0"/>
              <a:t>、配置</a:t>
            </a:r>
            <a:r>
              <a:rPr lang="en-US" altLang="zh-CN" smtClean="0"/>
              <a:t>springmvc</a:t>
            </a:r>
            <a:r>
              <a:rPr lang="zh-CN" altLang="en-US" smtClean="0"/>
              <a:t>、</a:t>
            </a:r>
            <a:r>
              <a:rPr lang="en-US" altLang="zh-CN" smtClean="0"/>
              <a:t>spring</a:t>
            </a:r>
            <a:r>
              <a:rPr lang="zh-CN" altLang="en-US" smtClean="0"/>
              <a:t>和</a:t>
            </a:r>
            <a:r>
              <a:rPr lang="en-US" altLang="zh-CN" smtClean="0"/>
              <a:t>mybatis</a:t>
            </a:r>
          </a:p>
          <a:p>
            <a:pPr marL="0" indent="0">
              <a:buNone/>
            </a:pPr>
            <a:r>
              <a:rPr lang="zh-CN" altLang="en-US" smtClean="0"/>
              <a:t>以及</a:t>
            </a:r>
            <a:r>
              <a:rPr lang="en-US" altLang="zh-CN" smtClean="0"/>
              <a:t>log4j.properties</a:t>
            </a:r>
            <a:r>
              <a:rPr lang="zh-CN" altLang="en-US" smtClean="0"/>
              <a:t>测试配置文件</a:t>
            </a:r>
            <a:endParaRPr lang="en-US" altLang="zh-CN" smtClean="0"/>
          </a:p>
          <a:p>
            <a:pPr marL="0" indent="0">
              <a:buNone/>
            </a:pPr>
            <a:r>
              <a:rPr lang="en-US" altLang="zh-CN" smtClean="0"/>
              <a:t>3</a:t>
            </a:r>
            <a:r>
              <a:rPr lang="zh-CN" altLang="en-US" smtClean="0"/>
              <a:t>、创建</a:t>
            </a:r>
            <a:r>
              <a:rPr lang="zh-CN" altLang="en-US"/>
              <a:t>第一</a:t>
            </a:r>
            <a:r>
              <a:rPr lang="zh-CN" altLang="en-US" smtClean="0"/>
              <a:t>个</a:t>
            </a:r>
            <a:r>
              <a:rPr lang="en-US" altLang="zh-CN" smtClean="0"/>
              <a:t>XXXaction.java</a:t>
            </a:r>
            <a:r>
              <a:rPr lang="zh-CN" altLang="en-US" smtClean="0"/>
              <a:t>和</a:t>
            </a:r>
            <a:r>
              <a:rPr lang="en-US" altLang="zh-CN" smtClean="0"/>
              <a:t>XXX</a:t>
            </a:r>
            <a:r>
              <a:rPr lang="en-US" altLang="zh-CN"/>
              <a:t>.</a:t>
            </a:r>
            <a:r>
              <a:rPr lang="en-US" altLang="zh-CN" smtClean="0"/>
              <a:t>jsp</a:t>
            </a:r>
            <a:r>
              <a:rPr lang="zh-CN" altLang="en-US" smtClean="0"/>
              <a:t>测试框架配置是否正常</a:t>
            </a:r>
            <a:endParaRPr lang="en-US" altLang="zh-CN" smtClean="0"/>
          </a:p>
          <a:p>
            <a:pPr marL="0" indent="0">
              <a:buNone/>
            </a:pPr>
            <a:r>
              <a:rPr lang="en-US" altLang="zh-CN" smtClean="0"/>
              <a:t>4</a:t>
            </a:r>
            <a:r>
              <a:rPr lang="zh-CN" altLang="en-US" smtClean="0"/>
              <a:t>、最后成功实现基本访问</a:t>
            </a:r>
            <a:endParaRPr lang="en-US" altLang="zh-CN" smtClean="0"/>
          </a:p>
          <a:p>
            <a:pPr marL="0" indent="0">
              <a:buNone/>
            </a:pPr>
            <a:endParaRPr lang="en-US" altLang="zh-CN"/>
          </a:p>
          <a:p>
            <a:pPr marL="0" indent="0">
              <a:buNone/>
            </a:pPr>
            <a:endParaRPr lang="en-US" altLang="zh-CN" smtClean="0"/>
          </a:p>
        </p:txBody>
      </p:sp>
    </p:spTree>
    <p:extLst>
      <p:ext uri="{BB962C8B-B14F-4D97-AF65-F5344CB8AC3E}">
        <p14:creationId xmlns:p14="http://schemas.microsoft.com/office/powerpoint/2010/main" val="1598472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2436</TotalTime>
  <Words>1570</Words>
  <Application>Microsoft Office PowerPoint</Application>
  <PresentationFormat>宽屏</PresentationFormat>
  <Paragraphs>189</Paragraphs>
  <Slides>24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宋体</vt:lpstr>
      <vt:lpstr>Arial</vt:lpstr>
      <vt:lpstr>Calibri</vt:lpstr>
      <vt:lpstr>Calibri Light</vt:lpstr>
      <vt:lpstr>Office 主题</vt:lpstr>
      <vt:lpstr>Easymeeting会议管理系统</vt:lpstr>
      <vt:lpstr>07小组任务分配</vt:lpstr>
      <vt:lpstr>该会议管理系统用到的技术</vt:lpstr>
      <vt:lpstr>代码结构</vt:lpstr>
      <vt:lpstr>一、需求分析与数据库设计</vt:lpstr>
      <vt:lpstr>PowerPoint 演示文稿</vt:lpstr>
      <vt:lpstr>PowerPoint 演示文稿</vt:lpstr>
      <vt:lpstr>PowerPoint 演示文稿</vt:lpstr>
      <vt:lpstr>二、JAVA SSM框架配置实现基本访问</vt:lpstr>
      <vt:lpstr>三、由简入繁编码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http://127.0.0.1:8080/easyMeeting/home/login.action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傅双波</dc:creator>
  <cp:lastModifiedBy>傅双波</cp:lastModifiedBy>
  <cp:revision>100</cp:revision>
  <dcterms:created xsi:type="dcterms:W3CDTF">2017-08-26T08:02:36Z</dcterms:created>
  <dcterms:modified xsi:type="dcterms:W3CDTF">2017-08-28T10:34:51Z</dcterms:modified>
</cp:coreProperties>
</file>