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4"/>
  </p:notesMasterIdLst>
  <p:sldIdLst>
    <p:sldId id="414" r:id="rId2"/>
    <p:sldId id="497" r:id="rId3"/>
    <p:sldId id="415" r:id="rId4"/>
    <p:sldId id="429" r:id="rId5"/>
    <p:sldId id="486" r:id="rId6"/>
    <p:sldId id="490" r:id="rId7"/>
    <p:sldId id="488" r:id="rId8"/>
    <p:sldId id="499" r:id="rId9"/>
    <p:sldId id="489" r:id="rId10"/>
    <p:sldId id="435" r:id="rId11"/>
    <p:sldId id="436" r:id="rId12"/>
    <p:sldId id="437" r:id="rId13"/>
    <p:sldId id="438" r:id="rId14"/>
    <p:sldId id="500" r:id="rId15"/>
    <p:sldId id="439" r:id="rId16"/>
    <p:sldId id="440" r:id="rId17"/>
    <p:sldId id="441" r:id="rId18"/>
    <p:sldId id="501" r:id="rId19"/>
    <p:sldId id="442" r:id="rId20"/>
    <p:sldId id="443" r:id="rId21"/>
    <p:sldId id="444" r:id="rId22"/>
    <p:sldId id="445" r:id="rId23"/>
    <p:sldId id="446" r:id="rId24"/>
    <p:sldId id="502" r:id="rId25"/>
    <p:sldId id="447" r:id="rId26"/>
    <p:sldId id="448" r:id="rId27"/>
    <p:sldId id="449" r:id="rId28"/>
    <p:sldId id="503" r:id="rId29"/>
    <p:sldId id="450" r:id="rId30"/>
    <p:sldId id="451" r:id="rId31"/>
    <p:sldId id="452" r:id="rId32"/>
    <p:sldId id="498" r:id="rId33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C7071B1-A345-8B4D-A13C-68F541DE166F}">
          <p14:sldIdLst>
            <p14:sldId id="414"/>
            <p14:sldId id="497"/>
          </p14:sldIdLst>
        </p14:section>
        <p14:section name="Virtual Memory &amp; Principle of Locality" id="{0FF7617B-D981-764C-941C-FB66C905D0E6}">
          <p14:sldIdLst>
            <p14:sldId id="415"/>
            <p14:sldId id="429"/>
            <p14:sldId id="486"/>
            <p14:sldId id="490"/>
            <p14:sldId id="488"/>
          </p14:sldIdLst>
        </p14:section>
        <p14:section name="Address Translation for VM" id="{9733DB92-CF59-064C-95DC-33AB87AF5267}">
          <p14:sldIdLst>
            <p14:sldId id="499"/>
            <p14:sldId id="489"/>
            <p14:sldId id="435"/>
            <p14:sldId id="436"/>
            <p14:sldId id="437"/>
            <p14:sldId id="438"/>
          </p14:sldIdLst>
        </p14:section>
        <p14:section name="Method of Virtual Memory" id="{FA7C2D15-B18E-8A4F-B718-2E54758B0C48}">
          <p14:sldIdLst>
            <p14:sldId id="500"/>
            <p14:sldId id="439"/>
            <p14:sldId id="440"/>
            <p14:sldId id="441"/>
          </p14:sldIdLst>
        </p14:section>
        <p14:section name="Page Fault Handling" id="{9DD55B6C-59F1-424F-83CF-D633D6EB79DB}">
          <p14:sldIdLst>
            <p14:sldId id="501"/>
            <p14:sldId id="442"/>
            <p14:sldId id="443"/>
            <p14:sldId id="444"/>
            <p14:sldId id="445"/>
            <p14:sldId id="446"/>
          </p14:sldIdLst>
        </p14:section>
        <p14:section name="Mechanisms for Implementing VM" id="{B9A5EFC8-FA2D-D24D-94F3-8F895B134A33}">
          <p14:sldIdLst>
            <p14:sldId id="502"/>
            <p14:sldId id="447"/>
            <p14:sldId id="448"/>
            <p14:sldId id="449"/>
          </p14:sldIdLst>
        </p14:section>
        <p14:section name="Virtual Memory Performance" id="{AEADB52D-2FCA-4F4D-AA8F-7AA1156D6A45}">
          <p14:sldIdLst>
            <p14:sldId id="503"/>
            <p14:sldId id="450"/>
            <p14:sldId id="451"/>
            <p14:sldId id="452"/>
            <p14:sldId id="4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71" autoAdjust="0"/>
  </p:normalViewPr>
  <p:slideViewPr>
    <p:cSldViewPr>
      <p:cViewPr varScale="1">
        <p:scale>
          <a:sx n="115" d="100"/>
          <a:sy n="115" d="100"/>
        </p:scale>
        <p:origin x="-2992" y="-96"/>
      </p:cViewPr>
      <p:guideLst>
        <p:guide orient="horz" pos="4056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1719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29250" y="0"/>
            <a:ext cx="41910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65450" y="541338"/>
            <a:ext cx="36703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1239838" y="3475038"/>
            <a:ext cx="71215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6" tIns="47874" rIns="95746" bIns="47874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Click to edit Master text styles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Second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Third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Fourth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9600"/>
            <a:ext cx="41719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29250" y="6959600"/>
            <a:ext cx="4191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fld id="{89BF234A-0361-A143-98F0-C3CCCDC2D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28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94100"/>
            <a:ext cx="9566275" cy="3060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4" tIns="46988" rIns="95654" bIns="46988"/>
          <a:lstStyle/>
          <a:p>
            <a:r>
              <a:rPr lang="en-US" altLang="zh-CN"/>
              <a:t>Although we didn</a:t>
            </a:r>
            <a:r>
              <a:rPr lang="zh-CN" altLang="en-US"/>
              <a:t>’</a:t>
            </a:r>
            <a:r>
              <a:rPr lang="en-US" altLang="zh-CN"/>
              <a:t>t deal with these issues explicitly, they all apply to the partitioning schemes we looked at previously.</a:t>
            </a:r>
          </a:p>
          <a:p>
            <a:endParaRPr lang="en-US" altLang="zh-CN"/>
          </a:p>
          <a:p>
            <a:r>
              <a:rPr lang="en-US" altLang="zh-CN"/>
              <a:t>Note on load control: </a:t>
            </a:r>
          </a:p>
          <a:p>
            <a:pPr lvl="1"/>
            <a:r>
              <a:rPr lang="en-US" altLang="zh-CN"/>
              <a:t>—	Load control in the small (when to load pages), and </a:t>
            </a:r>
          </a:p>
          <a:p>
            <a:pPr lvl="1"/>
            <a:r>
              <a:rPr lang="en-US" altLang="zh-CN"/>
              <a:t>—	Load control in the large (when to load processes).</a:t>
            </a:r>
          </a:p>
          <a:p>
            <a:r>
              <a:rPr lang="en-US" altLang="zh-CN"/>
              <a:t>The latter is the same as medium/long-term scheduling.</a:t>
            </a:r>
          </a:p>
          <a:p>
            <a:endParaRPr lang="en-US" altLang="zh-CN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27288" y="55563"/>
            <a:ext cx="4640262" cy="3479800"/>
          </a:xfrm>
          <a:ln/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973388" y="549275"/>
            <a:ext cx="3654425" cy="2740025"/>
          </a:xfrm>
          <a:solidFill>
            <a:srgbClr val="FFFFFF"/>
          </a:solidFill>
          <a:ln/>
        </p:spPr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zh-CN" altLang="en-US"/>
              <a:t>时间局部性：一条指令的一次执行和下次执行，一个数据的一次访问和下次访问都集中在一个较短时期内；</a:t>
            </a:r>
            <a:endParaRPr lang="en-US" altLang="zh-CN"/>
          </a:p>
          <a:p>
            <a:pPr lvl="1"/>
            <a:r>
              <a:rPr lang="zh-CN" altLang="en-US"/>
              <a:t>空间局部性：当前指令和邻近的几条指令，当前访问的数据和邻近的数据都集中在一个较小区域内。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局部性原理的具体体现</a:t>
            </a:r>
            <a:endParaRPr lang="en-US" altLang="zh-CN"/>
          </a:p>
          <a:p>
            <a:pPr lvl="1"/>
            <a:r>
              <a:rPr lang="zh-CN" altLang="en-US"/>
              <a:t>程序在执行时，大部分是顺序执行的指令，少部分是转移和过程调用指令。</a:t>
            </a:r>
            <a:endParaRPr lang="en-US" altLang="zh-CN"/>
          </a:p>
          <a:p>
            <a:pPr lvl="1"/>
            <a:r>
              <a:rPr lang="zh-CN" altLang="en-US"/>
              <a:t>过程调用的嵌套深度一般不超过</a:t>
            </a:r>
            <a:r>
              <a:rPr lang="en-US" altLang="zh-CN"/>
              <a:t>5</a:t>
            </a:r>
            <a:r>
              <a:rPr lang="zh-CN" altLang="en-US"/>
              <a:t>，因此执行的范围不超过这组嵌套的过程。</a:t>
            </a:r>
            <a:endParaRPr lang="en-US" altLang="zh-CN"/>
          </a:p>
          <a:p>
            <a:pPr lvl="1"/>
            <a:r>
              <a:rPr lang="zh-CN" altLang="en-US"/>
              <a:t>程序中存在相当多的循环结构，它们由少量指令组成，而被多次执行。</a:t>
            </a:r>
            <a:endParaRPr lang="en-US" altLang="zh-CN"/>
          </a:p>
          <a:p>
            <a:pPr lvl="1"/>
            <a:r>
              <a:rPr lang="zh-CN" altLang="en-US"/>
              <a:t>程序中存在相当多对一定数据结构的操作，如数组操作，往往局限在较小范围内。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http://en.wikipedia.org/wiki/Locality_of_reference</a:t>
            </a:r>
          </a:p>
          <a:p>
            <a:r>
              <a:rPr lang="en-US" altLang="zh-CN"/>
              <a:t>Branch locality: if there are only few amount of possible alternatives for the prospective part of the path in the spatial-temporal coordinate space. This is the case when an instruction loop has a simple structure, or the possible outcome of a small system of conditional branching instructions is restricted to a small set of possibilities. Branch locality is typically not a spatial locality since the few possibilities can be located far away from each other.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87613" y="0"/>
            <a:ext cx="4640262" cy="3479800"/>
          </a:xfrm>
          <a:ln/>
        </p:spPr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14725"/>
            <a:ext cx="9566275" cy="3059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/>
              <a:t>We need something to tell use where in physical memory pages are located. </a:t>
            </a:r>
          </a:p>
          <a:p>
            <a:pPr lvl="1"/>
            <a:r>
              <a:rPr lang="en-US" altLang="zh-CN"/>
              <a:t>—	All computer science problems are solved by adding a level of indirection!</a:t>
            </a:r>
          </a:p>
          <a:p>
            <a:pPr>
              <a:spcAft>
                <a:spcPts val="600"/>
              </a:spcAft>
            </a:pPr>
            <a:r>
              <a:rPr lang="en-US" altLang="zh-CN"/>
              <a:t>Virtual to physical mappings are done through a mapping table called a page table.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A page table is just a (per-process) data structure maintained inside the operating system.</a:t>
            </a:r>
          </a:p>
          <a:p>
            <a:pPr lvl="1"/>
            <a:r>
              <a:rPr lang="en-US" altLang="zh-CN"/>
              <a:t>—	The mapping between pages and frames is arbitrary.  Any pages can (in principle) appear in any page frame.</a:t>
            </a:r>
          </a:p>
          <a:p>
            <a:endParaRPr lang="en-US" altLang="zh-CN"/>
          </a:p>
          <a:p>
            <a:pPr>
              <a:spcAft>
                <a:spcPts val="600"/>
              </a:spcAft>
            </a:pPr>
            <a:r>
              <a:rPr lang="en-US" altLang="zh-CN"/>
              <a:t>Lots of issues here.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How to determine which entries in the page table are valid at any one time.</a:t>
            </a:r>
          </a:p>
          <a:p>
            <a:pPr lvl="1"/>
            <a:r>
              <a:rPr lang="en-US" altLang="zh-CN"/>
              <a:t>—	Aren</a:t>
            </a:r>
            <a:r>
              <a:rPr lang="zh-CN" altLang="en-US"/>
              <a:t>’</a:t>
            </a:r>
            <a:r>
              <a:rPr lang="en-US" altLang="zh-CN"/>
              <a:t>t page tables huge? (How wide are they?  How tall are they?)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35363"/>
            <a:ext cx="956627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4" tIns="46988" rIns="95654" bIns="46988"/>
          <a:lstStyle/>
          <a:p>
            <a:pPr>
              <a:spcAft>
                <a:spcPts val="600"/>
              </a:spcAft>
            </a:pPr>
            <a:r>
              <a:rPr lang="en-US" altLang="zh-CN"/>
              <a:t>Overhead in paging is severe!  </a:t>
            </a:r>
          </a:p>
          <a:p>
            <a:pPr lvl="1"/>
            <a:r>
              <a:rPr lang="en-US" altLang="zh-CN"/>
              <a:t>—	Perform a disk I/O just to reference a memory location?!</a:t>
            </a:r>
          </a:p>
          <a:p>
            <a:r>
              <a:rPr lang="en-US" altLang="zh-CN"/>
              <a:t>20 ns memory — on a 50 MHz bus (old), one transfer takes 20 ns.</a:t>
            </a:r>
          </a:p>
          <a:p>
            <a:pPr>
              <a:spcAft>
                <a:spcPts val="600"/>
              </a:spcAft>
            </a:pPr>
            <a:r>
              <a:rPr lang="en-US" altLang="zh-CN"/>
              <a:t>To have an EAT within 5% of minimum (20 ns), a memory access can take no more than  20(1+0.05) = 21 ns.  Thus solving for p in the EAT formula gives:</a:t>
            </a:r>
          </a:p>
          <a:p>
            <a:r>
              <a:rPr lang="en-US" altLang="zh-CN"/>
              <a:t>											21 ns = 20 ns  (1–p) + 25,000,000 ns p</a:t>
            </a:r>
          </a:p>
          <a:p>
            <a:r>
              <a:rPr lang="en-US" altLang="zh-CN"/>
              <a:t>1 = 24,999,980p</a:t>
            </a:r>
          </a:p>
          <a:p>
            <a:r>
              <a:rPr lang="en-US" altLang="zh-CN"/>
              <a:t>								           	p = 0.000,000,04 (0.000,004%)</a:t>
            </a:r>
          </a:p>
          <a:p>
            <a:pPr>
              <a:spcAft>
                <a:spcPts val="600"/>
              </a:spcAft>
            </a:pPr>
            <a:r>
              <a:rPr lang="en-US" altLang="zh-CN"/>
              <a:t>Less than one fault every 25,000,000 references!</a:t>
            </a:r>
          </a:p>
          <a:p>
            <a:pPr lvl="1"/>
            <a:r>
              <a:rPr lang="en-US" altLang="zh-CN"/>
              <a:t>—	1 fault every 500 ms.</a:t>
            </a:r>
          </a:p>
          <a:p>
            <a:pPr>
              <a:spcAft>
                <a:spcPts val="600"/>
              </a:spcAft>
            </a:pPr>
            <a:r>
              <a:rPr lang="en-US" altLang="zh-CN"/>
              <a:t>If we achieve no more than one fault every 25M references then paging slows us down by at most 5%.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Is this fault rate reasonable?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81263" y="55563"/>
            <a:ext cx="4640262" cy="3479800"/>
          </a:xfrm>
          <a:ln/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263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190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14300"/>
            <a:ext cx="1989137" cy="53467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14300"/>
            <a:ext cx="5818188" cy="53467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92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241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679726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684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691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103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976243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606421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68096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charset="0"/>
              </a:rPr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46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MS PGothic" charset="0"/>
              </a:rPr>
              <a:t>Second level</a:t>
            </a:r>
          </a:p>
          <a:p>
            <a:pPr lvl="2"/>
            <a:r>
              <a:rPr lang="en-US" altLang="zh-CN">
                <a:sym typeface="MS PGothic" charset="0"/>
              </a:rPr>
              <a:t>Third level</a:t>
            </a:r>
          </a:p>
          <a:p>
            <a:pPr lvl="3"/>
            <a:r>
              <a:rPr lang="en-US" altLang="zh-CN">
                <a:sym typeface="MS PGothic" charset="0"/>
              </a:rPr>
              <a:t>Fourth level</a:t>
            </a:r>
          </a:p>
          <a:p>
            <a:pPr lvl="4"/>
            <a:r>
              <a:rPr lang="en-US" altLang="zh-CN">
                <a:sym typeface="MS PGothic" charset="0"/>
              </a:rPr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828088" y="6611938"/>
            <a:ext cx="2952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fld id="{CBA02D5D-CDF4-B743-8E3F-FC30F51B6E3D}" type="slidenum">
              <a:rPr lang="en-US" altLang="zh-CN" sz="900">
                <a:solidFill>
                  <a:srgbClr val="000099"/>
                </a:solidFill>
                <a:sym typeface="Comic Sans MS" charset="0"/>
              </a:rPr>
              <a:pPr/>
              <a:t>‹#›</a:t>
            </a:fld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0" y="790575"/>
            <a:ext cx="9144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99"/>
              </a:solidFill>
              <a:ea typeface="MS PGothic" charset="0"/>
              <a:cs typeface="Comic Sans MS" charset="0"/>
              <a:sym typeface="Comic Sans MS" charset="0"/>
            </a:endParaRPr>
          </a:p>
        </p:txBody>
      </p:sp>
      <p:sp>
        <p:nvSpPr>
          <p:cNvPr id="1030" name="WordArt 8"/>
          <p:cNvSpPr>
            <a:spLocks noChangeArrowheads="1" noChangeShapeType="1" noTextEdit="1"/>
          </p:cNvSpPr>
          <p:nvPr/>
        </p:nvSpPr>
        <p:spPr bwMode="auto">
          <a:xfrm>
            <a:off x="76200" y="228600"/>
            <a:ext cx="358775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latin typeface="宋体"/>
                <a:ea typeface="宋体"/>
                <a:cs typeface="宋体"/>
              </a:rPr>
              <a:t>OS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5938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  <a:sym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defRPr sz="2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charset="0"/>
        <a:buChar char="Ø"/>
        <a:defRPr sz="2000">
          <a:solidFill>
            <a:schemeClr val="folHlink"/>
          </a:solidFill>
          <a:latin typeface="+mn-lt"/>
          <a:ea typeface="+mn-ea"/>
          <a:cs typeface="+mn-cs"/>
          <a:sym typeface="MS PGothic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0"/>
        <a:buChar char=""/>
        <a:defRPr sz="2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"/>
        <a:defRPr sz="16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22313" y="2106613"/>
            <a:ext cx="7696200" cy="13779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4400">
                <a:solidFill>
                  <a:srgbClr val="0066FF"/>
                </a:solidFill>
                <a:ea typeface="SimSun" charset="0"/>
                <a:cs typeface="SimSun" charset="0"/>
                <a:sym typeface="Times New Roman" charset="0"/>
              </a:rPr>
              <a:t>Operating Systems</a:t>
            </a:r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65250" y="3686175"/>
            <a:ext cx="6959030" cy="1071563"/>
          </a:xfrm>
          <a:ln/>
        </p:spPr>
        <p:txBody>
          <a:bodyPr lIns="0" tIns="0" rIns="0" bIns="0"/>
          <a:lstStyle/>
          <a:p>
            <a:pPr marL="347663" lvl="1" indent="-306388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 typeface="Wingdings" charset="0"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SimSun" charset="0"/>
                <a:cs typeface="SimSun" charset="0"/>
              </a:rPr>
              <a:t>Lecture </a:t>
            </a:r>
            <a:r>
              <a:rPr lang="en-US" altLang="zh-CN" sz="2800" dirty="0" smtClean="0">
                <a:solidFill>
                  <a:srgbClr val="0066FF"/>
                </a:solidFill>
                <a:ea typeface="SimSun" charset="0"/>
                <a:cs typeface="SimSun" charset="0"/>
              </a:rPr>
              <a:t>5</a:t>
            </a:r>
            <a:endParaRPr lang="en-US" altLang="zh-CN" sz="2800" dirty="0">
              <a:solidFill>
                <a:srgbClr val="0066FF"/>
              </a:solidFill>
              <a:ea typeface="SimSun" charset="0"/>
              <a:cs typeface="SimSun" charset="0"/>
            </a:endParaRPr>
          </a:p>
          <a:p>
            <a:pPr marL="347663" lvl="1" indent="-306388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 typeface="Wingdings" charset="0"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SimSun" charset="0"/>
                <a:cs typeface="SimSun" charset="0"/>
              </a:rPr>
              <a:t>Virtual Memory </a:t>
            </a:r>
            <a:r>
              <a:rPr lang="en-US" altLang="zh-CN" sz="2800" dirty="0" smtClean="0">
                <a:solidFill>
                  <a:srgbClr val="0066FF"/>
                </a:solidFill>
                <a:ea typeface="SimSun" charset="0"/>
                <a:cs typeface="SimSun" charset="0"/>
              </a:rPr>
              <a:t>Management: Page Fault</a:t>
            </a:r>
            <a:endParaRPr lang="en-US" altLang="zh-CN" dirty="0"/>
          </a:p>
        </p:txBody>
      </p:sp>
      <p:sp>
        <p:nvSpPr>
          <p:cNvPr id="3076" name="Text Box 6"/>
          <p:cNvSpPr>
            <a:spLocks noChangeArrowheads="1"/>
          </p:cNvSpPr>
          <p:nvPr/>
        </p:nvSpPr>
        <p:spPr bwMode="auto">
          <a:xfrm>
            <a:off x="1682750" y="4921250"/>
            <a:ext cx="641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1">
              <a:lnSpc>
                <a:spcPct val="95000"/>
              </a:lnSpc>
              <a:buSzPct val="100000"/>
              <a:buFont typeface="Arial" charset="0"/>
              <a:buChar char=" "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sym typeface="Times New Roman" charset="0"/>
              </a:rPr>
              <a:t>Department of Computer Science &amp; Technology</a:t>
            </a:r>
          </a:p>
          <a:p>
            <a:pPr lvl="1">
              <a:lnSpc>
                <a:spcPct val="95000"/>
              </a:lnSpc>
              <a:buSzPct val="100000"/>
              <a:buFont typeface="Arial" charset="0"/>
              <a:buChar char=" "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sym typeface="Times New Roman" charset="0"/>
              </a:rPr>
              <a:t>Tsinghua University</a:t>
            </a:r>
            <a:endParaRPr lang="en-US" altLang="zh-CN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58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SimSun" charset="0"/>
                <a:cs typeface="SimSun" charset="0"/>
              </a:rPr>
              <a:t>Paging</a:t>
            </a:r>
            <a:r>
              <a:rPr lang="en-US" altLang="zh-CN" dirty="0">
                <a:ea typeface="SimSun" charset="0"/>
                <a:cs typeface="SimSun" charset="0"/>
              </a:rPr>
              <a:t> </a:t>
            </a:r>
            <a:r>
              <a:rPr lang="en-US" altLang="zh-CN" dirty="0" smtClean="0">
                <a:ea typeface="SimSun" charset="0"/>
                <a:cs typeface="SimSun" charset="0"/>
              </a:rPr>
              <a:t>for VM</a:t>
            </a:r>
            <a:endParaRPr lang="en-US" altLang="zh-CN" dirty="0"/>
          </a:p>
        </p:txBody>
      </p:sp>
      <p:grpSp>
        <p:nvGrpSpPr>
          <p:cNvPr id="3" name="Group 2"/>
          <p:cNvGrpSpPr/>
          <p:nvPr/>
        </p:nvGrpSpPr>
        <p:grpSpPr>
          <a:xfrm>
            <a:off x="87312" y="1102411"/>
            <a:ext cx="8975888" cy="5490030"/>
            <a:chOff x="79375" y="1241425"/>
            <a:chExt cx="9056688" cy="5514975"/>
          </a:xfrm>
        </p:grpSpPr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1371600" y="5867400"/>
              <a:ext cx="2438400" cy="7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69" name="Rectangle 158"/>
            <p:cNvSpPr>
              <a:spLocks noChangeArrowheads="1"/>
            </p:cNvSpPr>
            <p:nvPr/>
          </p:nvSpPr>
          <p:spPr bwMode="auto">
            <a:xfrm>
              <a:off x="5791200" y="2590800"/>
              <a:ext cx="1981200" cy="60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70" name="Rectangle 157"/>
            <p:cNvSpPr>
              <a:spLocks noChangeArrowheads="1"/>
            </p:cNvSpPr>
            <p:nvPr/>
          </p:nvSpPr>
          <p:spPr bwMode="auto">
            <a:xfrm>
              <a:off x="1371600" y="3200400"/>
              <a:ext cx="6400800" cy="266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3856038" y="4757738"/>
              <a:ext cx="1727200" cy="1998662"/>
              <a:chOff x="3856038" y="4757738"/>
              <a:chExt cx="1727200" cy="1998662"/>
            </a:xfrm>
          </p:grpSpPr>
          <p:sp>
            <p:nvSpPr>
              <p:cNvPr id="172" name="Rectangle 3"/>
              <p:cNvSpPr>
                <a:spLocks noChangeArrowheads="1"/>
              </p:cNvSpPr>
              <p:nvPr/>
            </p:nvSpPr>
            <p:spPr bwMode="auto">
              <a:xfrm>
                <a:off x="3856038" y="4757738"/>
                <a:ext cx="1727200" cy="155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173" name="Rectangle 4"/>
              <p:cNvSpPr>
                <a:spLocks noChangeArrowheads="1"/>
              </p:cNvSpPr>
              <p:nvPr/>
            </p:nvSpPr>
            <p:spPr bwMode="auto">
              <a:xfrm>
                <a:off x="3935413" y="6362700"/>
                <a:ext cx="147955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 eaLnBrk="0" hangingPunct="0"/>
                <a:r>
                  <a:rPr lang="en-US" altLang="zh-CN" sz="2000" dirty="0">
                    <a:latin typeface="Arial" charset="0"/>
                    <a:ea typeface="宋体" pitchFamily="1" charset="-122"/>
                  </a:rPr>
                  <a:t>Page Table</a:t>
                </a:r>
              </a:p>
            </p:txBody>
          </p:sp>
          <p:sp>
            <p:nvSpPr>
              <p:cNvPr id="174" name="Rectangle 5"/>
              <p:cNvSpPr>
                <a:spLocks noChangeArrowheads="1"/>
              </p:cNvSpPr>
              <p:nvPr/>
            </p:nvSpPr>
            <p:spPr bwMode="auto">
              <a:xfrm>
                <a:off x="3860801" y="50927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5" name="Rectangle 6"/>
              <p:cNvSpPr>
                <a:spLocks noChangeArrowheads="1"/>
              </p:cNvSpPr>
              <p:nvPr/>
            </p:nvSpPr>
            <p:spPr bwMode="auto">
              <a:xfrm>
                <a:off x="3860801" y="53975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6" name="Rectangle 7"/>
              <p:cNvSpPr>
                <a:spLocks noChangeArrowheads="1"/>
              </p:cNvSpPr>
              <p:nvPr/>
            </p:nvSpPr>
            <p:spPr bwMode="auto">
              <a:xfrm>
                <a:off x="3860801" y="57023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7" name="Rectangle 8"/>
              <p:cNvSpPr>
                <a:spLocks noChangeArrowheads="1"/>
              </p:cNvSpPr>
              <p:nvPr/>
            </p:nvSpPr>
            <p:spPr bwMode="auto">
              <a:xfrm>
                <a:off x="3860801" y="60071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8" name="Rectangle 9"/>
              <p:cNvSpPr>
                <a:spLocks noChangeArrowheads="1"/>
              </p:cNvSpPr>
              <p:nvPr/>
            </p:nvSpPr>
            <p:spPr bwMode="auto">
              <a:xfrm>
                <a:off x="3860801" y="47879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</p:grpSp>
        <p:sp>
          <p:nvSpPr>
            <p:cNvPr id="179" name="Rectangle 11"/>
            <p:cNvSpPr txBox="1">
              <a:spLocks noChangeArrowheads="1"/>
            </p:cNvSpPr>
            <p:nvPr/>
          </p:nvSpPr>
          <p:spPr bwMode="auto">
            <a:xfrm>
              <a:off x="3216275" y="1241425"/>
              <a:ext cx="3673475" cy="134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None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1pPr>
              <a:lvl2pPr marL="4572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Wingdings" charset="0"/>
                <a:buNone/>
                <a:defRPr sz="2000">
                  <a:solidFill>
                    <a:schemeClr val="folHlink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2pPr>
              <a:lvl3pPr marL="9144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buNone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3pPr>
              <a:lvl4pPr marL="13716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5000"/>
                <a:buFont typeface="Monotype Sorts" charset="0"/>
                <a:buNone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4pPr>
              <a:lvl5pPr marL="18288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5pPr>
              <a:lvl6pPr marL="22860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6pPr>
              <a:lvl7pPr marL="27432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7pPr>
              <a:lvl8pPr marL="32004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8pPr>
              <a:lvl9pPr marL="36576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9pPr>
            </a:lstStyle>
            <a:p>
              <a:r>
                <a:rPr lang="en-US" altLang="zh-CN" smtClean="0">
                  <a:ea typeface="宋体" pitchFamily="1" charset="-122"/>
                </a:rPr>
                <a:t>A </a:t>
              </a:r>
              <a:r>
                <a:rPr lang="en-US" altLang="zh-CN" i="1" smtClean="0">
                  <a:solidFill>
                    <a:schemeClr val="hlink"/>
                  </a:solidFill>
                  <a:ea typeface="宋体" pitchFamily="1" charset="-122"/>
                </a:rPr>
                <a:t>page table</a:t>
              </a:r>
              <a:r>
                <a:rPr lang="en-US" altLang="zh-CN" smtClean="0">
                  <a:ea typeface="宋体" pitchFamily="1" charset="-122"/>
                </a:rPr>
                <a:t> maps logical pages to physical frames</a:t>
              </a:r>
              <a:endParaRPr lang="en-US" altLang="zh-CN">
                <a:ea typeface="宋体" pitchFamily="1" charset="-122"/>
              </a:endParaRP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8064500" y="1295400"/>
              <a:ext cx="965200" cy="5207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81" name="Rectangle 13"/>
            <p:cNvSpPr>
              <a:spLocks noChangeArrowheads="1"/>
            </p:cNvSpPr>
            <p:nvPr/>
          </p:nvSpPr>
          <p:spPr bwMode="auto">
            <a:xfrm>
              <a:off x="190500" y="1346200"/>
              <a:ext cx="965200" cy="5181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82" name="Oval 14"/>
            <p:cNvSpPr>
              <a:spLocks noChangeArrowheads="1"/>
            </p:cNvSpPr>
            <p:nvPr/>
          </p:nvSpPr>
          <p:spPr bwMode="auto">
            <a:xfrm>
              <a:off x="1879600" y="2400300"/>
              <a:ext cx="774700" cy="6731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Arial" charset="0"/>
                  <a:ea typeface="宋体" charset="-122"/>
                </a:rPr>
                <a:t>CPU</a:t>
              </a:r>
              <a:endParaRPr lang="en-US" altLang="zh-CN" sz="2000" b="1">
                <a:solidFill>
                  <a:schemeClr val="accent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3" name="Line 15"/>
            <p:cNvSpPr>
              <a:spLocks noChangeShapeType="1"/>
            </p:cNvSpPr>
            <p:nvPr/>
          </p:nvSpPr>
          <p:spPr bwMode="auto">
            <a:xfrm flipH="1">
              <a:off x="3048000" y="4445000"/>
              <a:ext cx="3568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16"/>
            <p:cNvSpPr>
              <a:spLocks noChangeShapeType="1"/>
            </p:cNvSpPr>
            <p:nvPr/>
          </p:nvSpPr>
          <p:spPr bwMode="auto">
            <a:xfrm flipH="1">
              <a:off x="2171700" y="5257800"/>
              <a:ext cx="16002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7"/>
            <p:cNvSpPr>
              <a:spLocks noChangeArrowheads="1"/>
            </p:cNvSpPr>
            <p:nvPr/>
          </p:nvSpPr>
          <p:spPr bwMode="auto">
            <a:xfrm>
              <a:off x="203200" y="1358900"/>
              <a:ext cx="977900" cy="5194300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192088" y="1346200"/>
              <a:ext cx="966787" cy="1031875"/>
              <a:chOff x="192088" y="1346200"/>
              <a:chExt cx="966787" cy="1031875"/>
            </a:xfrm>
          </p:grpSpPr>
          <p:sp>
            <p:nvSpPr>
              <p:cNvPr id="187" name="Rectangle 19"/>
              <p:cNvSpPr>
                <a:spLocks noChangeArrowheads="1"/>
              </p:cNvSpPr>
              <p:nvPr/>
            </p:nvSpPr>
            <p:spPr bwMode="auto">
              <a:xfrm>
                <a:off x="192088" y="13462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88" name="Line 20"/>
              <p:cNvSpPr>
                <a:spLocks noChangeShapeType="1"/>
              </p:cNvSpPr>
              <p:nvPr/>
            </p:nvSpPr>
            <p:spPr bwMode="auto">
              <a:xfrm>
                <a:off x="203200" y="223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21"/>
              <p:cNvSpPr>
                <a:spLocks noChangeShapeType="1"/>
              </p:cNvSpPr>
              <p:nvPr/>
            </p:nvSpPr>
            <p:spPr bwMode="auto">
              <a:xfrm>
                <a:off x="203200" y="2082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22"/>
              <p:cNvSpPr>
                <a:spLocks noChangeShapeType="1"/>
              </p:cNvSpPr>
              <p:nvPr/>
            </p:nvSpPr>
            <p:spPr bwMode="auto">
              <a:xfrm>
                <a:off x="203200" y="1930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" name="Line 23"/>
              <p:cNvSpPr>
                <a:spLocks noChangeShapeType="1"/>
              </p:cNvSpPr>
              <p:nvPr/>
            </p:nvSpPr>
            <p:spPr bwMode="auto">
              <a:xfrm>
                <a:off x="203200" y="177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Line 24"/>
              <p:cNvSpPr>
                <a:spLocks noChangeShapeType="1"/>
              </p:cNvSpPr>
              <p:nvPr/>
            </p:nvSpPr>
            <p:spPr bwMode="auto">
              <a:xfrm>
                <a:off x="203200" y="1625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25"/>
              <p:cNvSpPr>
                <a:spLocks noChangeShapeType="1"/>
              </p:cNvSpPr>
              <p:nvPr/>
            </p:nvSpPr>
            <p:spPr bwMode="auto">
              <a:xfrm>
                <a:off x="203200" y="1473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" name="Rectangle 26"/>
            <p:cNvSpPr>
              <a:spLocks noChangeArrowheads="1"/>
            </p:cNvSpPr>
            <p:nvPr/>
          </p:nvSpPr>
          <p:spPr bwMode="auto">
            <a:xfrm>
              <a:off x="203200" y="4749800"/>
              <a:ext cx="977900" cy="152400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192088" y="5511800"/>
              <a:ext cx="966787" cy="1031875"/>
              <a:chOff x="192088" y="5511800"/>
              <a:chExt cx="966787" cy="1031875"/>
            </a:xfrm>
          </p:grpSpPr>
          <p:sp>
            <p:nvSpPr>
              <p:cNvPr id="196" name="Rectangle 28"/>
              <p:cNvSpPr>
                <a:spLocks noChangeArrowheads="1"/>
              </p:cNvSpPr>
              <p:nvPr/>
            </p:nvSpPr>
            <p:spPr bwMode="auto">
              <a:xfrm>
                <a:off x="192088" y="55118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97" name="Line 29"/>
              <p:cNvSpPr>
                <a:spLocks noChangeShapeType="1"/>
              </p:cNvSpPr>
              <p:nvPr/>
            </p:nvSpPr>
            <p:spPr bwMode="auto">
              <a:xfrm>
                <a:off x="203200" y="6400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" name="Line 30"/>
              <p:cNvSpPr>
                <a:spLocks noChangeShapeType="1"/>
              </p:cNvSpPr>
              <p:nvPr/>
            </p:nvSpPr>
            <p:spPr bwMode="auto">
              <a:xfrm>
                <a:off x="203200" y="6248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" name="Line 31"/>
              <p:cNvSpPr>
                <a:spLocks noChangeShapeType="1"/>
              </p:cNvSpPr>
              <p:nvPr/>
            </p:nvSpPr>
            <p:spPr bwMode="auto">
              <a:xfrm>
                <a:off x="203200" y="6096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2"/>
              <p:cNvSpPr>
                <a:spLocks noChangeShapeType="1"/>
              </p:cNvSpPr>
              <p:nvPr/>
            </p:nvSpPr>
            <p:spPr bwMode="auto">
              <a:xfrm>
                <a:off x="203200" y="5943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Line 33"/>
              <p:cNvSpPr>
                <a:spLocks noChangeShapeType="1"/>
              </p:cNvSpPr>
              <p:nvPr/>
            </p:nvSpPr>
            <p:spPr bwMode="auto">
              <a:xfrm>
                <a:off x="203200" y="5791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" name="Line 34"/>
              <p:cNvSpPr>
                <a:spLocks noChangeShapeType="1"/>
              </p:cNvSpPr>
              <p:nvPr/>
            </p:nvSpPr>
            <p:spPr bwMode="auto">
              <a:xfrm>
                <a:off x="203200" y="5638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92088" y="4470400"/>
              <a:ext cx="966787" cy="1031875"/>
              <a:chOff x="192088" y="4470400"/>
              <a:chExt cx="966787" cy="1031875"/>
            </a:xfrm>
          </p:grpSpPr>
          <p:sp>
            <p:nvSpPr>
              <p:cNvPr id="204" name="Rectangle 36"/>
              <p:cNvSpPr>
                <a:spLocks noChangeArrowheads="1"/>
              </p:cNvSpPr>
              <p:nvPr/>
            </p:nvSpPr>
            <p:spPr bwMode="auto">
              <a:xfrm>
                <a:off x="192088" y="44704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05" name="Line 37"/>
              <p:cNvSpPr>
                <a:spLocks noChangeShapeType="1"/>
              </p:cNvSpPr>
              <p:nvPr/>
            </p:nvSpPr>
            <p:spPr bwMode="auto">
              <a:xfrm>
                <a:off x="203200" y="5359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38"/>
              <p:cNvSpPr>
                <a:spLocks noChangeShapeType="1"/>
              </p:cNvSpPr>
              <p:nvPr/>
            </p:nvSpPr>
            <p:spPr bwMode="auto">
              <a:xfrm>
                <a:off x="203200" y="5207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39"/>
              <p:cNvSpPr>
                <a:spLocks noChangeShapeType="1"/>
              </p:cNvSpPr>
              <p:nvPr/>
            </p:nvSpPr>
            <p:spPr bwMode="auto">
              <a:xfrm>
                <a:off x="203200" y="5054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40"/>
              <p:cNvSpPr>
                <a:spLocks noChangeShapeType="1"/>
              </p:cNvSpPr>
              <p:nvPr/>
            </p:nvSpPr>
            <p:spPr bwMode="auto">
              <a:xfrm>
                <a:off x="203200" y="4902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41"/>
              <p:cNvSpPr>
                <a:spLocks noChangeShapeType="1"/>
              </p:cNvSpPr>
              <p:nvPr/>
            </p:nvSpPr>
            <p:spPr bwMode="auto">
              <a:xfrm>
                <a:off x="203200" y="4749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Line 42"/>
              <p:cNvSpPr>
                <a:spLocks noChangeShapeType="1"/>
              </p:cNvSpPr>
              <p:nvPr/>
            </p:nvSpPr>
            <p:spPr bwMode="auto">
              <a:xfrm>
                <a:off x="203200" y="4597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92088" y="3429000"/>
              <a:ext cx="966787" cy="1031875"/>
              <a:chOff x="192088" y="3429000"/>
              <a:chExt cx="966787" cy="1031875"/>
            </a:xfrm>
          </p:grpSpPr>
          <p:sp>
            <p:nvSpPr>
              <p:cNvPr id="212" name="Rectangle 44"/>
              <p:cNvSpPr>
                <a:spLocks noChangeArrowheads="1"/>
              </p:cNvSpPr>
              <p:nvPr/>
            </p:nvSpPr>
            <p:spPr bwMode="auto">
              <a:xfrm>
                <a:off x="192088" y="34290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13" name="Line 45"/>
              <p:cNvSpPr>
                <a:spLocks noChangeShapeType="1"/>
              </p:cNvSpPr>
              <p:nvPr/>
            </p:nvSpPr>
            <p:spPr bwMode="auto">
              <a:xfrm>
                <a:off x="203200" y="431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46"/>
              <p:cNvSpPr>
                <a:spLocks noChangeShapeType="1"/>
              </p:cNvSpPr>
              <p:nvPr/>
            </p:nvSpPr>
            <p:spPr bwMode="auto">
              <a:xfrm>
                <a:off x="203200" y="4165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Line 47"/>
              <p:cNvSpPr>
                <a:spLocks noChangeShapeType="1"/>
              </p:cNvSpPr>
              <p:nvPr/>
            </p:nvSpPr>
            <p:spPr bwMode="auto">
              <a:xfrm>
                <a:off x="203200" y="4013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" name="Line 48"/>
              <p:cNvSpPr>
                <a:spLocks noChangeShapeType="1"/>
              </p:cNvSpPr>
              <p:nvPr/>
            </p:nvSpPr>
            <p:spPr bwMode="auto">
              <a:xfrm>
                <a:off x="203200" y="3860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49"/>
              <p:cNvSpPr>
                <a:spLocks noChangeShapeType="1"/>
              </p:cNvSpPr>
              <p:nvPr/>
            </p:nvSpPr>
            <p:spPr bwMode="auto">
              <a:xfrm>
                <a:off x="203200" y="3708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50"/>
              <p:cNvSpPr>
                <a:spLocks noChangeShapeType="1"/>
              </p:cNvSpPr>
              <p:nvPr/>
            </p:nvSpPr>
            <p:spPr bwMode="auto">
              <a:xfrm>
                <a:off x="203200" y="3556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192088" y="2387600"/>
              <a:ext cx="966787" cy="1031875"/>
              <a:chOff x="192088" y="2387600"/>
              <a:chExt cx="966787" cy="1031875"/>
            </a:xfrm>
          </p:grpSpPr>
          <p:sp>
            <p:nvSpPr>
              <p:cNvPr id="220" name="Rectangle 52"/>
              <p:cNvSpPr>
                <a:spLocks noChangeArrowheads="1"/>
              </p:cNvSpPr>
              <p:nvPr/>
            </p:nvSpPr>
            <p:spPr bwMode="auto">
              <a:xfrm>
                <a:off x="192088" y="23876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21" name="Line 53"/>
              <p:cNvSpPr>
                <a:spLocks noChangeShapeType="1"/>
              </p:cNvSpPr>
              <p:nvPr/>
            </p:nvSpPr>
            <p:spPr bwMode="auto">
              <a:xfrm>
                <a:off x="203200" y="3276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" name="Line 54"/>
              <p:cNvSpPr>
                <a:spLocks noChangeShapeType="1"/>
              </p:cNvSpPr>
              <p:nvPr/>
            </p:nvSpPr>
            <p:spPr bwMode="auto">
              <a:xfrm>
                <a:off x="203200" y="3124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Line 55"/>
              <p:cNvSpPr>
                <a:spLocks noChangeShapeType="1"/>
              </p:cNvSpPr>
              <p:nvPr/>
            </p:nvSpPr>
            <p:spPr bwMode="auto">
              <a:xfrm>
                <a:off x="203200" y="2971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" name="Line 56"/>
              <p:cNvSpPr>
                <a:spLocks noChangeShapeType="1"/>
              </p:cNvSpPr>
              <p:nvPr/>
            </p:nvSpPr>
            <p:spPr bwMode="auto">
              <a:xfrm>
                <a:off x="203200" y="2819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" name="Line 57"/>
              <p:cNvSpPr>
                <a:spLocks noChangeShapeType="1"/>
              </p:cNvSpPr>
              <p:nvPr/>
            </p:nvSpPr>
            <p:spPr bwMode="auto">
              <a:xfrm>
                <a:off x="203200" y="2667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58"/>
              <p:cNvSpPr>
                <a:spLocks noChangeShapeType="1"/>
              </p:cNvSpPr>
              <p:nvPr/>
            </p:nvSpPr>
            <p:spPr bwMode="auto">
              <a:xfrm>
                <a:off x="203200" y="2514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" name="Rectangle 59"/>
            <p:cNvSpPr>
              <a:spLocks noChangeArrowheads="1"/>
            </p:cNvSpPr>
            <p:nvPr/>
          </p:nvSpPr>
          <p:spPr bwMode="auto">
            <a:xfrm>
              <a:off x="173038" y="46132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228" name="Rectangle 60"/>
            <p:cNvSpPr>
              <a:spLocks noChangeArrowheads="1"/>
            </p:cNvSpPr>
            <p:nvPr/>
          </p:nvSpPr>
          <p:spPr bwMode="auto">
            <a:xfrm>
              <a:off x="3224213" y="5618163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chemeClr val="fol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229" name="Rectangle 61"/>
            <p:cNvSpPr>
              <a:spLocks noChangeArrowheads="1"/>
            </p:cNvSpPr>
            <p:nvPr/>
          </p:nvSpPr>
          <p:spPr bwMode="auto">
            <a:xfrm>
              <a:off x="79375" y="3097213"/>
              <a:ext cx="1192213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’s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Address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Space</a:t>
              </a:r>
            </a:p>
          </p:txBody>
        </p:sp>
        <p:sp>
          <p:nvSpPr>
            <p:cNvPr id="230" name="Rectangle 62"/>
            <p:cNvSpPr>
              <a:spLocks noChangeArrowheads="1"/>
            </p:cNvSpPr>
            <p:nvPr/>
          </p:nvSpPr>
          <p:spPr bwMode="auto">
            <a:xfrm>
              <a:off x="8077200" y="1308100"/>
              <a:ext cx="977900" cy="51943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231" name="Line 63"/>
            <p:cNvSpPr>
              <a:spLocks noChangeShapeType="1"/>
            </p:cNvSpPr>
            <p:nvPr/>
          </p:nvSpPr>
          <p:spPr bwMode="auto">
            <a:xfrm>
              <a:off x="8077200" y="21844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64"/>
            <p:cNvSpPr>
              <a:spLocks noChangeShapeType="1"/>
            </p:cNvSpPr>
            <p:nvPr/>
          </p:nvSpPr>
          <p:spPr bwMode="auto">
            <a:xfrm>
              <a:off x="8077200" y="20320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65"/>
            <p:cNvSpPr>
              <a:spLocks noChangeShapeType="1"/>
            </p:cNvSpPr>
            <p:nvPr/>
          </p:nvSpPr>
          <p:spPr bwMode="auto">
            <a:xfrm>
              <a:off x="8077200" y="18796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66"/>
            <p:cNvSpPr>
              <a:spLocks noChangeShapeType="1"/>
            </p:cNvSpPr>
            <p:nvPr/>
          </p:nvSpPr>
          <p:spPr bwMode="auto">
            <a:xfrm>
              <a:off x="8077200" y="14224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8066088" y="5461000"/>
              <a:ext cx="966787" cy="1031875"/>
              <a:chOff x="8066088" y="5461000"/>
              <a:chExt cx="966787" cy="1031875"/>
            </a:xfrm>
          </p:grpSpPr>
          <p:sp>
            <p:nvSpPr>
              <p:cNvPr id="236" name="Rectangle 68"/>
              <p:cNvSpPr>
                <a:spLocks noChangeArrowheads="1"/>
              </p:cNvSpPr>
              <p:nvPr/>
            </p:nvSpPr>
            <p:spPr bwMode="auto">
              <a:xfrm>
                <a:off x="8066088" y="54610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37" name="Line 69"/>
              <p:cNvSpPr>
                <a:spLocks noChangeShapeType="1"/>
              </p:cNvSpPr>
              <p:nvPr/>
            </p:nvSpPr>
            <p:spPr bwMode="auto">
              <a:xfrm>
                <a:off x="8077200" y="6350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" name="Line 70"/>
              <p:cNvSpPr>
                <a:spLocks noChangeShapeType="1"/>
              </p:cNvSpPr>
              <p:nvPr/>
            </p:nvSpPr>
            <p:spPr bwMode="auto">
              <a:xfrm>
                <a:off x="8077200" y="6197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71"/>
              <p:cNvSpPr>
                <a:spLocks noChangeShapeType="1"/>
              </p:cNvSpPr>
              <p:nvPr/>
            </p:nvSpPr>
            <p:spPr bwMode="auto">
              <a:xfrm>
                <a:off x="8077200" y="604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Line 72"/>
              <p:cNvSpPr>
                <a:spLocks noChangeShapeType="1"/>
              </p:cNvSpPr>
              <p:nvPr/>
            </p:nvSpPr>
            <p:spPr bwMode="auto">
              <a:xfrm>
                <a:off x="8077200" y="5892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" name="Line 73"/>
              <p:cNvSpPr>
                <a:spLocks noChangeShapeType="1"/>
              </p:cNvSpPr>
              <p:nvPr/>
            </p:nvSpPr>
            <p:spPr bwMode="auto">
              <a:xfrm>
                <a:off x="8077200" y="5740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Line 74"/>
              <p:cNvSpPr>
                <a:spLocks noChangeShapeType="1"/>
              </p:cNvSpPr>
              <p:nvPr/>
            </p:nvSpPr>
            <p:spPr bwMode="auto">
              <a:xfrm>
                <a:off x="8077200" y="558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8066088" y="4419600"/>
              <a:ext cx="966787" cy="1031875"/>
              <a:chOff x="8066088" y="4419600"/>
              <a:chExt cx="966787" cy="1031875"/>
            </a:xfrm>
          </p:grpSpPr>
          <p:sp>
            <p:nvSpPr>
              <p:cNvPr id="244" name="Rectangle 76"/>
              <p:cNvSpPr>
                <a:spLocks noChangeArrowheads="1"/>
              </p:cNvSpPr>
              <p:nvPr/>
            </p:nvSpPr>
            <p:spPr bwMode="auto">
              <a:xfrm>
                <a:off x="8066088" y="44196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45" name="Line 77"/>
              <p:cNvSpPr>
                <a:spLocks noChangeShapeType="1"/>
              </p:cNvSpPr>
              <p:nvPr/>
            </p:nvSpPr>
            <p:spPr bwMode="auto">
              <a:xfrm>
                <a:off x="8077200" y="5308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78"/>
              <p:cNvSpPr>
                <a:spLocks noChangeShapeType="1"/>
              </p:cNvSpPr>
              <p:nvPr/>
            </p:nvSpPr>
            <p:spPr bwMode="auto">
              <a:xfrm>
                <a:off x="8077200" y="5156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Line 79"/>
              <p:cNvSpPr>
                <a:spLocks noChangeShapeType="1"/>
              </p:cNvSpPr>
              <p:nvPr/>
            </p:nvSpPr>
            <p:spPr bwMode="auto">
              <a:xfrm>
                <a:off x="8077200" y="5003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Line 80"/>
              <p:cNvSpPr>
                <a:spLocks noChangeShapeType="1"/>
              </p:cNvSpPr>
              <p:nvPr/>
            </p:nvSpPr>
            <p:spPr bwMode="auto">
              <a:xfrm>
                <a:off x="8077200" y="4851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Line 81"/>
              <p:cNvSpPr>
                <a:spLocks noChangeShapeType="1"/>
              </p:cNvSpPr>
              <p:nvPr/>
            </p:nvSpPr>
            <p:spPr bwMode="auto">
              <a:xfrm>
                <a:off x="8077200" y="4699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82"/>
              <p:cNvSpPr>
                <a:spLocks noChangeShapeType="1"/>
              </p:cNvSpPr>
              <p:nvPr/>
            </p:nvSpPr>
            <p:spPr bwMode="auto">
              <a:xfrm>
                <a:off x="8077200" y="4546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066088" y="3378200"/>
              <a:ext cx="966787" cy="1031875"/>
              <a:chOff x="8066088" y="3378200"/>
              <a:chExt cx="966787" cy="1031875"/>
            </a:xfrm>
          </p:grpSpPr>
          <p:sp>
            <p:nvSpPr>
              <p:cNvPr id="252" name="Rectangle 84"/>
              <p:cNvSpPr>
                <a:spLocks noChangeArrowheads="1"/>
              </p:cNvSpPr>
              <p:nvPr/>
            </p:nvSpPr>
            <p:spPr bwMode="auto">
              <a:xfrm>
                <a:off x="8066088" y="33782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53" name="Line 85"/>
              <p:cNvSpPr>
                <a:spLocks noChangeShapeType="1"/>
              </p:cNvSpPr>
              <p:nvPr/>
            </p:nvSpPr>
            <p:spPr bwMode="auto">
              <a:xfrm>
                <a:off x="8077200" y="4267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" name="Line 86"/>
              <p:cNvSpPr>
                <a:spLocks noChangeShapeType="1"/>
              </p:cNvSpPr>
              <p:nvPr/>
            </p:nvSpPr>
            <p:spPr bwMode="auto">
              <a:xfrm>
                <a:off x="8077200" y="4114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Line 87"/>
              <p:cNvSpPr>
                <a:spLocks noChangeShapeType="1"/>
              </p:cNvSpPr>
              <p:nvPr/>
            </p:nvSpPr>
            <p:spPr bwMode="auto">
              <a:xfrm>
                <a:off x="8077200" y="3962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Line 88"/>
              <p:cNvSpPr>
                <a:spLocks noChangeShapeType="1"/>
              </p:cNvSpPr>
              <p:nvPr/>
            </p:nvSpPr>
            <p:spPr bwMode="auto">
              <a:xfrm>
                <a:off x="8077200" y="3810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Line 89"/>
              <p:cNvSpPr>
                <a:spLocks noChangeShapeType="1"/>
              </p:cNvSpPr>
              <p:nvPr/>
            </p:nvSpPr>
            <p:spPr bwMode="auto">
              <a:xfrm>
                <a:off x="8077200" y="3657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Line 90"/>
              <p:cNvSpPr>
                <a:spLocks noChangeShapeType="1"/>
              </p:cNvSpPr>
              <p:nvPr/>
            </p:nvSpPr>
            <p:spPr bwMode="auto">
              <a:xfrm>
                <a:off x="8077200" y="350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8066088" y="2336800"/>
              <a:ext cx="966787" cy="1031875"/>
              <a:chOff x="8066088" y="2336800"/>
              <a:chExt cx="966787" cy="1031875"/>
            </a:xfrm>
          </p:grpSpPr>
          <p:sp>
            <p:nvSpPr>
              <p:cNvPr id="260" name="Rectangle 92"/>
              <p:cNvSpPr>
                <a:spLocks noChangeArrowheads="1"/>
              </p:cNvSpPr>
              <p:nvPr/>
            </p:nvSpPr>
            <p:spPr bwMode="auto">
              <a:xfrm>
                <a:off x="8066088" y="23368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61" name="Line 93"/>
              <p:cNvSpPr>
                <a:spLocks noChangeShapeType="1"/>
              </p:cNvSpPr>
              <p:nvPr/>
            </p:nvSpPr>
            <p:spPr bwMode="auto">
              <a:xfrm>
                <a:off x="8077200" y="3225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" name="Line 94"/>
              <p:cNvSpPr>
                <a:spLocks noChangeShapeType="1"/>
              </p:cNvSpPr>
              <p:nvPr/>
            </p:nvSpPr>
            <p:spPr bwMode="auto">
              <a:xfrm>
                <a:off x="8077200" y="3073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Line 95"/>
              <p:cNvSpPr>
                <a:spLocks noChangeShapeType="1"/>
              </p:cNvSpPr>
              <p:nvPr/>
            </p:nvSpPr>
            <p:spPr bwMode="auto">
              <a:xfrm>
                <a:off x="8077200" y="2921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" name="Line 96"/>
              <p:cNvSpPr>
                <a:spLocks noChangeShapeType="1"/>
              </p:cNvSpPr>
              <p:nvPr/>
            </p:nvSpPr>
            <p:spPr bwMode="auto">
              <a:xfrm>
                <a:off x="8077200" y="2768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97"/>
              <p:cNvSpPr>
                <a:spLocks noChangeShapeType="1"/>
              </p:cNvSpPr>
              <p:nvPr/>
            </p:nvSpPr>
            <p:spPr bwMode="auto">
              <a:xfrm>
                <a:off x="8077200" y="2616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Line 98"/>
              <p:cNvSpPr>
                <a:spLocks noChangeShapeType="1"/>
              </p:cNvSpPr>
              <p:nvPr/>
            </p:nvSpPr>
            <p:spPr bwMode="auto">
              <a:xfrm>
                <a:off x="8077200" y="2463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" name="Rectangle 99"/>
            <p:cNvSpPr>
              <a:spLocks noChangeArrowheads="1"/>
            </p:cNvSpPr>
            <p:nvPr/>
          </p:nvSpPr>
          <p:spPr bwMode="auto">
            <a:xfrm>
              <a:off x="7978775" y="3516313"/>
              <a:ext cx="1157288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Memory</a:t>
              </a:r>
              <a:endParaRPr lang="en-US" altLang="zh-CN" sz="2000" b="1">
                <a:solidFill>
                  <a:schemeClr val="hlink"/>
                </a:solidFill>
                <a:ea typeface="宋体" pitchFamily="1" charset="-122"/>
              </a:endParaRPr>
            </a:p>
          </p:txBody>
        </p:sp>
        <p:sp>
          <p:nvSpPr>
            <p:cNvPr id="268" name="Rectangle 100"/>
            <p:cNvSpPr>
              <a:spLocks noChangeArrowheads="1"/>
            </p:cNvSpPr>
            <p:nvPr/>
          </p:nvSpPr>
          <p:spPr bwMode="auto">
            <a:xfrm>
              <a:off x="8077200" y="1574800"/>
              <a:ext cx="977900" cy="152400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269" name="Line 101"/>
            <p:cNvSpPr>
              <a:spLocks noChangeShapeType="1"/>
            </p:cNvSpPr>
            <p:nvPr/>
          </p:nvSpPr>
          <p:spPr bwMode="auto">
            <a:xfrm>
              <a:off x="8077200" y="17272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102"/>
            <p:cNvSpPr>
              <a:spLocks noChangeShapeType="1"/>
            </p:cNvSpPr>
            <p:nvPr/>
          </p:nvSpPr>
          <p:spPr bwMode="auto">
            <a:xfrm>
              <a:off x="8077200" y="15748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Rectangle 103"/>
            <p:cNvSpPr>
              <a:spLocks noChangeArrowheads="1"/>
            </p:cNvSpPr>
            <p:nvPr/>
          </p:nvSpPr>
          <p:spPr bwMode="auto">
            <a:xfrm>
              <a:off x="8066088" y="1295400"/>
              <a:ext cx="966787" cy="1031875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29257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273" name="Rectangle 105"/>
            <p:cNvSpPr>
              <a:spLocks noChangeArrowheads="1"/>
            </p:cNvSpPr>
            <p:nvPr/>
          </p:nvSpPr>
          <p:spPr bwMode="auto">
            <a:xfrm>
              <a:off x="13509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20</a:t>
              </a:r>
            </a:p>
          </p:txBody>
        </p:sp>
        <p:sp>
          <p:nvSpPr>
            <p:cNvPr id="274" name="Rectangle 106"/>
            <p:cNvSpPr>
              <a:spLocks noChangeArrowheads="1"/>
            </p:cNvSpPr>
            <p:nvPr/>
          </p:nvSpPr>
          <p:spPr bwMode="auto">
            <a:xfrm>
              <a:off x="20875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275" name="Rectangle 107"/>
            <p:cNvSpPr>
              <a:spLocks noChangeArrowheads="1"/>
            </p:cNvSpPr>
            <p:nvPr/>
          </p:nvSpPr>
          <p:spPr bwMode="auto">
            <a:xfrm>
              <a:off x="1485900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6" name="Rectangle 108"/>
            <p:cNvSpPr>
              <a:spLocks noChangeArrowheads="1"/>
            </p:cNvSpPr>
            <p:nvPr/>
          </p:nvSpPr>
          <p:spPr bwMode="auto">
            <a:xfrm>
              <a:off x="1651000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7" name="Rectangle 109"/>
            <p:cNvSpPr>
              <a:spLocks noChangeArrowheads="1"/>
            </p:cNvSpPr>
            <p:nvPr/>
          </p:nvSpPr>
          <p:spPr bwMode="auto">
            <a:xfrm>
              <a:off x="1814513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8" name="Rectangle 110"/>
            <p:cNvSpPr>
              <a:spLocks noChangeArrowheads="1"/>
            </p:cNvSpPr>
            <p:nvPr/>
          </p:nvSpPr>
          <p:spPr bwMode="auto">
            <a:xfrm>
              <a:off x="248126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9" name="Rectangle 111"/>
            <p:cNvSpPr>
              <a:spLocks noChangeArrowheads="1"/>
            </p:cNvSpPr>
            <p:nvPr/>
          </p:nvSpPr>
          <p:spPr bwMode="auto">
            <a:xfrm>
              <a:off x="264636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0" name="Rectangle 112"/>
            <p:cNvSpPr>
              <a:spLocks noChangeArrowheads="1"/>
            </p:cNvSpPr>
            <p:nvPr/>
          </p:nvSpPr>
          <p:spPr bwMode="auto">
            <a:xfrm>
              <a:off x="2809875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1" name="Rectangle 113"/>
            <p:cNvSpPr>
              <a:spLocks noChangeArrowheads="1"/>
            </p:cNvSpPr>
            <p:nvPr/>
          </p:nvSpPr>
          <p:spPr bwMode="auto">
            <a:xfrm>
              <a:off x="2974975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2" name="Rectangle 114"/>
            <p:cNvSpPr>
              <a:spLocks noChangeArrowheads="1"/>
            </p:cNvSpPr>
            <p:nvPr/>
          </p:nvSpPr>
          <p:spPr bwMode="auto">
            <a:xfrm>
              <a:off x="18462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283" name="Rectangle 115"/>
            <p:cNvSpPr>
              <a:spLocks noChangeArrowheads="1"/>
            </p:cNvSpPr>
            <p:nvPr/>
          </p:nvSpPr>
          <p:spPr bwMode="auto">
            <a:xfrm>
              <a:off x="1979613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4" name="Rectangle 116"/>
            <p:cNvSpPr>
              <a:spLocks noChangeArrowheads="1"/>
            </p:cNvSpPr>
            <p:nvPr/>
          </p:nvSpPr>
          <p:spPr bwMode="auto">
            <a:xfrm>
              <a:off x="214471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5" name="Rectangle 117"/>
            <p:cNvSpPr>
              <a:spLocks noChangeArrowheads="1"/>
            </p:cNvSpPr>
            <p:nvPr/>
          </p:nvSpPr>
          <p:spPr bwMode="auto">
            <a:xfrm>
              <a:off x="230981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6" name="Rectangle 118"/>
            <p:cNvSpPr>
              <a:spLocks noChangeArrowheads="1"/>
            </p:cNvSpPr>
            <p:nvPr/>
          </p:nvSpPr>
          <p:spPr bwMode="auto">
            <a:xfrm>
              <a:off x="1630363" y="311943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287" name="Rectangle 119"/>
            <p:cNvSpPr>
              <a:spLocks noChangeArrowheads="1"/>
            </p:cNvSpPr>
            <p:nvPr/>
          </p:nvSpPr>
          <p:spPr bwMode="auto">
            <a:xfrm>
              <a:off x="2468563" y="311943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288" name="Rectangle 120"/>
            <p:cNvSpPr>
              <a:spLocks noChangeArrowheads="1"/>
            </p:cNvSpPr>
            <p:nvPr/>
          </p:nvSpPr>
          <p:spPr bwMode="auto">
            <a:xfrm>
              <a:off x="8053388" y="14509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f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289" name="Rectangle 121"/>
            <p:cNvSpPr>
              <a:spLocks noChangeArrowheads="1"/>
            </p:cNvSpPr>
            <p:nvPr/>
          </p:nvSpPr>
          <p:spPr bwMode="auto">
            <a:xfrm>
              <a:off x="73453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290" name="Rectangle 122"/>
            <p:cNvSpPr>
              <a:spLocks noChangeArrowheads="1"/>
            </p:cNvSpPr>
            <p:nvPr/>
          </p:nvSpPr>
          <p:spPr bwMode="auto">
            <a:xfrm>
              <a:off x="60245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16</a:t>
              </a:r>
            </a:p>
          </p:txBody>
        </p:sp>
        <p:sp>
          <p:nvSpPr>
            <p:cNvPr id="291" name="Rectangle 123"/>
            <p:cNvSpPr>
              <a:spLocks noChangeArrowheads="1"/>
            </p:cNvSpPr>
            <p:nvPr/>
          </p:nvSpPr>
          <p:spPr bwMode="auto">
            <a:xfrm>
              <a:off x="65071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292" name="Rectangle 124"/>
            <p:cNvSpPr>
              <a:spLocks noChangeArrowheads="1"/>
            </p:cNvSpPr>
            <p:nvPr/>
          </p:nvSpPr>
          <p:spPr bwMode="auto">
            <a:xfrm>
              <a:off x="6234113" y="3530600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3" name="Rectangle 125"/>
            <p:cNvSpPr>
              <a:spLocks noChangeArrowheads="1"/>
            </p:cNvSpPr>
            <p:nvPr/>
          </p:nvSpPr>
          <p:spPr bwMode="auto">
            <a:xfrm>
              <a:off x="690086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4" name="Rectangle 126"/>
            <p:cNvSpPr>
              <a:spLocks noChangeArrowheads="1"/>
            </p:cNvSpPr>
            <p:nvPr/>
          </p:nvSpPr>
          <p:spPr bwMode="auto">
            <a:xfrm>
              <a:off x="706596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5" name="Rectangle 127"/>
            <p:cNvSpPr>
              <a:spLocks noChangeArrowheads="1"/>
            </p:cNvSpPr>
            <p:nvPr/>
          </p:nvSpPr>
          <p:spPr bwMode="auto">
            <a:xfrm>
              <a:off x="7229475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6" name="Rectangle 128"/>
            <p:cNvSpPr>
              <a:spLocks noChangeArrowheads="1"/>
            </p:cNvSpPr>
            <p:nvPr/>
          </p:nvSpPr>
          <p:spPr bwMode="auto">
            <a:xfrm>
              <a:off x="7394575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7" name="Rectangle 129"/>
            <p:cNvSpPr>
              <a:spLocks noChangeArrowheads="1"/>
            </p:cNvSpPr>
            <p:nvPr/>
          </p:nvSpPr>
          <p:spPr bwMode="auto">
            <a:xfrm>
              <a:off x="62658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298" name="Rectangle 130"/>
            <p:cNvSpPr>
              <a:spLocks noChangeArrowheads="1"/>
            </p:cNvSpPr>
            <p:nvPr/>
          </p:nvSpPr>
          <p:spPr bwMode="auto">
            <a:xfrm>
              <a:off x="6399213" y="3530600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9" name="Rectangle 131"/>
            <p:cNvSpPr>
              <a:spLocks noChangeArrowheads="1"/>
            </p:cNvSpPr>
            <p:nvPr/>
          </p:nvSpPr>
          <p:spPr bwMode="auto">
            <a:xfrm>
              <a:off x="656431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00" name="Rectangle 132"/>
            <p:cNvSpPr>
              <a:spLocks noChangeArrowheads="1"/>
            </p:cNvSpPr>
            <p:nvPr/>
          </p:nvSpPr>
          <p:spPr bwMode="auto">
            <a:xfrm>
              <a:off x="672941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01" name="Rectangle 133"/>
            <p:cNvSpPr>
              <a:spLocks noChangeArrowheads="1"/>
            </p:cNvSpPr>
            <p:nvPr/>
          </p:nvSpPr>
          <p:spPr bwMode="auto">
            <a:xfrm>
              <a:off x="6265863" y="3128963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302" name="Rectangle 134"/>
            <p:cNvSpPr>
              <a:spLocks noChangeArrowheads="1"/>
            </p:cNvSpPr>
            <p:nvPr/>
          </p:nvSpPr>
          <p:spPr bwMode="auto">
            <a:xfrm>
              <a:off x="6888163" y="3128963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303" name="Rectangle 135"/>
            <p:cNvSpPr>
              <a:spLocks noChangeArrowheads="1"/>
            </p:cNvSpPr>
            <p:nvPr/>
          </p:nvSpPr>
          <p:spPr bwMode="auto">
            <a:xfrm>
              <a:off x="6488113" y="4518025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304" name="Arc 136"/>
            <p:cNvSpPr>
              <a:spLocks/>
            </p:cNvSpPr>
            <p:nvPr/>
          </p:nvSpPr>
          <p:spPr bwMode="auto">
            <a:xfrm>
              <a:off x="6604000" y="3873500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37"/>
            <p:cNvSpPr>
              <a:spLocks noChangeShapeType="1"/>
            </p:cNvSpPr>
            <p:nvPr/>
          </p:nvSpPr>
          <p:spPr bwMode="auto">
            <a:xfrm flipH="1">
              <a:off x="2260600" y="3124200"/>
              <a:ext cx="12700" cy="393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Rectangle 138"/>
            <p:cNvSpPr>
              <a:spLocks noChangeArrowheads="1"/>
            </p:cNvSpPr>
            <p:nvPr/>
          </p:nvSpPr>
          <p:spPr bwMode="auto">
            <a:xfrm>
              <a:off x="1651000" y="1265238"/>
              <a:ext cx="1231900" cy="711200"/>
            </a:xfrm>
            <a:prstGeom prst="rect">
              <a:avLst/>
            </a:prstGeom>
            <a:solidFill>
              <a:srgbClr val="8CF4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  <a:p>
              <a:pPr algn="ctr" eaLnBrk="0" hangingPunct="0">
                <a:defRPr/>
              </a:pPr>
              <a:r>
                <a:rPr lang="en-US" altLang="zh-CN" sz="2000">
                  <a:latin typeface="Times" pitchFamily="18" charset="0"/>
                  <a:ea typeface="宋体" charset="-122"/>
                </a:rPr>
                <a:t>Program</a:t>
              </a:r>
            </a:p>
            <a:p>
              <a:pPr algn="ctr" eaLnBrk="0" hangingPunct="0">
                <a:defRPr/>
              </a:pPr>
              <a:r>
                <a:rPr lang="en-US" altLang="zh-CN" sz="2000" i="1">
                  <a:latin typeface="Times" pitchFamily="18" charset="0"/>
                  <a:ea typeface="宋体" charset="-122"/>
                </a:rPr>
                <a:t>P</a:t>
              </a:r>
            </a:p>
          </p:txBody>
        </p:sp>
        <p:sp>
          <p:nvSpPr>
            <p:cNvPr id="307" name="Arc 139"/>
            <p:cNvSpPr>
              <a:spLocks/>
            </p:cNvSpPr>
            <p:nvPr/>
          </p:nvSpPr>
          <p:spPr bwMode="auto">
            <a:xfrm>
              <a:off x="2617788" y="3860800"/>
              <a:ext cx="431800" cy="571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40"/>
            <p:cNvSpPr>
              <a:spLocks noChangeShapeType="1"/>
            </p:cNvSpPr>
            <p:nvPr/>
          </p:nvSpPr>
          <p:spPr bwMode="auto">
            <a:xfrm>
              <a:off x="1765300" y="3898900"/>
              <a:ext cx="0" cy="9398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Arc 141"/>
            <p:cNvSpPr>
              <a:spLocks/>
            </p:cNvSpPr>
            <p:nvPr/>
          </p:nvSpPr>
          <p:spPr bwMode="auto">
            <a:xfrm>
              <a:off x="1766888" y="4864100"/>
              <a:ext cx="431800" cy="3937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42"/>
            <p:cNvSpPr>
              <a:spLocks noChangeShapeType="1"/>
            </p:cNvSpPr>
            <p:nvPr/>
          </p:nvSpPr>
          <p:spPr bwMode="auto">
            <a:xfrm flipV="1">
              <a:off x="3670300" y="5334000"/>
              <a:ext cx="0" cy="977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Rectangle 143"/>
            <p:cNvSpPr>
              <a:spLocks noChangeArrowheads="1"/>
            </p:cNvSpPr>
            <p:nvPr/>
          </p:nvSpPr>
          <p:spPr bwMode="auto">
            <a:xfrm>
              <a:off x="1738313" y="4175125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312" name="Arc 144"/>
            <p:cNvSpPr>
              <a:spLocks/>
            </p:cNvSpPr>
            <p:nvPr/>
          </p:nvSpPr>
          <p:spPr bwMode="auto">
            <a:xfrm>
              <a:off x="6172200" y="5029200"/>
              <a:ext cx="228600" cy="2032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45"/>
            <p:cNvSpPr>
              <a:spLocks noChangeShapeType="1"/>
            </p:cNvSpPr>
            <p:nvPr/>
          </p:nvSpPr>
          <p:spPr bwMode="auto">
            <a:xfrm>
              <a:off x="6413500" y="3886200"/>
              <a:ext cx="0" cy="1168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146"/>
            <p:cNvSpPr>
              <a:spLocks noChangeShapeType="1"/>
            </p:cNvSpPr>
            <p:nvPr/>
          </p:nvSpPr>
          <p:spPr bwMode="auto">
            <a:xfrm flipH="1">
              <a:off x="5664200" y="5238750"/>
              <a:ext cx="52705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Arc 147"/>
            <p:cNvSpPr>
              <a:spLocks/>
            </p:cNvSpPr>
            <p:nvPr/>
          </p:nvSpPr>
          <p:spPr bwMode="auto">
            <a:xfrm rot="10800000">
              <a:off x="6870700" y="2757488"/>
              <a:ext cx="127000" cy="1270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Arc 148"/>
            <p:cNvSpPr>
              <a:spLocks/>
            </p:cNvSpPr>
            <p:nvPr/>
          </p:nvSpPr>
          <p:spPr bwMode="auto">
            <a:xfrm rot="10800000">
              <a:off x="6754813" y="2751138"/>
              <a:ext cx="117475" cy="1333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82"/>
                    <a:pt x="9494" y="159"/>
                    <a:pt x="21308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82"/>
                    <a:pt x="9494" y="159"/>
                    <a:pt x="21308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Arc 149"/>
            <p:cNvSpPr>
              <a:spLocks/>
            </p:cNvSpPr>
            <p:nvPr/>
          </p:nvSpPr>
          <p:spPr bwMode="auto">
            <a:xfrm>
              <a:off x="6249988" y="2884488"/>
              <a:ext cx="182562" cy="177800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2"/>
                    <a:pt x="21412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2"/>
                    <a:pt x="21412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50"/>
            <p:cNvSpPr>
              <a:spLocks noChangeShapeType="1"/>
            </p:cNvSpPr>
            <p:nvPr/>
          </p:nvSpPr>
          <p:spPr bwMode="auto">
            <a:xfrm flipH="1">
              <a:off x="6432550" y="2882900"/>
              <a:ext cx="327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Arc 151"/>
            <p:cNvSpPr>
              <a:spLocks/>
            </p:cNvSpPr>
            <p:nvPr/>
          </p:nvSpPr>
          <p:spPr bwMode="auto">
            <a:xfrm>
              <a:off x="7323138" y="2884488"/>
              <a:ext cx="182562" cy="1778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52"/>
            <p:cNvSpPr>
              <a:spLocks noChangeShapeType="1"/>
            </p:cNvSpPr>
            <p:nvPr/>
          </p:nvSpPr>
          <p:spPr bwMode="auto">
            <a:xfrm>
              <a:off x="7019925" y="2882900"/>
              <a:ext cx="282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53"/>
            <p:cNvSpPr>
              <a:spLocks noChangeShapeType="1"/>
            </p:cNvSpPr>
            <p:nvPr/>
          </p:nvSpPr>
          <p:spPr bwMode="auto">
            <a:xfrm flipH="1">
              <a:off x="7289800" y="1663700"/>
              <a:ext cx="698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rc 154"/>
            <p:cNvSpPr>
              <a:spLocks/>
            </p:cNvSpPr>
            <p:nvPr/>
          </p:nvSpPr>
          <p:spPr bwMode="auto">
            <a:xfrm rot="10800000">
              <a:off x="6870700" y="1663700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>
              <a:off x="6870700" y="2235200"/>
              <a:ext cx="0" cy="501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Rectangle 156"/>
            <p:cNvSpPr>
              <a:spLocks noChangeArrowheads="1"/>
            </p:cNvSpPr>
            <p:nvPr/>
          </p:nvSpPr>
          <p:spPr bwMode="auto">
            <a:xfrm>
              <a:off x="4483100" y="4995863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b="1" i="1">
                  <a:solidFill>
                    <a:schemeClr val="fol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325" name="AutoShape 157"/>
            <p:cNvSpPr>
              <a:spLocks noChangeArrowheads="1"/>
            </p:cNvSpPr>
            <p:nvPr/>
          </p:nvSpPr>
          <p:spPr bwMode="auto">
            <a:xfrm rot="16200000" flipH="1">
              <a:off x="2082800" y="1731963"/>
              <a:ext cx="368300" cy="927100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26" name="Rectangle 83"/>
            <p:cNvSpPr>
              <a:spLocks noChangeArrowheads="1"/>
            </p:cNvSpPr>
            <p:nvPr/>
          </p:nvSpPr>
          <p:spPr bwMode="auto">
            <a:xfrm>
              <a:off x="2286000" y="6096000"/>
              <a:ext cx="781050" cy="373063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Times" pitchFamily="18" charset="0"/>
                  <a:ea typeface="+mn-ea"/>
                </a:rPr>
                <a:t>PTBR</a:t>
              </a:r>
            </a:p>
          </p:txBody>
        </p:sp>
        <p:sp>
          <p:nvSpPr>
            <p:cNvPr id="327" name="Line 84"/>
            <p:cNvSpPr>
              <a:spLocks noChangeShapeType="1"/>
            </p:cNvSpPr>
            <p:nvPr/>
          </p:nvSpPr>
          <p:spPr bwMode="auto">
            <a:xfrm>
              <a:off x="3067050" y="6291263"/>
              <a:ext cx="5080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TextBox 171"/>
            <p:cNvSpPr txBox="1">
              <a:spLocks noChangeArrowheads="1"/>
            </p:cNvSpPr>
            <p:nvPr/>
          </p:nvSpPr>
          <p:spPr bwMode="auto">
            <a:xfrm>
              <a:off x="4899025" y="27432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US" altLang="zh-CN" b="1">
                  <a:latin typeface="Arial" charset="0"/>
                  <a:cs typeface="Arial" charset="0"/>
                </a:rPr>
                <a:t>MMU</a:t>
              </a:r>
            </a:p>
          </p:txBody>
        </p:sp>
        <p:sp>
          <p:nvSpPr>
            <p:cNvPr id="329" name="Rectangle 72"/>
            <p:cNvSpPr>
              <a:spLocks noChangeArrowheads="1"/>
            </p:cNvSpPr>
            <p:nvPr/>
          </p:nvSpPr>
          <p:spPr bwMode="auto">
            <a:xfrm>
              <a:off x="4343400" y="57150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solidFill>
                    <a:schemeClr val="folHlink"/>
                  </a:solidFill>
                  <a:ea typeface="宋体" pitchFamily="1" charset="-122"/>
                </a:rPr>
                <a:t>invalid</a:t>
              </a:r>
            </a:p>
          </p:txBody>
        </p:sp>
        <p:sp>
          <p:nvSpPr>
            <p:cNvPr id="330" name="Rectangle 41"/>
            <p:cNvSpPr>
              <a:spLocks noChangeArrowheads="1"/>
            </p:cNvSpPr>
            <p:nvPr/>
          </p:nvSpPr>
          <p:spPr bwMode="auto">
            <a:xfrm>
              <a:off x="6096000" y="5305425"/>
              <a:ext cx="1670050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chemeClr val="hlink"/>
                  </a:solidFill>
                  <a:latin typeface="Verdana" pitchFamily="1" charset="0"/>
                  <a:ea typeface="宋体" pitchFamily="1" charset="-122"/>
                </a:rPr>
                <a:t>MEMORY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hlink"/>
                  </a:solidFill>
                  <a:latin typeface="Verdana" pitchFamily="1" charset="0"/>
                  <a:ea typeface="宋体" pitchFamily="1" charset="-122"/>
                </a:rPr>
                <a:t>EXCEPTION</a:t>
              </a:r>
            </a:p>
          </p:txBody>
        </p:sp>
        <p:sp>
          <p:nvSpPr>
            <p:cNvPr id="331" name="Line 40"/>
            <p:cNvSpPr>
              <a:spLocks noChangeShapeType="1"/>
            </p:cNvSpPr>
            <p:nvPr/>
          </p:nvSpPr>
          <p:spPr bwMode="auto">
            <a:xfrm flipH="1">
              <a:off x="5257800" y="5715000"/>
              <a:ext cx="838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Address </a:t>
            </a:r>
            <a:r>
              <a:rPr lang="en-US" altLang="zh-CN" dirty="0" smtClean="0">
                <a:ea typeface="SimSun" charset="0"/>
                <a:cs typeface="SimSun" charset="0"/>
              </a:rPr>
              <a:t>Translation for VM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295400"/>
            <a:ext cx="8408987" cy="4840288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Mapping from logical address space to physical memory space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MM: L-&gt;P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Each process has its own mapping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How memory management achieves isolation?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Each concurrent process is mapped to disjointed physical space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How to support sharing (e.g., shared libraries)?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Shared segment (or page) of two or more processes is mapped to the same physical address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If translation fails: memory exception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Shared Page</a:t>
            </a:r>
            <a:endParaRPr lang="en-US" altLang="zh-CN"/>
          </a:p>
        </p:txBody>
      </p:sp>
      <p:grpSp>
        <p:nvGrpSpPr>
          <p:cNvPr id="79" name="Group 78"/>
          <p:cNvGrpSpPr/>
          <p:nvPr/>
        </p:nvGrpSpPr>
        <p:grpSpPr>
          <a:xfrm>
            <a:off x="784225" y="1295400"/>
            <a:ext cx="7978775" cy="4800600"/>
            <a:chOff x="784225" y="1295400"/>
            <a:chExt cx="7978775" cy="480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39800" y="3003550"/>
              <a:ext cx="1155700" cy="184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784225" y="4983163"/>
              <a:ext cx="14795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A’s</a:t>
              </a:r>
            </a:p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952500" y="45577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3" name="Rectangle 9"/>
            <p:cNvSpPr>
              <a:spLocks noChangeArrowheads="1"/>
            </p:cNvSpPr>
            <p:nvPr/>
          </p:nvSpPr>
          <p:spPr bwMode="auto">
            <a:xfrm>
              <a:off x="4191000" y="1295400"/>
              <a:ext cx="1346200" cy="4387850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4205288" y="5213350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4132263" y="5121275"/>
              <a:ext cx="15065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jmp(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grpSp>
          <p:nvGrpSpPr>
            <p:cNvPr id="86" name="Group 12"/>
            <p:cNvGrpSpPr>
              <a:grpSpLocks/>
            </p:cNvGrpSpPr>
            <p:nvPr/>
          </p:nvGrpSpPr>
          <p:grpSpPr bwMode="auto">
            <a:xfrm>
              <a:off x="4205288" y="4565650"/>
              <a:ext cx="1311275" cy="1092200"/>
              <a:chOff x="4528" y="3440"/>
              <a:chExt cx="826" cy="688"/>
            </a:xfrm>
          </p:grpSpPr>
          <p:sp>
            <p:nvSpPr>
              <p:cNvPr id="151" name="Rectangle 13"/>
              <p:cNvSpPr>
                <a:spLocks noChangeArrowheads="1"/>
              </p:cNvSpPr>
              <p:nvPr/>
            </p:nvSpPr>
            <p:spPr bwMode="auto">
              <a:xfrm>
                <a:off x="4528" y="3440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52" name="Line 14"/>
              <p:cNvSpPr>
                <a:spLocks noChangeShapeType="1"/>
              </p:cNvSpPr>
              <p:nvPr/>
            </p:nvSpPr>
            <p:spPr bwMode="auto">
              <a:xfrm>
                <a:off x="4542" y="357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15"/>
              <p:cNvSpPr>
                <a:spLocks noChangeShapeType="1"/>
              </p:cNvSpPr>
              <p:nvPr/>
            </p:nvSpPr>
            <p:spPr bwMode="auto">
              <a:xfrm>
                <a:off x="4542" y="3712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Line 16"/>
              <p:cNvSpPr>
                <a:spLocks noChangeShapeType="1"/>
              </p:cNvSpPr>
              <p:nvPr/>
            </p:nvSpPr>
            <p:spPr bwMode="auto">
              <a:xfrm>
                <a:off x="4542" y="384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Line 17"/>
              <p:cNvSpPr>
                <a:spLocks noChangeShapeType="1"/>
              </p:cNvSpPr>
              <p:nvPr/>
            </p:nvSpPr>
            <p:spPr bwMode="auto">
              <a:xfrm>
                <a:off x="4542" y="400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4205288" y="3702050"/>
              <a:ext cx="1308100" cy="215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4205288" y="3473450"/>
              <a:ext cx="1311275" cy="1092200"/>
              <a:chOff x="4528" y="2744"/>
              <a:chExt cx="826" cy="688"/>
            </a:xfrm>
          </p:grpSpPr>
          <p:sp>
            <p:nvSpPr>
              <p:cNvPr id="146" name="Rectangle 20"/>
              <p:cNvSpPr>
                <a:spLocks noChangeArrowheads="1"/>
              </p:cNvSpPr>
              <p:nvPr/>
            </p:nvSpPr>
            <p:spPr bwMode="auto">
              <a:xfrm>
                <a:off x="4528" y="2744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47" name="Line 21"/>
              <p:cNvSpPr>
                <a:spLocks noChangeShapeType="1"/>
              </p:cNvSpPr>
              <p:nvPr/>
            </p:nvSpPr>
            <p:spPr bwMode="auto">
              <a:xfrm>
                <a:off x="4542" y="288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22"/>
              <p:cNvSpPr>
                <a:spLocks noChangeShapeType="1"/>
              </p:cNvSpPr>
              <p:nvPr/>
            </p:nvSpPr>
            <p:spPr bwMode="auto">
              <a:xfrm>
                <a:off x="4542" y="301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23"/>
              <p:cNvSpPr>
                <a:spLocks noChangeShapeType="1"/>
              </p:cNvSpPr>
              <p:nvPr/>
            </p:nvSpPr>
            <p:spPr bwMode="auto">
              <a:xfrm>
                <a:off x="4542" y="3152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24"/>
              <p:cNvSpPr>
                <a:spLocks noChangeShapeType="1"/>
              </p:cNvSpPr>
              <p:nvPr/>
            </p:nvSpPr>
            <p:spPr bwMode="auto">
              <a:xfrm>
                <a:off x="4542" y="330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4618038" y="3609975"/>
              <a:ext cx="485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57</a:t>
              </a:r>
            </a:p>
          </p:txBody>
        </p:sp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4205288" y="2825750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91" name="Group 27"/>
            <p:cNvGrpSpPr>
              <a:grpSpLocks/>
            </p:cNvGrpSpPr>
            <p:nvPr/>
          </p:nvGrpSpPr>
          <p:grpSpPr bwMode="auto">
            <a:xfrm>
              <a:off x="4205288" y="2381250"/>
              <a:ext cx="1311275" cy="1092200"/>
              <a:chOff x="4528" y="2048"/>
              <a:chExt cx="826" cy="688"/>
            </a:xfrm>
          </p:grpSpPr>
          <p:sp>
            <p:nvSpPr>
              <p:cNvPr id="141" name="Rectangle 28"/>
              <p:cNvSpPr>
                <a:spLocks noChangeArrowheads="1"/>
              </p:cNvSpPr>
              <p:nvPr/>
            </p:nvSpPr>
            <p:spPr bwMode="auto">
              <a:xfrm>
                <a:off x="4528" y="2048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42" name="Line 29"/>
              <p:cNvSpPr>
                <a:spLocks noChangeShapeType="1"/>
              </p:cNvSpPr>
              <p:nvPr/>
            </p:nvSpPr>
            <p:spPr bwMode="auto">
              <a:xfrm>
                <a:off x="4542" y="218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30"/>
              <p:cNvSpPr>
                <a:spLocks noChangeShapeType="1"/>
              </p:cNvSpPr>
              <p:nvPr/>
            </p:nvSpPr>
            <p:spPr bwMode="auto">
              <a:xfrm>
                <a:off x="4542" y="232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31"/>
              <p:cNvSpPr>
                <a:spLocks noChangeShapeType="1"/>
              </p:cNvSpPr>
              <p:nvPr/>
            </p:nvSpPr>
            <p:spPr bwMode="auto">
              <a:xfrm>
                <a:off x="4542" y="245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>
                <a:off x="4542" y="26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378325" y="27209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 flipH="1">
              <a:off x="3494088" y="5657850"/>
              <a:ext cx="6858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rc 35"/>
            <p:cNvSpPr>
              <a:spLocks/>
            </p:cNvSpPr>
            <p:nvPr/>
          </p:nvSpPr>
          <p:spPr bwMode="auto">
            <a:xfrm>
              <a:off x="3265488" y="5454650"/>
              <a:ext cx="22860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H="1">
              <a:off x="3263900" y="3962400"/>
              <a:ext cx="12700" cy="1485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H="1">
              <a:off x="2133600" y="3810000"/>
              <a:ext cx="962025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Arc 38"/>
            <p:cNvSpPr>
              <a:spLocks/>
            </p:cNvSpPr>
            <p:nvPr/>
          </p:nvSpPr>
          <p:spPr bwMode="auto">
            <a:xfrm rot="10800000">
              <a:off x="3094038" y="3810000"/>
              <a:ext cx="17145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1011238" y="35861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</a:t>
              </a:r>
              <a:r>
                <a:rPr lang="en-US" altLang="zh-CN" sz="2000">
                  <a:ea typeface="宋体" pitchFamily="1" charset="-122"/>
                </a:rPr>
                <a:t> n= 0</a:t>
              </a: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1011238" y="32813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fn</a:t>
              </a:r>
              <a:r>
                <a:rPr lang="en-US" altLang="zh-CN" sz="2000">
                  <a:ea typeface="宋体" pitchFamily="1" charset="-122"/>
                </a:rPr>
                <a:t> = 2</a:t>
              </a: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1011238" y="41957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3365FB"/>
                  </a:solidFill>
                  <a:ea typeface="宋体" pitchFamily="1" charset="-122"/>
                </a:rPr>
                <a:t>f</a:t>
              </a:r>
              <a:r>
                <a:rPr lang="en-US" altLang="zh-CN" sz="2000">
                  <a:solidFill>
                    <a:srgbClr val="3365FB"/>
                  </a:solidFill>
                  <a:ea typeface="宋体" pitchFamily="1" charset="-122"/>
                </a:rPr>
                <a:t> n= 1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 flipH="1">
              <a:off x="2946400" y="4552950"/>
              <a:ext cx="11811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rc 43"/>
            <p:cNvSpPr>
              <a:spLocks/>
            </p:cNvSpPr>
            <p:nvPr/>
          </p:nvSpPr>
          <p:spPr bwMode="auto">
            <a:xfrm rot="10800000">
              <a:off x="2714625" y="4383088"/>
              <a:ext cx="114300" cy="77787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2133600" y="4387850"/>
              <a:ext cx="5889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 flipH="1">
              <a:off x="2133600" y="3473450"/>
              <a:ext cx="19812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46"/>
            <p:cNvSpPr>
              <a:spLocks noChangeArrowheads="1"/>
            </p:cNvSpPr>
            <p:nvPr/>
          </p:nvSpPr>
          <p:spPr bwMode="auto">
            <a:xfrm>
              <a:off x="952500" y="42529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952500" y="39481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952500" y="36433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952500" y="33385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9" name="Rectangle 50"/>
            <p:cNvSpPr>
              <a:spLocks noChangeArrowheads="1"/>
            </p:cNvSpPr>
            <p:nvPr/>
          </p:nvSpPr>
          <p:spPr bwMode="auto">
            <a:xfrm>
              <a:off x="952500" y="30337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0" name="Arc 51"/>
            <p:cNvSpPr>
              <a:spLocks/>
            </p:cNvSpPr>
            <p:nvPr/>
          </p:nvSpPr>
          <p:spPr bwMode="auto">
            <a:xfrm rot="10800000" flipH="1" flipV="1">
              <a:off x="2822575" y="4459288"/>
              <a:ext cx="114300" cy="92075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52"/>
            <p:cNvSpPr>
              <a:spLocks noChangeArrowheads="1"/>
            </p:cNvSpPr>
            <p:nvPr/>
          </p:nvSpPr>
          <p:spPr bwMode="auto">
            <a:xfrm>
              <a:off x="3803650" y="5702300"/>
              <a:ext cx="2114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Physical Memory</a:t>
              </a:r>
            </a:p>
          </p:txBody>
        </p:sp>
        <p:sp>
          <p:nvSpPr>
            <p:cNvPr id="112" name="Rectangle 53"/>
            <p:cNvSpPr>
              <a:spLocks noChangeArrowheads="1"/>
            </p:cNvSpPr>
            <p:nvPr/>
          </p:nvSpPr>
          <p:spPr bwMode="auto">
            <a:xfrm>
              <a:off x="7439025" y="2971800"/>
              <a:ext cx="1155700" cy="184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7283450" y="4951413"/>
              <a:ext cx="14795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B’s</a:t>
              </a:r>
            </a:p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114" name="Rectangle 55"/>
            <p:cNvSpPr>
              <a:spLocks noChangeArrowheads="1"/>
            </p:cNvSpPr>
            <p:nvPr/>
          </p:nvSpPr>
          <p:spPr bwMode="auto">
            <a:xfrm>
              <a:off x="7451725" y="45259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5" name="Rectangle 56"/>
            <p:cNvSpPr>
              <a:spLocks noChangeArrowheads="1"/>
            </p:cNvSpPr>
            <p:nvPr/>
          </p:nvSpPr>
          <p:spPr bwMode="auto">
            <a:xfrm>
              <a:off x="7510463" y="355441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fn</a:t>
              </a:r>
              <a:r>
                <a:rPr lang="en-US" altLang="zh-CN" sz="2000">
                  <a:ea typeface="宋体" pitchFamily="1" charset="-122"/>
                </a:rPr>
                <a:t> = 3</a:t>
              </a:r>
            </a:p>
          </p:txBody>
        </p:sp>
        <p:sp>
          <p:nvSpPr>
            <p:cNvPr id="116" name="Rectangle 58"/>
            <p:cNvSpPr>
              <a:spLocks noChangeArrowheads="1"/>
            </p:cNvSpPr>
            <p:nvPr/>
          </p:nvSpPr>
          <p:spPr bwMode="auto">
            <a:xfrm>
              <a:off x="7510463" y="3873500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3365FB"/>
                  </a:solidFill>
                  <a:ea typeface="宋体" pitchFamily="1" charset="-122"/>
                </a:rPr>
                <a:t>fn</a:t>
              </a:r>
              <a:r>
                <a:rPr lang="en-US" altLang="zh-CN" sz="2000">
                  <a:solidFill>
                    <a:srgbClr val="3365FB"/>
                  </a:solidFill>
                  <a:ea typeface="宋体" pitchFamily="1" charset="-122"/>
                </a:rPr>
                <a:t> = 1</a:t>
              </a:r>
            </a:p>
          </p:txBody>
        </p:sp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7451725" y="42211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8" name="Rectangle 60"/>
            <p:cNvSpPr>
              <a:spLocks noChangeArrowheads="1"/>
            </p:cNvSpPr>
            <p:nvPr/>
          </p:nvSpPr>
          <p:spPr bwMode="auto">
            <a:xfrm>
              <a:off x="7451725" y="39163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>
              <a:off x="7451725" y="36115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20" name="Rectangle 62"/>
            <p:cNvSpPr>
              <a:spLocks noChangeArrowheads="1"/>
            </p:cNvSpPr>
            <p:nvPr/>
          </p:nvSpPr>
          <p:spPr bwMode="auto">
            <a:xfrm>
              <a:off x="7451725" y="33067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21" name="Rectangle 63"/>
            <p:cNvSpPr>
              <a:spLocks noChangeArrowheads="1"/>
            </p:cNvSpPr>
            <p:nvPr/>
          </p:nvSpPr>
          <p:spPr bwMode="auto">
            <a:xfrm>
              <a:off x="7451725" y="30019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grpSp>
          <p:nvGrpSpPr>
            <p:cNvPr id="122" name="Group 65"/>
            <p:cNvGrpSpPr>
              <a:grpSpLocks/>
            </p:cNvGrpSpPr>
            <p:nvPr/>
          </p:nvGrpSpPr>
          <p:grpSpPr bwMode="auto">
            <a:xfrm>
              <a:off x="4191000" y="1295400"/>
              <a:ext cx="1311275" cy="1092200"/>
              <a:chOff x="4528" y="2048"/>
              <a:chExt cx="826" cy="688"/>
            </a:xfrm>
          </p:grpSpPr>
          <p:sp>
            <p:nvSpPr>
              <p:cNvPr id="136" name="Rectangle 66"/>
              <p:cNvSpPr>
                <a:spLocks noChangeArrowheads="1"/>
              </p:cNvSpPr>
              <p:nvPr/>
            </p:nvSpPr>
            <p:spPr bwMode="auto">
              <a:xfrm>
                <a:off x="4528" y="2048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37" name="Line 67"/>
              <p:cNvSpPr>
                <a:spLocks noChangeShapeType="1"/>
              </p:cNvSpPr>
              <p:nvPr/>
            </p:nvSpPr>
            <p:spPr bwMode="auto">
              <a:xfrm>
                <a:off x="4542" y="218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68"/>
              <p:cNvSpPr>
                <a:spLocks noChangeShapeType="1"/>
              </p:cNvSpPr>
              <p:nvPr/>
            </p:nvSpPr>
            <p:spPr bwMode="auto">
              <a:xfrm>
                <a:off x="4542" y="232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69"/>
              <p:cNvSpPr>
                <a:spLocks noChangeShapeType="1"/>
              </p:cNvSpPr>
              <p:nvPr/>
            </p:nvSpPr>
            <p:spPr bwMode="auto">
              <a:xfrm>
                <a:off x="4542" y="245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70"/>
              <p:cNvSpPr>
                <a:spLocks noChangeShapeType="1"/>
              </p:cNvSpPr>
              <p:nvPr/>
            </p:nvSpPr>
            <p:spPr bwMode="auto">
              <a:xfrm>
                <a:off x="4542" y="26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" name="Line 79"/>
            <p:cNvSpPr>
              <a:spLocks noChangeShapeType="1"/>
            </p:cNvSpPr>
            <p:nvPr/>
          </p:nvSpPr>
          <p:spPr bwMode="auto">
            <a:xfrm>
              <a:off x="5562600" y="4572000"/>
              <a:ext cx="1143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0"/>
            <p:cNvSpPr>
              <a:spLocks noChangeShapeType="1"/>
            </p:cNvSpPr>
            <p:nvPr/>
          </p:nvSpPr>
          <p:spPr bwMode="auto">
            <a:xfrm flipH="1">
              <a:off x="6878638" y="4038600"/>
              <a:ext cx="58896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rc 81"/>
            <p:cNvSpPr>
              <a:spLocks/>
            </p:cNvSpPr>
            <p:nvPr/>
          </p:nvSpPr>
          <p:spPr bwMode="auto">
            <a:xfrm rot="10800000" flipH="1">
              <a:off x="6781800" y="4038600"/>
              <a:ext cx="114300" cy="77788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rc 82"/>
            <p:cNvSpPr>
              <a:spLocks/>
            </p:cNvSpPr>
            <p:nvPr/>
          </p:nvSpPr>
          <p:spPr bwMode="auto">
            <a:xfrm rot="10800000" flipV="1">
              <a:off x="6667500" y="4495800"/>
              <a:ext cx="114300" cy="92075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83"/>
            <p:cNvSpPr>
              <a:spLocks noChangeShapeType="1"/>
            </p:cNvSpPr>
            <p:nvPr/>
          </p:nvSpPr>
          <p:spPr bwMode="auto">
            <a:xfrm flipH="1" flipV="1">
              <a:off x="6781800" y="4114800"/>
              <a:ext cx="0" cy="381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84"/>
            <p:cNvSpPr>
              <a:spLocks noChangeShapeType="1"/>
            </p:cNvSpPr>
            <p:nvPr/>
          </p:nvSpPr>
          <p:spPr bwMode="auto">
            <a:xfrm>
              <a:off x="5562600" y="2362200"/>
              <a:ext cx="6096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Arc 85"/>
            <p:cNvSpPr>
              <a:spLocks/>
            </p:cNvSpPr>
            <p:nvPr/>
          </p:nvSpPr>
          <p:spPr bwMode="auto">
            <a:xfrm>
              <a:off x="6324600" y="3543300"/>
              <a:ext cx="22860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86"/>
            <p:cNvSpPr>
              <a:spLocks noChangeShapeType="1"/>
            </p:cNvSpPr>
            <p:nvPr/>
          </p:nvSpPr>
          <p:spPr bwMode="auto">
            <a:xfrm>
              <a:off x="6323013" y="2540000"/>
              <a:ext cx="1587" cy="10414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rc 87"/>
            <p:cNvSpPr>
              <a:spLocks/>
            </p:cNvSpPr>
            <p:nvPr/>
          </p:nvSpPr>
          <p:spPr bwMode="auto">
            <a:xfrm rot="10800000">
              <a:off x="6153150" y="2362200"/>
              <a:ext cx="17145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88"/>
            <p:cNvSpPr>
              <a:spLocks noChangeShapeType="1"/>
            </p:cNvSpPr>
            <p:nvPr/>
          </p:nvSpPr>
          <p:spPr bwMode="auto">
            <a:xfrm flipH="1">
              <a:off x="6505575" y="3733800"/>
              <a:ext cx="962025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Box 75"/>
            <p:cNvSpPr txBox="1">
              <a:spLocks noChangeArrowheads="1"/>
            </p:cNvSpPr>
            <p:nvPr/>
          </p:nvSpPr>
          <p:spPr bwMode="auto">
            <a:xfrm>
              <a:off x="5643563" y="5286375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134" name="TextBox 76"/>
            <p:cNvSpPr txBox="1">
              <a:spLocks noChangeArrowheads="1"/>
            </p:cNvSpPr>
            <p:nvPr/>
          </p:nvSpPr>
          <p:spPr bwMode="auto">
            <a:xfrm>
              <a:off x="5572125" y="3071813"/>
              <a:ext cx="4286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35" name="TextBox 77"/>
            <p:cNvSpPr txBox="1">
              <a:spLocks noChangeArrowheads="1"/>
            </p:cNvSpPr>
            <p:nvPr/>
          </p:nvSpPr>
          <p:spPr bwMode="auto">
            <a:xfrm>
              <a:off x="5572125" y="4143375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Memory Exceptions</a:t>
            </a:r>
            <a:endParaRPr lang="en-US" altLang="zh-CN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Must be dealt with in all memory models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Memory access issues in MMU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When do memory exceptions happen?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Contiguous Allocation: address out-of-bound (LIMIT)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Segmentation: address out-of-bound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Segmentation: segmentation number </a:t>
            </a:r>
            <a:r>
              <a:rPr lang="en-US" altLang="zh-CN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doesn’t </a:t>
            </a: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exist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Paging: page not mapped to a frame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What happens when there is memory exception?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MMU will raise the exception line in CPU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CPU will jump to the corresponding exception handler (an kernel subroutine pre-registered to this exception type)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Now up to the handler to do what is necessary (like kill the process, or do something else)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2276872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Virtual Memory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016000"/>
            <a:ext cx="8204200" cy="5629275"/>
          </a:xfrm>
          <a:ln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Problem: how can one support running programs that requires more memory than the 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computer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’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s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physical main memory?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The concept of virtual memory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Process views memory by logical (virtual) address space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Only part of the logical address space needs to be in main memory at a given time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Other parts may be in secondary storage (e.g., disk)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The resident place may change dynamically (on-demand)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Secondary storage can be viewed as an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extension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of physical memory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Abstraction: </a:t>
            </a:r>
            <a:r>
              <a:rPr lang="en-US" altLang="zh-CN" sz="2800" u="sng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800" u="sng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infinite</a:t>
            </a:r>
            <a:r>
              <a:rPr lang="en-US" altLang="zh-CN" sz="2800" u="sng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amount of main memory!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2"/>
          <p:cNvSpPr>
            <a:spLocks noChangeArrowheads="1"/>
          </p:cNvSpPr>
          <p:nvPr/>
        </p:nvSpPr>
        <p:spPr bwMode="auto">
          <a:xfrm>
            <a:off x="609600" y="5486400"/>
            <a:ext cx="8382000" cy="1143000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483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Virtual Memory Concept</a:t>
            </a:r>
            <a:endParaRPr lang="en-US" altLang="zh-CN"/>
          </a:p>
        </p:txBody>
      </p:sp>
      <p:sp>
        <p:nvSpPr>
          <p:cNvPr id="20484" name="TextBox 7"/>
          <p:cNvSpPr>
            <a:spLocks noChangeArrowheads="1"/>
          </p:cNvSpPr>
          <p:nvPr/>
        </p:nvSpPr>
        <p:spPr bwMode="auto">
          <a:xfrm>
            <a:off x="1371600" y="609600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Hardware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5" name="TextBox 9"/>
          <p:cNvSpPr>
            <a:spLocks noChangeArrowheads="1"/>
          </p:cNvSpPr>
          <p:nvPr/>
        </p:nvSpPr>
        <p:spPr bwMode="auto">
          <a:xfrm>
            <a:off x="762000" y="1447800"/>
            <a:ext cx="34083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</a:rPr>
              <a:t>OS abstraction: </a:t>
            </a:r>
            <a:r>
              <a:rPr lang="en-US" altLang="zh-CN" sz="2000" b="1">
                <a:solidFill>
                  <a:srgbClr val="000099"/>
                </a:solidFill>
              </a:rPr>
              <a:t>Address Space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P1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P2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P3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Kernel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6" name="TextBox 10"/>
          <p:cNvSpPr>
            <a:spLocks noChangeArrowheads="1"/>
          </p:cNvSpPr>
          <p:nvPr/>
        </p:nvSpPr>
        <p:spPr bwMode="auto">
          <a:xfrm>
            <a:off x="3657600" y="990600"/>
            <a:ext cx="235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Operating System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7" name="Rectangle 65"/>
          <p:cNvSpPr>
            <a:spLocks/>
          </p:cNvSpPr>
          <p:nvPr/>
        </p:nvSpPr>
        <p:spPr bwMode="auto">
          <a:xfrm>
            <a:off x="1752600" y="22098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88" name="TextBox 66"/>
          <p:cNvSpPr>
            <a:spLocks noChangeArrowheads="1"/>
          </p:cNvSpPr>
          <p:nvPr/>
        </p:nvSpPr>
        <p:spPr bwMode="auto">
          <a:xfrm>
            <a:off x="1752600" y="1981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9" name="TextBox 67"/>
          <p:cNvSpPr>
            <a:spLocks noChangeArrowheads="1"/>
          </p:cNvSpPr>
          <p:nvPr/>
        </p:nvSpPr>
        <p:spPr bwMode="auto">
          <a:xfrm>
            <a:off x="7391400" y="198120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0" name="Rectangle 68"/>
          <p:cNvSpPr>
            <a:spLocks/>
          </p:cNvSpPr>
          <p:nvPr/>
        </p:nvSpPr>
        <p:spPr bwMode="auto">
          <a:xfrm>
            <a:off x="1752600" y="28194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1" name="Rectangle 69"/>
          <p:cNvSpPr>
            <a:spLocks/>
          </p:cNvSpPr>
          <p:nvPr/>
        </p:nvSpPr>
        <p:spPr bwMode="auto">
          <a:xfrm>
            <a:off x="1752600" y="34290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2" name="Rectangle 70"/>
          <p:cNvSpPr>
            <a:spLocks/>
          </p:cNvSpPr>
          <p:nvPr/>
        </p:nvSpPr>
        <p:spPr bwMode="auto">
          <a:xfrm>
            <a:off x="1752600" y="40386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3" name="TextBox 71"/>
          <p:cNvSpPr>
            <a:spLocks noChangeArrowheads="1"/>
          </p:cNvSpPr>
          <p:nvPr/>
        </p:nvSpPr>
        <p:spPr bwMode="auto">
          <a:xfrm>
            <a:off x="1752600" y="26352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4" name="TextBox 72"/>
          <p:cNvSpPr>
            <a:spLocks noChangeArrowheads="1"/>
          </p:cNvSpPr>
          <p:nvPr/>
        </p:nvSpPr>
        <p:spPr bwMode="auto">
          <a:xfrm>
            <a:off x="7391400" y="26352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5" name="TextBox 73"/>
          <p:cNvSpPr>
            <a:spLocks noChangeArrowheads="1"/>
          </p:cNvSpPr>
          <p:nvPr/>
        </p:nvSpPr>
        <p:spPr bwMode="auto">
          <a:xfrm>
            <a:off x="1752600" y="32448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6" name="TextBox 74"/>
          <p:cNvSpPr>
            <a:spLocks noChangeArrowheads="1"/>
          </p:cNvSpPr>
          <p:nvPr/>
        </p:nvSpPr>
        <p:spPr bwMode="auto">
          <a:xfrm>
            <a:off x="7391400" y="32448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7" name="TextBox 75"/>
          <p:cNvSpPr>
            <a:spLocks noChangeArrowheads="1"/>
          </p:cNvSpPr>
          <p:nvPr/>
        </p:nvSpPr>
        <p:spPr bwMode="auto">
          <a:xfrm>
            <a:off x="1754188" y="38544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8" name="TextBox 76"/>
          <p:cNvSpPr>
            <a:spLocks noChangeArrowheads="1"/>
          </p:cNvSpPr>
          <p:nvPr/>
        </p:nvSpPr>
        <p:spPr bwMode="auto">
          <a:xfrm>
            <a:off x="7392988" y="38544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pic>
        <p:nvPicPr>
          <p:cNvPr id="2049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AFB"/>
              </a:clrFrom>
              <a:clrTo>
                <a:srgbClr val="FC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38399" r="2399" b="38399"/>
          <a:stretch>
            <a:fillRect/>
          </a:stretch>
        </p:blipFill>
        <p:spPr bwMode="auto">
          <a:xfrm>
            <a:off x="3505200" y="5638800"/>
            <a:ext cx="36274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0" name="Rectangle 80"/>
          <p:cNvSpPr>
            <a:spLocks/>
          </p:cNvSpPr>
          <p:nvPr/>
        </p:nvSpPr>
        <p:spPr bwMode="auto">
          <a:xfrm>
            <a:off x="914400" y="5562600"/>
            <a:ext cx="990600" cy="4572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Cache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01" name="Rectangle 81"/>
          <p:cNvSpPr>
            <a:spLocks/>
          </p:cNvSpPr>
          <p:nvPr/>
        </p:nvSpPr>
        <p:spPr bwMode="auto">
          <a:xfrm>
            <a:off x="1828800" y="5638800"/>
            <a:ext cx="990600" cy="4572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MMU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pic>
        <p:nvPicPr>
          <p:cNvPr id="20502" name="Picture 8" descr="http://www.microsoft.com/athome/images/tiptalk/65595_harddrive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62600"/>
            <a:ext cx="8572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3" name="Rectangle 84"/>
          <p:cNvSpPr>
            <a:spLocks noChangeArrowheads="1"/>
          </p:cNvSpPr>
          <p:nvPr/>
        </p:nvSpPr>
        <p:spPr bwMode="auto">
          <a:xfrm>
            <a:off x="1752600" y="22098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4" name="Rectangle 85"/>
          <p:cNvSpPr>
            <a:spLocks noChangeArrowheads="1"/>
          </p:cNvSpPr>
          <p:nvPr/>
        </p:nvSpPr>
        <p:spPr bwMode="auto">
          <a:xfrm>
            <a:off x="3352800" y="22098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5" name="Rectangle 86"/>
          <p:cNvSpPr>
            <a:spLocks noChangeArrowheads="1"/>
          </p:cNvSpPr>
          <p:nvPr/>
        </p:nvSpPr>
        <p:spPr bwMode="auto">
          <a:xfrm>
            <a:off x="4953000" y="2209800"/>
            <a:ext cx="2286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6" name="Rectangle 87"/>
          <p:cNvSpPr>
            <a:spLocks noChangeArrowheads="1"/>
          </p:cNvSpPr>
          <p:nvPr/>
        </p:nvSpPr>
        <p:spPr bwMode="auto">
          <a:xfrm>
            <a:off x="6553200" y="22098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7" name="Rectangle 88"/>
          <p:cNvSpPr>
            <a:spLocks noChangeArrowheads="1"/>
          </p:cNvSpPr>
          <p:nvPr/>
        </p:nvSpPr>
        <p:spPr bwMode="auto">
          <a:xfrm>
            <a:off x="1752600" y="2819400"/>
            <a:ext cx="6858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8" name="Rectangle 89"/>
          <p:cNvSpPr>
            <a:spLocks noChangeArrowheads="1"/>
          </p:cNvSpPr>
          <p:nvPr/>
        </p:nvSpPr>
        <p:spPr bwMode="auto">
          <a:xfrm>
            <a:off x="3505200" y="2819400"/>
            <a:ext cx="3810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9" name="Rectangle 90"/>
          <p:cNvSpPr>
            <a:spLocks noChangeArrowheads="1"/>
          </p:cNvSpPr>
          <p:nvPr/>
        </p:nvSpPr>
        <p:spPr bwMode="auto">
          <a:xfrm>
            <a:off x="6553200" y="34290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0" name="Rectangle 91"/>
          <p:cNvSpPr>
            <a:spLocks noChangeArrowheads="1"/>
          </p:cNvSpPr>
          <p:nvPr/>
        </p:nvSpPr>
        <p:spPr bwMode="auto">
          <a:xfrm>
            <a:off x="6553200" y="28194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1" name="Rectangle 92"/>
          <p:cNvSpPr>
            <a:spLocks noChangeArrowheads="1"/>
          </p:cNvSpPr>
          <p:nvPr/>
        </p:nvSpPr>
        <p:spPr bwMode="auto">
          <a:xfrm>
            <a:off x="2133600" y="34290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2" name="Rectangle 93"/>
          <p:cNvSpPr>
            <a:spLocks noChangeArrowheads="1"/>
          </p:cNvSpPr>
          <p:nvPr/>
        </p:nvSpPr>
        <p:spPr bwMode="auto">
          <a:xfrm>
            <a:off x="1752600" y="4038600"/>
            <a:ext cx="1143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3" name="Rectangle 94"/>
          <p:cNvSpPr>
            <a:spLocks noChangeArrowheads="1"/>
          </p:cNvSpPr>
          <p:nvPr/>
        </p:nvSpPr>
        <p:spPr bwMode="auto">
          <a:xfrm>
            <a:off x="3352800" y="40386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4" name="Rectangle 95"/>
          <p:cNvSpPr>
            <a:spLocks noChangeArrowheads="1"/>
          </p:cNvSpPr>
          <p:nvPr/>
        </p:nvSpPr>
        <p:spPr bwMode="auto">
          <a:xfrm>
            <a:off x="4572000" y="3429000"/>
            <a:ext cx="2286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5" name="Straight Connector 68"/>
          <p:cNvSpPr>
            <a:spLocks noChangeShapeType="1"/>
          </p:cNvSpPr>
          <p:nvPr/>
        </p:nvSpPr>
        <p:spPr bwMode="auto">
          <a:xfrm rot="16200000" flipH="1">
            <a:off x="1695450" y="2609850"/>
            <a:ext cx="2971800" cy="2476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Straight Connector 68"/>
          <p:cNvSpPr>
            <a:spLocks noChangeShapeType="1"/>
          </p:cNvSpPr>
          <p:nvPr/>
        </p:nvSpPr>
        <p:spPr bwMode="auto">
          <a:xfrm rot="16200000" flipH="1">
            <a:off x="3105150" y="2724150"/>
            <a:ext cx="2971800" cy="22479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Straight Connector 68"/>
          <p:cNvSpPr>
            <a:spLocks noChangeShapeType="1"/>
          </p:cNvSpPr>
          <p:nvPr/>
        </p:nvSpPr>
        <p:spPr bwMode="auto">
          <a:xfrm rot="16200000" flipH="1">
            <a:off x="5086350" y="2343150"/>
            <a:ext cx="2971800" cy="30099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Straight Connector 68"/>
          <p:cNvSpPr>
            <a:spLocks noChangeShapeType="1"/>
          </p:cNvSpPr>
          <p:nvPr/>
        </p:nvSpPr>
        <p:spPr bwMode="auto">
          <a:xfrm rot="5400000">
            <a:off x="4400550" y="2990850"/>
            <a:ext cx="29718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Straight Connector 68"/>
          <p:cNvSpPr>
            <a:spLocks noChangeShapeType="1"/>
          </p:cNvSpPr>
          <p:nvPr/>
        </p:nvSpPr>
        <p:spPr bwMode="auto">
          <a:xfrm rot="5400000">
            <a:off x="4705350" y="3295650"/>
            <a:ext cx="23622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Straight Connector 68"/>
          <p:cNvSpPr>
            <a:spLocks noChangeShapeType="1"/>
          </p:cNvSpPr>
          <p:nvPr/>
        </p:nvSpPr>
        <p:spPr bwMode="auto">
          <a:xfrm rot="5400000">
            <a:off x="5010150" y="3600450"/>
            <a:ext cx="17526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Straight Connector 68"/>
          <p:cNvSpPr>
            <a:spLocks noChangeShapeType="1"/>
          </p:cNvSpPr>
          <p:nvPr/>
        </p:nvSpPr>
        <p:spPr bwMode="auto">
          <a:xfrm rot="16200000" flipH="1">
            <a:off x="1962150" y="3105150"/>
            <a:ext cx="2362200" cy="2095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Straight Connector 68"/>
          <p:cNvSpPr>
            <a:spLocks noChangeShapeType="1"/>
          </p:cNvSpPr>
          <p:nvPr/>
        </p:nvSpPr>
        <p:spPr bwMode="auto">
          <a:xfrm rot="16200000" flipH="1">
            <a:off x="4362450" y="2305050"/>
            <a:ext cx="2362200" cy="3695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Straight Connector 68"/>
          <p:cNvSpPr>
            <a:spLocks noChangeShapeType="1"/>
          </p:cNvSpPr>
          <p:nvPr/>
        </p:nvSpPr>
        <p:spPr bwMode="auto">
          <a:xfrm rot="16200000" flipH="1">
            <a:off x="2228850" y="3600450"/>
            <a:ext cx="17526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Straight Connector 68"/>
          <p:cNvSpPr>
            <a:spLocks noChangeShapeType="1"/>
          </p:cNvSpPr>
          <p:nvPr/>
        </p:nvSpPr>
        <p:spPr bwMode="auto">
          <a:xfrm rot="16200000" flipH="1">
            <a:off x="5276850" y="2990850"/>
            <a:ext cx="1752600" cy="2933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Straight Connector 68"/>
          <p:cNvSpPr>
            <a:spLocks noChangeShapeType="1"/>
          </p:cNvSpPr>
          <p:nvPr/>
        </p:nvSpPr>
        <p:spPr bwMode="auto">
          <a:xfrm rot="16200000" flipH="1">
            <a:off x="2457450" y="4057650"/>
            <a:ext cx="1143000" cy="1409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Straight Connector 68"/>
          <p:cNvSpPr>
            <a:spLocks noChangeShapeType="1"/>
          </p:cNvSpPr>
          <p:nvPr/>
        </p:nvSpPr>
        <p:spPr bwMode="auto">
          <a:xfrm rot="16200000" flipH="1">
            <a:off x="3486150" y="4171950"/>
            <a:ext cx="1143000" cy="11811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TextBox 167"/>
          <p:cNvSpPr>
            <a:spLocks noChangeArrowheads="1"/>
          </p:cNvSpPr>
          <p:nvPr/>
        </p:nvSpPr>
        <p:spPr bwMode="auto">
          <a:xfrm>
            <a:off x="3581400" y="5181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28" name="TextBox 168"/>
          <p:cNvSpPr>
            <a:spLocks noChangeArrowheads="1"/>
          </p:cNvSpPr>
          <p:nvPr/>
        </p:nvSpPr>
        <p:spPr bwMode="auto">
          <a:xfrm>
            <a:off x="7086600" y="518160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m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29" name="Rectangle 56"/>
          <p:cNvSpPr>
            <a:spLocks/>
          </p:cNvSpPr>
          <p:nvPr/>
        </p:nvSpPr>
        <p:spPr bwMode="auto">
          <a:xfrm>
            <a:off x="3581400" y="5334000"/>
            <a:ext cx="3505200" cy="152400"/>
          </a:xfrm>
          <a:prstGeom prst="rect">
            <a:avLst/>
          </a:prstGeom>
          <a:solidFill>
            <a:srgbClr val="FFFF9E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30" name="Rectangle 78"/>
          <p:cNvSpPr>
            <a:spLocks/>
          </p:cNvSpPr>
          <p:nvPr/>
        </p:nvSpPr>
        <p:spPr bwMode="auto">
          <a:xfrm>
            <a:off x="7086600" y="5334000"/>
            <a:ext cx="1524000" cy="152400"/>
          </a:xfrm>
          <a:prstGeom prst="rect">
            <a:avLst/>
          </a:prstGeom>
          <a:solidFill>
            <a:srgbClr val="E5E500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31" name="TextBox 79"/>
          <p:cNvSpPr>
            <a:spLocks noChangeArrowheads="1"/>
          </p:cNvSpPr>
          <p:nvPr/>
        </p:nvSpPr>
        <p:spPr bwMode="auto">
          <a:xfrm>
            <a:off x="8610600" y="5181600"/>
            <a:ext cx="4254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M&gt;&gt;m</a:t>
            </a:r>
            <a:endParaRPr lang="en-US" altLang="zh-CN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Demand Paging: a Mechanism for VM</a:t>
            </a:r>
            <a:endParaRPr lang="en-US" altLang="zh-CN"/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1813" y="12827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Based on the Paging model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Some pages are mapped to frames in main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Some pages are not (but in 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Page table entry has a flag (resident bit) to denote which case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If CPU needs to access an address in a page that is not in main memory, the whole page should be loaded in memory first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Demand paging memory management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OS should maintain the mapping and know where each page is stored in secondary storage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2780928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Resident Bit in Page Table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8588" y="1995488"/>
            <a:ext cx="4024312" cy="4114800"/>
          </a:xfrm>
          <a:ln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    A valid/invalid bit in the page table entry </a:t>
            </a: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If page is mapped to a frame in main memory, the page is resident (or the entry is 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“valid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)</a:t>
            </a:r>
            <a:endParaRPr lang="en-US" altLang="zh-CN" sz="2400" dirty="0">
              <a:solidFill>
                <a:srgbClr val="000000"/>
              </a:solidFill>
              <a:ea typeface="SimSun" charset="0"/>
              <a:cs typeface="SimSun" charset="0"/>
            </a:endParaRP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MMU translates as usual</a:t>
            </a: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Otherwise: the entry is invalid.</a:t>
            </a:r>
          </a:p>
        </p:txBody>
      </p:sp>
      <p:pic>
        <p:nvPicPr>
          <p:cNvPr id="22532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t="635" r="12021" b="1302"/>
          <a:stretch>
            <a:fillRect/>
          </a:stretch>
        </p:blipFill>
        <p:spPr bwMode="auto">
          <a:xfrm>
            <a:off x="4252913" y="1627188"/>
            <a:ext cx="4772025" cy="4606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/>
              <a:t>Review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42938" y="1071563"/>
            <a:ext cx="7772400" cy="4114800"/>
          </a:xfrm>
          <a:ln/>
        </p:spPr>
        <p:txBody>
          <a:bodyPr/>
          <a:lstStyle/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Computer Arch/Memory Hierarchy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Address Space &amp; Address Generation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Contiguous Memory Allocation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Dynamic Allocation of Partitions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Non-Contiguous Memory Allocation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Segmentation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Paging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Page Table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Paged Segmentation Model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What if a Page is not in Main Memory</a:t>
            </a:r>
            <a:endParaRPr lang="en-US" altLang="zh-CN"/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Demand paging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If CPU access an address of a page that is not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OS must load the page from secondary storage into a frame in main memory (before CPU can access the page)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Step 1: find a frame for this page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Most likely there is not free frame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Find a frame in use and replace the content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Involve replacement policy (which page to replace)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May involve writing content to secondary storage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Step 2: load the content of the page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Update the page table with new mapping (Page-&gt;Frame)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CPU can now access the page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Q: How does OS know?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Paging Hardware Checking Resident Bit</a:t>
            </a:r>
            <a:endParaRPr lang="en-US" altLang="zh-CN"/>
          </a:p>
        </p:txBody>
      </p:sp>
      <p:grpSp>
        <p:nvGrpSpPr>
          <p:cNvPr id="71" name="Group 70"/>
          <p:cNvGrpSpPr/>
          <p:nvPr/>
        </p:nvGrpSpPr>
        <p:grpSpPr>
          <a:xfrm>
            <a:off x="609600" y="1066800"/>
            <a:ext cx="7924800" cy="5562600"/>
            <a:chOff x="609600" y="1066800"/>
            <a:chExt cx="7924800" cy="5562600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09600" y="2819400"/>
              <a:ext cx="7924800" cy="381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73" name="TextBox 70"/>
            <p:cNvSpPr txBox="1">
              <a:spLocks noChangeArrowheads="1"/>
            </p:cNvSpPr>
            <p:nvPr/>
          </p:nvSpPr>
          <p:spPr bwMode="auto">
            <a:xfrm>
              <a:off x="7566025" y="23622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US" altLang="zh-CN" b="1">
                  <a:latin typeface="Arial" charset="0"/>
                  <a:cs typeface="Arial" charset="0"/>
                </a:rPr>
                <a:t>MMU</a:t>
              </a:r>
            </a:p>
          </p:txBody>
        </p:sp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4059238" y="4483100"/>
              <a:ext cx="1727200" cy="156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 flipH="1">
              <a:off x="2192338" y="4970463"/>
              <a:ext cx="17907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4078288" y="4824413"/>
              <a:ext cx="203200" cy="27940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4281488" y="4824413"/>
              <a:ext cx="177800" cy="2730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>
                  <a:ea typeface="宋体" pitchFamily="1" charset="-122"/>
                </a:rPr>
                <a:t>1</a:t>
              </a:r>
            </a:p>
          </p:txBody>
        </p:sp>
        <p:sp>
          <p:nvSpPr>
            <p:cNvPr id="78" name="Rectangle 8"/>
            <p:cNvSpPr>
              <a:spLocks noChangeArrowheads="1"/>
            </p:cNvSpPr>
            <p:nvPr/>
          </p:nvSpPr>
          <p:spPr bwMode="auto">
            <a:xfrm>
              <a:off x="4452938" y="4824413"/>
              <a:ext cx="177800" cy="2730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>
                  <a:ea typeface="宋体" pitchFamily="1" charset="-122"/>
                </a:rPr>
                <a:t>0</a:t>
              </a:r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 flipH="1">
              <a:off x="3259138" y="4170363"/>
              <a:ext cx="35687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4192588" y="6159500"/>
              <a:ext cx="1479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3486150" y="5330825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ea typeface="宋体" pitchFamily="1" charset="-122"/>
                </a:rPr>
                <a:t>p</a:t>
              </a:r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1369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15621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20</a:t>
              </a:r>
            </a:p>
          </p:txBody>
        </p:sp>
        <p:sp>
          <p:nvSpPr>
            <p:cNvPr id="84" name="Rectangle 14"/>
            <p:cNvSpPr>
              <a:spLocks noChangeArrowheads="1"/>
            </p:cNvSpPr>
            <p:nvPr/>
          </p:nvSpPr>
          <p:spPr bwMode="auto">
            <a:xfrm>
              <a:off x="22987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1697038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6" name="Rectangle 16"/>
            <p:cNvSpPr>
              <a:spLocks noChangeArrowheads="1"/>
            </p:cNvSpPr>
            <p:nvPr/>
          </p:nvSpPr>
          <p:spPr bwMode="auto">
            <a:xfrm>
              <a:off x="1862138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2025650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269240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285750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3021013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3186113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2" name="Rectangle 22"/>
            <p:cNvSpPr>
              <a:spLocks noChangeArrowheads="1"/>
            </p:cNvSpPr>
            <p:nvPr/>
          </p:nvSpPr>
          <p:spPr bwMode="auto">
            <a:xfrm>
              <a:off x="20574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190750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235585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52095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6" name="Rectangle 26"/>
            <p:cNvSpPr>
              <a:spLocks noChangeArrowheads="1"/>
            </p:cNvSpPr>
            <p:nvPr/>
          </p:nvSpPr>
          <p:spPr bwMode="auto">
            <a:xfrm>
              <a:off x="1841500" y="284480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97" name="Rectangle 27"/>
            <p:cNvSpPr>
              <a:spLocks noChangeArrowheads="1"/>
            </p:cNvSpPr>
            <p:nvPr/>
          </p:nvSpPr>
          <p:spPr bwMode="auto">
            <a:xfrm>
              <a:off x="2679700" y="284480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75565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>
              <a:off x="62357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16</a:t>
              </a:r>
            </a:p>
          </p:txBody>
        </p:sp>
        <p:sp>
          <p:nvSpPr>
            <p:cNvPr id="100" name="Rectangle 30"/>
            <p:cNvSpPr>
              <a:spLocks noChangeArrowheads="1"/>
            </p:cNvSpPr>
            <p:nvPr/>
          </p:nvSpPr>
          <p:spPr bwMode="auto">
            <a:xfrm>
              <a:off x="67183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6445250" y="3255963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2" name="Rectangle 32"/>
            <p:cNvSpPr>
              <a:spLocks noChangeArrowheads="1"/>
            </p:cNvSpPr>
            <p:nvPr/>
          </p:nvSpPr>
          <p:spPr bwMode="auto">
            <a:xfrm>
              <a:off x="711200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727710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7440613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5" name="Rectangle 35"/>
            <p:cNvSpPr>
              <a:spLocks noChangeArrowheads="1"/>
            </p:cNvSpPr>
            <p:nvPr/>
          </p:nvSpPr>
          <p:spPr bwMode="auto">
            <a:xfrm>
              <a:off x="7605713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64770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6610350" y="3255963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677545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694055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6477000" y="2854325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7099300" y="2854325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112" name="Rectangle 42"/>
            <p:cNvSpPr>
              <a:spLocks noChangeArrowheads="1"/>
            </p:cNvSpPr>
            <p:nvPr/>
          </p:nvSpPr>
          <p:spPr bwMode="auto">
            <a:xfrm>
              <a:off x="6699250" y="4243388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113" name="Arc 43"/>
            <p:cNvSpPr>
              <a:spLocks/>
            </p:cNvSpPr>
            <p:nvPr/>
          </p:nvSpPr>
          <p:spPr bwMode="auto">
            <a:xfrm>
              <a:off x="6815138" y="3586163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Arc 44"/>
            <p:cNvSpPr>
              <a:spLocks/>
            </p:cNvSpPr>
            <p:nvPr/>
          </p:nvSpPr>
          <p:spPr bwMode="auto">
            <a:xfrm>
              <a:off x="2828925" y="3586163"/>
              <a:ext cx="431800" cy="571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45"/>
            <p:cNvSpPr>
              <a:spLocks noChangeShapeType="1"/>
            </p:cNvSpPr>
            <p:nvPr/>
          </p:nvSpPr>
          <p:spPr bwMode="auto">
            <a:xfrm>
              <a:off x="1976438" y="3598863"/>
              <a:ext cx="0" cy="1316037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46"/>
            <p:cNvSpPr>
              <a:spLocks noChangeShapeType="1"/>
            </p:cNvSpPr>
            <p:nvPr/>
          </p:nvSpPr>
          <p:spPr bwMode="auto">
            <a:xfrm flipV="1">
              <a:off x="3932238" y="513556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1949450" y="3900488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118" name="Arc 48"/>
            <p:cNvSpPr>
              <a:spLocks/>
            </p:cNvSpPr>
            <p:nvPr/>
          </p:nvSpPr>
          <p:spPr bwMode="auto">
            <a:xfrm>
              <a:off x="6269038" y="4805363"/>
              <a:ext cx="355600" cy="195262"/>
            </a:xfrm>
            <a:custGeom>
              <a:avLst/>
              <a:gdLst>
                <a:gd name="T0" fmla="*/ 2147483647 w 21600"/>
                <a:gd name="T1" fmla="*/ 0 h 19591"/>
                <a:gd name="T2" fmla="*/ 2147483647 w 21600"/>
                <a:gd name="T3" fmla="*/ 2147483647 h 19591"/>
                <a:gd name="T4" fmla="*/ 0 w 21600"/>
                <a:gd name="T5" fmla="*/ 0 h 19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1"/>
                <a:gd name="T11" fmla="*/ 21600 w 21600"/>
                <a:gd name="T12" fmla="*/ 19591 h 19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1" fill="none" extrusionOk="0">
                  <a:moveTo>
                    <a:pt x="21600" y="0"/>
                  </a:moveTo>
                  <a:cubicBezTo>
                    <a:pt x="21600" y="8407"/>
                    <a:pt x="16721" y="16050"/>
                    <a:pt x="9096" y="19591"/>
                  </a:cubicBezTo>
                </a:path>
                <a:path w="21600" h="19591" stroke="0" extrusionOk="0">
                  <a:moveTo>
                    <a:pt x="21600" y="0"/>
                  </a:moveTo>
                  <a:cubicBezTo>
                    <a:pt x="21600" y="8407"/>
                    <a:pt x="16721" y="16050"/>
                    <a:pt x="9096" y="19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>
              <a:off x="6624638" y="3751263"/>
              <a:ext cx="0" cy="10287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H="1">
              <a:off x="5875338" y="5008563"/>
              <a:ext cx="5588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5016500" y="4721225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ea typeface="宋体" pitchFamily="1" charset="-122"/>
                </a:rPr>
                <a:t>f</a:t>
              </a:r>
            </a:p>
          </p:txBody>
        </p:sp>
        <p:sp>
          <p:nvSpPr>
            <p:cNvPr id="122" name="Rectangle 52"/>
            <p:cNvSpPr>
              <a:spLocks noChangeArrowheads="1"/>
            </p:cNvSpPr>
            <p:nvPr/>
          </p:nvSpPr>
          <p:spPr bwMode="auto">
            <a:xfrm>
              <a:off x="4038600" y="4764088"/>
              <a:ext cx="307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>
                  <a:ea typeface="宋体" pitchFamily="1" charset="-122"/>
                </a:rPr>
                <a:t>0</a:t>
              </a: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731838" y="4805363"/>
              <a:ext cx="762000" cy="2921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sz="2000">
                  <a:latin typeface="Times" pitchFamily="18" charset="0"/>
                  <a:ea typeface="+mn-ea"/>
                </a:rPr>
                <a:t>PTBR</a:t>
              </a:r>
            </a:p>
          </p:txBody>
        </p:sp>
        <p:sp>
          <p:nvSpPr>
            <p:cNvPr id="124" name="Line 55"/>
            <p:cNvSpPr>
              <a:spLocks noChangeShapeType="1"/>
            </p:cNvSpPr>
            <p:nvPr/>
          </p:nvSpPr>
          <p:spPr bwMode="auto">
            <a:xfrm>
              <a:off x="1087438" y="5105400"/>
              <a:ext cx="0" cy="711200"/>
            </a:xfrm>
            <a:prstGeom prst="line">
              <a:avLst/>
            </a:prstGeom>
            <a:noFill/>
            <a:ln w="19050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 flipH="1">
              <a:off x="1290638" y="6049963"/>
              <a:ext cx="2679700" cy="0"/>
            </a:xfrm>
            <a:prstGeom prst="line">
              <a:avLst/>
            </a:prstGeom>
            <a:noFill/>
            <a:ln w="19050">
              <a:solidFill>
                <a:srgbClr val="CF0E3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rc 57"/>
            <p:cNvSpPr>
              <a:spLocks/>
            </p:cNvSpPr>
            <p:nvPr/>
          </p:nvSpPr>
          <p:spPr bwMode="auto">
            <a:xfrm>
              <a:off x="1089025" y="5791200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58"/>
            <p:cNvSpPr>
              <a:spLocks noChangeArrowheads="1"/>
            </p:cNvSpPr>
            <p:nvPr/>
          </p:nvSpPr>
          <p:spPr bwMode="auto">
            <a:xfrm>
              <a:off x="1760538" y="4762500"/>
              <a:ext cx="406400" cy="3937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pitchFamily="1" charset="-122"/>
                </a:rPr>
                <a:t>+</a:t>
              </a:r>
            </a:p>
          </p:txBody>
        </p:sp>
        <p:sp>
          <p:nvSpPr>
            <p:cNvPr id="128" name="Line 59"/>
            <p:cNvSpPr>
              <a:spLocks noChangeShapeType="1"/>
            </p:cNvSpPr>
            <p:nvPr/>
          </p:nvSpPr>
          <p:spPr bwMode="auto">
            <a:xfrm flipH="1">
              <a:off x="1519238" y="4970463"/>
              <a:ext cx="2159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064000" y="48133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064000" y="51181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064000" y="54229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064000" y="57277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4064000" y="45085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4" name="Oval 65"/>
            <p:cNvSpPr>
              <a:spLocks noChangeArrowheads="1"/>
            </p:cNvSpPr>
            <p:nvPr/>
          </p:nvSpPr>
          <p:spPr bwMode="auto">
            <a:xfrm>
              <a:off x="4191000" y="4711700"/>
              <a:ext cx="304800" cy="533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 flipV="1">
              <a:off x="4343400" y="2882900"/>
              <a:ext cx="0" cy="1828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67"/>
            <p:cNvSpPr>
              <a:spLocks noChangeArrowheads="1"/>
            </p:cNvSpPr>
            <p:nvPr/>
          </p:nvSpPr>
          <p:spPr bwMode="auto">
            <a:xfrm>
              <a:off x="3692525" y="1892300"/>
              <a:ext cx="1760538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MEMORY</a:t>
              </a:r>
            </a:p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EXCEPTION:</a:t>
              </a:r>
            </a:p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PAGE FAULT</a:t>
              </a:r>
            </a:p>
          </p:txBody>
        </p:sp>
        <p:sp>
          <p:nvSpPr>
            <p:cNvPr id="137" name="Text Box 68"/>
            <p:cNvSpPr txBox="1">
              <a:spLocks noChangeArrowheads="1"/>
            </p:cNvSpPr>
            <p:nvPr/>
          </p:nvSpPr>
          <p:spPr bwMode="auto">
            <a:xfrm>
              <a:off x="4297363" y="3340100"/>
              <a:ext cx="103663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itchFamily="1" charset="0"/>
                  <a:ea typeface="宋体" pitchFamily="1" charset="-122"/>
                </a:rPr>
                <a:t>if bit is</a:t>
              </a:r>
            </a:p>
            <a:p>
              <a:r>
                <a:rPr lang="en-US" altLang="zh-CN" sz="1800">
                  <a:solidFill>
                    <a:srgbClr val="FF0000"/>
                  </a:solidFill>
                  <a:latin typeface="Comic Sans MS" pitchFamily="1" charset="0"/>
                  <a:ea typeface="宋体" pitchFamily="1" charset="-122"/>
                </a:rPr>
                <a:t>“invalid”</a:t>
              </a:r>
            </a:p>
          </p:txBody>
        </p:sp>
        <p:sp>
          <p:nvSpPr>
            <p:cNvPr id="138" name="Oval 69"/>
            <p:cNvSpPr>
              <a:spLocks noChangeArrowheads="1"/>
            </p:cNvSpPr>
            <p:nvPr/>
          </p:nvSpPr>
          <p:spPr bwMode="auto">
            <a:xfrm>
              <a:off x="2090738" y="1066800"/>
              <a:ext cx="774700" cy="6731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Arial" charset="0"/>
                  <a:ea typeface="宋体" charset="-122"/>
                </a:rPr>
                <a:t>CPU</a:t>
              </a:r>
              <a:endParaRPr lang="en-US" altLang="zh-CN" sz="2000" b="1">
                <a:solidFill>
                  <a:schemeClr val="accent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2514600" y="1828800"/>
              <a:ext cx="0" cy="131603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Page Fault Handling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346200"/>
            <a:ext cx="8850312" cy="4826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CPU jumps to the exception handler (an OS kernel subroutine pre-registered to page fault exception)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Check if it is really a valid/legal location in logical address space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200">
                <a:solidFill>
                  <a:srgbClr val="000000"/>
                </a:solidFill>
                <a:ea typeface="SimSun" charset="0"/>
                <a:cs typeface="SimSun" charset="0"/>
              </a:rPr>
              <a:t>If not, send memory fault signal or abort process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Pick a page/frame to swap out (may involve write I/O)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Request a read I/O for the missing page (secondary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Block the process and put in waiting state (why?)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200">
                <a:solidFill>
                  <a:srgbClr val="000000"/>
                </a:solidFill>
                <a:ea typeface="SimSun" charset="0"/>
                <a:cs typeface="SimSun" charset="0"/>
              </a:rPr>
              <a:t>Call scheduler (to schedule other processes)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In interrupt handler (upon above I/O finishes)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Maps the missing page into memory (i.e., update the page table)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Resume the faulting process (put to ready state)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Page Fault Handling</a:t>
            </a:r>
            <a:endParaRPr lang="en-US" altLang="zh-CN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7" r="6113" b="911"/>
          <a:stretch>
            <a:fillRect/>
          </a:stretch>
        </p:blipFill>
        <p:spPr bwMode="auto">
          <a:xfrm>
            <a:off x="1042988" y="981075"/>
            <a:ext cx="7129462" cy="568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3284984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Mechanisms for Implementing VM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346200"/>
            <a:ext cx="8240712" cy="4114800"/>
          </a:xfrm>
          <a:ln/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Demand paging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Based on paging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Bring a page into memory only when it is needed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Page fault: mechanism to implement demand paging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Other mechanisms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Demand segmentation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Swapping (of the whole process)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Replacement policy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Selecting which page (or segment, or process) to be replaced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Dirty Bit</a:t>
            </a: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Another flag in page table entry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Whether the page has had write access since it is mapped to the main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If yes, the page is called a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dirty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page</a:t>
            </a:r>
          </a:p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 dirty page must be written to secondary storage when it is picked for replacement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May slow down the access to a missing page</a:t>
            </a:r>
          </a:p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 pager program may run in the background and periodically 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clean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the dirty pages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According to some strategy</a:t>
            </a:r>
          </a:p>
          <a:p>
            <a:pPr marL="742950" lvl="1" indent="-285750" algn="l">
              <a:buFont typeface="Wingdings" charset="0"/>
              <a:buChar char="Ø"/>
            </a:pPr>
            <a:endParaRPr lang="en-US" altLang="zh-CN" sz="24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Backing Store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1684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Where to keep the unmapped pages?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Must be easy to identify the pages in secondary storage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Swap space (partition or file): specially formatted for storing the unmapped pages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The concept of backing store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A page (in virtual address space) can be mapped to a location in a file (in 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Code segment: mapped to the executable binary file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Dynamically loaded shared library segment: mapped to the dynamically loaded library file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Other segment: may be implicitly mapped to swap file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3717032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Virtual Memory Performance</a:t>
            </a:r>
            <a:endParaRPr lang="en-US" altLang="zh-CN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558800" y="1193800"/>
            <a:ext cx="7772400" cy="4597400"/>
          </a:xfrm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To understand the overhead of paging, compute the effective memory access time (EAT) 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EAT = memory access time     *  probability of a page hit +                </a:t>
            </a:r>
          </a:p>
          <a:p>
            <a:pPr marL="742950" lvl="1" indent="-285750" algn="l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                 page fault service time *  probability of page fault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endParaRPr lang="en-US" altLang="zh-CN">
              <a:solidFill>
                <a:srgbClr val="000000"/>
              </a:solidFill>
              <a:ea typeface="SimSun" charset="0"/>
              <a:cs typeface="SimSun" charset="0"/>
            </a:endParaRP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Example: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Memory access time: 10 ns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Disk access time: 5 ms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Let p = the probability of a page fault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Let q = the probability of a dirty page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EAT = 10(1</a:t>
            </a:r>
            <a:r>
              <a:rPr lang="en-US" altLang="zh-CN" sz="240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–</a:t>
            </a: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p) + 5,000,000p(1+q)     </a:t>
            </a:r>
            <a:r>
              <a:rPr lang="en-US" altLang="zh-CN" sz="3200" i="1">
                <a:solidFill>
                  <a:srgbClr val="000000"/>
                </a:solidFill>
                <a:ea typeface="SimSun" charset="0"/>
                <a:cs typeface="SimSun" charset="0"/>
              </a:rPr>
              <a:t>?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endParaRPr lang="en-US" altLang="zh-CN" sz="3200" i="1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431800" y="1362075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Recap of Virtual Memory Management</a:t>
            </a:r>
            <a:endParaRPr lang="en-US" altLang="zh-CN"/>
          </a:p>
        </p:txBody>
      </p:sp>
      <p:sp>
        <p:nvSpPr>
          <p:cNvPr id="33795" name="Rectangle 15"/>
          <p:cNvSpPr>
            <a:spLocks noGrp="1" noChangeArrowheads="1"/>
          </p:cNvSpPr>
          <p:nvPr>
            <p:ph idx="1"/>
          </p:nvPr>
        </p:nvSpPr>
        <p:spPr>
          <a:xfrm>
            <a:off x="571500" y="14097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Key concept: Demand paging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Load pages into memory only when a page fault occurs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Issues: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Placement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Place pages anywhere </a:t>
            </a:r>
            <a:r>
              <a:rPr lang="en-US" altLang="zh-CN" sz="200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 no placement policy required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Replacement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What to do when there exist more jobs than can fit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Load control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Determining how many jobs can be in memory at one time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Long-term scheduling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System Design Exercise</a:t>
            </a: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346200"/>
            <a:ext cx="8099425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Many computer architecture maintain 4 bits per TLB entries: </a:t>
            </a:r>
            <a:r>
              <a:rPr lang="en-US" altLang="zh-CN" sz="2800" i="1" u="sng">
                <a:solidFill>
                  <a:srgbClr val="000000"/>
                </a:solidFill>
                <a:ea typeface="SimSun" charset="0"/>
                <a:cs typeface="SimSun" charset="0"/>
              </a:rPr>
              <a:t>resident, used, dirty, read-only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Will raise exception if write access to read-only page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Suggest how you can do that in 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1130" y="2548120"/>
            <a:ext cx="3410960" cy="811650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482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Memory Management Goals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36663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Support multiprogramming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Provide the abstraction of address space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Enforce isolation and protection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Enable new programming models like shared memory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Manage memory resource and use them efficiently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Utilize the memory hierarchy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Better resource allocation algorithms</a:t>
            </a:r>
          </a:p>
          <a:p>
            <a:pPr marL="742950" lvl="1" indent="-285750" algn="l">
              <a:buFont typeface="Wingdings" charset="0"/>
              <a:buChar char="Ø"/>
            </a:pPr>
            <a:endParaRPr lang="en-US" altLang="zh-CN" sz="2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SimSun" charset="0"/>
                <a:cs typeface="SimSun" charset="0"/>
              </a:rPr>
              <a:t>Method of Virtual Memory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4572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Virtual memory </a:t>
            </a:r>
            <a:r>
              <a:rPr lang="en-US" altLang="zh-CN" sz="2800">
                <a:solidFill>
                  <a:srgbClr val="000000"/>
                </a:solidFill>
                <a:latin typeface="Arial"/>
              </a:rPr>
              <a:t>–</a:t>
            </a:r>
            <a:r>
              <a:rPr lang="en-US" altLang="zh-CN" sz="2800">
                <a:solidFill>
                  <a:srgbClr val="000000"/>
                </a:solidFill>
              </a:rPr>
              <a:t> separation of user logical memory from physical memory.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Only part of the program needs to be in memory for execution.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Logical address space can therefore be much larger than physical address space.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Allows address spaces to be shared by several processes.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Allows for more efficient process creation.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Virtual memory can be implemented via: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Demand paging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Demand segmentation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/>
              <a:t>Characteristics of Paging and Segmentation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00125"/>
            <a:ext cx="8153400" cy="4572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Memory references are dynamically translated into physical addresses at run time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 process may be swapped in and out of main  memory such that it occupies different regions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A process may be broken up into pieces (pages or segments) that do not need to be located contiguously in main memory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Hence: all pieces of a process do not need to be loaded in main memory during execution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computation may proceed for some time if the next instruction to be fetch (or the next data to be accessed) is in a piece located in main memory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Principle of Locality</a:t>
            </a:r>
            <a:endParaRPr lang="en-US" altLang="zh-CN"/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28625" y="1346200"/>
            <a:ext cx="8358188" cy="5297488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Program and data references within a process tend to cluster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Only a few pieces of a process will be needed over a short period of time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Possible to make intelligent guesses about which pieces will be needed in the future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This suggests that virtual memory may work efficiently</a:t>
            </a:r>
          </a:p>
          <a:p>
            <a:pPr algn="l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90825" y="4321175"/>
            <a:ext cx="44307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Temporal locality</a:t>
            </a:r>
          </a:p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Spatial locality</a:t>
            </a:r>
          </a:p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Branch locality</a:t>
            </a:r>
          </a:p>
          <a:p>
            <a:pPr>
              <a:buFont typeface="Arial" charset="0"/>
              <a:buChar char="•"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467544" y="1844824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Support Needed for Virtual Memory</a:t>
            </a:r>
            <a:endParaRPr lang="en-US" altLang="zh-CN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268288" y="1485900"/>
            <a:ext cx="8124825" cy="4114800"/>
          </a:xfrm>
          <a:ln/>
        </p:spPr>
        <p:txBody>
          <a:bodyPr/>
          <a:lstStyle/>
          <a:p>
            <a:pPr algn="l"/>
            <a:r>
              <a:rPr lang="en-US" altLang="zh-CN" sz="2800" b="1" u="sng">
                <a:solidFill>
                  <a:srgbClr val="000000"/>
                </a:solidFill>
              </a:rPr>
              <a:t>Hardware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300">
                <a:solidFill>
                  <a:srgbClr val="000000"/>
                </a:solidFill>
              </a:rPr>
              <a:t>must support paging and/or segmentation </a:t>
            </a:r>
          </a:p>
          <a:p>
            <a:pPr algn="l"/>
            <a:r>
              <a:rPr lang="en-US" altLang="zh-CN" sz="2800" b="1" u="sng">
                <a:solidFill>
                  <a:srgbClr val="000000"/>
                </a:solidFill>
              </a:rPr>
              <a:t>Operating system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300">
                <a:solidFill>
                  <a:srgbClr val="000000"/>
                </a:solidFill>
              </a:rPr>
              <a:t>must be able to management the movement of pages and/or segments between secondary memory and main memory</a:t>
            </a:r>
          </a:p>
          <a:p>
            <a:pPr algn="l"/>
            <a:endParaRPr lang="en-US" altLang="zh-CN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1_5.AdvancedScheduling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1_5.AdvancedScheduling">
      <a:majorFont>
        <a:latin typeface="Times New Roman"/>
        <a:ea typeface="MS PGothic"/>
        <a:cs typeface="MS PGothic"/>
      </a:majorFont>
      <a:minorFont>
        <a:latin typeface="Times New Roman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SimSun" charset="0"/>
            <a:cs typeface="SimSun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Pages>0</Pages>
  <Words>2526</Words>
  <Characters>0</Characters>
  <Application>Microsoft Macintosh PowerPoint</Application>
  <DocSecurity>0</DocSecurity>
  <PresentationFormat>On-screen Show (4:3)</PresentationFormat>
  <Lines>0</Lines>
  <Paragraphs>424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1_5.AdvancedScheduling</vt:lpstr>
      <vt:lpstr>Operating Systems</vt:lpstr>
      <vt:lpstr>Review</vt:lpstr>
      <vt:lpstr>Outline</vt:lpstr>
      <vt:lpstr>Memory Management Goals</vt:lpstr>
      <vt:lpstr>Method of Virtual Memory</vt:lpstr>
      <vt:lpstr>Characteristics of Paging and Segmentation</vt:lpstr>
      <vt:lpstr>Principle of Locality</vt:lpstr>
      <vt:lpstr>Outline</vt:lpstr>
      <vt:lpstr>Support Needed for Virtual Memory</vt:lpstr>
      <vt:lpstr>Paging for VM</vt:lpstr>
      <vt:lpstr>Address Translation for VM</vt:lpstr>
      <vt:lpstr>Shared Page</vt:lpstr>
      <vt:lpstr>Memory Exceptions</vt:lpstr>
      <vt:lpstr>Outline</vt:lpstr>
      <vt:lpstr>Virtual Memory</vt:lpstr>
      <vt:lpstr>Virtual Memory Concept</vt:lpstr>
      <vt:lpstr>Demand Paging: a Mechanism for VM</vt:lpstr>
      <vt:lpstr>Outline</vt:lpstr>
      <vt:lpstr>Resident Bit in Page Table</vt:lpstr>
      <vt:lpstr>What if a Page is not in Main Memory</vt:lpstr>
      <vt:lpstr>Paging Hardware Checking Resident Bit</vt:lpstr>
      <vt:lpstr>Page Fault Handling</vt:lpstr>
      <vt:lpstr>Page Fault Handling</vt:lpstr>
      <vt:lpstr>Outline</vt:lpstr>
      <vt:lpstr>Mechanisms for Implementing VM</vt:lpstr>
      <vt:lpstr>Dirty Bit</vt:lpstr>
      <vt:lpstr>Backing Store</vt:lpstr>
      <vt:lpstr>Outline</vt:lpstr>
      <vt:lpstr>Virtual Memory Performance</vt:lpstr>
      <vt:lpstr>Recap of Virtual Memory Management</vt:lpstr>
      <vt:lpstr>System Design Exercise</vt:lpstr>
      <vt:lpstr>Q&amp;A</vt:lpstr>
    </vt:vector>
  </TitlesOfParts>
  <Manager/>
  <Company>tsinghua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chenyu</dc:creator>
  <cp:keywords/>
  <dc:description/>
  <cp:lastModifiedBy>Yong XIANG</cp:lastModifiedBy>
  <cp:revision>614</cp:revision>
  <dcterms:created xsi:type="dcterms:W3CDTF">1995-05-26T20:16:00Z</dcterms:created>
  <dcterms:modified xsi:type="dcterms:W3CDTF">2014-03-11T01:06:02Z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2052-9.1.0.4184</vt:lpwstr>
  </property>
</Properties>
</file>