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5"/>
  </p:notesMasterIdLst>
  <p:sldIdLst>
    <p:sldId id="414" r:id="rId2"/>
    <p:sldId id="497" r:id="rId3"/>
    <p:sldId id="415" r:id="rId4"/>
    <p:sldId id="429" r:id="rId5"/>
    <p:sldId id="486" r:id="rId6"/>
    <p:sldId id="490" r:id="rId7"/>
    <p:sldId id="488" r:id="rId8"/>
    <p:sldId id="499" r:id="rId9"/>
    <p:sldId id="489" r:id="rId10"/>
    <p:sldId id="435" r:id="rId11"/>
    <p:sldId id="436" r:id="rId12"/>
    <p:sldId id="437" r:id="rId13"/>
    <p:sldId id="438" r:id="rId14"/>
    <p:sldId id="500" r:id="rId15"/>
    <p:sldId id="439" r:id="rId16"/>
    <p:sldId id="440" r:id="rId17"/>
    <p:sldId id="441" r:id="rId18"/>
    <p:sldId id="501" r:id="rId19"/>
    <p:sldId id="442" r:id="rId20"/>
    <p:sldId id="443" r:id="rId21"/>
    <p:sldId id="444" r:id="rId22"/>
    <p:sldId id="445" r:id="rId23"/>
    <p:sldId id="446" r:id="rId24"/>
    <p:sldId id="502" r:id="rId25"/>
    <p:sldId id="482" r:id="rId26"/>
    <p:sldId id="447" r:id="rId27"/>
    <p:sldId id="448" r:id="rId28"/>
    <p:sldId id="449" r:id="rId29"/>
    <p:sldId id="503" r:id="rId30"/>
    <p:sldId id="450" r:id="rId31"/>
    <p:sldId id="451" r:id="rId32"/>
    <p:sldId id="452" r:id="rId33"/>
    <p:sldId id="498" r:id="rId34"/>
  </p:sldIdLst>
  <p:sldSz cx="9144000" cy="6858000" type="screen4x3"/>
  <p:notesSz cx="7315200" cy="96012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charset="0"/>
      <a:defRPr sz="2400" kern="1200">
        <a:solidFill>
          <a:schemeClr val="tx1"/>
        </a:solidFill>
        <a:latin typeface="Times" charset="0"/>
        <a:ea typeface="SimSun" charset="0"/>
        <a:cs typeface="SimSun" charset="0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charset="0"/>
      <a:defRPr sz="2400" kern="1200">
        <a:solidFill>
          <a:schemeClr val="tx1"/>
        </a:solidFill>
        <a:latin typeface="Times" charset="0"/>
        <a:ea typeface="SimSun" charset="0"/>
        <a:cs typeface="SimSun" charset="0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charset="0"/>
      <a:defRPr sz="2400" kern="1200">
        <a:solidFill>
          <a:schemeClr val="tx1"/>
        </a:solidFill>
        <a:latin typeface="Times" charset="0"/>
        <a:ea typeface="SimSun" charset="0"/>
        <a:cs typeface="SimSun" charset="0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charset="0"/>
      <a:defRPr sz="2400" kern="1200">
        <a:solidFill>
          <a:schemeClr val="tx1"/>
        </a:solidFill>
        <a:latin typeface="Times" charset="0"/>
        <a:ea typeface="SimSun" charset="0"/>
        <a:cs typeface="SimSun" charset="0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charset="0"/>
      <a:defRPr sz="2400" kern="1200">
        <a:solidFill>
          <a:schemeClr val="tx1"/>
        </a:solidFill>
        <a:latin typeface="Times" charset="0"/>
        <a:ea typeface="SimSun" charset="0"/>
        <a:cs typeface="SimSun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SimSun" charset="0"/>
        <a:cs typeface="SimSun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SimSun" charset="0"/>
        <a:cs typeface="SimSun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SimSun" charset="0"/>
        <a:cs typeface="SimSun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SimSun" charset="0"/>
        <a:cs typeface="SimSun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C7071B1-A345-8B4D-A13C-68F541DE166F}">
          <p14:sldIdLst>
            <p14:sldId id="414"/>
            <p14:sldId id="497"/>
          </p14:sldIdLst>
        </p14:section>
        <p14:section name="Virtual Memory &amp; Principle of Locality" id="{0FF7617B-D981-764C-941C-FB66C905D0E6}">
          <p14:sldIdLst>
            <p14:sldId id="415"/>
            <p14:sldId id="429"/>
            <p14:sldId id="486"/>
            <p14:sldId id="490"/>
            <p14:sldId id="488"/>
          </p14:sldIdLst>
        </p14:section>
        <p14:section name="Address Translation for VM" id="{9733DB92-CF59-064C-95DC-33AB87AF5267}">
          <p14:sldIdLst>
            <p14:sldId id="499"/>
            <p14:sldId id="489"/>
            <p14:sldId id="435"/>
            <p14:sldId id="436"/>
            <p14:sldId id="437"/>
            <p14:sldId id="438"/>
          </p14:sldIdLst>
        </p14:section>
        <p14:section name="Method of Virtual Memory" id="{FA7C2D15-B18E-8A4F-B718-2E54758B0C48}">
          <p14:sldIdLst>
            <p14:sldId id="500"/>
            <p14:sldId id="439"/>
            <p14:sldId id="440"/>
            <p14:sldId id="441"/>
          </p14:sldIdLst>
        </p14:section>
        <p14:section name="Page Fault Handling" id="{9DD55B6C-59F1-424F-83CF-D633D6EB79DB}">
          <p14:sldIdLst>
            <p14:sldId id="501"/>
            <p14:sldId id="442"/>
            <p14:sldId id="443"/>
            <p14:sldId id="444"/>
            <p14:sldId id="445"/>
            <p14:sldId id="446"/>
          </p14:sldIdLst>
        </p14:section>
        <p14:section name="Mechanisms for Implementing VM" id="{B9A5EFC8-FA2D-D24D-94F3-8F895B134A33}">
          <p14:sldIdLst>
            <p14:sldId id="502"/>
            <p14:sldId id="482"/>
            <p14:sldId id="447"/>
            <p14:sldId id="448"/>
            <p14:sldId id="449"/>
          </p14:sldIdLst>
        </p14:section>
        <p14:section name="Virtual Memory Performance" id="{AEADB52D-2FCA-4F4D-AA8F-7AA1156D6A45}">
          <p14:sldIdLst>
            <p14:sldId id="503"/>
            <p14:sldId id="450"/>
            <p14:sldId id="451"/>
            <p14:sldId id="452"/>
            <p14:sldId id="4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66471" autoAdjust="0"/>
  </p:normalViewPr>
  <p:slideViewPr>
    <p:cSldViewPr>
      <p:cViewPr varScale="1">
        <p:scale>
          <a:sx n="117" d="100"/>
          <a:sy n="117" d="100"/>
        </p:scale>
        <p:origin x="-3000" y="-104"/>
      </p:cViewPr>
      <p:guideLst>
        <p:guide orient="horz" pos="4056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41719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809" tIns="0" rIns="19809" bIns="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MS PGothic" charset="0"/>
                <a:cs typeface="MS PGothic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29250" y="0"/>
            <a:ext cx="41910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809" tIns="0" rIns="19809" bIns="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MS PGothic" charset="0"/>
                <a:cs typeface="MS PGothic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65450" y="541338"/>
            <a:ext cx="3670300" cy="275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1239838" y="3475038"/>
            <a:ext cx="7121525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6" tIns="47874" rIns="95746" bIns="47874"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en-US" altLang="zh-CN" sz="1200">
                <a:latin typeface="Arial" charset="0"/>
                <a:ea typeface="ＭＳ Ｐゴシック" charset="0"/>
              </a:rPr>
              <a:t>Click to edit Master text styles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altLang="zh-CN" sz="1200">
                <a:latin typeface="Arial" charset="0"/>
                <a:ea typeface="ＭＳ Ｐゴシック" charset="0"/>
              </a:rPr>
              <a:t>Second level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altLang="zh-CN" sz="1200">
                <a:latin typeface="Arial" charset="0"/>
                <a:ea typeface="ＭＳ Ｐゴシック" charset="0"/>
              </a:rPr>
              <a:t>Third level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altLang="zh-CN" sz="1200">
                <a:latin typeface="Arial" charset="0"/>
                <a:ea typeface="ＭＳ Ｐゴシック" charset="0"/>
              </a:rPr>
              <a:t>Fourth level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altLang="zh-CN" sz="1200">
                <a:latin typeface="Arial" charset="0"/>
                <a:ea typeface="ＭＳ Ｐゴシック" charset="0"/>
              </a:rPr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9600"/>
            <a:ext cx="41719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809" tIns="0" rIns="19809" bIns="0" numCol="1" anchor="b" anchorCtr="0" compatLnSpc="1">
            <a:prstTxWarp prst="textNoShape">
              <a:avLst/>
            </a:prstTxWarp>
          </a:bodyPr>
          <a:lstStyle>
            <a:lvl1pPr>
              <a:defRPr>
                <a:ea typeface="MS PGothic" charset="0"/>
                <a:cs typeface="MS PGothic" charset="0"/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29250" y="6959600"/>
            <a:ext cx="41910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809" tIns="0" rIns="19809" bIns="0" numCol="1" anchor="b" anchorCtr="0" compatLnSpc="1">
            <a:prstTxWarp prst="textNoShape">
              <a:avLst/>
            </a:prstTxWarp>
          </a:bodyPr>
          <a:lstStyle>
            <a:lvl1pPr>
              <a:defRPr>
                <a:ea typeface="MS PGothic" charset="0"/>
                <a:cs typeface="MS PGothic" charset="0"/>
              </a:defRPr>
            </a:lvl1pPr>
          </a:lstStyle>
          <a:p>
            <a:fld id="{89BF234A-0361-A143-98F0-C3CCCDC2DE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8289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Placeholder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19050"/>
            <a:ext cx="0" cy="2147483647"/>
          </a:xfrm>
          <a:ln/>
        </p:spPr>
      </p:sp>
      <p:sp>
        <p:nvSpPr>
          <p:cNvPr id="6147" name="Placeholder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2147483647" y="15875"/>
            <a:ext cx="0" cy="214748364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基本思路：把一部分不常用的内容放到外存中；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问题：</a:t>
            </a:r>
            <a:endParaRPr lang="en-US" altLang="zh-CN"/>
          </a:p>
          <a:p>
            <a:r>
              <a:rPr lang="en-US" altLang="zh-CN"/>
              <a:t>1)</a:t>
            </a:r>
            <a:r>
              <a:rPr lang="zh-CN" altLang="en-US"/>
              <a:t>外存比内存慢，为什么可以把部分地址空间放到外存，系统不慢反而快？</a:t>
            </a:r>
            <a:endParaRPr lang="en-US" altLang="zh-CN"/>
          </a:p>
          <a:p>
            <a:r>
              <a:rPr lang="en-US" altLang="zh-CN"/>
              <a:t>2)</a:t>
            </a:r>
            <a:r>
              <a:rPr lang="zh-CN" altLang="en-US"/>
              <a:t>如果要访问的地址空间不在内存，操作系统需要如何处理？</a:t>
            </a:r>
            <a:endParaRPr lang="en-US" altLang="zh-CN"/>
          </a:p>
          <a:p>
            <a:r>
              <a:rPr lang="en-US" altLang="zh-CN"/>
              <a:t>3)</a:t>
            </a:r>
            <a:r>
              <a:rPr lang="zh-CN" altLang="en-US"/>
              <a:t>放在外存的地址空间可能在什么地方？对换区、可执行文件、库；</a:t>
            </a:r>
            <a:endParaRPr lang="en-US" altLang="zh-CN"/>
          </a:p>
          <a:p>
            <a:r>
              <a:rPr lang="en-US" altLang="zh-CN"/>
              <a:t>4)</a:t>
            </a:r>
            <a:r>
              <a:rPr lang="zh-CN" altLang="en-US"/>
              <a:t>如果可以把一部分地址空间放在内存，哪些地址空间放在内存？如何动态调整这些放在内存中的地址空间？算法的近似实现：精度与速度的折中。</a:t>
            </a:r>
            <a:endParaRPr lang="en-US" altLang="zh-CN"/>
          </a:p>
          <a:p>
            <a:r>
              <a:rPr lang="en-US" altLang="zh-CN"/>
              <a:t>5)</a:t>
            </a:r>
            <a:r>
              <a:rPr lang="zh-CN" altLang="en-US"/>
              <a:t>如何预测未来近期会访问哪些地址空间？</a:t>
            </a:r>
            <a:endParaRPr lang="en-US" altLang="zh-CN"/>
          </a:p>
          <a:p>
            <a:r>
              <a:rPr lang="en-US" altLang="zh-CN"/>
              <a:t>6)</a:t>
            </a:r>
            <a:r>
              <a:rPr lang="zh-CN" altLang="en-US"/>
              <a:t>有哪些因素会影响这个预测？</a:t>
            </a:r>
            <a:endParaRPr lang="en-US" altLang="zh-CN"/>
          </a:p>
          <a:p>
            <a:r>
              <a:rPr lang="en-US" altLang="zh-CN"/>
              <a:t>7)</a:t>
            </a:r>
            <a:r>
              <a:rPr lang="zh-CN" altLang="en-US"/>
              <a:t>性能问题：如果好访问的地址空间在外存，性能下降。如何在空间和速度间进行折中？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0" y="3594100"/>
            <a:ext cx="9566275" cy="30607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4" tIns="46988" rIns="95654" bIns="46988"/>
          <a:lstStyle/>
          <a:p>
            <a:r>
              <a:rPr lang="en-US" altLang="zh-CN"/>
              <a:t>Although we didn</a:t>
            </a:r>
            <a:r>
              <a:rPr lang="zh-CN" altLang="en-US"/>
              <a:t>’</a:t>
            </a:r>
            <a:r>
              <a:rPr lang="en-US" altLang="zh-CN"/>
              <a:t>t deal with these issues explicitly, they all apply to the partitioning schemes we looked at previously.</a:t>
            </a:r>
          </a:p>
          <a:p>
            <a:endParaRPr lang="en-US" altLang="zh-CN"/>
          </a:p>
          <a:p>
            <a:r>
              <a:rPr lang="en-US" altLang="zh-CN"/>
              <a:t>Note on load control: </a:t>
            </a:r>
          </a:p>
          <a:p>
            <a:pPr lvl="1"/>
            <a:r>
              <a:rPr lang="en-US" altLang="zh-CN"/>
              <a:t>—	Load control in the small (when to load pages), and </a:t>
            </a:r>
          </a:p>
          <a:p>
            <a:pPr lvl="1"/>
            <a:r>
              <a:rPr lang="en-US" altLang="zh-CN"/>
              <a:t>—	Load control in the large (when to load processes).</a:t>
            </a:r>
          </a:p>
          <a:p>
            <a:r>
              <a:rPr lang="en-US" altLang="zh-CN"/>
              <a:t>The latter is the same as medium/long-term scheduling.</a:t>
            </a:r>
          </a:p>
          <a:p>
            <a:endParaRPr lang="en-US" altLang="zh-CN"/>
          </a:p>
        </p:txBody>
      </p:sp>
      <p:sp>
        <p:nvSpPr>
          <p:cNvPr id="34819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427288" y="55563"/>
            <a:ext cx="4640262" cy="3479800"/>
          </a:xfrm>
          <a:ln/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Placeholder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973388" y="549275"/>
            <a:ext cx="3654425" cy="2740025"/>
          </a:xfrm>
          <a:solidFill>
            <a:srgbClr val="FFFFFF"/>
          </a:solidFill>
          <a:ln/>
        </p:spPr>
      </p:sp>
      <p:sp>
        <p:nvSpPr>
          <p:cNvPr id="11267" name="Rectangle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1"/>
            <a:r>
              <a:rPr lang="zh-CN" altLang="en-US"/>
              <a:t>时间局部性：一条指令的一次执行和下次执行，一个数据的一次访问和下次访问都集中在一个较短时期内；</a:t>
            </a:r>
            <a:endParaRPr lang="en-US" altLang="zh-CN"/>
          </a:p>
          <a:p>
            <a:pPr lvl="1"/>
            <a:r>
              <a:rPr lang="zh-CN" altLang="en-US"/>
              <a:t>空间局部性：当前指令和邻近的几条指令，当前访问的数据和邻近的数据都集中在一个较小区域内。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局部性原理的具体体现</a:t>
            </a:r>
            <a:endParaRPr lang="en-US" altLang="zh-CN"/>
          </a:p>
          <a:p>
            <a:pPr lvl="1"/>
            <a:r>
              <a:rPr lang="zh-CN" altLang="en-US"/>
              <a:t>程序在执行时，大部分是顺序执行的指令，少部分是转移和过程调用指令。</a:t>
            </a:r>
            <a:endParaRPr lang="en-US" altLang="zh-CN"/>
          </a:p>
          <a:p>
            <a:pPr lvl="1"/>
            <a:r>
              <a:rPr lang="zh-CN" altLang="en-US"/>
              <a:t>过程调用的嵌套深度一般不超过</a:t>
            </a:r>
            <a:r>
              <a:rPr lang="en-US" altLang="zh-CN"/>
              <a:t>5</a:t>
            </a:r>
            <a:r>
              <a:rPr lang="zh-CN" altLang="en-US"/>
              <a:t>，因此执行的范围不超过这组嵌套的过程。</a:t>
            </a:r>
            <a:endParaRPr lang="en-US" altLang="zh-CN"/>
          </a:p>
          <a:p>
            <a:pPr lvl="1"/>
            <a:r>
              <a:rPr lang="zh-CN" altLang="en-US"/>
              <a:t>程序中存在相当多的循环结构，它们由少量指令组成，而被多次执行。</a:t>
            </a:r>
            <a:endParaRPr lang="en-US" altLang="zh-CN"/>
          </a:p>
          <a:p>
            <a:pPr lvl="1"/>
            <a:r>
              <a:rPr lang="zh-CN" altLang="en-US"/>
              <a:t>程序中存在相当多对一定数据结构的操作，如数组操作，往往局限在较小范围内。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http://en.wikipedia.org/wiki/Locality_of_reference</a:t>
            </a:r>
          </a:p>
          <a:p>
            <a:r>
              <a:rPr lang="en-US" altLang="zh-CN"/>
              <a:t>Branch locality: if there are only few amount of possible alternatives for the prospective part of the path in the spatial-temporal coordinate space. This is the case when an instruction loop has a simple structure, or the possible outcome of a small system of conditional branching instructions is restricted to a small set of possibilities. Branch locality is typically not a spatial locality since the few possibilities can be located far away from each other.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Placeholder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19050"/>
            <a:ext cx="0" cy="2147483647"/>
          </a:xfrm>
          <a:ln/>
        </p:spPr>
      </p:sp>
      <p:sp>
        <p:nvSpPr>
          <p:cNvPr id="6147" name="Placeholder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2147483647" y="15875"/>
            <a:ext cx="0" cy="214748364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基本思路：把一部分不常用的内容放到外存中；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问题：</a:t>
            </a:r>
            <a:endParaRPr lang="en-US" altLang="zh-CN"/>
          </a:p>
          <a:p>
            <a:r>
              <a:rPr lang="en-US" altLang="zh-CN"/>
              <a:t>1)</a:t>
            </a:r>
            <a:r>
              <a:rPr lang="zh-CN" altLang="en-US"/>
              <a:t>外存比内存慢，为什么可以把部分地址空间放到外存，系统不慢反而快？</a:t>
            </a:r>
            <a:endParaRPr lang="en-US" altLang="zh-CN"/>
          </a:p>
          <a:p>
            <a:r>
              <a:rPr lang="en-US" altLang="zh-CN"/>
              <a:t>2)</a:t>
            </a:r>
            <a:r>
              <a:rPr lang="zh-CN" altLang="en-US"/>
              <a:t>如果要访问的地址空间不在内存，操作系统需要如何处理？</a:t>
            </a:r>
            <a:endParaRPr lang="en-US" altLang="zh-CN"/>
          </a:p>
          <a:p>
            <a:r>
              <a:rPr lang="en-US" altLang="zh-CN"/>
              <a:t>3)</a:t>
            </a:r>
            <a:r>
              <a:rPr lang="zh-CN" altLang="en-US"/>
              <a:t>放在外存的地址空间可能在什么地方？对换区、可执行文件、库；</a:t>
            </a:r>
            <a:endParaRPr lang="en-US" altLang="zh-CN"/>
          </a:p>
          <a:p>
            <a:r>
              <a:rPr lang="en-US" altLang="zh-CN"/>
              <a:t>4)</a:t>
            </a:r>
            <a:r>
              <a:rPr lang="zh-CN" altLang="en-US"/>
              <a:t>如果可以把一部分地址空间放在内存，哪些地址空间放在内存？如何动态调整这些放在内存中的地址空间？算法的近似实现：精度与速度的折中。</a:t>
            </a:r>
            <a:endParaRPr lang="en-US" altLang="zh-CN"/>
          </a:p>
          <a:p>
            <a:r>
              <a:rPr lang="en-US" altLang="zh-CN"/>
              <a:t>5)</a:t>
            </a:r>
            <a:r>
              <a:rPr lang="zh-CN" altLang="en-US"/>
              <a:t>如何预测未来近期会访问哪些地址空间？</a:t>
            </a:r>
            <a:endParaRPr lang="en-US" altLang="zh-CN"/>
          </a:p>
          <a:p>
            <a:r>
              <a:rPr lang="en-US" altLang="zh-CN"/>
              <a:t>6)</a:t>
            </a:r>
            <a:r>
              <a:rPr lang="zh-CN" altLang="en-US"/>
              <a:t>有哪些因素会影响这个预测？</a:t>
            </a:r>
            <a:endParaRPr lang="en-US" altLang="zh-CN"/>
          </a:p>
          <a:p>
            <a:r>
              <a:rPr lang="en-US" altLang="zh-CN"/>
              <a:t>7)</a:t>
            </a:r>
            <a:r>
              <a:rPr lang="zh-CN" altLang="en-US"/>
              <a:t>性能问题：如果好访问的地址空间在外存，性能下降。如何在空间和速度间进行折中？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487613" y="0"/>
            <a:ext cx="4640262" cy="3479800"/>
          </a:xfrm>
          <a:ln/>
        </p:spPr>
      </p:sp>
      <p:sp>
        <p:nvSpPr>
          <p:cNvPr id="14339" name="Rectangle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0" y="3514725"/>
            <a:ext cx="9566275" cy="30591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/>
              <a:t>We need something to tell use where in physical memory pages are located. </a:t>
            </a:r>
          </a:p>
          <a:p>
            <a:pPr lvl="1"/>
            <a:r>
              <a:rPr lang="en-US" altLang="zh-CN"/>
              <a:t>—	All computer science problems are solved by adding a level of indirection!</a:t>
            </a:r>
          </a:p>
          <a:p>
            <a:pPr>
              <a:spcAft>
                <a:spcPts val="600"/>
              </a:spcAft>
            </a:pPr>
            <a:r>
              <a:rPr lang="en-US" altLang="zh-CN"/>
              <a:t>Virtual to physical mappings are done through a mapping table called a page table.</a:t>
            </a:r>
          </a:p>
          <a:p>
            <a:pPr lvl="1">
              <a:spcAft>
                <a:spcPts val="600"/>
              </a:spcAft>
            </a:pPr>
            <a:r>
              <a:rPr lang="en-US" altLang="zh-CN"/>
              <a:t>—	A page table is just a (per-process) data structure maintained inside the operating system.</a:t>
            </a:r>
          </a:p>
          <a:p>
            <a:pPr lvl="1"/>
            <a:r>
              <a:rPr lang="en-US" altLang="zh-CN"/>
              <a:t>—	The mapping between pages and frames is arbitrary.  Any pages can (in principle) appear in any page frame.</a:t>
            </a:r>
          </a:p>
          <a:p>
            <a:endParaRPr lang="en-US" altLang="zh-CN"/>
          </a:p>
          <a:p>
            <a:pPr>
              <a:spcAft>
                <a:spcPts val="600"/>
              </a:spcAft>
            </a:pPr>
            <a:r>
              <a:rPr lang="en-US" altLang="zh-CN"/>
              <a:t>Lots of issues here.</a:t>
            </a:r>
          </a:p>
          <a:p>
            <a:pPr lvl="1">
              <a:spcAft>
                <a:spcPts val="600"/>
              </a:spcAft>
            </a:pPr>
            <a:r>
              <a:rPr lang="en-US" altLang="zh-CN"/>
              <a:t>—	How to determine which entries in the page table are valid at any one time.</a:t>
            </a:r>
          </a:p>
          <a:p>
            <a:pPr lvl="1"/>
            <a:r>
              <a:rPr lang="en-US" altLang="zh-CN"/>
              <a:t>—	Aren</a:t>
            </a:r>
            <a:r>
              <a:rPr lang="zh-CN" altLang="en-US"/>
              <a:t>’</a:t>
            </a:r>
            <a:r>
              <a:rPr lang="en-US" altLang="zh-CN"/>
              <a:t>t page tables huge? (How wide are they?  How tall are they?)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Placeholder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19050"/>
            <a:ext cx="0" cy="2147483647"/>
          </a:xfrm>
          <a:ln/>
        </p:spPr>
      </p:sp>
      <p:sp>
        <p:nvSpPr>
          <p:cNvPr id="6147" name="Placeholder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2147483647" y="15875"/>
            <a:ext cx="0" cy="214748364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基本思路：把一部分不常用的内容放到外存中；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问题：</a:t>
            </a:r>
            <a:endParaRPr lang="en-US" altLang="zh-CN"/>
          </a:p>
          <a:p>
            <a:r>
              <a:rPr lang="en-US" altLang="zh-CN"/>
              <a:t>1)</a:t>
            </a:r>
            <a:r>
              <a:rPr lang="zh-CN" altLang="en-US"/>
              <a:t>外存比内存慢，为什么可以把部分地址空间放到外存，系统不慢反而快？</a:t>
            </a:r>
            <a:endParaRPr lang="en-US" altLang="zh-CN"/>
          </a:p>
          <a:p>
            <a:r>
              <a:rPr lang="en-US" altLang="zh-CN"/>
              <a:t>2)</a:t>
            </a:r>
            <a:r>
              <a:rPr lang="zh-CN" altLang="en-US"/>
              <a:t>如果要访问的地址空间不在内存，操作系统需要如何处理？</a:t>
            </a:r>
            <a:endParaRPr lang="en-US" altLang="zh-CN"/>
          </a:p>
          <a:p>
            <a:r>
              <a:rPr lang="en-US" altLang="zh-CN"/>
              <a:t>3)</a:t>
            </a:r>
            <a:r>
              <a:rPr lang="zh-CN" altLang="en-US"/>
              <a:t>放在外存的地址空间可能在什么地方？对换区、可执行文件、库；</a:t>
            </a:r>
            <a:endParaRPr lang="en-US" altLang="zh-CN"/>
          </a:p>
          <a:p>
            <a:r>
              <a:rPr lang="en-US" altLang="zh-CN"/>
              <a:t>4)</a:t>
            </a:r>
            <a:r>
              <a:rPr lang="zh-CN" altLang="en-US"/>
              <a:t>如果可以把一部分地址空间放在内存，哪些地址空间放在内存？如何动态调整这些放在内存中的地址空间？算法的近似实现：精度与速度的折中。</a:t>
            </a:r>
            <a:endParaRPr lang="en-US" altLang="zh-CN"/>
          </a:p>
          <a:p>
            <a:r>
              <a:rPr lang="en-US" altLang="zh-CN"/>
              <a:t>5)</a:t>
            </a:r>
            <a:r>
              <a:rPr lang="zh-CN" altLang="en-US"/>
              <a:t>如何预测未来近期会访问哪些地址空间？</a:t>
            </a:r>
            <a:endParaRPr lang="en-US" altLang="zh-CN"/>
          </a:p>
          <a:p>
            <a:r>
              <a:rPr lang="en-US" altLang="zh-CN"/>
              <a:t>6)</a:t>
            </a:r>
            <a:r>
              <a:rPr lang="zh-CN" altLang="en-US"/>
              <a:t>有哪些因素会影响这个预测？</a:t>
            </a:r>
            <a:endParaRPr lang="en-US" altLang="zh-CN"/>
          </a:p>
          <a:p>
            <a:r>
              <a:rPr lang="en-US" altLang="zh-CN"/>
              <a:t>7)</a:t>
            </a:r>
            <a:r>
              <a:rPr lang="zh-CN" altLang="en-US"/>
              <a:t>性能问题：如果好访问的地址空间在外存，性能下降。如何在空间和速度间进行折中？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Placeholder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19050"/>
            <a:ext cx="0" cy="2147483647"/>
          </a:xfrm>
          <a:ln/>
        </p:spPr>
      </p:sp>
      <p:sp>
        <p:nvSpPr>
          <p:cNvPr id="6147" name="Placeholder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2147483647" y="15875"/>
            <a:ext cx="0" cy="214748364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基本思路：把一部分不常用的内容放到外存中；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问题：</a:t>
            </a:r>
            <a:endParaRPr lang="en-US" altLang="zh-CN"/>
          </a:p>
          <a:p>
            <a:r>
              <a:rPr lang="en-US" altLang="zh-CN"/>
              <a:t>1)</a:t>
            </a:r>
            <a:r>
              <a:rPr lang="zh-CN" altLang="en-US"/>
              <a:t>外存比内存慢，为什么可以把部分地址空间放到外存，系统不慢反而快？</a:t>
            </a:r>
            <a:endParaRPr lang="en-US" altLang="zh-CN"/>
          </a:p>
          <a:p>
            <a:r>
              <a:rPr lang="en-US" altLang="zh-CN"/>
              <a:t>2)</a:t>
            </a:r>
            <a:r>
              <a:rPr lang="zh-CN" altLang="en-US"/>
              <a:t>如果要访问的地址空间不在内存，操作系统需要如何处理？</a:t>
            </a:r>
            <a:endParaRPr lang="en-US" altLang="zh-CN"/>
          </a:p>
          <a:p>
            <a:r>
              <a:rPr lang="en-US" altLang="zh-CN"/>
              <a:t>3)</a:t>
            </a:r>
            <a:r>
              <a:rPr lang="zh-CN" altLang="en-US"/>
              <a:t>放在外存的地址空间可能在什么地方？对换区、可执行文件、库；</a:t>
            </a:r>
            <a:endParaRPr lang="en-US" altLang="zh-CN"/>
          </a:p>
          <a:p>
            <a:r>
              <a:rPr lang="en-US" altLang="zh-CN"/>
              <a:t>4)</a:t>
            </a:r>
            <a:r>
              <a:rPr lang="zh-CN" altLang="en-US"/>
              <a:t>如果可以把一部分地址空间放在内存，哪些地址空间放在内存？如何动态调整这些放在内存中的地址空间？算法的近似实现：精度与速度的折中。</a:t>
            </a:r>
            <a:endParaRPr lang="en-US" altLang="zh-CN"/>
          </a:p>
          <a:p>
            <a:r>
              <a:rPr lang="en-US" altLang="zh-CN"/>
              <a:t>5)</a:t>
            </a:r>
            <a:r>
              <a:rPr lang="zh-CN" altLang="en-US"/>
              <a:t>如何预测未来近期会访问哪些地址空间？</a:t>
            </a:r>
            <a:endParaRPr lang="en-US" altLang="zh-CN"/>
          </a:p>
          <a:p>
            <a:r>
              <a:rPr lang="en-US" altLang="zh-CN"/>
              <a:t>6)</a:t>
            </a:r>
            <a:r>
              <a:rPr lang="zh-CN" altLang="en-US"/>
              <a:t>有哪些因素会影响这个预测？</a:t>
            </a:r>
            <a:endParaRPr lang="en-US" altLang="zh-CN"/>
          </a:p>
          <a:p>
            <a:r>
              <a:rPr lang="en-US" altLang="zh-CN"/>
              <a:t>7)</a:t>
            </a:r>
            <a:r>
              <a:rPr lang="zh-CN" altLang="en-US"/>
              <a:t>性能问题：如果好访问的地址空间在外存，性能下降。如何在空间和速度间进行折中？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Placeholder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19050"/>
            <a:ext cx="0" cy="2147483647"/>
          </a:xfrm>
          <a:ln/>
        </p:spPr>
      </p:sp>
      <p:sp>
        <p:nvSpPr>
          <p:cNvPr id="6147" name="Placeholder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2147483647" y="15875"/>
            <a:ext cx="0" cy="214748364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基本思路：把一部分不常用的内容放到外存中；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问题：</a:t>
            </a:r>
            <a:endParaRPr lang="en-US" altLang="zh-CN"/>
          </a:p>
          <a:p>
            <a:r>
              <a:rPr lang="en-US" altLang="zh-CN"/>
              <a:t>1)</a:t>
            </a:r>
            <a:r>
              <a:rPr lang="zh-CN" altLang="en-US"/>
              <a:t>外存比内存慢，为什么可以把部分地址空间放到外存，系统不慢反而快？</a:t>
            </a:r>
            <a:endParaRPr lang="en-US" altLang="zh-CN"/>
          </a:p>
          <a:p>
            <a:r>
              <a:rPr lang="en-US" altLang="zh-CN"/>
              <a:t>2)</a:t>
            </a:r>
            <a:r>
              <a:rPr lang="zh-CN" altLang="en-US"/>
              <a:t>如果要访问的地址空间不在内存，操作系统需要如何处理？</a:t>
            </a:r>
            <a:endParaRPr lang="en-US" altLang="zh-CN"/>
          </a:p>
          <a:p>
            <a:r>
              <a:rPr lang="en-US" altLang="zh-CN"/>
              <a:t>3)</a:t>
            </a:r>
            <a:r>
              <a:rPr lang="zh-CN" altLang="en-US"/>
              <a:t>放在外存的地址空间可能在什么地方？对换区、可执行文件、库；</a:t>
            </a:r>
            <a:endParaRPr lang="en-US" altLang="zh-CN"/>
          </a:p>
          <a:p>
            <a:r>
              <a:rPr lang="en-US" altLang="zh-CN"/>
              <a:t>4)</a:t>
            </a:r>
            <a:r>
              <a:rPr lang="zh-CN" altLang="en-US"/>
              <a:t>如果可以把一部分地址空间放在内存，哪些地址空间放在内存？如何动态调整这些放在内存中的地址空间？算法的近似实现：精度与速度的折中。</a:t>
            </a:r>
            <a:endParaRPr lang="en-US" altLang="zh-CN"/>
          </a:p>
          <a:p>
            <a:r>
              <a:rPr lang="en-US" altLang="zh-CN"/>
              <a:t>5)</a:t>
            </a:r>
            <a:r>
              <a:rPr lang="zh-CN" altLang="en-US"/>
              <a:t>如何预测未来近期会访问哪些地址空间？</a:t>
            </a:r>
            <a:endParaRPr lang="en-US" altLang="zh-CN"/>
          </a:p>
          <a:p>
            <a:r>
              <a:rPr lang="en-US" altLang="zh-CN"/>
              <a:t>6)</a:t>
            </a:r>
            <a:r>
              <a:rPr lang="zh-CN" altLang="en-US"/>
              <a:t>有哪些因素会影响这个预测？</a:t>
            </a:r>
            <a:endParaRPr lang="en-US" altLang="zh-CN"/>
          </a:p>
          <a:p>
            <a:r>
              <a:rPr lang="en-US" altLang="zh-CN"/>
              <a:t>7)</a:t>
            </a:r>
            <a:r>
              <a:rPr lang="zh-CN" altLang="en-US"/>
              <a:t>性能问题：如果好访问的地址空间在外存，性能下降。如何在空间和速度间进行折中？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Placeholder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19050"/>
            <a:ext cx="0" cy="2147483647"/>
          </a:xfrm>
          <a:ln/>
        </p:spPr>
      </p:sp>
      <p:sp>
        <p:nvSpPr>
          <p:cNvPr id="6147" name="Placeholder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2147483647" y="15875"/>
            <a:ext cx="0" cy="214748364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基本思路：把一部分不常用的内容放到外存中；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问题：</a:t>
            </a:r>
            <a:endParaRPr lang="en-US" altLang="zh-CN"/>
          </a:p>
          <a:p>
            <a:r>
              <a:rPr lang="en-US" altLang="zh-CN"/>
              <a:t>1)</a:t>
            </a:r>
            <a:r>
              <a:rPr lang="zh-CN" altLang="en-US"/>
              <a:t>外存比内存慢，为什么可以把部分地址空间放到外存，系统不慢反而快？</a:t>
            </a:r>
            <a:endParaRPr lang="en-US" altLang="zh-CN"/>
          </a:p>
          <a:p>
            <a:r>
              <a:rPr lang="en-US" altLang="zh-CN"/>
              <a:t>2)</a:t>
            </a:r>
            <a:r>
              <a:rPr lang="zh-CN" altLang="en-US"/>
              <a:t>如果要访问的地址空间不在内存，操作系统需要如何处理？</a:t>
            </a:r>
            <a:endParaRPr lang="en-US" altLang="zh-CN"/>
          </a:p>
          <a:p>
            <a:r>
              <a:rPr lang="en-US" altLang="zh-CN"/>
              <a:t>3)</a:t>
            </a:r>
            <a:r>
              <a:rPr lang="zh-CN" altLang="en-US"/>
              <a:t>放在外存的地址空间可能在什么地方？对换区、可执行文件、库；</a:t>
            </a:r>
            <a:endParaRPr lang="en-US" altLang="zh-CN"/>
          </a:p>
          <a:p>
            <a:r>
              <a:rPr lang="en-US" altLang="zh-CN"/>
              <a:t>4)</a:t>
            </a:r>
            <a:r>
              <a:rPr lang="zh-CN" altLang="en-US"/>
              <a:t>如果可以把一部分地址空间放在内存，哪些地址空间放在内存？如何动态调整这些放在内存中的地址空间？算法的近似实现：精度与速度的折中。</a:t>
            </a:r>
            <a:endParaRPr lang="en-US" altLang="zh-CN"/>
          </a:p>
          <a:p>
            <a:r>
              <a:rPr lang="en-US" altLang="zh-CN"/>
              <a:t>5)</a:t>
            </a:r>
            <a:r>
              <a:rPr lang="zh-CN" altLang="en-US"/>
              <a:t>如何预测未来近期会访问哪些地址空间？</a:t>
            </a:r>
            <a:endParaRPr lang="en-US" altLang="zh-CN"/>
          </a:p>
          <a:p>
            <a:r>
              <a:rPr lang="en-US" altLang="zh-CN"/>
              <a:t>6)</a:t>
            </a:r>
            <a:r>
              <a:rPr lang="zh-CN" altLang="en-US"/>
              <a:t>有哪些因素会影响这个预测？</a:t>
            </a:r>
            <a:endParaRPr lang="en-US" altLang="zh-CN"/>
          </a:p>
          <a:p>
            <a:r>
              <a:rPr lang="en-US" altLang="zh-CN"/>
              <a:t>7)</a:t>
            </a:r>
            <a:r>
              <a:rPr lang="zh-CN" altLang="en-US"/>
              <a:t>性能问题：如果好访问的地址空间在外存，性能下降。如何在空间和速度间进行折中？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0" y="3535363"/>
            <a:ext cx="9566275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4" tIns="46988" rIns="95654" bIns="46988"/>
          <a:lstStyle/>
          <a:p>
            <a:pPr>
              <a:spcAft>
                <a:spcPts val="600"/>
              </a:spcAft>
            </a:pPr>
            <a:r>
              <a:rPr lang="en-US" altLang="zh-CN"/>
              <a:t>Overhead in paging is severe!  </a:t>
            </a:r>
          </a:p>
          <a:p>
            <a:pPr lvl="1"/>
            <a:r>
              <a:rPr lang="en-US" altLang="zh-CN"/>
              <a:t>—	Perform a disk I/O just to reference a memory location?!</a:t>
            </a:r>
          </a:p>
          <a:p>
            <a:r>
              <a:rPr lang="en-US" altLang="zh-CN"/>
              <a:t>20 ns memory — on a 50 MHz bus (old), one transfer takes 20 ns.</a:t>
            </a:r>
          </a:p>
          <a:p>
            <a:pPr>
              <a:spcAft>
                <a:spcPts val="600"/>
              </a:spcAft>
            </a:pPr>
            <a:r>
              <a:rPr lang="en-US" altLang="zh-CN"/>
              <a:t>To have an EAT within 5% of minimum (20 ns), a memory access can take no more than  20(1+0.05) = 21 ns.  Thus solving for p in the EAT formula gives:</a:t>
            </a:r>
          </a:p>
          <a:p>
            <a:r>
              <a:rPr lang="en-US" altLang="zh-CN"/>
              <a:t>											21 ns = 20 ns  (1–p) + 25,000,000 ns p</a:t>
            </a:r>
          </a:p>
          <a:p>
            <a:r>
              <a:rPr lang="en-US" altLang="zh-CN"/>
              <a:t>1 = 24,999,980p</a:t>
            </a:r>
          </a:p>
          <a:p>
            <a:r>
              <a:rPr lang="en-US" altLang="zh-CN"/>
              <a:t>								           	p = 0.000,000,04 (0.000,004%)</a:t>
            </a:r>
          </a:p>
          <a:p>
            <a:pPr>
              <a:spcAft>
                <a:spcPts val="600"/>
              </a:spcAft>
            </a:pPr>
            <a:r>
              <a:rPr lang="en-US" altLang="zh-CN"/>
              <a:t>Less than one fault every 25,000,000 references!</a:t>
            </a:r>
          </a:p>
          <a:p>
            <a:pPr lvl="1"/>
            <a:r>
              <a:rPr lang="en-US" altLang="zh-CN"/>
              <a:t>—	1 fault every 500 ms.</a:t>
            </a:r>
          </a:p>
          <a:p>
            <a:pPr>
              <a:spcAft>
                <a:spcPts val="600"/>
              </a:spcAft>
            </a:pPr>
            <a:r>
              <a:rPr lang="en-US" altLang="zh-CN"/>
              <a:t>If we achieve no more than one fault every 25M references then paging slows us down by at most 5%.</a:t>
            </a:r>
          </a:p>
          <a:p>
            <a:pPr lvl="1">
              <a:spcAft>
                <a:spcPts val="600"/>
              </a:spcAft>
            </a:pPr>
            <a:r>
              <a:rPr lang="en-US" altLang="zh-CN"/>
              <a:t>—	Is this fault rate reasonable?</a:t>
            </a:r>
          </a:p>
        </p:txBody>
      </p:sp>
      <p:sp>
        <p:nvSpPr>
          <p:cNvPr id="32771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481263" y="55563"/>
            <a:ext cx="4640262" cy="3479800"/>
          </a:xfrm>
          <a:ln/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62634"/>
      </p:ext>
    </p:extLst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91905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6063" y="114300"/>
            <a:ext cx="1989137" cy="53467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5475" y="114300"/>
            <a:ext cx="5818188" cy="53467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392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02413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9679726"/>
      </p:ext>
    </p:extLst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346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5200" y="1346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36846"/>
      </p:ext>
    </p:extLst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6917"/>
      </p:ext>
    </p:extLst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0103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8976243"/>
      </p:ext>
    </p:extLst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1606421"/>
      </p:ext>
    </p:extLst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680968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MS PGothic" charset="0"/>
              </a:rPr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346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MS PGothic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MS PGothic" charset="0"/>
              </a:rPr>
              <a:t>Second level</a:t>
            </a:r>
          </a:p>
          <a:p>
            <a:pPr lvl="2"/>
            <a:r>
              <a:rPr lang="en-US" altLang="zh-CN">
                <a:sym typeface="MS PGothic" charset="0"/>
              </a:rPr>
              <a:t>Third level</a:t>
            </a:r>
          </a:p>
          <a:p>
            <a:pPr lvl="3"/>
            <a:r>
              <a:rPr lang="en-US" altLang="zh-CN">
                <a:sym typeface="MS PGothic" charset="0"/>
              </a:rPr>
              <a:t>Fourth level</a:t>
            </a:r>
          </a:p>
          <a:p>
            <a:pPr lvl="4"/>
            <a:r>
              <a:rPr lang="en-US" altLang="zh-CN">
                <a:sym typeface="MS PGothic" charset="0"/>
              </a:rPr>
              <a:t>Fifth level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828088" y="6611938"/>
            <a:ext cx="2952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fld id="{CBA02D5D-CDF4-B743-8E3F-FC30F51B6E3D}" type="slidenum">
              <a:rPr lang="en-US" altLang="zh-CN" sz="900">
                <a:solidFill>
                  <a:srgbClr val="000099"/>
                </a:solidFill>
                <a:sym typeface="Comic Sans MS" charset="0"/>
              </a:rPr>
              <a:pPr/>
              <a:t>‹#›</a:t>
            </a:fld>
            <a:endParaRPr lang="en-US" altLang="zh-CN">
              <a:ea typeface="MS PGothic" charset="0"/>
              <a:cs typeface="MS PGothic" charset="0"/>
            </a:endParaRPr>
          </a:p>
        </p:txBody>
      </p:sp>
      <p:sp>
        <p:nvSpPr>
          <p:cNvPr id="1029" name="Line 6"/>
          <p:cNvSpPr>
            <a:spLocks noChangeShapeType="1"/>
          </p:cNvSpPr>
          <p:nvPr/>
        </p:nvSpPr>
        <p:spPr bwMode="auto">
          <a:xfrm>
            <a:off x="0" y="790575"/>
            <a:ext cx="9144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>
              <a:solidFill>
                <a:srgbClr val="000099"/>
              </a:solidFill>
              <a:ea typeface="MS PGothic" charset="0"/>
              <a:cs typeface="Comic Sans MS" charset="0"/>
              <a:sym typeface="Comic Sans MS" charset="0"/>
            </a:endParaRPr>
          </a:p>
        </p:txBody>
      </p:sp>
      <p:sp>
        <p:nvSpPr>
          <p:cNvPr id="1030" name="WordArt 8"/>
          <p:cNvSpPr>
            <a:spLocks noChangeArrowheads="1" noChangeShapeType="1" noTextEdit="1"/>
          </p:cNvSpPr>
          <p:nvPr/>
        </p:nvSpPr>
        <p:spPr bwMode="auto">
          <a:xfrm>
            <a:off x="76200" y="228600"/>
            <a:ext cx="358775" cy="2428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9050" cmpd="sng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latin typeface="宋体"/>
                <a:ea typeface="宋体"/>
                <a:cs typeface="宋体"/>
              </a:rPr>
              <a:t>OS</a:t>
            </a:r>
          </a:p>
        </p:txBody>
      </p:sp>
      <p:pic>
        <p:nvPicPr>
          <p:cNvPr id="1031" name="Picture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5938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 xmlns:p14="http://schemas.microsoft.com/office/powerpoint/2010/main"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+mj-lt"/>
          <a:ea typeface="+mj-ea"/>
          <a:cs typeface="+mj-cs"/>
          <a:sym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Times New Roman" charset="0"/>
          <a:ea typeface="MS PGothic" charset="0"/>
          <a:cs typeface="MS PGothic" charset="0"/>
          <a:sym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Times New Roman" charset="0"/>
          <a:ea typeface="MS PGothic" charset="0"/>
          <a:cs typeface="MS PGothic" charset="0"/>
          <a:sym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Times New Roman" charset="0"/>
          <a:ea typeface="MS PGothic" charset="0"/>
          <a:cs typeface="MS PGothic" charset="0"/>
          <a:sym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Times New Roman" charset="0"/>
          <a:ea typeface="MS PGothic" charset="0"/>
          <a:cs typeface="MS PGothic" charset="0"/>
          <a:sym typeface="MS PGothic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Times New Roman" charset="0"/>
          <a:ea typeface="MS PGothic" charset="0"/>
          <a:cs typeface="MS PGothic" charset="0"/>
          <a:sym typeface="MS PGothic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Times New Roman" charset="0"/>
          <a:ea typeface="MS PGothic" charset="0"/>
          <a:cs typeface="MS PGothic" charset="0"/>
          <a:sym typeface="MS PGothic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Times New Roman" charset="0"/>
          <a:ea typeface="MS PGothic" charset="0"/>
          <a:cs typeface="MS PGothic" charset="0"/>
          <a:sym typeface="MS PGothic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Times New Roman" charset="0"/>
          <a:ea typeface="MS PGothic" charset="0"/>
          <a:cs typeface="MS PGothic" charset="0"/>
          <a:sym typeface="MS PGothic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defRPr sz="2400">
          <a:solidFill>
            <a:schemeClr val="tx1"/>
          </a:solidFill>
          <a:latin typeface="+mn-lt"/>
          <a:ea typeface="+mn-ea"/>
          <a:cs typeface="+mn-cs"/>
          <a:sym typeface="MS PGothic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charset="0"/>
        <a:buChar char="Ø"/>
        <a:defRPr sz="2000">
          <a:solidFill>
            <a:schemeClr val="folHlink"/>
          </a:solidFill>
          <a:latin typeface="+mn-lt"/>
          <a:ea typeface="+mn-ea"/>
          <a:cs typeface="+mn-cs"/>
          <a:sym typeface="MS PGothic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charset="0"/>
        <a:buChar char=""/>
        <a:defRPr sz="2400">
          <a:solidFill>
            <a:schemeClr val="tx1"/>
          </a:solidFill>
          <a:latin typeface="+mn-lt"/>
          <a:ea typeface="+mn-ea"/>
          <a:cs typeface="+mn-cs"/>
          <a:sym typeface="MS PGothic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charset="0"/>
        <a:buChar char=""/>
        <a:defRPr sz="1600">
          <a:solidFill>
            <a:schemeClr val="tx1"/>
          </a:solidFill>
          <a:latin typeface="+mn-lt"/>
          <a:ea typeface="+mn-ea"/>
          <a:cs typeface="+mn-cs"/>
          <a:sym typeface="MS PGothic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Monotype Sorts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  <a:sym typeface="MS PGothic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Monotype Sorts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  <a:sym typeface="MS PGothic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Monotype Sorts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  <a:sym typeface="MS PGothic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Monotype Sorts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  <a:sym typeface="MS PGothic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Monotype Sorts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  <a:sym typeface="MS PGothic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722313" y="2106613"/>
            <a:ext cx="7696200" cy="1377950"/>
          </a:xfrm>
          <a:ln/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zh-CN" sz="4400">
                <a:solidFill>
                  <a:srgbClr val="0066FF"/>
                </a:solidFill>
                <a:ea typeface="SimSun" charset="0"/>
                <a:cs typeface="SimSun" charset="0"/>
                <a:sym typeface="Times New Roman" charset="0"/>
              </a:rPr>
              <a:t>Operating Systems</a:t>
            </a:r>
            <a:endParaRPr lang="en-US" altLang="zh-CN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65250" y="3686175"/>
            <a:ext cx="6959030" cy="1071563"/>
          </a:xfrm>
          <a:ln/>
        </p:spPr>
        <p:txBody>
          <a:bodyPr lIns="0" tIns="0" rIns="0" bIns="0"/>
          <a:lstStyle/>
          <a:p>
            <a:pPr marL="347663" lvl="1" indent="-306388" eaLnBrk="1" hangingPunct="1">
              <a:lnSpc>
                <a:spcPct val="95000"/>
              </a:lnSpc>
              <a:spcBef>
                <a:spcPct val="0"/>
              </a:spcBef>
              <a:buClr>
                <a:srgbClr val="0066FF"/>
              </a:buClr>
              <a:buFont typeface="Wingdings" charset="0"/>
              <a:buChar char=" "/>
            </a:pPr>
            <a:r>
              <a:rPr lang="en-US" altLang="zh-CN" sz="2800" dirty="0">
                <a:solidFill>
                  <a:srgbClr val="0066FF"/>
                </a:solidFill>
                <a:ea typeface="SimSun" charset="0"/>
                <a:cs typeface="SimSun" charset="0"/>
              </a:rPr>
              <a:t>Lecture </a:t>
            </a:r>
            <a:r>
              <a:rPr lang="en-US" altLang="zh-CN" sz="2800" dirty="0" smtClean="0">
                <a:solidFill>
                  <a:srgbClr val="0066FF"/>
                </a:solidFill>
                <a:ea typeface="SimSun" charset="0"/>
                <a:cs typeface="SimSun" charset="0"/>
              </a:rPr>
              <a:t>5</a:t>
            </a:r>
            <a:endParaRPr lang="en-US" altLang="zh-CN" sz="2800" dirty="0">
              <a:solidFill>
                <a:srgbClr val="0066FF"/>
              </a:solidFill>
              <a:ea typeface="SimSun" charset="0"/>
              <a:cs typeface="SimSun" charset="0"/>
            </a:endParaRPr>
          </a:p>
          <a:p>
            <a:pPr marL="347663" lvl="1" indent="-306388" eaLnBrk="1" hangingPunct="1">
              <a:lnSpc>
                <a:spcPct val="95000"/>
              </a:lnSpc>
              <a:spcBef>
                <a:spcPct val="0"/>
              </a:spcBef>
              <a:buClr>
                <a:srgbClr val="0066FF"/>
              </a:buClr>
              <a:buFont typeface="Wingdings" charset="0"/>
              <a:buChar char=" "/>
            </a:pPr>
            <a:r>
              <a:rPr lang="en-US" altLang="zh-CN" sz="2800" dirty="0">
                <a:solidFill>
                  <a:srgbClr val="0066FF"/>
                </a:solidFill>
                <a:ea typeface="SimSun" charset="0"/>
                <a:cs typeface="SimSun" charset="0"/>
              </a:rPr>
              <a:t>Virtual Memory </a:t>
            </a:r>
            <a:r>
              <a:rPr lang="en-US" altLang="zh-CN" sz="2800" dirty="0" smtClean="0">
                <a:solidFill>
                  <a:srgbClr val="0066FF"/>
                </a:solidFill>
                <a:ea typeface="SimSun" charset="0"/>
                <a:cs typeface="SimSun" charset="0"/>
              </a:rPr>
              <a:t>Management: Page Fault</a:t>
            </a:r>
            <a:endParaRPr lang="en-US" altLang="zh-CN" dirty="0"/>
          </a:p>
        </p:txBody>
      </p:sp>
      <p:sp>
        <p:nvSpPr>
          <p:cNvPr id="3076" name="Text Box 6"/>
          <p:cNvSpPr>
            <a:spLocks noChangeArrowheads="1"/>
          </p:cNvSpPr>
          <p:nvPr/>
        </p:nvSpPr>
        <p:spPr bwMode="auto">
          <a:xfrm>
            <a:off x="1682750" y="4921250"/>
            <a:ext cx="6419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lvl="1">
              <a:lnSpc>
                <a:spcPct val="95000"/>
              </a:lnSpc>
              <a:buSzPct val="100000"/>
              <a:buFont typeface="Arial" charset="0"/>
              <a:buChar char=" "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  <a:sym typeface="Times New Roman" charset="0"/>
              </a:rPr>
              <a:t>Department of Computer Science &amp; Technology</a:t>
            </a:r>
          </a:p>
          <a:p>
            <a:pPr lvl="1">
              <a:lnSpc>
                <a:spcPct val="95000"/>
              </a:lnSpc>
              <a:buSzPct val="100000"/>
              <a:buFont typeface="Arial" charset="0"/>
              <a:buChar char=" "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  <a:sym typeface="Times New Roman" charset="0"/>
              </a:rPr>
              <a:t>Tsinghua University</a:t>
            </a:r>
            <a:endParaRPr lang="en-US" altLang="zh-CN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5" name="Rectangle 158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 dirty="0" smtClean="0">
                <a:ea typeface="SimSun" charset="0"/>
                <a:cs typeface="SimSun" charset="0"/>
              </a:rPr>
              <a:t>Paging</a:t>
            </a:r>
            <a:r>
              <a:rPr lang="en-US" altLang="zh-CN" dirty="0">
                <a:ea typeface="SimSun" charset="0"/>
                <a:cs typeface="SimSun" charset="0"/>
              </a:rPr>
              <a:t> </a:t>
            </a:r>
            <a:r>
              <a:rPr lang="en-US" altLang="zh-CN" dirty="0" smtClean="0">
                <a:ea typeface="SimSun" charset="0"/>
                <a:cs typeface="SimSun" charset="0"/>
              </a:rPr>
              <a:t>for VM</a:t>
            </a:r>
            <a:endParaRPr lang="en-US" altLang="zh-CN" dirty="0"/>
          </a:p>
        </p:txBody>
      </p:sp>
      <p:grpSp>
        <p:nvGrpSpPr>
          <p:cNvPr id="3" name="Group 2"/>
          <p:cNvGrpSpPr/>
          <p:nvPr/>
        </p:nvGrpSpPr>
        <p:grpSpPr>
          <a:xfrm>
            <a:off x="87312" y="1102411"/>
            <a:ext cx="8975888" cy="5490030"/>
            <a:chOff x="79375" y="1241425"/>
            <a:chExt cx="9056688" cy="5514975"/>
          </a:xfrm>
        </p:grpSpPr>
        <p:sp>
          <p:nvSpPr>
            <p:cNvPr id="168" name="Rectangle 170"/>
            <p:cNvSpPr>
              <a:spLocks noChangeArrowheads="1"/>
            </p:cNvSpPr>
            <p:nvPr/>
          </p:nvSpPr>
          <p:spPr bwMode="auto">
            <a:xfrm>
              <a:off x="1371600" y="5867400"/>
              <a:ext cx="2438400" cy="762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69" name="Rectangle 158"/>
            <p:cNvSpPr>
              <a:spLocks noChangeArrowheads="1"/>
            </p:cNvSpPr>
            <p:nvPr/>
          </p:nvSpPr>
          <p:spPr bwMode="auto">
            <a:xfrm>
              <a:off x="5791200" y="2590800"/>
              <a:ext cx="1981200" cy="60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70" name="Rectangle 157"/>
            <p:cNvSpPr>
              <a:spLocks noChangeArrowheads="1"/>
            </p:cNvSpPr>
            <p:nvPr/>
          </p:nvSpPr>
          <p:spPr bwMode="auto">
            <a:xfrm>
              <a:off x="1371600" y="3200400"/>
              <a:ext cx="6400800" cy="266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3856038" y="4757738"/>
              <a:ext cx="1727200" cy="1998662"/>
              <a:chOff x="3856038" y="4757738"/>
              <a:chExt cx="1727200" cy="1998662"/>
            </a:xfrm>
          </p:grpSpPr>
          <p:sp>
            <p:nvSpPr>
              <p:cNvPr id="172" name="Rectangle 3"/>
              <p:cNvSpPr>
                <a:spLocks noChangeArrowheads="1"/>
              </p:cNvSpPr>
              <p:nvPr/>
            </p:nvSpPr>
            <p:spPr bwMode="auto">
              <a:xfrm>
                <a:off x="3856038" y="4757738"/>
                <a:ext cx="1727200" cy="15589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latin typeface="Times" pitchFamily="18" charset="0"/>
                  <a:ea typeface="宋体" charset="-122"/>
                </a:endParaRPr>
              </a:p>
            </p:txBody>
          </p:sp>
          <p:sp>
            <p:nvSpPr>
              <p:cNvPr id="173" name="Rectangle 4"/>
              <p:cNvSpPr>
                <a:spLocks noChangeArrowheads="1"/>
              </p:cNvSpPr>
              <p:nvPr/>
            </p:nvSpPr>
            <p:spPr bwMode="auto">
              <a:xfrm>
                <a:off x="3935413" y="6362700"/>
                <a:ext cx="1479550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ctr" eaLnBrk="0" hangingPunct="0"/>
                <a:r>
                  <a:rPr lang="en-US" altLang="zh-CN" sz="2000" dirty="0">
                    <a:latin typeface="Arial" charset="0"/>
                    <a:ea typeface="宋体" pitchFamily="1" charset="-122"/>
                  </a:rPr>
                  <a:t>Page Table</a:t>
                </a:r>
              </a:p>
            </p:txBody>
          </p:sp>
          <p:sp>
            <p:nvSpPr>
              <p:cNvPr id="174" name="Rectangle 5"/>
              <p:cNvSpPr>
                <a:spLocks noChangeArrowheads="1"/>
              </p:cNvSpPr>
              <p:nvPr/>
            </p:nvSpPr>
            <p:spPr bwMode="auto">
              <a:xfrm>
                <a:off x="3860801" y="5092700"/>
                <a:ext cx="1714500" cy="304800"/>
              </a:xfrm>
              <a:prstGeom prst="rect">
                <a:avLst/>
              </a:prstGeom>
              <a:noFill/>
              <a:ln w="508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ea typeface="宋体" pitchFamily="1" charset="-122"/>
                </a:endParaRPr>
              </a:p>
            </p:txBody>
          </p:sp>
          <p:sp>
            <p:nvSpPr>
              <p:cNvPr id="175" name="Rectangle 6"/>
              <p:cNvSpPr>
                <a:spLocks noChangeArrowheads="1"/>
              </p:cNvSpPr>
              <p:nvPr/>
            </p:nvSpPr>
            <p:spPr bwMode="auto">
              <a:xfrm>
                <a:off x="3860801" y="5397500"/>
                <a:ext cx="1714500" cy="304800"/>
              </a:xfrm>
              <a:prstGeom prst="rect">
                <a:avLst/>
              </a:prstGeom>
              <a:noFill/>
              <a:ln w="508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ea typeface="宋体" pitchFamily="1" charset="-122"/>
                </a:endParaRPr>
              </a:p>
            </p:txBody>
          </p:sp>
          <p:sp>
            <p:nvSpPr>
              <p:cNvPr id="176" name="Rectangle 7"/>
              <p:cNvSpPr>
                <a:spLocks noChangeArrowheads="1"/>
              </p:cNvSpPr>
              <p:nvPr/>
            </p:nvSpPr>
            <p:spPr bwMode="auto">
              <a:xfrm>
                <a:off x="3860801" y="5702300"/>
                <a:ext cx="1714500" cy="304800"/>
              </a:xfrm>
              <a:prstGeom prst="rect">
                <a:avLst/>
              </a:prstGeom>
              <a:noFill/>
              <a:ln w="508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ea typeface="宋体" pitchFamily="1" charset="-122"/>
                </a:endParaRPr>
              </a:p>
            </p:txBody>
          </p:sp>
          <p:sp>
            <p:nvSpPr>
              <p:cNvPr id="177" name="Rectangle 8"/>
              <p:cNvSpPr>
                <a:spLocks noChangeArrowheads="1"/>
              </p:cNvSpPr>
              <p:nvPr/>
            </p:nvSpPr>
            <p:spPr bwMode="auto">
              <a:xfrm>
                <a:off x="3860801" y="6007100"/>
                <a:ext cx="1714500" cy="304800"/>
              </a:xfrm>
              <a:prstGeom prst="rect">
                <a:avLst/>
              </a:prstGeom>
              <a:noFill/>
              <a:ln w="508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ea typeface="宋体" pitchFamily="1" charset="-122"/>
                </a:endParaRPr>
              </a:p>
            </p:txBody>
          </p:sp>
          <p:sp>
            <p:nvSpPr>
              <p:cNvPr id="178" name="Rectangle 9"/>
              <p:cNvSpPr>
                <a:spLocks noChangeArrowheads="1"/>
              </p:cNvSpPr>
              <p:nvPr/>
            </p:nvSpPr>
            <p:spPr bwMode="auto">
              <a:xfrm>
                <a:off x="3860801" y="4787900"/>
                <a:ext cx="1714500" cy="304800"/>
              </a:xfrm>
              <a:prstGeom prst="rect">
                <a:avLst/>
              </a:prstGeom>
              <a:noFill/>
              <a:ln w="508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ea typeface="宋体" pitchFamily="1" charset="-122"/>
                </a:endParaRPr>
              </a:p>
            </p:txBody>
          </p:sp>
        </p:grpSp>
        <p:sp>
          <p:nvSpPr>
            <p:cNvPr id="179" name="Rectangle 11"/>
            <p:cNvSpPr txBox="1">
              <a:spLocks noChangeArrowheads="1"/>
            </p:cNvSpPr>
            <p:nvPr/>
          </p:nvSpPr>
          <p:spPr bwMode="auto">
            <a:xfrm>
              <a:off x="3216275" y="1241425"/>
              <a:ext cx="3673475" cy="134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487" tIns="44450" rIns="90487" bIns="44450" numCol="1" anchor="t" anchorCtr="0" compatLnSpc="1">
              <a:prstTxWarp prst="textNoShape">
                <a:avLst/>
              </a:prstTxWarp>
            </a:bodyPr>
            <a:lstStyle>
              <a:lvl1pPr marL="0" indent="0" algn="ctr" defTabSz="0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None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MS PGothic" charset="0"/>
                </a:defRPr>
              </a:lvl1pPr>
              <a:lvl2pPr marL="457200" indent="0" algn="ctr" defTabSz="0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Wingdings" charset="0"/>
                <a:buNone/>
                <a:defRPr sz="2000">
                  <a:solidFill>
                    <a:schemeClr val="folHlink"/>
                  </a:solidFill>
                  <a:latin typeface="+mn-lt"/>
                  <a:ea typeface="+mn-ea"/>
                  <a:cs typeface="+mn-cs"/>
                  <a:sym typeface="MS PGothic" charset="0"/>
                </a:defRPr>
              </a:lvl2pPr>
              <a:lvl3pPr marL="914400" indent="0" algn="ctr" defTabSz="0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buNone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MS PGothic" charset="0"/>
                </a:defRPr>
              </a:lvl3pPr>
              <a:lvl4pPr marL="1371600" indent="0" algn="ctr" defTabSz="0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5000"/>
                <a:buFont typeface="Monotype Sorts" charset="0"/>
                <a:buNone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MS PGothic" charset="0"/>
                </a:defRPr>
              </a:lvl4pPr>
              <a:lvl5pPr marL="1828800" indent="0" algn="ctr" defTabSz="0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Monotype Sorts" charset="0"/>
                <a:buNone/>
                <a:defRPr sz="14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MS PGothic" charset="0"/>
                </a:defRPr>
              </a:lvl5pPr>
              <a:lvl6pPr marL="2286000" indent="0" algn="ctr" defTabSz="0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Monotype Sorts" charset="0"/>
                <a:buNone/>
                <a:defRPr sz="14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MS PGothic" charset="0"/>
                </a:defRPr>
              </a:lvl6pPr>
              <a:lvl7pPr marL="2743200" indent="0" algn="ctr" defTabSz="0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Monotype Sorts" charset="0"/>
                <a:buNone/>
                <a:defRPr sz="14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MS PGothic" charset="0"/>
                </a:defRPr>
              </a:lvl7pPr>
              <a:lvl8pPr marL="3200400" indent="0" algn="ctr" defTabSz="0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Monotype Sorts" charset="0"/>
                <a:buNone/>
                <a:defRPr sz="14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MS PGothic" charset="0"/>
                </a:defRPr>
              </a:lvl8pPr>
              <a:lvl9pPr marL="3657600" indent="0" algn="ctr" defTabSz="0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Monotype Sorts" charset="0"/>
                <a:buNone/>
                <a:defRPr sz="14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MS PGothic" charset="0"/>
                </a:defRPr>
              </a:lvl9pPr>
            </a:lstStyle>
            <a:p>
              <a:r>
                <a:rPr lang="en-US" altLang="zh-CN" smtClean="0">
                  <a:ea typeface="宋体" pitchFamily="1" charset="-122"/>
                </a:rPr>
                <a:t>A </a:t>
              </a:r>
              <a:r>
                <a:rPr lang="en-US" altLang="zh-CN" i="1" smtClean="0">
                  <a:solidFill>
                    <a:schemeClr val="hlink"/>
                  </a:solidFill>
                  <a:ea typeface="宋体" pitchFamily="1" charset="-122"/>
                </a:rPr>
                <a:t>page table</a:t>
              </a:r>
              <a:r>
                <a:rPr lang="en-US" altLang="zh-CN" smtClean="0">
                  <a:ea typeface="宋体" pitchFamily="1" charset="-122"/>
                </a:rPr>
                <a:t> maps logical pages to physical frames</a:t>
              </a:r>
              <a:endParaRPr lang="en-US" altLang="zh-CN">
                <a:ea typeface="宋体" pitchFamily="1" charset="-122"/>
              </a:endParaRPr>
            </a:p>
          </p:txBody>
        </p:sp>
        <p:sp>
          <p:nvSpPr>
            <p:cNvPr id="180" name="Rectangle 12"/>
            <p:cNvSpPr>
              <a:spLocks noChangeArrowheads="1"/>
            </p:cNvSpPr>
            <p:nvPr/>
          </p:nvSpPr>
          <p:spPr bwMode="auto">
            <a:xfrm>
              <a:off x="8064500" y="1295400"/>
              <a:ext cx="965200" cy="5207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pitchFamily="18" charset="0"/>
                <a:ea typeface="宋体" charset="-122"/>
              </a:endParaRPr>
            </a:p>
          </p:txBody>
        </p:sp>
        <p:sp>
          <p:nvSpPr>
            <p:cNvPr id="181" name="Rectangle 13"/>
            <p:cNvSpPr>
              <a:spLocks noChangeArrowheads="1"/>
            </p:cNvSpPr>
            <p:nvPr/>
          </p:nvSpPr>
          <p:spPr bwMode="auto">
            <a:xfrm>
              <a:off x="190500" y="1346200"/>
              <a:ext cx="965200" cy="5181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pitchFamily="18" charset="0"/>
                <a:ea typeface="宋体" charset="-122"/>
              </a:endParaRPr>
            </a:p>
          </p:txBody>
        </p:sp>
        <p:sp>
          <p:nvSpPr>
            <p:cNvPr id="182" name="Oval 14"/>
            <p:cNvSpPr>
              <a:spLocks noChangeArrowheads="1"/>
            </p:cNvSpPr>
            <p:nvPr/>
          </p:nvSpPr>
          <p:spPr bwMode="auto">
            <a:xfrm>
              <a:off x="1879600" y="2400300"/>
              <a:ext cx="774700" cy="673100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lIns="90487" tIns="44450" rIns="90487" bIns="44450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Arial" charset="0"/>
                  <a:ea typeface="宋体" charset="-122"/>
                </a:rPr>
                <a:t>CPU</a:t>
              </a:r>
              <a:endParaRPr lang="en-US" altLang="zh-CN" sz="2000" b="1">
                <a:solidFill>
                  <a:schemeClr val="accent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3" name="Line 15"/>
            <p:cNvSpPr>
              <a:spLocks noChangeShapeType="1"/>
            </p:cNvSpPr>
            <p:nvPr/>
          </p:nvSpPr>
          <p:spPr bwMode="auto">
            <a:xfrm flipH="1">
              <a:off x="3048000" y="4445000"/>
              <a:ext cx="35687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Line 16"/>
            <p:cNvSpPr>
              <a:spLocks noChangeShapeType="1"/>
            </p:cNvSpPr>
            <p:nvPr/>
          </p:nvSpPr>
          <p:spPr bwMode="auto">
            <a:xfrm flipH="1">
              <a:off x="2171700" y="5257800"/>
              <a:ext cx="1600200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" name="Rectangle 17"/>
            <p:cNvSpPr>
              <a:spLocks noChangeArrowheads="1"/>
            </p:cNvSpPr>
            <p:nvPr/>
          </p:nvSpPr>
          <p:spPr bwMode="auto">
            <a:xfrm>
              <a:off x="203200" y="1358900"/>
              <a:ext cx="977900" cy="5194300"/>
            </a:xfrm>
            <a:prstGeom prst="rect">
              <a:avLst/>
            </a:prstGeom>
            <a:solidFill>
              <a:srgbClr val="C0FE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 eaLnBrk="0" hangingPunct="0"/>
              <a:endParaRPr lang="zh-CN" altLang="en-US" sz="800">
                <a:ea typeface="宋体" pitchFamily="1" charset="-122"/>
              </a:endParaRPr>
            </a:p>
            <a:p>
              <a:pPr algn="ctr" eaLnBrk="0" hangingPunct="0"/>
              <a:endParaRPr lang="zh-CN" altLang="en-US" sz="800">
                <a:ea typeface="宋体" pitchFamily="1" charset="-122"/>
              </a:endParaRPr>
            </a:p>
          </p:txBody>
        </p:sp>
        <p:grpSp>
          <p:nvGrpSpPr>
            <p:cNvPr id="186" name="Group 185"/>
            <p:cNvGrpSpPr/>
            <p:nvPr/>
          </p:nvGrpSpPr>
          <p:grpSpPr>
            <a:xfrm>
              <a:off x="192088" y="1346200"/>
              <a:ext cx="966787" cy="1031875"/>
              <a:chOff x="192088" y="1346200"/>
              <a:chExt cx="966787" cy="1031875"/>
            </a:xfrm>
          </p:grpSpPr>
          <p:sp>
            <p:nvSpPr>
              <p:cNvPr id="187" name="Rectangle 19"/>
              <p:cNvSpPr>
                <a:spLocks noChangeArrowheads="1"/>
              </p:cNvSpPr>
              <p:nvPr/>
            </p:nvSpPr>
            <p:spPr bwMode="auto">
              <a:xfrm>
                <a:off x="192088" y="1346200"/>
                <a:ext cx="966787" cy="1031875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ea typeface="宋体" pitchFamily="1" charset="-122"/>
                </a:endParaRPr>
              </a:p>
            </p:txBody>
          </p:sp>
          <p:sp>
            <p:nvSpPr>
              <p:cNvPr id="188" name="Line 20"/>
              <p:cNvSpPr>
                <a:spLocks noChangeShapeType="1"/>
              </p:cNvSpPr>
              <p:nvPr/>
            </p:nvSpPr>
            <p:spPr bwMode="auto">
              <a:xfrm>
                <a:off x="203200" y="22352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9" name="Line 21"/>
              <p:cNvSpPr>
                <a:spLocks noChangeShapeType="1"/>
              </p:cNvSpPr>
              <p:nvPr/>
            </p:nvSpPr>
            <p:spPr bwMode="auto">
              <a:xfrm>
                <a:off x="203200" y="20828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" name="Line 22"/>
              <p:cNvSpPr>
                <a:spLocks noChangeShapeType="1"/>
              </p:cNvSpPr>
              <p:nvPr/>
            </p:nvSpPr>
            <p:spPr bwMode="auto">
              <a:xfrm>
                <a:off x="203200" y="19304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1" name="Line 23"/>
              <p:cNvSpPr>
                <a:spLocks noChangeShapeType="1"/>
              </p:cNvSpPr>
              <p:nvPr/>
            </p:nvSpPr>
            <p:spPr bwMode="auto">
              <a:xfrm>
                <a:off x="203200" y="17780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2" name="Line 24"/>
              <p:cNvSpPr>
                <a:spLocks noChangeShapeType="1"/>
              </p:cNvSpPr>
              <p:nvPr/>
            </p:nvSpPr>
            <p:spPr bwMode="auto">
              <a:xfrm>
                <a:off x="203200" y="16256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" name="Line 25"/>
              <p:cNvSpPr>
                <a:spLocks noChangeShapeType="1"/>
              </p:cNvSpPr>
              <p:nvPr/>
            </p:nvSpPr>
            <p:spPr bwMode="auto">
              <a:xfrm>
                <a:off x="203200" y="14732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4" name="Rectangle 26"/>
            <p:cNvSpPr>
              <a:spLocks noChangeArrowheads="1"/>
            </p:cNvSpPr>
            <p:nvPr/>
          </p:nvSpPr>
          <p:spPr bwMode="auto">
            <a:xfrm>
              <a:off x="203200" y="4749800"/>
              <a:ext cx="977900" cy="152400"/>
            </a:xfrm>
            <a:prstGeom prst="rect">
              <a:avLst/>
            </a:prstGeom>
            <a:solidFill>
              <a:srgbClr val="F39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 eaLnBrk="0" hangingPunct="0"/>
              <a:endParaRPr lang="zh-CN" altLang="en-US" sz="800">
                <a:ea typeface="宋体" pitchFamily="1" charset="-122"/>
              </a:endParaRPr>
            </a:p>
            <a:p>
              <a:pPr algn="ctr" eaLnBrk="0" hangingPunct="0"/>
              <a:endParaRPr lang="zh-CN" altLang="en-US" sz="800">
                <a:ea typeface="宋体" pitchFamily="1" charset="-122"/>
              </a:endParaRPr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192088" y="5511800"/>
              <a:ext cx="966787" cy="1031875"/>
              <a:chOff x="192088" y="5511800"/>
              <a:chExt cx="966787" cy="1031875"/>
            </a:xfrm>
          </p:grpSpPr>
          <p:sp>
            <p:nvSpPr>
              <p:cNvPr id="196" name="Rectangle 28"/>
              <p:cNvSpPr>
                <a:spLocks noChangeArrowheads="1"/>
              </p:cNvSpPr>
              <p:nvPr/>
            </p:nvSpPr>
            <p:spPr bwMode="auto">
              <a:xfrm>
                <a:off x="192088" y="5511800"/>
                <a:ext cx="966787" cy="1031875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ea typeface="宋体" pitchFamily="1" charset="-122"/>
                </a:endParaRPr>
              </a:p>
            </p:txBody>
          </p:sp>
          <p:sp>
            <p:nvSpPr>
              <p:cNvPr id="197" name="Line 29"/>
              <p:cNvSpPr>
                <a:spLocks noChangeShapeType="1"/>
              </p:cNvSpPr>
              <p:nvPr/>
            </p:nvSpPr>
            <p:spPr bwMode="auto">
              <a:xfrm>
                <a:off x="203200" y="64008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8" name="Line 30"/>
              <p:cNvSpPr>
                <a:spLocks noChangeShapeType="1"/>
              </p:cNvSpPr>
              <p:nvPr/>
            </p:nvSpPr>
            <p:spPr bwMode="auto">
              <a:xfrm>
                <a:off x="203200" y="62484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9" name="Line 31"/>
              <p:cNvSpPr>
                <a:spLocks noChangeShapeType="1"/>
              </p:cNvSpPr>
              <p:nvPr/>
            </p:nvSpPr>
            <p:spPr bwMode="auto">
              <a:xfrm>
                <a:off x="203200" y="60960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" name="Line 32"/>
              <p:cNvSpPr>
                <a:spLocks noChangeShapeType="1"/>
              </p:cNvSpPr>
              <p:nvPr/>
            </p:nvSpPr>
            <p:spPr bwMode="auto">
              <a:xfrm>
                <a:off x="203200" y="59436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1" name="Line 33"/>
              <p:cNvSpPr>
                <a:spLocks noChangeShapeType="1"/>
              </p:cNvSpPr>
              <p:nvPr/>
            </p:nvSpPr>
            <p:spPr bwMode="auto">
              <a:xfrm>
                <a:off x="203200" y="57912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2" name="Line 34"/>
              <p:cNvSpPr>
                <a:spLocks noChangeShapeType="1"/>
              </p:cNvSpPr>
              <p:nvPr/>
            </p:nvSpPr>
            <p:spPr bwMode="auto">
              <a:xfrm>
                <a:off x="203200" y="56388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3" name="Group 202"/>
            <p:cNvGrpSpPr/>
            <p:nvPr/>
          </p:nvGrpSpPr>
          <p:grpSpPr>
            <a:xfrm>
              <a:off x="192088" y="4470400"/>
              <a:ext cx="966787" cy="1031875"/>
              <a:chOff x="192088" y="4470400"/>
              <a:chExt cx="966787" cy="1031875"/>
            </a:xfrm>
          </p:grpSpPr>
          <p:sp>
            <p:nvSpPr>
              <p:cNvPr id="204" name="Rectangle 36"/>
              <p:cNvSpPr>
                <a:spLocks noChangeArrowheads="1"/>
              </p:cNvSpPr>
              <p:nvPr/>
            </p:nvSpPr>
            <p:spPr bwMode="auto">
              <a:xfrm>
                <a:off x="192088" y="4470400"/>
                <a:ext cx="966787" cy="1031875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ea typeface="宋体" pitchFamily="1" charset="-122"/>
                </a:endParaRPr>
              </a:p>
            </p:txBody>
          </p:sp>
          <p:sp>
            <p:nvSpPr>
              <p:cNvPr id="205" name="Line 37"/>
              <p:cNvSpPr>
                <a:spLocks noChangeShapeType="1"/>
              </p:cNvSpPr>
              <p:nvPr/>
            </p:nvSpPr>
            <p:spPr bwMode="auto">
              <a:xfrm>
                <a:off x="203200" y="53594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" name="Line 38"/>
              <p:cNvSpPr>
                <a:spLocks noChangeShapeType="1"/>
              </p:cNvSpPr>
              <p:nvPr/>
            </p:nvSpPr>
            <p:spPr bwMode="auto">
              <a:xfrm>
                <a:off x="203200" y="52070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" name="Line 39"/>
              <p:cNvSpPr>
                <a:spLocks noChangeShapeType="1"/>
              </p:cNvSpPr>
              <p:nvPr/>
            </p:nvSpPr>
            <p:spPr bwMode="auto">
              <a:xfrm>
                <a:off x="203200" y="50546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" name="Line 40"/>
              <p:cNvSpPr>
                <a:spLocks noChangeShapeType="1"/>
              </p:cNvSpPr>
              <p:nvPr/>
            </p:nvSpPr>
            <p:spPr bwMode="auto">
              <a:xfrm>
                <a:off x="203200" y="49022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" name="Line 41"/>
              <p:cNvSpPr>
                <a:spLocks noChangeShapeType="1"/>
              </p:cNvSpPr>
              <p:nvPr/>
            </p:nvSpPr>
            <p:spPr bwMode="auto">
              <a:xfrm>
                <a:off x="203200" y="47498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" name="Line 42"/>
              <p:cNvSpPr>
                <a:spLocks noChangeShapeType="1"/>
              </p:cNvSpPr>
              <p:nvPr/>
            </p:nvSpPr>
            <p:spPr bwMode="auto">
              <a:xfrm>
                <a:off x="203200" y="45974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1" name="Group 210"/>
            <p:cNvGrpSpPr/>
            <p:nvPr/>
          </p:nvGrpSpPr>
          <p:grpSpPr>
            <a:xfrm>
              <a:off x="192088" y="3429000"/>
              <a:ext cx="966787" cy="1031875"/>
              <a:chOff x="192088" y="3429000"/>
              <a:chExt cx="966787" cy="1031875"/>
            </a:xfrm>
          </p:grpSpPr>
          <p:sp>
            <p:nvSpPr>
              <p:cNvPr id="212" name="Rectangle 44"/>
              <p:cNvSpPr>
                <a:spLocks noChangeArrowheads="1"/>
              </p:cNvSpPr>
              <p:nvPr/>
            </p:nvSpPr>
            <p:spPr bwMode="auto">
              <a:xfrm>
                <a:off x="192088" y="3429000"/>
                <a:ext cx="966787" cy="1031875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ea typeface="宋体" pitchFamily="1" charset="-122"/>
                </a:endParaRPr>
              </a:p>
            </p:txBody>
          </p:sp>
          <p:sp>
            <p:nvSpPr>
              <p:cNvPr id="213" name="Line 45"/>
              <p:cNvSpPr>
                <a:spLocks noChangeShapeType="1"/>
              </p:cNvSpPr>
              <p:nvPr/>
            </p:nvSpPr>
            <p:spPr bwMode="auto">
              <a:xfrm>
                <a:off x="203200" y="43180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" name="Line 46"/>
              <p:cNvSpPr>
                <a:spLocks noChangeShapeType="1"/>
              </p:cNvSpPr>
              <p:nvPr/>
            </p:nvSpPr>
            <p:spPr bwMode="auto">
              <a:xfrm>
                <a:off x="203200" y="41656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" name="Line 47"/>
              <p:cNvSpPr>
                <a:spLocks noChangeShapeType="1"/>
              </p:cNvSpPr>
              <p:nvPr/>
            </p:nvSpPr>
            <p:spPr bwMode="auto">
              <a:xfrm>
                <a:off x="203200" y="40132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" name="Line 48"/>
              <p:cNvSpPr>
                <a:spLocks noChangeShapeType="1"/>
              </p:cNvSpPr>
              <p:nvPr/>
            </p:nvSpPr>
            <p:spPr bwMode="auto">
              <a:xfrm>
                <a:off x="203200" y="38608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" name="Line 49"/>
              <p:cNvSpPr>
                <a:spLocks noChangeShapeType="1"/>
              </p:cNvSpPr>
              <p:nvPr/>
            </p:nvSpPr>
            <p:spPr bwMode="auto">
              <a:xfrm>
                <a:off x="203200" y="37084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" name="Line 50"/>
              <p:cNvSpPr>
                <a:spLocks noChangeShapeType="1"/>
              </p:cNvSpPr>
              <p:nvPr/>
            </p:nvSpPr>
            <p:spPr bwMode="auto">
              <a:xfrm>
                <a:off x="203200" y="35560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192088" y="2387600"/>
              <a:ext cx="966787" cy="1031875"/>
              <a:chOff x="192088" y="2387600"/>
              <a:chExt cx="966787" cy="1031875"/>
            </a:xfrm>
          </p:grpSpPr>
          <p:sp>
            <p:nvSpPr>
              <p:cNvPr id="220" name="Rectangle 52"/>
              <p:cNvSpPr>
                <a:spLocks noChangeArrowheads="1"/>
              </p:cNvSpPr>
              <p:nvPr/>
            </p:nvSpPr>
            <p:spPr bwMode="auto">
              <a:xfrm>
                <a:off x="192088" y="2387600"/>
                <a:ext cx="966787" cy="1031875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ea typeface="宋体" pitchFamily="1" charset="-122"/>
                </a:endParaRPr>
              </a:p>
            </p:txBody>
          </p:sp>
          <p:sp>
            <p:nvSpPr>
              <p:cNvPr id="221" name="Line 53"/>
              <p:cNvSpPr>
                <a:spLocks noChangeShapeType="1"/>
              </p:cNvSpPr>
              <p:nvPr/>
            </p:nvSpPr>
            <p:spPr bwMode="auto">
              <a:xfrm>
                <a:off x="203200" y="32766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" name="Line 54"/>
              <p:cNvSpPr>
                <a:spLocks noChangeShapeType="1"/>
              </p:cNvSpPr>
              <p:nvPr/>
            </p:nvSpPr>
            <p:spPr bwMode="auto">
              <a:xfrm>
                <a:off x="203200" y="31242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3" name="Line 55"/>
              <p:cNvSpPr>
                <a:spLocks noChangeShapeType="1"/>
              </p:cNvSpPr>
              <p:nvPr/>
            </p:nvSpPr>
            <p:spPr bwMode="auto">
              <a:xfrm>
                <a:off x="203200" y="29718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4" name="Line 56"/>
              <p:cNvSpPr>
                <a:spLocks noChangeShapeType="1"/>
              </p:cNvSpPr>
              <p:nvPr/>
            </p:nvSpPr>
            <p:spPr bwMode="auto">
              <a:xfrm>
                <a:off x="203200" y="28194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" name="Line 57"/>
              <p:cNvSpPr>
                <a:spLocks noChangeShapeType="1"/>
              </p:cNvSpPr>
              <p:nvPr/>
            </p:nvSpPr>
            <p:spPr bwMode="auto">
              <a:xfrm>
                <a:off x="203200" y="26670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" name="Line 58"/>
              <p:cNvSpPr>
                <a:spLocks noChangeShapeType="1"/>
              </p:cNvSpPr>
              <p:nvPr/>
            </p:nvSpPr>
            <p:spPr bwMode="auto">
              <a:xfrm>
                <a:off x="203200" y="25146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7" name="Rectangle 59"/>
            <p:cNvSpPr>
              <a:spLocks noChangeArrowheads="1"/>
            </p:cNvSpPr>
            <p:nvPr/>
          </p:nvSpPr>
          <p:spPr bwMode="auto">
            <a:xfrm>
              <a:off x="173038" y="4613275"/>
              <a:ext cx="942975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000" b="1">
                  <a:latin typeface="Courier New" pitchFamily="1" charset="0"/>
                  <a:ea typeface="宋体" pitchFamily="1" charset="-122"/>
                </a:rPr>
                <a:t>(</a:t>
              </a:r>
              <a:r>
                <a:rPr lang="en-US" altLang="zh-CN" sz="2000" b="1" i="1">
                  <a:latin typeface="Courier New" pitchFamily="1" charset="0"/>
                  <a:ea typeface="宋体" pitchFamily="1" charset="-122"/>
                </a:rPr>
                <a:t>p</a:t>
              </a:r>
              <a:r>
                <a:rPr lang="en-US" altLang="zh-CN" sz="2000" b="1">
                  <a:latin typeface="Courier New" pitchFamily="1" charset="0"/>
                  <a:ea typeface="宋体" pitchFamily="1" charset="-122"/>
                </a:rPr>
                <a:t>,</a:t>
              </a:r>
              <a:r>
                <a:rPr lang="en-US" altLang="zh-CN" sz="2000" b="1" i="1">
                  <a:latin typeface="Courier New" pitchFamily="1" charset="0"/>
                  <a:ea typeface="宋体" pitchFamily="1" charset="-122"/>
                </a:rPr>
                <a:t>o</a:t>
              </a:r>
              <a:r>
                <a:rPr lang="en-US" altLang="zh-CN" sz="2000" b="1">
                  <a:latin typeface="Courier New" pitchFamily="1" charset="0"/>
                  <a:ea typeface="宋体" pitchFamily="1" charset="-122"/>
                </a:rPr>
                <a:t>)</a:t>
              </a:r>
            </a:p>
          </p:txBody>
        </p:sp>
        <p:sp>
          <p:nvSpPr>
            <p:cNvPr id="228" name="Rectangle 60"/>
            <p:cNvSpPr>
              <a:spLocks noChangeArrowheads="1"/>
            </p:cNvSpPr>
            <p:nvPr/>
          </p:nvSpPr>
          <p:spPr bwMode="auto">
            <a:xfrm>
              <a:off x="3224213" y="5618163"/>
              <a:ext cx="469900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eaLnBrk="0" hangingPunct="0"/>
              <a:r>
                <a:rPr lang="en-US" altLang="zh-CN" i="1">
                  <a:solidFill>
                    <a:schemeClr val="folHlink"/>
                  </a:solidFill>
                  <a:ea typeface="宋体" pitchFamily="1" charset="-122"/>
                </a:rPr>
                <a:t>p</a:t>
              </a:r>
            </a:p>
          </p:txBody>
        </p:sp>
        <p:sp>
          <p:nvSpPr>
            <p:cNvPr id="229" name="Rectangle 61"/>
            <p:cNvSpPr>
              <a:spLocks noChangeArrowheads="1"/>
            </p:cNvSpPr>
            <p:nvPr/>
          </p:nvSpPr>
          <p:spPr bwMode="auto">
            <a:xfrm>
              <a:off x="79375" y="3097213"/>
              <a:ext cx="1192213" cy="130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2000" i="1">
                  <a:solidFill>
                    <a:schemeClr val="hlink"/>
                  </a:solidFill>
                  <a:ea typeface="宋体" pitchFamily="1" charset="-122"/>
                </a:rPr>
                <a:t>P</a:t>
              </a:r>
              <a:r>
                <a:rPr lang="en-US" altLang="zh-CN" sz="2000">
                  <a:solidFill>
                    <a:schemeClr val="hlink"/>
                  </a:solidFill>
                  <a:ea typeface="宋体" pitchFamily="1" charset="-122"/>
                </a:rPr>
                <a:t>’s</a:t>
              </a:r>
            </a:p>
            <a:p>
              <a:pPr algn="ctr" eaLnBrk="0" hangingPunct="0"/>
              <a:r>
                <a:rPr lang="en-US" altLang="zh-CN" sz="2000">
                  <a:solidFill>
                    <a:schemeClr val="hlink"/>
                  </a:solidFill>
                  <a:ea typeface="宋体" pitchFamily="1" charset="-122"/>
                </a:rPr>
                <a:t>Logical</a:t>
              </a:r>
            </a:p>
            <a:p>
              <a:pPr algn="ctr" eaLnBrk="0" hangingPunct="0"/>
              <a:r>
                <a:rPr lang="en-US" altLang="zh-CN" sz="2000">
                  <a:solidFill>
                    <a:schemeClr val="hlink"/>
                  </a:solidFill>
                  <a:ea typeface="宋体" pitchFamily="1" charset="-122"/>
                </a:rPr>
                <a:t>Address</a:t>
              </a:r>
            </a:p>
            <a:p>
              <a:pPr algn="ctr" eaLnBrk="0" hangingPunct="0"/>
              <a:r>
                <a:rPr lang="en-US" altLang="zh-CN" sz="2000">
                  <a:solidFill>
                    <a:schemeClr val="hlink"/>
                  </a:solidFill>
                  <a:ea typeface="宋体" pitchFamily="1" charset="-122"/>
                </a:rPr>
                <a:t>Space</a:t>
              </a:r>
            </a:p>
          </p:txBody>
        </p:sp>
        <p:sp>
          <p:nvSpPr>
            <p:cNvPr id="230" name="Rectangle 62"/>
            <p:cNvSpPr>
              <a:spLocks noChangeArrowheads="1"/>
            </p:cNvSpPr>
            <p:nvPr/>
          </p:nvSpPr>
          <p:spPr bwMode="auto">
            <a:xfrm>
              <a:off x="8077200" y="1308100"/>
              <a:ext cx="977900" cy="51943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 eaLnBrk="0" hangingPunct="0"/>
              <a:endParaRPr lang="zh-CN" altLang="en-US" sz="800">
                <a:ea typeface="宋体" pitchFamily="1" charset="-122"/>
              </a:endParaRPr>
            </a:p>
            <a:p>
              <a:pPr algn="ctr" eaLnBrk="0" hangingPunct="0"/>
              <a:endParaRPr lang="zh-CN" altLang="en-US" sz="800">
                <a:ea typeface="宋体" pitchFamily="1" charset="-122"/>
              </a:endParaRPr>
            </a:p>
          </p:txBody>
        </p:sp>
        <p:sp>
          <p:nvSpPr>
            <p:cNvPr id="231" name="Line 63"/>
            <p:cNvSpPr>
              <a:spLocks noChangeShapeType="1"/>
            </p:cNvSpPr>
            <p:nvPr/>
          </p:nvSpPr>
          <p:spPr bwMode="auto">
            <a:xfrm>
              <a:off x="8077200" y="2184400"/>
              <a:ext cx="9445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2" name="Line 64"/>
            <p:cNvSpPr>
              <a:spLocks noChangeShapeType="1"/>
            </p:cNvSpPr>
            <p:nvPr/>
          </p:nvSpPr>
          <p:spPr bwMode="auto">
            <a:xfrm>
              <a:off x="8077200" y="2032000"/>
              <a:ext cx="9445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" name="Line 65"/>
            <p:cNvSpPr>
              <a:spLocks noChangeShapeType="1"/>
            </p:cNvSpPr>
            <p:nvPr/>
          </p:nvSpPr>
          <p:spPr bwMode="auto">
            <a:xfrm>
              <a:off x="8077200" y="1879600"/>
              <a:ext cx="9445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" name="Line 66"/>
            <p:cNvSpPr>
              <a:spLocks noChangeShapeType="1"/>
            </p:cNvSpPr>
            <p:nvPr/>
          </p:nvSpPr>
          <p:spPr bwMode="auto">
            <a:xfrm>
              <a:off x="8077200" y="1422400"/>
              <a:ext cx="9445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5" name="Group 234"/>
            <p:cNvGrpSpPr/>
            <p:nvPr/>
          </p:nvGrpSpPr>
          <p:grpSpPr>
            <a:xfrm>
              <a:off x="8066088" y="5461000"/>
              <a:ext cx="966787" cy="1031875"/>
              <a:chOff x="8066088" y="5461000"/>
              <a:chExt cx="966787" cy="1031875"/>
            </a:xfrm>
          </p:grpSpPr>
          <p:sp>
            <p:nvSpPr>
              <p:cNvPr id="236" name="Rectangle 68"/>
              <p:cNvSpPr>
                <a:spLocks noChangeArrowheads="1"/>
              </p:cNvSpPr>
              <p:nvPr/>
            </p:nvSpPr>
            <p:spPr bwMode="auto">
              <a:xfrm>
                <a:off x="8066088" y="5461000"/>
                <a:ext cx="966787" cy="1031875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ea typeface="宋体" pitchFamily="1" charset="-122"/>
                </a:endParaRPr>
              </a:p>
            </p:txBody>
          </p:sp>
          <p:sp>
            <p:nvSpPr>
              <p:cNvPr id="237" name="Line 69"/>
              <p:cNvSpPr>
                <a:spLocks noChangeShapeType="1"/>
              </p:cNvSpPr>
              <p:nvPr/>
            </p:nvSpPr>
            <p:spPr bwMode="auto">
              <a:xfrm>
                <a:off x="8077200" y="63500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8" name="Line 70"/>
              <p:cNvSpPr>
                <a:spLocks noChangeShapeType="1"/>
              </p:cNvSpPr>
              <p:nvPr/>
            </p:nvSpPr>
            <p:spPr bwMode="auto">
              <a:xfrm>
                <a:off x="8077200" y="61976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" name="Line 71"/>
              <p:cNvSpPr>
                <a:spLocks noChangeShapeType="1"/>
              </p:cNvSpPr>
              <p:nvPr/>
            </p:nvSpPr>
            <p:spPr bwMode="auto">
              <a:xfrm>
                <a:off x="8077200" y="60452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" name="Line 72"/>
              <p:cNvSpPr>
                <a:spLocks noChangeShapeType="1"/>
              </p:cNvSpPr>
              <p:nvPr/>
            </p:nvSpPr>
            <p:spPr bwMode="auto">
              <a:xfrm>
                <a:off x="8077200" y="58928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" name="Line 73"/>
              <p:cNvSpPr>
                <a:spLocks noChangeShapeType="1"/>
              </p:cNvSpPr>
              <p:nvPr/>
            </p:nvSpPr>
            <p:spPr bwMode="auto">
              <a:xfrm>
                <a:off x="8077200" y="57404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2" name="Line 74"/>
              <p:cNvSpPr>
                <a:spLocks noChangeShapeType="1"/>
              </p:cNvSpPr>
              <p:nvPr/>
            </p:nvSpPr>
            <p:spPr bwMode="auto">
              <a:xfrm>
                <a:off x="8077200" y="55880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3" name="Group 242"/>
            <p:cNvGrpSpPr/>
            <p:nvPr/>
          </p:nvGrpSpPr>
          <p:grpSpPr>
            <a:xfrm>
              <a:off x="8066088" y="4419600"/>
              <a:ext cx="966787" cy="1031875"/>
              <a:chOff x="8066088" y="4419600"/>
              <a:chExt cx="966787" cy="1031875"/>
            </a:xfrm>
          </p:grpSpPr>
          <p:sp>
            <p:nvSpPr>
              <p:cNvPr id="244" name="Rectangle 76"/>
              <p:cNvSpPr>
                <a:spLocks noChangeArrowheads="1"/>
              </p:cNvSpPr>
              <p:nvPr/>
            </p:nvSpPr>
            <p:spPr bwMode="auto">
              <a:xfrm>
                <a:off x="8066088" y="4419600"/>
                <a:ext cx="966787" cy="1031875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ea typeface="宋体" pitchFamily="1" charset="-122"/>
                </a:endParaRPr>
              </a:p>
            </p:txBody>
          </p:sp>
          <p:sp>
            <p:nvSpPr>
              <p:cNvPr id="245" name="Line 77"/>
              <p:cNvSpPr>
                <a:spLocks noChangeShapeType="1"/>
              </p:cNvSpPr>
              <p:nvPr/>
            </p:nvSpPr>
            <p:spPr bwMode="auto">
              <a:xfrm>
                <a:off x="8077200" y="53086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" name="Line 78"/>
              <p:cNvSpPr>
                <a:spLocks noChangeShapeType="1"/>
              </p:cNvSpPr>
              <p:nvPr/>
            </p:nvSpPr>
            <p:spPr bwMode="auto">
              <a:xfrm>
                <a:off x="8077200" y="51562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" name="Line 79"/>
              <p:cNvSpPr>
                <a:spLocks noChangeShapeType="1"/>
              </p:cNvSpPr>
              <p:nvPr/>
            </p:nvSpPr>
            <p:spPr bwMode="auto">
              <a:xfrm>
                <a:off x="8077200" y="50038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" name="Line 80"/>
              <p:cNvSpPr>
                <a:spLocks noChangeShapeType="1"/>
              </p:cNvSpPr>
              <p:nvPr/>
            </p:nvSpPr>
            <p:spPr bwMode="auto">
              <a:xfrm>
                <a:off x="8077200" y="48514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" name="Line 81"/>
              <p:cNvSpPr>
                <a:spLocks noChangeShapeType="1"/>
              </p:cNvSpPr>
              <p:nvPr/>
            </p:nvSpPr>
            <p:spPr bwMode="auto">
              <a:xfrm>
                <a:off x="8077200" y="46990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0" name="Line 82"/>
              <p:cNvSpPr>
                <a:spLocks noChangeShapeType="1"/>
              </p:cNvSpPr>
              <p:nvPr/>
            </p:nvSpPr>
            <p:spPr bwMode="auto">
              <a:xfrm>
                <a:off x="8077200" y="45466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1" name="Group 250"/>
            <p:cNvGrpSpPr/>
            <p:nvPr/>
          </p:nvGrpSpPr>
          <p:grpSpPr>
            <a:xfrm>
              <a:off x="8066088" y="3378200"/>
              <a:ext cx="966787" cy="1031875"/>
              <a:chOff x="8066088" y="3378200"/>
              <a:chExt cx="966787" cy="1031875"/>
            </a:xfrm>
          </p:grpSpPr>
          <p:sp>
            <p:nvSpPr>
              <p:cNvPr id="252" name="Rectangle 84"/>
              <p:cNvSpPr>
                <a:spLocks noChangeArrowheads="1"/>
              </p:cNvSpPr>
              <p:nvPr/>
            </p:nvSpPr>
            <p:spPr bwMode="auto">
              <a:xfrm>
                <a:off x="8066088" y="3378200"/>
                <a:ext cx="966787" cy="1031875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ea typeface="宋体" pitchFamily="1" charset="-122"/>
                </a:endParaRPr>
              </a:p>
            </p:txBody>
          </p:sp>
          <p:sp>
            <p:nvSpPr>
              <p:cNvPr id="253" name="Line 85"/>
              <p:cNvSpPr>
                <a:spLocks noChangeShapeType="1"/>
              </p:cNvSpPr>
              <p:nvPr/>
            </p:nvSpPr>
            <p:spPr bwMode="auto">
              <a:xfrm>
                <a:off x="8077200" y="42672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4" name="Line 86"/>
              <p:cNvSpPr>
                <a:spLocks noChangeShapeType="1"/>
              </p:cNvSpPr>
              <p:nvPr/>
            </p:nvSpPr>
            <p:spPr bwMode="auto">
              <a:xfrm>
                <a:off x="8077200" y="41148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5" name="Line 87"/>
              <p:cNvSpPr>
                <a:spLocks noChangeShapeType="1"/>
              </p:cNvSpPr>
              <p:nvPr/>
            </p:nvSpPr>
            <p:spPr bwMode="auto">
              <a:xfrm>
                <a:off x="8077200" y="39624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" name="Line 88"/>
              <p:cNvSpPr>
                <a:spLocks noChangeShapeType="1"/>
              </p:cNvSpPr>
              <p:nvPr/>
            </p:nvSpPr>
            <p:spPr bwMode="auto">
              <a:xfrm>
                <a:off x="8077200" y="38100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" name="Line 89"/>
              <p:cNvSpPr>
                <a:spLocks noChangeShapeType="1"/>
              </p:cNvSpPr>
              <p:nvPr/>
            </p:nvSpPr>
            <p:spPr bwMode="auto">
              <a:xfrm>
                <a:off x="8077200" y="36576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" name="Line 90"/>
              <p:cNvSpPr>
                <a:spLocks noChangeShapeType="1"/>
              </p:cNvSpPr>
              <p:nvPr/>
            </p:nvSpPr>
            <p:spPr bwMode="auto">
              <a:xfrm>
                <a:off x="8077200" y="35052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9" name="Group 258"/>
            <p:cNvGrpSpPr/>
            <p:nvPr/>
          </p:nvGrpSpPr>
          <p:grpSpPr>
            <a:xfrm>
              <a:off x="8066088" y="2336800"/>
              <a:ext cx="966787" cy="1031875"/>
              <a:chOff x="8066088" y="2336800"/>
              <a:chExt cx="966787" cy="1031875"/>
            </a:xfrm>
          </p:grpSpPr>
          <p:sp>
            <p:nvSpPr>
              <p:cNvPr id="260" name="Rectangle 92"/>
              <p:cNvSpPr>
                <a:spLocks noChangeArrowheads="1"/>
              </p:cNvSpPr>
              <p:nvPr/>
            </p:nvSpPr>
            <p:spPr bwMode="auto">
              <a:xfrm>
                <a:off x="8066088" y="2336800"/>
                <a:ext cx="966787" cy="1031875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ea typeface="宋体" pitchFamily="1" charset="-122"/>
                </a:endParaRPr>
              </a:p>
            </p:txBody>
          </p:sp>
          <p:sp>
            <p:nvSpPr>
              <p:cNvPr id="261" name="Line 93"/>
              <p:cNvSpPr>
                <a:spLocks noChangeShapeType="1"/>
              </p:cNvSpPr>
              <p:nvPr/>
            </p:nvSpPr>
            <p:spPr bwMode="auto">
              <a:xfrm>
                <a:off x="8077200" y="32258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2" name="Line 94"/>
              <p:cNvSpPr>
                <a:spLocks noChangeShapeType="1"/>
              </p:cNvSpPr>
              <p:nvPr/>
            </p:nvSpPr>
            <p:spPr bwMode="auto">
              <a:xfrm>
                <a:off x="8077200" y="30734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3" name="Line 95"/>
              <p:cNvSpPr>
                <a:spLocks noChangeShapeType="1"/>
              </p:cNvSpPr>
              <p:nvPr/>
            </p:nvSpPr>
            <p:spPr bwMode="auto">
              <a:xfrm>
                <a:off x="8077200" y="29210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4" name="Line 96"/>
              <p:cNvSpPr>
                <a:spLocks noChangeShapeType="1"/>
              </p:cNvSpPr>
              <p:nvPr/>
            </p:nvSpPr>
            <p:spPr bwMode="auto">
              <a:xfrm>
                <a:off x="8077200" y="27686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5" name="Line 97"/>
              <p:cNvSpPr>
                <a:spLocks noChangeShapeType="1"/>
              </p:cNvSpPr>
              <p:nvPr/>
            </p:nvSpPr>
            <p:spPr bwMode="auto">
              <a:xfrm>
                <a:off x="8077200" y="26162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" name="Line 98"/>
              <p:cNvSpPr>
                <a:spLocks noChangeShapeType="1"/>
              </p:cNvSpPr>
              <p:nvPr/>
            </p:nvSpPr>
            <p:spPr bwMode="auto">
              <a:xfrm>
                <a:off x="8077200" y="2463800"/>
                <a:ext cx="9445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7" name="Rectangle 99"/>
            <p:cNvSpPr>
              <a:spLocks noChangeArrowheads="1"/>
            </p:cNvSpPr>
            <p:nvPr/>
          </p:nvSpPr>
          <p:spPr bwMode="auto">
            <a:xfrm>
              <a:off x="7978775" y="3516313"/>
              <a:ext cx="1157288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2000">
                  <a:solidFill>
                    <a:schemeClr val="hlink"/>
                  </a:solidFill>
                  <a:ea typeface="宋体" pitchFamily="1" charset="-122"/>
                </a:rPr>
                <a:t>Physical</a:t>
              </a:r>
            </a:p>
            <a:p>
              <a:pPr algn="ctr" eaLnBrk="0" hangingPunct="0"/>
              <a:r>
                <a:rPr lang="en-US" altLang="zh-CN" sz="2000">
                  <a:solidFill>
                    <a:schemeClr val="hlink"/>
                  </a:solidFill>
                  <a:ea typeface="宋体" pitchFamily="1" charset="-122"/>
                </a:rPr>
                <a:t>Memory</a:t>
              </a:r>
              <a:endParaRPr lang="en-US" altLang="zh-CN" sz="2000" b="1">
                <a:solidFill>
                  <a:schemeClr val="hlink"/>
                </a:solidFill>
                <a:ea typeface="宋体" pitchFamily="1" charset="-122"/>
              </a:endParaRPr>
            </a:p>
          </p:txBody>
        </p:sp>
        <p:sp>
          <p:nvSpPr>
            <p:cNvPr id="268" name="Rectangle 100"/>
            <p:cNvSpPr>
              <a:spLocks noChangeArrowheads="1"/>
            </p:cNvSpPr>
            <p:nvPr/>
          </p:nvSpPr>
          <p:spPr bwMode="auto">
            <a:xfrm>
              <a:off x="8077200" y="1574800"/>
              <a:ext cx="977900" cy="152400"/>
            </a:xfrm>
            <a:prstGeom prst="rect">
              <a:avLst/>
            </a:prstGeom>
            <a:solidFill>
              <a:srgbClr val="F39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 eaLnBrk="0" hangingPunct="0"/>
              <a:endParaRPr lang="zh-CN" altLang="en-US" sz="800">
                <a:ea typeface="宋体" pitchFamily="1" charset="-122"/>
              </a:endParaRPr>
            </a:p>
            <a:p>
              <a:pPr algn="ctr" eaLnBrk="0" hangingPunct="0"/>
              <a:endParaRPr lang="zh-CN" altLang="en-US" sz="800">
                <a:ea typeface="宋体" pitchFamily="1" charset="-122"/>
              </a:endParaRPr>
            </a:p>
          </p:txBody>
        </p:sp>
        <p:sp>
          <p:nvSpPr>
            <p:cNvPr id="269" name="Line 101"/>
            <p:cNvSpPr>
              <a:spLocks noChangeShapeType="1"/>
            </p:cNvSpPr>
            <p:nvPr/>
          </p:nvSpPr>
          <p:spPr bwMode="auto">
            <a:xfrm>
              <a:off x="8077200" y="1727200"/>
              <a:ext cx="9445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0" name="Line 102"/>
            <p:cNvSpPr>
              <a:spLocks noChangeShapeType="1"/>
            </p:cNvSpPr>
            <p:nvPr/>
          </p:nvSpPr>
          <p:spPr bwMode="auto">
            <a:xfrm>
              <a:off x="8077200" y="1574800"/>
              <a:ext cx="9445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1" name="Rectangle 103"/>
            <p:cNvSpPr>
              <a:spLocks noChangeArrowheads="1"/>
            </p:cNvSpPr>
            <p:nvPr/>
          </p:nvSpPr>
          <p:spPr bwMode="auto">
            <a:xfrm>
              <a:off x="8066088" y="1295400"/>
              <a:ext cx="966787" cy="1031875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272" name="Rectangle 104"/>
            <p:cNvSpPr>
              <a:spLocks noChangeArrowheads="1"/>
            </p:cNvSpPr>
            <p:nvPr/>
          </p:nvSpPr>
          <p:spPr bwMode="auto">
            <a:xfrm>
              <a:off x="2925763" y="3754438"/>
              <a:ext cx="26987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>
                  <a:ea typeface="宋体" pitchFamily="1" charset="-122"/>
                </a:rPr>
                <a:t>1</a:t>
              </a:r>
            </a:p>
          </p:txBody>
        </p:sp>
        <p:sp>
          <p:nvSpPr>
            <p:cNvPr id="273" name="Rectangle 105"/>
            <p:cNvSpPr>
              <a:spLocks noChangeArrowheads="1"/>
            </p:cNvSpPr>
            <p:nvPr/>
          </p:nvSpPr>
          <p:spPr bwMode="auto">
            <a:xfrm>
              <a:off x="1350963" y="3754438"/>
              <a:ext cx="35877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>
                  <a:ea typeface="宋体" pitchFamily="1" charset="-122"/>
                </a:rPr>
                <a:t>20</a:t>
              </a:r>
            </a:p>
          </p:txBody>
        </p:sp>
        <p:sp>
          <p:nvSpPr>
            <p:cNvPr id="274" name="Rectangle 106"/>
            <p:cNvSpPr>
              <a:spLocks noChangeArrowheads="1"/>
            </p:cNvSpPr>
            <p:nvPr/>
          </p:nvSpPr>
          <p:spPr bwMode="auto">
            <a:xfrm>
              <a:off x="2087563" y="3754438"/>
              <a:ext cx="26987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>
                  <a:ea typeface="宋体" pitchFamily="1" charset="-122"/>
                </a:rPr>
                <a:t>9</a:t>
              </a:r>
            </a:p>
          </p:txBody>
        </p:sp>
        <p:sp>
          <p:nvSpPr>
            <p:cNvPr id="275" name="Rectangle 107"/>
            <p:cNvSpPr>
              <a:spLocks noChangeArrowheads="1"/>
            </p:cNvSpPr>
            <p:nvPr/>
          </p:nvSpPr>
          <p:spPr bwMode="auto">
            <a:xfrm>
              <a:off x="1485900" y="3533775"/>
              <a:ext cx="149225" cy="228600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276" name="Rectangle 108"/>
            <p:cNvSpPr>
              <a:spLocks noChangeArrowheads="1"/>
            </p:cNvSpPr>
            <p:nvPr/>
          </p:nvSpPr>
          <p:spPr bwMode="auto">
            <a:xfrm>
              <a:off x="1651000" y="3533775"/>
              <a:ext cx="149225" cy="228600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277" name="Rectangle 109"/>
            <p:cNvSpPr>
              <a:spLocks noChangeArrowheads="1"/>
            </p:cNvSpPr>
            <p:nvPr/>
          </p:nvSpPr>
          <p:spPr bwMode="auto">
            <a:xfrm>
              <a:off x="1814513" y="3533775"/>
              <a:ext cx="149225" cy="228600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278" name="Rectangle 110"/>
            <p:cNvSpPr>
              <a:spLocks noChangeArrowheads="1"/>
            </p:cNvSpPr>
            <p:nvPr/>
          </p:nvSpPr>
          <p:spPr bwMode="auto">
            <a:xfrm>
              <a:off x="2481263" y="3533775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279" name="Rectangle 111"/>
            <p:cNvSpPr>
              <a:spLocks noChangeArrowheads="1"/>
            </p:cNvSpPr>
            <p:nvPr/>
          </p:nvSpPr>
          <p:spPr bwMode="auto">
            <a:xfrm>
              <a:off x="2646363" y="3533775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280" name="Rectangle 112"/>
            <p:cNvSpPr>
              <a:spLocks noChangeArrowheads="1"/>
            </p:cNvSpPr>
            <p:nvPr/>
          </p:nvSpPr>
          <p:spPr bwMode="auto">
            <a:xfrm>
              <a:off x="2809875" y="3533775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281" name="Rectangle 113"/>
            <p:cNvSpPr>
              <a:spLocks noChangeArrowheads="1"/>
            </p:cNvSpPr>
            <p:nvPr/>
          </p:nvSpPr>
          <p:spPr bwMode="auto">
            <a:xfrm>
              <a:off x="2974975" y="3533775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282" name="Rectangle 114"/>
            <p:cNvSpPr>
              <a:spLocks noChangeArrowheads="1"/>
            </p:cNvSpPr>
            <p:nvPr/>
          </p:nvSpPr>
          <p:spPr bwMode="auto">
            <a:xfrm>
              <a:off x="1846263" y="3754438"/>
              <a:ext cx="35877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>
                  <a:ea typeface="宋体" pitchFamily="1" charset="-122"/>
                </a:rPr>
                <a:t>10</a:t>
              </a:r>
            </a:p>
          </p:txBody>
        </p:sp>
        <p:sp>
          <p:nvSpPr>
            <p:cNvPr id="283" name="Rectangle 115"/>
            <p:cNvSpPr>
              <a:spLocks noChangeArrowheads="1"/>
            </p:cNvSpPr>
            <p:nvPr/>
          </p:nvSpPr>
          <p:spPr bwMode="auto">
            <a:xfrm>
              <a:off x="1979613" y="3533775"/>
              <a:ext cx="149225" cy="228600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284" name="Rectangle 116"/>
            <p:cNvSpPr>
              <a:spLocks noChangeArrowheads="1"/>
            </p:cNvSpPr>
            <p:nvPr/>
          </p:nvSpPr>
          <p:spPr bwMode="auto">
            <a:xfrm>
              <a:off x="2144713" y="3533775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285" name="Rectangle 117"/>
            <p:cNvSpPr>
              <a:spLocks noChangeArrowheads="1"/>
            </p:cNvSpPr>
            <p:nvPr/>
          </p:nvSpPr>
          <p:spPr bwMode="auto">
            <a:xfrm>
              <a:off x="2309813" y="3533775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286" name="Rectangle 118"/>
            <p:cNvSpPr>
              <a:spLocks noChangeArrowheads="1"/>
            </p:cNvSpPr>
            <p:nvPr/>
          </p:nvSpPr>
          <p:spPr bwMode="auto">
            <a:xfrm>
              <a:off x="1630363" y="3119438"/>
              <a:ext cx="4699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000" i="1">
                  <a:solidFill>
                    <a:schemeClr val="hlink"/>
                  </a:solidFill>
                  <a:ea typeface="宋体" pitchFamily="1" charset="-122"/>
                </a:rPr>
                <a:t>p</a:t>
              </a:r>
            </a:p>
          </p:txBody>
        </p:sp>
        <p:sp>
          <p:nvSpPr>
            <p:cNvPr id="287" name="Rectangle 119"/>
            <p:cNvSpPr>
              <a:spLocks noChangeArrowheads="1"/>
            </p:cNvSpPr>
            <p:nvPr/>
          </p:nvSpPr>
          <p:spPr bwMode="auto">
            <a:xfrm>
              <a:off x="2468563" y="3119438"/>
              <a:ext cx="4699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000" i="1">
                  <a:solidFill>
                    <a:schemeClr val="hlink"/>
                  </a:solidFill>
                  <a:ea typeface="宋体" pitchFamily="1" charset="-122"/>
                </a:rPr>
                <a:t>o</a:t>
              </a:r>
            </a:p>
          </p:txBody>
        </p:sp>
        <p:sp>
          <p:nvSpPr>
            <p:cNvPr id="288" name="Rectangle 120"/>
            <p:cNvSpPr>
              <a:spLocks noChangeArrowheads="1"/>
            </p:cNvSpPr>
            <p:nvPr/>
          </p:nvSpPr>
          <p:spPr bwMode="auto">
            <a:xfrm>
              <a:off x="8053388" y="1450975"/>
              <a:ext cx="942975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000" b="1">
                  <a:latin typeface="Courier New" pitchFamily="1" charset="0"/>
                  <a:ea typeface="宋体" pitchFamily="1" charset="-122"/>
                </a:rPr>
                <a:t>(</a:t>
              </a:r>
              <a:r>
                <a:rPr lang="en-US" altLang="zh-CN" sz="2000" b="1" i="1">
                  <a:latin typeface="Courier New" pitchFamily="1" charset="0"/>
                  <a:ea typeface="宋体" pitchFamily="1" charset="-122"/>
                </a:rPr>
                <a:t>f</a:t>
              </a:r>
              <a:r>
                <a:rPr lang="en-US" altLang="zh-CN" sz="2000" b="1">
                  <a:latin typeface="Courier New" pitchFamily="1" charset="0"/>
                  <a:ea typeface="宋体" pitchFamily="1" charset="-122"/>
                </a:rPr>
                <a:t>,</a:t>
              </a:r>
              <a:r>
                <a:rPr lang="en-US" altLang="zh-CN" sz="2000" b="1" i="1">
                  <a:latin typeface="Courier New" pitchFamily="1" charset="0"/>
                  <a:ea typeface="宋体" pitchFamily="1" charset="-122"/>
                </a:rPr>
                <a:t>o</a:t>
              </a:r>
              <a:r>
                <a:rPr lang="en-US" altLang="zh-CN" sz="2000" b="1">
                  <a:latin typeface="Courier New" pitchFamily="1" charset="0"/>
                  <a:ea typeface="宋体" pitchFamily="1" charset="-122"/>
                </a:rPr>
                <a:t>)</a:t>
              </a:r>
            </a:p>
          </p:txBody>
        </p:sp>
        <p:sp>
          <p:nvSpPr>
            <p:cNvPr id="289" name="Rectangle 121"/>
            <p:cNvSpPr>
              <a:spLocks noChangeArrowheads="1"/>
            </p:cNvSpPr>
            <p:nvPr/>
          </p:nvSpPr>
          <p:spPr bwMode="auto">
            <a:xfrm>
              <a:off x="7345363" y="3754438"/>
              <a:ext cx="26987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>
                  <a:ea typeface="宋体" pitchFamily="1" charset="-122"/>
                </a:rPr>
                <a:t>1</a:t>
              </a:r>
            </a:p>
          </p:txBody>
        </p:sp>
        <p:sp>
          <p:nvSpPr>
            <p:cNvPr id="290" name="Rectangle 122"/>
            <p:cNvSpPr>
              <a:spLocks noChangeArrowheads="1"/>
            </p:cNvSpPr>
            <p:nvPr/>
          </p:nvSpPr>
          <p:spPr bwMode="auto">
            <a:xfrm>
              <a:off x="6024563" y="3754438"/>
              <a:ext cx="35877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>
                  <a:ea typeface="宋体" pitchFamily="1" charset="-122"/>
                </a:rPr>
                <a:t>16</a:t>
              </a:r>
            </a:p>
          </p:txBody>
        </p:sp>
        <p:sp>
          <p:nvSpPr>
            <p:cNvPr id="291" name="Rectangle 123"/>
            <p:cNvSpPr>
              <a:spLocks noChangeArrowheads="1"/>
            </p:cNvSpPr>
            <p:nvPr/>
          </p:nvSpPr>
          <p:spPr bwMode="auto">
            <a:xfrm>
              <a:off x="6507163" y="3754438"/>
              <a:ext cx="26987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>
                  <a:ea typeface="宋体" pitchFamily="1" charset="-122"/>
                </a:rPr>
                <a:t>9</a:t>
              </a:r>
            </a:p>
          </p:txBody>
        </p:sp>
        <p:sp>
          <p:nvSpPr>
            <p:cNvPr id="292" name="Rectangle 124"/>
            <p:cNvSpPr>
              <a:spLocks noChangeArrowheads="1"/>
            </p:cNvSpPr>
            <p:nvPr/>
          </p:nvSpPr>
          <p:spPr bwMode="auto">
            <a:xfrm>
              <a:off x="6234113" y="3530600"/>
              <a:ext cx="149225" cy="228600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293" name="Rectangle 125"/>
            <p:cNvSpPr>
              <a:spLocks noChangeArrowheads="1"/>
            </p:cNvSpPr>
            <p:nvPr/>
          </p:nvSpPr>
          <p:spPr bwMode="auto">
            <a:xfrm>
              <a:off x="6900863" y="353060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294" name="Rectangle 126"/>
            <p:cNvSpPr>
              <a:spLocks noChangeArrowheads="1"/>
            </p:cNvSpPr>
            <p:nvPr/>
          </p:nvSpPr>
          <p:spPr bwMode="auto">
            <a:xfrm>
              <a:off x="7065963" y="353060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295" name="Rectangle 127"/>
            <p:cNvSpPr>
              <a:spLocks noChangeArrowheads="1"/>
            </p:cNvSpPr>
            <p:nvPr/>
          </p:nvSpPr>
          <p:spPr bwMode="auto">
            <a:xfrm>
              <a:off x="7229475" y="353060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296" name="Rectangle 128"/>
            <p:cNvSpPr>
              <a:spLocks noChangeArrowheads="1"/>
            </p:cNvSpPr>
            <p:nvPr/>
          </p:nvSpPr>
          <p:spPr bwMode="auto">
            <a:xfrm>
              <a:off x="7394575" y="353060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297" name="Rectangle 129"/>
            <p:cNvSpPr>
              <a:spLocks noChangeArrowheads="1"/>
            </p:cNvSpPr>
            <p:nvPr/>
          </p:nvSpPr>
          <p:spPr bwMode="auto">
            <a:xfrm>
              <a:off x="6265863" y="3754438"/>
              <a:ext cx="35877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>
                  <a:ea typeface="宋体" pitchFamily="1" charset="-122"/>
                </a:rPr>
                <a:t>10</a:t>
              </a:r>
            </a:p>
          </p:txBody>
        </p:sp>
        <p:sp>
          <p:nvSpPr>
            <p:cNvPr id="298" name="Rectangle 130"/>
            <p:cNvSpPr>
              <a:spLocks noChangeArrowheads="1"/>
            </p:cNvSpPr>
            <p:nvPr/>
          </p:nvSpPr>
          <p:spPr bwMode="auto">
            <a:xfrm>
              <a:off x="6399213" y="3530600"/>
              <a:ext cx="149225" cy="228600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299" name="Rectangle 131"/>
            <p:cNvSpPr>
              <a:spLocks noChangeArrowheads="1"/>
            </p:cNvSpPr>
            <p:nvPr/>
          </p:nvSpPr>
          <p:spPr bwMode="auto">
            <a:xfrm>
              <a:off x="6564313" y="353060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300" name="Rectangle 132"/>
            <p:cNvSpPr>
              <a:spLocks noChangeArrowheads="1"/>
            </p:cNvSpPr>
            <p:nvPr/>
          </p:nvSpPr>
          <p:spPr bwMode="auto">
            <a:xfrm>
              <a:off x="6729413" y="3530600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301" name="Rectangle 133"/>
            <p:cNvSpPr>
              <a:spLocks noChangeArrowheads="1"/>
            </p:cNvSpPr>
            <p:nvPr/>
          </p:nvSpPr>
          <p:spPr bwMode="auto">
            <a:xfrm>
              <a:off x="6265863" y="3128963"/>
              <a:ext cx="4699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000" i="1">
                  <a:solidFill>
                    <a:schemeClr val="hlink"/>
                  </a:solidFill>
                  <a:ea typeface="宋体" pitchFamily="1" charset="-122"/>
                </a:rPr>
                <a:t>f</a:t>
              </a:r>
            </a:p>
          </p:txBody>
        </p:sp>
        <p:sp>
          <p:nvSpPr>
            <p:cNvPr id="302" name="Rectangle 134"/>
            <p:cNvSpPr>
              <a:spLocks noChangeArrowheads="1"/>
            </p:cNvSpPr>
            <p:nvPr/>
          </p:nvSpPr>
          <p:spPr bwMode="auto">
            <a:xfrm>
              <a:off x="6888163" y="3128963"/>
              <a:ext cx="4699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000" i="1">
                  <a:solidFill>
                    <a:schemeClr val="hlink"/>
                  </a:solidFill>
                  <a:ea typeface="宋体" pitchFamily="1" charset="-122"/>
                </a:rPr>
                <a:t>o</a:t>
              </a:r>
            </a:p>
          </p:txBody>
        </p:sp>
        <p:sp>
          <p:nvSpPr>
            <p:cNvPr id="303" name="Rectangle 135"/>
            <p:cNvSpPr>
              <a:spLocks noChangeArrowheads="1"/>
            </p:cNvSpPr>
            <p:nvPr/>
          </p:nvSpPr>
          <p:spPr bwMode="auto">
            <a:xfrm>
              <a:off x="6488113" y="4518025"/>
              <a:ext cx="1260475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1800">
                  <a:latin typeface="Arial" charset="0"/>
                  <a:ea typeface="宋体" pitchFamily="1" charset="-122"/>
                </a:rPr>
                <a:t>Physical</a:t>
              </a:r>
            </a:p>
            <a:p>
              <a:pPr algn="ctr" eaLnBrk="0" hangingPunct="0"/>
              <a:r>
                <a:rPr lang="en-US" altLang="zh-CN" sz="1800">
                  <a:latin typeface="Arial" charset="0"/>
                  <a:ea typeface="宋体" pitchFamily="1" charset="-122"/>
                </a:rPr>
                <a:t>Addresses</a:t>
              </a:r>
            </a:p>
          </p:txBody>
        </p:sp>
        <p:sp>
          <p:nvSpPr>
            <p:cNvPr id="304" name="Arc 136"/>
            <p:cNvSpPr>
              <a:spLocks/>
            </p:cNvSpPr>
            <p:nvPr/>
          </p:nvSpPr>
          <p:spPr bwMode="auto">
            <a:xfrm>
              <a:off x="6604000" y="3873500"/>
              <a:ext cx="431800" cy="5715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" name="Line 137"/>
            <p:cNvSpPr>
              <a:spLocks noChangeShapeType="1"/>
            </p:cNvSpPr>
            <p:nvPr/>
          </p:nvSpPr>
          <p:spPr bwMode="auto">
            <a:xfrm flipH="1">
              <a:off x="2260600" y="3124200"/>
              <a:ext cx="12700" cy="393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" name="Rectangle 138"/>
            <p:cNvSpPr>
              <a:spLocks noChangeArrowheads="1"/>
            </p:cNvSpPr>
            <p:nvPr/>
          </p:nvSpPr>
          <p:spPr bwMode="auto">
            <a:xfrm>
              <a:off x="1651000" y="1265238"/>
              <a:ext cx="1231900" cy="711200"/>
            </a:xfrm>
            <a:prstGeom prst="rect">
              <a:avLst/>
            </a:prstGeom>
            <a:solidFill>
              <a:srgbClr val="8CF4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lIns="90487" tIns="44450" rIns="90487" bIns="44450" anchor="ctr"/>
            <a:lstStyle/>
            <a:p>
              <a:pPr algn="ctr" eaLnBrk="0" hangingPunct="0">
                <a:defRPr/>
              </a:pPr>
              <a:endParaRPr lang="zh-CN" altLang="en-US" sz="800">
                <a:latin typeface="Times" pitchFamily="18" charset="0"/>
                <a:ea typeface="宋体" charset="-122"/>
              </a:endParaRPr>
            </a:p>
            <a:p>
              <a:pPr algn="ctr" eaLnBrk="0" hangingPunct="0">
                <a:defRPr/>
              </a:pPr>
              <a:r>
                <a:rPr lang="en-US" altLang="zh-CN" sz="2000">
                  <a:latin typeface="Times" pitchFamily="18" charset="0"/>
                  <a:ea typeface="宋体" charset="-122"/>
                </a:rPr>
                <a:t>Program</a:t>
              </a:r>
            </a:p>
            <a:p>
              <a:pPr algn="ctr" eaLnBrk="0" hangingPunct="0">
                <a:defRPr/>
              </a:pPr>
              <a:r>
                <a:rPr lang="en-US" altLang="zh-CN" sz="2000" i="1">
                  <a:latin typeface="Times" pitchFamily="18" charset="0"/>
                  <a:ea typeface="宋体" charset="-122"/>
                </a:rPr>
                <a:t>P</a:t>
              </a:r>
            </a:p>
          </p:txBody>
        </p:sp>
        <p:sp>
          <p:nvSpPr>
            <p:cNvPr id="307" name="Arc 139"/>
            <p:cNvSpPr>
              <a:spLocks/>
            </p:cNvSpPr>
            <p:nvPr/>
          </p:nvSpPr>
          <p:spPr bwMode="auto">
            <a:xfrm>
              <a:off x="2617788" y="3860800"/>
              <a:ext cx="431800" cy="571500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0 h 21600"/>
                <a:gd name="T4" fmla="*/ 2147483647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" name="Line 140"/>
            <p:cNvSpPr>
              <a:spLocks noChangeShapeType="1"/>
            </p:cNvSpPr>
            <p:nvPr/>
          </p:nvSpPr>
          <p:spPr bwMode="auto">
            <a:xfrm>
              <a:off x="1765300" y="3898900"/>
              <a:ext cx="0" cy="9398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" name="Arc 141"/>
            <p:cNvSpPr>
              <a:spLocks/>
            </p:cNvSpPr>
            <p:nvPr/>
          </p:nvSpPr>
          <p:spPr bwMode="auto">
            <a:xfrm>
              <a:off x="1766888" y="4864100"/>
              <a:ext cx="431800" cy="393700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0 h 21600"/>
                <a:gd name="T4" fmla="*/ 2147483647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9050" cap="rnd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" name="Line 142"/>
            <p:cNvSpPr>
              <a:spLocks noChangeShapeType="1"/>
            </p:cNvSpPr>
            <p:nvPr/>
          </p:nvSpPr>
          <p:spPr bwMode="auto">
            <a:xfrm flipV="1">
              <a:off x="3670300" y="5334000"/>
              <a:ext cx="0" cy="977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" name="Rectangle 143"/>
            <p:cNvSpPr>
              <a:spLocks noChangeArrowheads="1"/>
            </p:cNvSpPr>
            <p:nvPr/>
          </p:nvSpPr>
          <p:spPr bwMode="auto">
            <a:xfrm>
              <a:off x="1738313" y="4175125"/>
              <a:ext cx="1260475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1800">
                  <a:latin typeface="Arial" charset="0"/>
                  <a:ea typeface="宋体" pitchFamily="1" charset="-122"/>
                </a:rPr>
                <a:t>Logical</a:t>
              </a:r>
            </a:p>
            <a:p>
              <a:pPr algn="ctr" eaLnBrk="0" hangingPunct="0"/>
              <a:r>
                <a:rPr lang="en-US" altLang="zh-CN" sz="1800">
                  <a:latin typeface="Arial" charset="0"/>
                  <a:ea typeface="宋体" pitchFamily="1" charset="-122"/>
                </a:rPr>
                <a:t>Addresses</a:t>
              </a:r>
            </a:p>
          </p:txBody>
        </p:sp>
        <p:sp>
          <p:nvSpPr>
            <p:cNvPr id="312" name="Arc 144"/>
            <p:cNvSpPr>
              <a:spLocks/>
            </p:cNvSpPr>
            <p:nvPr/>
          </p:nvSpPr>
          <p:spPr bwMode="auto">
            <a:xfrm>
              <a:off x="6172200" y="5029200"/>
              <a:ext cx="228600" cy="2032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 cap="rnd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" name="Line 145"/>
            <p:cNvSpPr>
              <a:spLocks noChangeShapeType="1"/>
            </p:cNvSpPr>
            <p:nvPr/>
          </p:nvSpPr>
          <p:spPr bwMode="auto">
            <a:xfrm>
              <a:off x="6413500" y="3886200"/>
              <a:ext cx="0" cy="1168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4" name="Line 146"/>
            <p:cNvSpPr>
              <a:spLocks noChangeShapeType="1"/>
            </p:cNvSpPr>
            <p:nvPr/>
          </p:nvSpPr>
          <p:spPr bwMode="auto">
            <a:xfrm flipH="1">
              <a:off x="5664200" y="5238750"/>
              <a:ext cx="527050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5" name="Arc 147"/>
            <p:cNvSpPr>
              <a:spLocks/>
            </p:cNvSpPr>
            <p:nvPr/>
          </p:nvSpPr>
          <p:spPr bwMode="auto">
            <a:xfrm rot="10800000">
              <a:off x="6870700" y="2757488"/>
              <a:ext cx="127000" cy="127000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" name="Arc 148"/>
            <p:cNvSpPr>
              <a:spLocks/>
            </p:cNvSpPr>
            <p:nvPr/>
          </p:nvSpPr>
          <p:spPr bwMode="auto">
            <a:xfrm rot="10800000">
              <a:off x="6754813" y="2751138"/>
              <a:ext cx="117475" cy="133350"/>
            </a:xfrm>
            <a:custGeom>
              <a:avLst/>
              <a:gdLst>
                <a:gd name="T0" fmla="*/ 0 w 21600"/>
                <a:gd name="T1" fmla="*/ 2147483647 h 21598"/>
                <a:gd name="T2" fmla="*/ 2147483647 w 21600"/>
                <a:gd name="T3" fmla="*/ 0 h 21598"/>
                <a:gd name="T4" fmla="*/ 2147483647 w 21600"/>
                <a:gd name="T5" fmla="*/ 2147483647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82"/>
                    <a:pt x="9494" y="159"/>
                    <a:pt x="21308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82"/>
                    <a:pt x="9494" y="159"/>
                    <a:pt x="21308" y="-1"/>
                  </a:cubicBezTo>
                  <a:lnTo>
                    <a:pt x="21600" y="21598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" name="Arc 149"/>
            <p:cNvSpPr>
              <a:spLocks/>
            </p:cNvSpPr>
            <p:nvPr/>
          </p:nvSpPr>
          <p:spPr bwMode="auto">
            <a:xfrm>
              <a:off x="6249988" y="2884488"/>
              <a:ext cx="182562" cy="177800"/>
            </a:xfrm>
            <a:custGeom>
              <a:avLst/>
              <a:gdLst>
                <a:gd name="T0" fmla="*/ 0 w 21600"/>
                <a:gd name="T1" fmla="*/ 2147483647 h 21599"/>
                <a:gd name="T2" fmla="*/ 2147483647 w 21600"/>
                <a:gd name="T3" fmla="*/ 0 h 21599"/>
                <a:gd name="T4" fmla="*/ 2147483647 w 21600"/>
                <a:gd name="T5" fmla="*/ 2147483647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0" y="21599"/>
                  </a:moveTo>
                  <a:cubicBezTo>
                    <a:pt x="0" y="9742"/>
                    <a:pt x="9557" y="102"/>
                    <a:pt x="21412" y="-1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42"/>
                    <a:pt x="9557" y="102"/>
                    <a:pt x="21412" y="-1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" name="Line 150"/>
            <p:cNvSpPr>
              <a:spLocks noChangeShapeType="1"/>
            </p:cNvSpPr>
            <p:nvPr/>
          </p:nvSpPr>
          <p:spPr bwMode="auto">
            <a:xfrm flipH="1">
              <a:off x="6432550" y="2882900"/>
              <a:ext cx="3270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" name="Arc 151"/>
            <p:cNvSpPr>
              <a:spLocks/>
            </p:cNvSpPr>
            <p:nvPr/>
          </p:nvSpPr>
          <p:spPr bwMode="auto">
            <a:xfrm>
              <a:off x="7323138" y="2884488"/>
              <a:ext cx="182562" cy="177800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" name="Line 152"/>
            <p:cNvSpPr>
              <a:spLocks noChangeShapeType="1"/>
            </p:cNvSpPr>
            <p:nvPr/>
          </p:nvSpPr>
          <p:spPr bwMode="auto">
            <a:xfrm>
              <a:off x="7019925" y="2882900"/>
              <a:ext cx="2825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" name="Line 153"/>
            <p:cNvSpPr>
              <a:spLocks noChangeShapeType="1"/>
            </p:cNvSpPr>
            <p:nvPr/>
          </p:nvSpPr>
          <p:spPr bwMode="auto">
            <a:xfrm flipH="1">
              <a:off x="7289800" y="1663700"/>
              <a:ext cx="698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" name="Arc 154"/>
            <p:cNvSpPr>
              <a:spLocks/>
            </p:cNvSpPr>
            <p:nvPr/>
          </p:nvSpPr>
          <p:spPr bwMode="auto">
            <a:xfrm rot="10800000">
              <a:off x="6870700" y="1663700"/>
              <a:ext cx="431800" cy="5715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" name="Line 155"/>
            <p:cNvSpPr>
              <a:spLocks noChangeShapeType="1"/>
            </p:cNvSpPr>
            <p:nvPr/>
          </p:nvSpPr>
          <p:spPr bwMode="auto">
            <a:xfrm>
              <a:off x="6870700" y="2235200"/>
              <a:ext cx="0" cy="5016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4" name="Rectangle 156"/>
            <p:cNvSpPr>
              <a:spLocks noChangeArrowheads="1"/>
            </p:cNvSpPr>
            <p:nvPr/>
          </p:nvSpPr>
          <p:spPr bwMode="auto">
            <a:xfrm>
              <a:off x="4483100" y="4995863"/>
              <a:ext cx="469900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eaLnBrk="0" hangingPunct="0"/>
              <a:r>
                <a:rPr lang="en-US" altLang="zh-CN" b="1" i="1">
                  <a:solidFill>
                    <a:schemeClr val="folHlink"/>
                  </a:solidFill>
                  <a:ea typeface="宋体" pitchFamily="1" charset="-122"/>
                </a:rPr>
                <a:t>f</a:t>
              </a:r>
            </a:p>
          </p:txBody>
        </p:sp>
        <p:sp>
          <p:nvSpPr>
            <p:cNvPr id="325" name="AutoShape 157"/>
            <p:cNvSpPr>
              <a:spLocks noChangeArrowheads="1"/>
            </p:cNvSpPr>
            <p:nvPr/>
          </p:nvSpPr>
          <p:spPr bwMode="auto">
            <a:xfrm rot="16200000" flipH="1">
              <a:off x="2082800" y="1731963"/>
              <a:ext cx="368300" cy="927100"/>
            </a:xfrm>
            <a:prstGeom prst="rightArrow">
              <a:avLst>
                <a:gd name="adj1" fmla="val 75000"/>
                <a:gd name="adj2" fmla="val 50005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326" name="Rectangle 83"/>
            <p:cNvSpPr>
              <a:spLocks noChangeArrowheads="1"/>
            </p:cNvSpPr>
            <p:nvPr/>
          </p:nvSpPr>
          <p:spPr bwMode="auto">
            <a:xfrm>
              <a:off x="2286000" y="6096000"/>
              <a:ext cx="781050" cy="373063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lIns="90487" tIns="44450" rIns="90487" bIns="44450" anchor="ctr"/>
            <a:lstStyle/>
            <a:p>
              <a:pPr algn="ctr" eaLnBrk="0" hangingPunct="0">
                <a:defRPr/>
              </a:pPr>
              <a:r>
                <a:rPr lang="en-US" sz="2000" dirty="0">
                  <a:latin typeface="Times" pitchFamily="18" charset="0"/>
                  <a:ea typeface="+mn-ea"/>
                </a:rPr>
                <a:t>PTBR</a:t>
              </a:r>
            </a:p>
          </p:txBody>
        </p:sp>
        <p:sp>
          <p:nvSpPr>
            <p:cNvPr id="327" name="Line 84"/>
            <p:cNvSpPr>
              <a:spLocks noChangeShapeType="1"/>
            </p:cNvSpPr>
            <p:nvPr/>
          </p:nvSpPr>
          <p:spPr bwMode="auto">
            <a:xfrm>
              <a:off x="3067050" y="6291263"/>
              <a:ext cx="50800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" name="TextBox 171"/>
            <p:cNvSpPr txBox="1">
              <a:spLocks noChangeArrowheads="1"/>
            </p:cNvSpPr>
            <p:nvPr/>
          </p:nvSpPr>
          <p:spPr bwMode="auto">
            <a:xfrm>
              <a:off x="4899025" y="2743200"/>
              <a:ext cx="912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9pPr>
            </a:lstStyle>
            <a:p>
              <a:pPr algn="ctr"/>
              <a:r>
                <a:rPr lang="en-US" altLang="zh-CN" b="1">
                  <a:latin typeface="Arial" charset="0"/>
                  <a:cs typeface="Arial" charset="0"/>
                </a:rPr>
                <a:t>MMU</a:t>
              </a:r>
            </a:p>
          </p:txBody>
        </p:sp>
        <p:sp>
          <p:nvSpPr>
            <p:cNvPr id="329" name="Rectangle 72"/>
            <p:cNvSpPr>
              <a:spLocks noChangeArrowheads="1"/>
            </p:cNvSpPr>
            <p:nvPr/>
          </p:nvSpPr>
          <p:spPr bwMode="auto">
            <a:xfrm>
              <a:off x="4343400" y="5715000"/>
              <a:ext cx="685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i="1">
                  <a:solidFill>
                    <a:schemeClr val="folHlink"/>
                  </a:solidFill>
                  <a:ea typeface="宋体" pitchFamily="1" charset="-122"/>
                </a:rPr>
                <a:t>invalid</a:t>
              </a:r>
            </a:p>
          </p:txBody>
        </p:sp>
        <p:sp>
          <p:nvSpPr>
            <p:cNvPr id="330" name="Rectangle 41"/>
            <p:cNvSpPr>
              <a:spLocks noChangeArrowheads="1"/>
            </p:cNvSpPr>
            <p:nvPr/>
          </p:nvSpPr>
          <p:spPr bwMode="auto">
            <a:xfrm>
              <a:off x="6096000" y="5305425"/>
              <a:ext cx="1670050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1800" b="1">
                  <a:solidFill>
                    <a:schemeClr val="hlink"/>
                  </a:solidFill>
                  <a:latin typeface="Verdana" pitchFamily="1" charset="0"/>
                  <a:ea typeface="宋体" pitchFamily="1" charset="-122"/>
                </a:rPr>
                <a:t>MEMORY</a:t>
              </a:r>
            </a:p>
            <a:p>
              <a:pPr algn="ctr" eaLnBrk="0" hangingPunct="0"/>
              <a:r>
                <a:rPr lang="en-US" altLang="zh-CN" sz="1800" b="1">
                  <a:solidFill>
                    <a:schemeClr val="hlink"/>
                  </a:solidFill>
                  <a:latin typeface="Verdana" pitchFamily="1" charset="0"/>
                  <a:ea typeface="宋体" pitchFamily="1" charset="-122"/>
                </a:rPr>
                <a:t>EXCEPTION</a:t>
              </a:r>
            </a:p>
          </p:txBody>
        </p:sp>
        <p:sp>
          <p:nvSpPr>
            <p:cNvPr id="331" name="Line 40"/>
            <p:cNvSpPr>
              <a:spLocks noChangeShapeType="1"/>
            </p:cNvSpPr>
            <p:nvPr/>
          </p:nvSpPr>
          <p:spPr bwMode="auto">
            <a:xfrm flipH="1">
              <a:off x="5257800" y="5715000"/>
              <a:ext cx="8382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xmlns:p14="http://schemas.microsoft.com/office/powerpoint/2010/main"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 dirty="0">
                <a:ea typeface="SimSun" charset="0"/>
                <a:cs typeface="SimSun" charset="0"/>
              </a:rPr>
              <a:t>Address </a:t>
            </a:r>
            <a:r>
              <a:rPr lang="en-US" altLang="zh-CN" dirty="0" smtClean="0">
                <a:ea typeface="SimSun" charset="0"/>
                <a:cs typeface="SimSun" charset="0"/>
              </a:rPr>
              <a:t>Translation for VM</a:t>
            </a:r>
            <a:endParaRPr lang="en-US" altLang="zh-CN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1295400"/>
            <a:ext cx="8408987" cy="4840288"/>
          </a:xfrm>
          <a:ln/>
        </p:spPr>
        <p:txBody>
          <a:bodyPr/>
          <a:lstStyle/>
          <a:p>
            <a:pPr algn="l"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  <a:ea typeface="SimSun" charset="0"/>
                <a:cs typeface="SimSun" charset="0"/>
              </a:rPr>
              <a:t>Mapping from logical address space to physical memory space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MM: L-&gt;P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Each process has its own mapping</a:t>
            </a:r>
          </a:p>
          <a:p>
            <a:pPr algn="l"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  <a:ea typeface="SimSun" charset="0"/>
                <a:cs typeface="SimSun" charset="0"/>
              </a:rPr>
              <a:t>How memory management achieves isolation?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Each concurrent process is mapped to disjointed physical space</a:t>
            </a:r>
          </a:p>
          <a:p>
            <a:pPr algn="l"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  <a:ea typeface="SimSun" charset="0"/>
                <a:cs typeface="SimSun" charset="0"/>
              </a:rPr>
              <a:t>How to support sharing (e.g., shared libraries)?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Shared segment (or page) of two or more processes is mapped to the same physical address</a:t>
            </a:r>
          </a:p>
          <a:p>
            <a:pPr algn="l"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  <a:ea typeface="SimSun" charset="0"/>
                <a:cs typeface="SimSun" charset="0"/>
              </a:rPr>
              <a:t>If translation fails: memory exception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Shared Page</a:t>
            </a:r>
            <a:endParaRPr lang="en-US" altLang="zh-CN"/>
          </a:p>
        </p:txBody>
      </p:sp>
      <p:grpSp>
        <p:nvGrpSpPr>
          <p:cNvPr id="79" name="Group 78"/>
          <p:cNvGrpSpPr/>
          <p:nvPr/>
        </p:nvGrpSpPr>
        <p:grpSpPr>
          <a:xfrm>
            <a:off x="784225" y="1295400"/>
            <a:ext cx="7978775" cy="4800600"/>
            <a:chOff x="784225" y="1295400"/>
            <a:chExt cx="7978775" cy="4800600"/>
          </a:xfrm>
        </p:grpSpPr>
        <p:sp>
          <p:nvSpPr>
            <p:cNvPr id="80" name="Rectangle 4"/>
            <p:cNvSpPr>
              <a:spLocks noChangeArrowheads="1"/>
            </p:cNvSpPr>
            <p:nvPr/>
          </p:nvSpPr>
          <p:spPr bwMode="auto">
            <a:xfrm>
              <a:off x="939800" y="3003550"/>
              <a:ext cx="1155700" cy="184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pitchFamily="18" charset="0"/>
                <a:ea typeface="宋体" charset="-122"/>
              </a:endParaRPr>
            </a:p>
          </p:txBody>
        </p:sp>
        <p:sp>
          <p:nvSpPr>
            <p:cNvPr id="81" name="Rectangle 5"/>
            <p:cNvSpPr>
              <a:spLocks noChangeArrowheads="1"/>
            </p:cNvSpPr>
            <p:nvPr/>
          </p:nvSpPr>
          <p:spPr bwMode="auto">
            <a:xfrm>
              <a:off x="784225" y="4983163"/>
              <a:ext cx="147955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2000">
                  <a:latin typeface="Arial" charset="0"/>
                  <a:ea typeface="宋体" pitchFamily="1" charset="-122"/>
                </a:rPr>
                <a:t>A’s</a:t>
              </a:r>
            </a:p>
            <a:p>
              <a:pPr algn="ctr" eaLnBrk="0" hangingPunct="0"/>
              <a:r>
                <a:rPr lang="en-US" altLang="zh-CN" sz="2000">
                  <a:latin typeface="Arial" charset="0"/>
                  <a:ea typeface="宋体" pitchFamily="1" charset="-122"/>
                </a:rPr>
                <a:t>Page Table</a:t>
              </a:r>
            </a:p>
          </p:txBody>
        </p:sp>
        <p:sp>
          <p:nvSpPr>
            <p:cNvPr id="82" name="Rectangle 6"/>
            <p:cNvSpPr>
              <a:spLocks noChangeArrowheads="1"/>
            </p:cNvSpPr>
            <p:nvPr/>
          </p:nvSpPr>
          <p:spPr bwMode="auto">
            <a:xfrm>
              <a:off x="952500" y="4557713"/>
              <a:ext cx="1144588" cy="304800"/>
            </a:xfrm>
            <a:prstGeom prst="rect">
              <a:avLst/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83" name="Rectangle 9"/>
            <p:cNvSpPr>
              <a:spLocks noChangeArrowheads="1"/>
            </p:cNvSpPr>
            <p:nvPr/>
          </p:nvSpPr>
          <p:spPr bwMode="auto">
            <a:xfrm>
              <a:off x="4191000" y="1295400"/>
              <a:ext cx="1346200" cy="4387850"/>
            </a:xfrm>
            <a:prstGeom prst="rect">
              <a:avLst/>
            </a:prstGeom>
            <a:solidFill>
              <a:srgbClr val="C0FEF9"/>
            </a:solidFill>
            <a:ln w="12700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7" tIns="44450" rIns="90487" bIns="44450" anchor="ctr"/>
            <a:lstStyle/>
            <a:p>
              <a:pPr algn="ctr" eaLnBrk="0" hangingPunct="0">
                <a:defRPr/>
              </a:pPr>
              <a:endParaRPr lang="zh-CN" altLang="en-US" sz="800">
                <a:latin typeface="Times" pitchFamily="18" charset="0"/>
                <a:ea typeface="宋体" charset="-122"/>
              </a:endParaRPr>
            </a:p>
            <a:p>
              <a:pPr algn="ctr" eaLnBrk="0" hangingPunct="0">
                <a:defRPr/>
              </a:pPr>
              <a:endParaRPr lang="zh-CN" altLang="en-US" sz="800">
                <a:latin typeface="Times" pitchFamily="18" charset="0"/>
                <a:ea typeface="宋体" charset="-122"/>
              </a:endParaRPr>
            </a:p>
          </p:txBody>
        </p:sp>
        <p:sp>
          <p:nvSpPr>
            <p:cNvPr id="84" name="Rectangle 10"/>
            <p:cNvSpPr>
              <a:spLocks noChangeArrowheads="1"/>
            </p:cNvSpPr>
            <p:nvPr/>
          </p:nvSpPr>
          <p:spPr bwMode="auto">
            <a:xfrm>
              <a:off x="4205288" y="5213350"/>
              <a:ext cx="1308100" cy="241300"/>
            </a:xfrm>
            <a:prstGeom prst="rect">
              <a:avLst/>
            </a:prstGeom>
            <a:solidFill>
              <a:srgbClr val="C1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 eaLnBrk="0" hangingPunct="0"/>
              <a:endParaRPr lang="zh-CN" altLang="en-US" sz="800">
                <a:ea typeface="宋体" pitchFamily="1" charset="-122"/>
              </a:endParaRPr>
            </a:p>
            <a:p>
              <a:pPr algn="ctr" eaLnBrk="0" hangingPunct="0"/>
              <a:endParaRPr lang="zh-CN" altLang="en-US" sz="800">
                <a:ea typeface="宋体" pitchFamily="1" charset="-122"/>
              </a:endParaRPr>
            </a:p>
          </p:txBody>
        </p:sp>
        <p:sp>
          <p:nvSpPr>
            <p:cNvPr id="85" name="Rectangle 11"/>
            <p:cNvSpPr>
              <a:spLocks noChangeArrowheads="1"/>
            </p:cNvSpPr>
            <p:nvPr/>
          </p:nvSpPr>
          <p:spPr bwMode="auto">
            <a:xfrm>
              <a:off x="4132263" y="5121275"/>
              <a:ext cx="150653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000" b="1">
                  <a:latin typeface="Courier New" pitchFamily="1" charset="0"/>
                  <a:ea typeface="宋体" pitchFamily="1" charset="-122"/>
                </a:rPr>
                <a:t>jmp(</a:t>
              </a:r>
              <a:r>
                <a:rPr lang="en-US" altLang="zh-CN" sz="2000" b="1" i="1">
                  <a:latin typeface="Courier New" pitchFamily="1" charset="0"/>
                  <a:ea typeface="宋体" pitchFamily="1" charset="-122"/>
                </a:rPr>
                <a:t>p</a:t>
              </a:r>
              <a:r>
                <a:rPr lang="en-US" altLang="zh-CN" sz="2000" b="1">
                  <a:latin typeface="Courier New" pitchFamily="1" charset="0"/>
                  <a:ea typeface="宋体" pitchFamily="1" charset="-122"/>
                </a:rPr>
                <a:t>,</a:t>
              </a:r>
              <a:r>
                <a:rPr lang="en-US" altLang="zh-CN" sz="2000" b="1" i="1">
                  <a:latin typeface="Courier New" pitchFamily="1" charset="0"/>
                  <a:ea typeface="宋体" pitchFamily="1" charset="-122"/>
                </a:rPr>
                <a:t>o</a:t>
              </a:r>
              <a:r>
                <a:rPr lang="en-US" altLang="zh-CN" sz="2000" b="1">
                  <a:latin typeface="Courier New" pitchFamily="1" charset="0"/>
                  <a:ea typeface="宋体" pitchFamily="1" charset="-122"/>
                </a:rPr>
                <a:t>)</a:t>
              </a:r>
            </a:p>
          </p:txBody>
        </p:sp>
        <p:grpSp>
          <p:nvGrpSpPr>
            <p:cNvPr id="86" name="Group 12"/>
            <p:cNvGrpSpPr>
              <a:grpSpLocks/>
            </p:cNvGrpSpPr>
            <p:nvPr/>
          </p:nvGrpSpPr>
          <p:grpSpPr bwMode="auto">
            <a:xfrm>
              <a:off x="4205288" y="4565650"/>
              <a:ext cx="1311275" cy="1092200"/>
              <a:chOff x="4528" y="3440"/>
              <a:chExt cx="826" cy="688"/>
            </a:xfrm>
          </p:grpSpPr>
          <p:sp>
            <p:nvSpPr>
              <p:cNvPr id="151" name="Rectangle 13"/>
              <p:cNvSpPr>
                <a:spLocks noChangeArrowheads="1"/>
              </p:cNvSpPr>
              <p:nvPr/>
            </p:nvSpPr>
            <p:spPr bwMode="auto">
              <a:xfrm>
                <a:off x="4528" y="3440"/>
                <a:ext cx="826" cy="688"/>
              </a:xfrm>
              <a:prstGeom prst="rect">
                <a:avLst/>
              </a:prstGeom>
              <a:noFill/>
              <a:ln w="508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ea typeface="宋体" pitchFamily="1" charset="-122"/>
                </a:endParaRPr>
              </a:p>
            </p:txBody>
          </p:sp>
          <p:sp>
            <p:nvSpPr>
              <p:cNvPr id="152" name="Line 14"/>
              <p:cNvSpPr>
                <a:spLocks noChangeShapeType="1"/>
              </p:cNvSpPr>
              <p:nvPr/>
            </p:nvSpPr>
            <p:spPr bwMode="auto">
              <a:xfrm>
                <a:off x="4542" y="3576"/>
                <a:ext cx="798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" name="Line 15"/>
              <p:cNvSpPr>
                <a:spLocks noChangeShapeType="1"/>
              </p:cNvSpPr>
              <p:nvPr/>
            </p:nvSpPr>
            <p:spPr bwMode="auto">
              <a:xfrm>
                <a:off x="4542" y="3712"/>
                <a:ext cx="798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" name="Line 16"/>
              <p:cNvSpPr>
                <a:spLocks noChangeShapeType="1"/>
              </p:cNvSpPr>
              <p:nvPr/>
            </p:nvSpPr>
            <p:spPr bwMode="auto">
              <a:xfrm>
                <a:off x="4542" y="3848"/>
                <a:ext cx="798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" name="Line 17"/>
              <p:cNvSpPr>
                <a:spLocks noChangeShapeType="1"/>
              </p:cNvSpPr>
              <p:nvPr/>
            </p:nvSpPr>
            <p:spPr bwMode="auto">
              <a:xfrm>
                <a:off x="4542" y="4000"/>
                <a:ext cx="798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7" name="Rectangle 18"/>
            <p:cNvSpPr>
              <a:spLocks noChangeArrowheads="1"/>
            </p:cNvSpPr>
            <p:nvPr/>
          </p:nvSpPr>
          <p:spPr bwMode="auto">
            <a:xfrm>
              <a:off x="4205288" y="3702050"/>
              <a:ext cx="1308100" cy="2159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 eaLnBrk="0" hangingPunct="0"/>
              <a:endParaRPr lang="zh-CN" altLang="en-US" sz="800">
                <a:ea typeface="宋体" pitchFamily="1" charset="-122"/>
              </a:endParaRPr>
            </a:p>
            <a:p>
              <a:pPr algn="ctr" eaLnBrk="0" hangingPunct="0"/>
              <a:endParaRPr lang="zh-CN" altLang="en-US" sz="800">
                <a:ea typeface="宋体" pitchFamily="1" charset="-122"/>
              </a:endParaRPr>
            </a:p>
          </p:txBody>
        </p:sp>
        <p:grpSp>
          <p:nvGrpSpPr>
            <p:cNvPr id="88" name="Group 19"/>
            <p:cNvGrpSpPr>
              <a:grpSpLocks/>
            </p:cNvGrpSpPr>
            <p:nvPr/>
          </p:nvGrpSpPr>
          <p:grpSpPr bwMode="auto">
            <a:xfrm>
              <a:off x="4205288" y="3473450"/>
              <a:ext cx="1311275" cy="1092200"/>
              <a:chOff x="4528" y="2744"/>
              <a:chExt cx="826" cy="688"/>
            </a:xfrm>
          </p:grpSpPr>
          <p:sp>
            <p:nvSpPr>
              <p:cNvPr id="146" name="Rectangle 20"/>
              <p:cNvSpPr>
                <a:spLocks noChangeArrowheads="1"/>
              </p:cNvSpPr>
              <p:nvPr/>
            </p:nvSpPr>
            <p:spPr bwMode="auto">
              <a:xfrm>
                <a:off x="4528" y="2744"/>
                <a:ext cx="826" cy="688"/>
              </a:xfrm>
              <a:prstGeom prst="rect">
                <a:avLst/>
              </a:prstGeom>
              <a:noFill/>
              <a:ln w="508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ea typeface="宋体" pitchFamily="1" charset="-122"/>
                </a:endParaRPr>
              </a:p>
            </p:txBody>
          </p:sp>
          <p:sp>
            <p:nvSpPr>
              <p:cNvPr id="147" name="Line 21"/>
              <p:cNvSpPr>
                <a:spLocks noChangeShapeType="1"/>
              </p:cNvSpPr>
              <p:nvPr/>
            </p:nvSpPr>
            <p:spPr bwMode="auto">
              <a:xfrm>
                <a:off x="4542" y="2880"/>
                <a:ext cx="798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" name="Line 22"/>
              <p:cNvSpPr>
                <a:spLocks noChangeShapeType="1"/>
              </p:cNvSpPr>
              <p:nvPr/>
            </p:nvSpPr>
            <p:spPr bwMode="auto">
              <a:xfrm>
                <a:off x="4542" y="3016"/>
                <a:ext cx="798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" name="Line 23"/>
              <p:cNvSpPr>
                <a:spLocks noChangeShapeType="1"/>
              </p:cNvSpPr>
              <p:nvPr/>
            </p:nvSpPr>
            <p:spPr bwMode="auto">
              <a:xfrm>
                <a:off x="4542" y="3152"/>
                <a:ext cx="798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0" name="Line 24"/>
              <p:cNvSpPr>
                <a:spLocks noChangeShapeType="1"/>
              </p:cNvSpPr>
              <p:nvPr/>
            </p:nvSpPr>
            <p:spPr bwMode="auto">
              <a:xfrm>
                <a:off x="4542" y="3304"/>
                <a:ext cx="798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9" name="Rectangle 25"/>
            <p:cNvSpPr>
              <a:spLocks noChangeArrowheads="1"/>
            </p:cNvSpPr>
            <p:nvPr/>
          </p:nvSpPr>
          <p:spPr bwMode="auto">
            <a:xfrm>
              <a:off x="4618038" y="3609975"/>
              <a:ext cx="485775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000" b="1">
                  <a:latin typeface="Courier New" pitchFamily="1" charset="0"/>
                  <a:ea typeface="宋体" pitchFamily="1" charset="-122"/>
                </a:rPr>
                <a:t>57</a:t>
              </a:r>
            </a:p>
          </p:txBody>
        </p:sp>
        <p:sp>
          <p:nvSpPr>
            <p:cNvPr id="90" name="Rectangle 26"/>
            <p:cNvSpPr>
              <a:spLocks noChangeArrowheads="1"/>
            </p:cNvSpPr>
            <p:nvPr/>
          </p:nvSpPr>
          <p:spPr bwMode="auto">
            <a:xfrm>
              <a:off x="4205288" y="2825750"/>
              <a:ext cx="1308100" cy="215900"/>
            </a:xfrm>
            <a:prstGeom prst="rect">
              <a:avLst/>
            </a:prstGeom>
            <a:solidFill>
              <a:srgbClr val="C1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 anchor="ctr"/>
            <a:lstStyle/>
            <a:p>
              <a:pPr algn="ctr" eaLnBrk="0" hangingPunct="0"/>
              <a:endParaRPr lang="zh-CN" altLang="en-US" sz="800">
                <a:ea typeface="宋体" pitchFamily="1" charset="-122"/>
              </a:endParaRPr>
            </a:p>
            <a:p>
              <a:pPr algn="ctr" eaLnBrk="0" hangingPunct="0"/>
              <a:endParaRPr lang="zh-CN" altLang="en-US" sz="800">
                <a:ea typeface="宋体" pitchFamily="1" charset="-122"/>
              </a:endParaRPr>
            </a:p>
          </p:txBody>
        </p:sp>
        <p:grpSp>
          <p:nvGrpSpPr>
            <p:cNvPr id="91" name="Group 27"/>
            <p:cNvGrpSpPr>
              <a:grpSpLocks/>
            </p:cNvGrpSpPr>
            <p:nvPr/>
          </p:nvGrpSpPr>
          <p:grpSpPr bwMode="auto">
            <a:xfrm>
              <a:off x="4205288" y="2381250"/>
              <a:ext cx="1311275" cy="1092200"/>
              <a:chOff x="4528" y="2048"/>
              <a:chExt cx="826" cy="688"/>
            </a:xfrm>
          </p:grpSpPr>
          <p:sp>
            <p:nvSpPr>
              <p:cNvPr id="141" name="Rectangle 28"/>
              <p:cNvSpPr>
                <a:spLocks noChangeArrowheads="1"/>
              </p:cNvSpPr>
              <p:nvPr/>
            </p:nvSpPr>
            <p:spPr bwMode="auto">
              <a:xfrm>
                <a:off x="4528" y="2048"/>
                <a:ext cx="826" cy="688"/>
              </a:xfrm>
              <a:prstGeom prst="rect">
                <a:avLst/>
              </a:prstGeom>
              <a:noFill/>
              <a:ln w="508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ea typeface="宋体" pitchFamily="1" charset="-122"/>
                </a:endParaRPr>
              </a:p>
            </p:txBody>
          </p:sp>
          <p:sp>
            <p:nvSpPr>
              <p:cNvPr id="142" name="Line 29"/>
              <p:cNvSpPr>
                <a:spLocks noChangeShapeType="1"/>
              </p:cNvSpPr>
              <p:nvPr/>
            </p:nvSpPr>
            <p:spPr bwMode="auto">
              <a:xfrm>
                <a:off x="4542" y="2184"/>
                <a:ext cx="798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" name="Line 30"/>
              <p:cNvSpPr>
                <a:spLocks noChangeShapeType="1"/>
              </p:cNvSpPr>
              <p:nvPr/>
            </p:nvSpPr>
            <p:spPr bwMode="auto">
              <a:xfrm>
                <a:off x="4542" y="2320"/>
                <a:ext cx="798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" name="Line 31"/>
              <p:cNvSpPr>
                <a:spLocks noChangeShapeType="1"/>
              </p:cNvSpPr>
              <p:nvPr/>
            </p:nvSpPr>
            <p:spPr bwMode="auto">
              <a:xfrm>
                <a:off x="4542" y="2456"/>
                <a:ext cx="798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" name="Line 32"/>
              <p:cNvSpPr>
                <a:spLocks noChangeShapeType="1"/>
              </p:cNvSpPr>
              <p:nvPr/>
            </p:nvSpPr>
            <p:spPr bwMode="auto">
              <a:xfrm>
                <a:off x="4542" y="2608"/>
                <a:ext cx="798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2" name="Rectangle 33"/>
            <p:cNvSpPr>
              <a:spLocks noChangeArrowheads="1"/>
            </p:cNvSpPr>
            <p:nvPr/>
          </p:nvSpPr>
          <p:spPr bwMode="auto">
            <a:xfrm>
              <a:off x="4378325" y="2720975"/>
              <a:ext cx="942975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000" b="1">
                  <a:latin typeface="Courier New" pitchFamily="1" charset="0"/>
                  <a:ea typeface="宋体" pitchFamily="1" charset="-122"/>
                </a:rPr>
                <a:t>(</a:t>
              </a:r>
              <a:r>
                <a:rPr lang="en-US" altLang="zh-CN" sz="2000" b="1" i="1">
                  <a:latin typeface="Courier New" pitchFamily="1" charset="0"/>
                  <a:ea typeface="宋体" pitchFamily="1" charset="-122"/>
                </a:rPr>
                <a:t>p</a:t>
              </a:r>
              <a:r>
                <a:rPr lang="en-US" altLang="zh-CN" sz="2000" b="1">
                  <a:latin typeface="Courier New" pitchFamily="1" charset="0"/>
                  <a:ea typeface="宋体" pitchFamily="1" charset="-122"/>
                </a:rPr>
                <a:t>,</a:t>
              </a:r>
              <a:r>
                <a:rPr lang="en-US" altLang="zh-CN" sz="2000" b="1" i="1">
                  <a:latin typeface="Courier New" pitchFamily="1" charset="0"/>
                  <a:ea typeface="宋体" pitchFamily="1" charset="-122"/>
                </a:rPr>
                <a:t>o</a:t>
              </a:r>
              <a:r>
                <a:rPr lang="en-US" altLang="zh-CN" sz="2000" b="1">
                  <a:latin typeface="Courier New" pitchFamily="1" charset="0"/>
                  <a:ea typeface="宋体" pitchFamily="1" charset="-122"/>
                </a:rPr>
                <a:t>)</a:t>
              </a:r>
            </a:p>
          </p:txBody>
        </p:sp>
        <p:sp>
          <p:nvSpPr>
            <p:cNvPr id="93" name="Line 34"/>
            <p:cNvSpPr>
              <a:spLocks noChangeShapeType="1"/>
            </p:cNvSpPr>
            <p:nvPr/>
          </p:nvSpPr>
          <p:spPr bwMode="auto">
            <a:xfrm flipH="1">
              <a:off x="3494088" y="5657850"/>
              <a:ext cx="685800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Arc 35"/>
            <p:cNvSpPr>
              <a:spLocks/>
            </p:cNvSpPr>
            <p:nvPr/>
          </p:nvSpPr>
          <p:spPr bwMode="auto">
            <a:xfrm>
              <a:off x="3265488" y="5454650"/>
              <a:ext cx="228600" cy="190500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0 h 21600"/>
                <a:gd name="T4" fmla="*/ 2147483647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Line 36"/>
            <p:cNvSpPr>
              <a:spLocks noChangeShapeType="1"/>
            </p:cNvSpPr>
            <p:nvPr/>
          </p:nvSpPr>
          <p:spPr bwMode="auto">
            <a:xfrm flipH="1">
              <a:off x="3263900" y="3962400"/>
              <a:ext cx="12700" cy="14859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Line 37"/>
            <p:cNvSpPr>
              <a:spLocks noChangeShapeType="1"/>
            </p:cNvSpPr>
            <p:nvPr/>
          </p:nvSpPr>
          <p:spPr bwMode="auto">
            <a:xfrm flipH="1">
              <a:off x="2133600" y="3810000"/>
              <a:ext cx="962025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Arc 38"/>
            <p:cNvSpPr>
              <a:spLocks/>
            </p:cNvSpPr>
            <p:nvPr/>
          </p:nvSpPr>
          <p:spPr bwMode="auto">
            <a:xfrm rot="10800000">
              <a:off x="3094038" y="3810000"/>
              <a:ext cx="171450" cy="190500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0 h 21600"/>
                <a:gd name="T4" fmla="*/ 2147483647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Rectangle 39"/>
            <p:cNvSpPr>
              <a:spLocks noChangeArrowheads="1"/>
            </p:cNvSpPr>
            <p:nvPr/>
          </p:nvSpPr>
          <p:spPr bwMode="auto">
            <a:xfrm>
              <a:off x="1011238" y="3586163"/>
              <a:ext cx="1025525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2000" i="1">
                  <a:ea typeface="宋体" pitchFamily="1" charset="-122"/>
                </a:rPr>
                <a:t>f</a:t>
              </a:r>
              <a:r>
                <a:rPr lang="en-US" altLang="zh-CN" sz="2000">
                  <a:ea typeface="宋体" pitchFamily="1" charset="-122"/>
                </a:rPr>
                <a:t> n= 0</a:t>
              </a:r>
            </a:p>
          </p:txBody>
        </p:sp>
        <p:sp>
          <p:nvSpPr>
            <p:cNvPr id="99" name="Rectangle 40"/>
            <p:cNvSpPr>
              <a:spLocks noChangeArrowheads="1"/>
            </p:cNvSpPr>
            <p:nvPr/>
          </p:nvSpPr>
          <p:spPr bwMode="auto">
            <a:xfrm>
              <a:off x="1011238" y="3281363"/>
              <a:ext cx="1025525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2000" i="1">
                  <a:ea typeface="宋体" pitchFamily="1" charset="-122"/>
                </a:rPr>
                <a:t>fn</a:t>
              </a:r>
              <a:r>
                <a:rPr lang="en-US" altLang="zh-CN" sz="2000">
                  <a:ea typeface="宋体" pitchFamily="1" charset="-122"/>
                </a:rPr>
                <a:t> = 2</a:t>
              </a:r>
            </a:p>
          </p:txBody>
        </p:sp>
        <p:sp>
          <p:nvSpPr>
            <p:cNvPr id="100" name="Rectangle 41"/>
            <p:cNvSpPr>
              <a:spLocks noChangeArrowheads="1"/>
            </p:cNvSpPr>
            <p:nvPr/>
          </p:nvSpPr>
          <p:spPr bwMode="auto">
            <a:xfrm>
              <a:off x="1011238" y="4195763"/>
              <a:ext cx="1025525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2000" i="1">
                  <a:solidFill>
                    <a:srgbClr val="3365FB"/>
                  </a:solidFill>
                  <a:ea typeface="宋体" pitchFamily="1" charset="-122"/>
                </a:rPr>
                <a:t>f</a:t>
              </a:r>
              <a:r>
                <a:rPr lang="en-US" altLang="zh-CN" sz="2000">
                  <a:solidFill>
                    <a:srgbClr val="3365FB"/>
                  </a:solidFill>
                  <a:ea typeface="宋体" pitchFamily="1" charset="-122"/>
                </a:rPr>
                <a:t> n= 1</a:t>
              </a:r>
            </a:p>
          </p:txBody>
        </p:sp>
        <p:sp>
          <p:nvSpPr>
            <p:cNvPr id="101" name="Line 42"/>
            <p:cNvSpPr>
              <a:spLocks noChangeShapeType="1"/>
            </p:cNvSpPr>
            <p:nvPr/>
          </p:nvSpPr>
          <p:spPr bwMode="auto">
            <a:xfrm flipH="1">
              <a:off x="2946400" y="4552950"/>
              <a:ext cx="118110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Arc 43"/>
            <p:cNvSpPr>
              <a:spLocks/>
            </p:cNvSpPr>
            <p:nvPr/>
          </p:nvSpPr>
          <p:spPr bwMode="auto">
            <a:xfrm rot="10800000">
              <a:off x="2714625" y="4383088"/>
              <a:ext cx="114300" cy="77787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0 h 21600"/>
                <a:gd name="T4" fmla="*/ 2147483647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Line 44"/>
            <p:cNvSpPr>
              <a:spLocks noChangeShapeType="1"/>
            </p:cNvSpPr>
            <p:nvPr/>
          </p:nvSpPr>
          <p:spPr bwMode="auto">
            <a:xfrm flipH="1">
              <a:off x="2133600" y="4387850"/>
              <a:ext cx="588963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Line 45"/>
            <p:cNvSpPr>
              <a:spLocks noChangeShapeType="1"/>
            </p:cNvSpPr>
            <p:nvPr/>
          </p:nvSpPr>
          <p:spPr bwMode="auto">
            <a:xfrm flipH="1">
              <a:off x="2133600" y="3473450"/>
              <a:ext cx="1981200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Rectangle 46"/>
            <p:cNvSpPr>
              <a:spLocks noChangeArrowheads="1"/>
            </p:cNvSpPr>
            <p:nvPr/>
          </p:nvSpPr>
          <p:spPr bwMode="auto">
            <a:xfrm>
              <a:off x="952500" y="4252913"/>
              <a:ext cx="1144588" cy="304800"/>
            </a:xfrm>
            <a:prstGeom prst="rect">
              <a:avLst/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06" name="Rectangle 47"/>
            <p:cNvSpPr>
              <a:spLocks noChangeArrowheads="1"/>
            </p:cNvSpPr>
            <p:nvPr/>
          </p:nvSpPr>
          <p:spPr bwMode="auto">
            <a:xfrm>
              <a:off x="952500" y="3948113"/>
              <a:ext cx="1144588" cy="304800"/>
            </a:xfrm>
            <a:prstGeom prst="rect">
              <a:avLst/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952500" y="3643313"/>
              <a:ext cx="1144588" cy="304800"/>
            </a:xfrm>
            <a:prstGeom prst="rect">
              <a:avLst/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08" name="Rectangle 49"/>
            <p:cNvSpPr>
              <a:spLocks noChangeArrowheads="1"/>
            </p:cNvSpPr>
            <p:nvPr/>
          </p:nvSpPr>
          <p:spPr bwMode="auto">
            <a:xfrm>
              <a:off x="952500" y="3338513"/>
              <a:ext cx="1144588" cy="304800"/>
            </a:xfrm>
            <a:prstGeom prst="rect">
              <a:avLst/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09" name="Rectangle 50"/>
            <p:cNvSpPr>
              <a:spLocks noChangeArrowheads="1"/>
            </p:cNvSpPr>
            <p:nvPr/>
          </p:nvSpPr>
          <p:spPr bwMode="auto">
            <a:xfrm>
              <a:off x="952500" y="3033713"/>
              <a:ext cx="1144588" cy="304800"/>
            </a:xfrm>
            <a:prstGeom prst="rect">
              <a:avLst/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10" name="Arc 51"/>
            <p:cNvSpPr>
              <a:spLocks/>
            </p:cNvSpPr>
            <p:nvPr/>
          </p:nvSpPr>
          <p:spPr bwMode="auto">
            <a:xfrm rot="10800000" flipH="1" flipV="1">
              <a:off x="2822575" y="4459288"/>
              <a:ext cx="114300" cy="92075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0 h 21600"/>
                <a:gd name="T4" fmla="*/ 2147483647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Rectangle 52"/>
            <p:cNvSpPr>
              <a:spLocks noChangeArrowheads="1"/>
            </p:cNvSpPr>
            <p:nvPr/>
          </p:nvSpPr>
          <p:spPr bwMode="auto">
            <a:xfrm>
              <a:off x="3803650" y="5702300"/>
              <a:ext cx="211455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2000">
                  <a:latin typeface="Arial" charset="0"/>
                  <a:ea typeface="宋体" pitchFamily="1" charset="-122"/>
                </a:rPr>
                <a:t>Physical Memory</a:t>
              </a:r>
            </a:p>
          </p:txBody>
        </p:sp>
        <p:sp>
          <p:nvSpPr>
            <p:cNvPr id="112" name="Rectangle 53"/>
            <p:cNvSpPr>
              <a:spLocks noChangeArrowheads="1"/>
            </p:cNvSpPr>
            <p:nvPr/>
          </p:nvSpPr>
          <p:spPr bwMode="auto">
            <a:xfrm>
              <a:off x="7439025" y="2971800"/>
              <a:ext cx="1155700" cy="184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pitchFamily="18" charset="0"/>
                <a:ea typeface="宋体" charset="-122"/>
              </a:endParaRPr>
            </a:p>
          </p:txBody>
        </p:sp>
        <p:sp>
          <p:nvSpPr>
            <p:cNvPr id="113" name="Rectangle 54"/>
            <p:cNvSpPr>
              <a:spLocks noChangeArrowheads="1"/>
            </p:cNvSpPr>
            <p:nvPr/>
          </p:nvSpPr>
          <p:spPr bwMode="auto">
            <a:xfrm>
              <a:off x="7283450" y="4951413"/>
              <a:ext cx="147955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2000">
                  <a:latin typeface="Arial" charset="0"/>
                  <a:ea typeface="宋体" pitchFamily="1" charset="-122"/>
                </a:rPr>
                <a:t>B’s</a:t>
              </a:r>
            </a:p>
            <a:p>
              <a:pPr algn="ctr" eaLnBrk="0" hangingPunct="0"/>
              <a:r>
                <a:rPr lang="en-US" altLang="zh-CN" sz="2000">
                  <a:latin typeface="Arial" charset="0"/>
                  <a:ea typeface="宋体" pitchFamily="1" charset="-122"/>
                </a:rPr>
                <a:t>Page Table</a:t>
              </a:r>
            </a:p>
          </p:txBody>
        </p:sp>
        <p:sp>
          <p:nvSpPr>
            <p:cNvPr id="114" name="Rectangle 55"/>
            <p:cNvSpPr>
              <a:spLocks noChangeArrowheads="1"/>
            </p:cNvSpPr>
            <p:nvPr/>
          </p:nvSpPr>
          <p:spPr bwMode="auto">
            <a:xfrm>
              <a:off x="7451725" y="4525963"/>
              <a:ext cx="1144588" cy="304800"/>
            </a:xfrm>
            <a:prstGeom prst="rect">
              <a:avLst/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15" name="Rectangle 56"/>
            <p:cNvSpPr>
              <a:spLocks noChangeArrowheads="1"/>
            </p:cNvSpPr>
            <p:nvPr/>
          </p:nvSpPr>
          <p:spPr bwMode="auto">
            <a:xfrm>
              <a:off x="7510463" y="3554413"/>
              <a:ext cx="1025525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2000" i="1">
                  <a:ea typeface="宋体" pitchFamily="1" charset="-122"/>
                </a:rPr>
                <a:t>fn</a:t>
              </a:r>
              <a:r>
                <a:rPr lang="en-US" altLang="zh-CN" sz="2000">
                  <a:ea typeface="宋体" pitchFamily="1" charset="-122"/>
                </a:rPr>
                <a:t> = 3</a:t>
              </a:r>
            </a:p>
          </p:txBody>
        </p:sp>
        <p:sp>
          <p:nvSpPr>
            <p:cNvPr id="116" name="Rectangle 58"/>
            <p:cNvSpPr>
              <a:spLocks noChangeArrowheads="1"/>
            </p:cNvSpPr>
            <p:nvPr/>
          </p:nvSpPr>
          <p:spPr bwMode="auto">
            <a:xfrm>
              <a:off x="7510463" y="3873500"/>
              <a:ext cx="1025525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2000" i="1">
                  <a:solidFill>
                    <a:srgbClr val="3365FB"/>
                  </a:solidFill>
                  <a:ea typeface="宋体" pitchFamily="1" charset="-122"/>
                </a:rPr>
                <a:t>fn</a:t>
              </a:r>
              <a:r>
                <a:rPr lang="en-US" altLang="zh-CN" sz="2000">
                  <a:solidFill>
                    <a:srgbClr val="3365FB"/>
                  </a:solidFill>
                  <a:ea typeface="宋体" pitchFamily="1" charset="-122"/>
                </a:rPr>
                <a:t> = 1</a:t>
              </a:r>
            </a:p>
          </p:txBody>
        </p:sp>
        <p:sp>
          <p:nvSpPr>
            <p:cNvPr id="117" name="Rectangle 59"/>
            <p:cNvSpPr>
              <a:spLocks noChangeArrowheads="1"/>
            </p:cNvSpPr>
            <p:nvPr/>
          </p:nvSpPr>
          <p:spPr bwMode="auto">
            <a:xfrm>
              <a:off x="7451725" y="4221163"/>
              <a:ext cx="1144588" cy="304800"/>
            </a:xfrm>
            <a:prstGeom prst="rect">
              <a:avLst/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18" name="Rectangle 60"/>
            <p:cNvSpPr>
              <a:spLocks noChangeArrowheads="1"/>
            </p:cNvSpPr>
            <p:nvPr/>
          </p:nvSpPr>
          <p:spPr bwMode="auto">
            <a:xfrm>
              <a:off x="7451725" y="3916363"/>
              <a:ext cx="1144588" cy="304800"/>
            </a:xfrm>
            <a:prstGeom prst="rect">
              <a:avLst/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19" name="Rectangle 61"/>
            <p:cNvSpPr>
              <a:spLocks noChangeArrowheads="1"/>
            </p:cNvSpPr>
            <p:nvPr/>
          </p:nvSpPr>
          <p:spPr bwMode="auto">
            <a:xfrm>
              <a:off x="7451725" y="3611563"/>
              <a:ext cx="1144588" cy="304800"/>
            </a:xfrm>
            <a:prstGeom prst="rect">
              <a:avLst/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20" name="Rectangle 62"/>
            <p:cNvSpPr>
              <a:spLocks noChangeArrowheads="1"/>
            </p:cNvSpPr>
            <p:nvPr/>
          </p:nvSpPr>
          <p:spPr bwMode="auto">
            <a:xfrm>
              <a:off x="7451725" y="3306763"/>
              <a:ext cx="1144588" cy="304800"/>
            </a:xfrm>
            <a:prstGeom prst="rect">
              <a:avLst/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21" name="Rectangle 63"/>
            <p:cNvSpPr>
              <a:spLocks noChangeArrowheads="1"/>
            </p:cNvSpPr>
            <p:nvPr/>
          </p:nvSpPr>
          <p:spPr bwMode="auto">
            <a:xfrm>
              <a:off x="7451725" y="3001963"/>
              <a:ext cx="1144588" cy="304800"/>
            </a:xfrm>
            <a:prstGeom prst="rect">
              <a:avLst/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grpSp>
          <p:nvGrpSpPr>
            <p:cNvPr id="122" name="Group 65"/>
            <p:cNvGrpSpPr>
              <a:grpSpLocks/>
            </p:cNvGrpSpPr>
            <p:nvPr/>
          </p:nvGrpSpPr>
          <p:grpSpPr bwMode="auto">
            <a:xfrm>
              <a:off x="4191000" y="1295400"/>
              <a:ext cx="1311275" cy="1092200"/>
              <a:chOff x="4528" y="2048"/>
              <a:chExt cx="826" cy="688"/>
            </a:xfrm>
          </p:grpSpPr>
          <p:sp>
            <p:nvSpPr>
              <p:cNvPr id="136" name="Rectangle 66"/>
              <p:cNvSpPr>
                <a:spLocks noChangeArrowheads="1"/>
              </p:cNvSpPr>
              <p:nvPr/>
            </p:nvSpPr>
            <p:spPr bwMode="auto">
              <a:xfrm>
                <a:off x="4528" y="2048"/>
                <a:ext cx="826" cy="688"/>
              </a:xfrm>
              <a:prstGeom prst="rect">
                <a:avLst/>
              </a:prstGeom>
              <a:noFill/>
              <a:ln w="508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ea typeface="宋体" pitchFamily="1" charset="-122"/>
                </a:endParaRPr>
              </a:p>
            </p:txBody>
          </p:sp>
          <p:sp>
            <p:nvSpPr>
              <p:cNvPr id="137" name="Line 67"/>
              <p:cNvSpPr>
                <a:spLocks noChangeShapeType="1"/>
              </p:cNvSpPr>
              <p:nvPr/>
            </p:nvSpPr>
            <p:spPr bwMode="auto">
              <a:xfrm>
                <a:off x="4542" y="2184"/>
                <a:ext cx="798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8" name="Line 68"/>
              <p:cNvSpPr>
                <a:spLocks noChangeShapeType="1"/>
              </p:cNvSpPr>
              <p:nvPr/>
            </p:nvSpPr>
            <p:spPr bwMode="auto">
              <a:xfrm>
                <a:off x="4542" y="2320"/>
                <a:ext cx="798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9" name="Line 69"/>
              <p:cNvSpPr>
                <a:spLocks noChangeShapeType="1"/>
              </p:cNvSpPr>
              <p:nvPr/>
            </p:nvSpPr>
            <p:spPr bwMode="auto">
              <a:xfrm>
                <a:off x="4542" y="2456"/>
                <a:ext cx="798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" name="Line 70"/>
              <p:cNvSpPr>
                <a:spLocks noChangeShapeType="1"/>
              </p:cNvSpPr>
              <p:nvPr/>
            </p:nvSpPr>
            <p:spPr bwMode="auto">
              <a:xfrm>
                <a:off x="4542" y="2608"/>
                <a:ext cx="798" cy="0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3" name="Line 79"/>
            <p:cNvSpPr>
              <a:spLocks noChangeShapeType="1"/>
            </p:cNvSpPr>
            <p:nvPr/>
          </p:nvSpPr>
          <p:spPr bwMode="auto">
            <a:xfrm>
              <a:off x="5562600" y="4572000"/>
              <a:ext cx="114300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Line 80"/>
            <p:cNvSpPr>
              <a:spLocks noChangeShapeType="1"/>
            </p:cNvSpPr>
            <p:nvPr/>
          </p:nvSpPr>
          <p:spPr bwMode="auto">
            <a:xfrm flipH="1">
              <a:off x="6878638" y="4038600"/>
              <a:ext cx="588962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Arc 81"/>
            <p:cNvSpPr>
              <a:spLocks/>
            </p:cNvSpPr>
            <p:nvPr/>
          </p:nvSpPr>
          <p:spPr bwMode="auto">
            <a:xfrm rot="10800000" flipH="1">
              <a:off x="6781800" y="4038600"/>
              <a:ext cx="114300" cy="77788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0 h 21600"/>
                <a:gd name="T4" fmla="*/ 2147483647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Arc 82"/>
            <p:cNvSpPr>
              <a:spLocks/>
            </p:cNvSpPr>
            <p:nvPr/>
          </p:nvSpPr>
          <p:spPr bwMode="auto">
            <a:xfrm rot="10800000" flipV="1">
              <a:off x="6667500" y="4495800"/>
              <a:ext cx="114300" cy="92075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0 h 21600"/>
                <a:gd name="T4" fmla="*/ 2147483647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Line 83"/>
            <p:cNvSpPr>
              <a:spLocks noChangeShapeType="1"/>
            </p:cNvSpPr>
            <p:nvPr/>
          </p:nvSpPr>
          <p:spPr bwMode="auto">
            <a:xfrm flipH="1" flipV="1">
              <a:off x="6781800" y="4114800"/>
              <a:ext cx="0" cy="38100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Line 84"/>
            <p:cNvSpPr>
              <a:spLocks noChangeShapeType="1"/>
            </p:cNvSpPr>
            <p:nvPr/>
          </p:nvSpPr>
          <p:spPr bwMode="auto">
            <a:xfrm>
              <a:off x="5562600" y="2362200"/>
              <a:ext cx="609600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Arc 85"/>
            <p:cNvSpPr>
              <a:spLocks/>
            </p:cNvSpPr>
            <p:nvPr/>
          </p:nvSpPr>
          <p:spPr bwMode="auto">
            <a:xfrm>
              <a:off x="6324600" y="3543300"/>
              <a:ext cx="228600" cy="190500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0 h 21600"/>
                <a:gd name="T4" fmla="*/ 2147483647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Line 86"/>
            <p:cNvSpPr>
              <a:spLocks noChangeShapeType="1"/>
            </p:cNvSpPr>
            <p:nvPr/>
          </p:nvSpPr>
          <p:spPr bwMode="auto">
            <a:xfrm>
              <a:off x="6323013" y="2540000"/>
              <a:ext cx="1587" cy="104140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" name="Arc 87"/>
            <p:cNvSpPr>
              <a:spLocks/>
            </p:cNvSpPr>
            <p:nvPr/>
          </p:nvSpPr>
          <p:spPr bwMode="auto">
            <a:xfrm rot="10800000">
              <a:off x="6153150" y="2362200"/>
              <a:ext cx="171450" cy="190500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0 h 21600"/>
                <a:gd name="T4" fmla="*/ 2147483647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Line 88"/>
            <p:cNvSpPr>
              <a:spLocks noChangeShapeType="1"/>
            </p:cNvSpPr>
            <p:nvPr/>
          </p:nvSpPr>
          <p:spPr bwMode="auto">
            <a:xfrm flipH="1">
              <a:off x="6505575" y="3733800"/>
              <a:ext cx="962025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TextBox 75"/>
            <p:cNvSpPr txBox="1">
              <a:spLocks noChangeArrowheads="1"/>
            </p:cNvSpPr>
            <p:nvPr/>
          </p:nvSpPr>
          <p:spPr bwMode="auto">
            <a:xfrm>
              <a:off x="5643563" y="5286375"/>
              <a:ext cx="4286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r>
                <a:rPr lang="en-US" altLang="zh-CN"/>
                <a:t>0</a:t>
              </a:r>
              <a:endParaRPr lang="zh-CN" altLang="en-US"/>
            </a:p>
          </p:txBody>
        </p:sp>
        <p:sp>
          <p:nvSpPr>
            <p:cNvPr id="134" name="TextBox 76"/>
            <p:cNvSpPr txBox="1">
              <a:spLocks noChangeArrowheads="1"/>
            </p:cNvSpPr>
            <p:nvPr/>
          </p:nvSpPr>
          <p:spPr bwMode="auto">
            <a:xfrm>
              <a:off x="5572125" y="3071813"/>
              <a:ext cx="4286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135" name="TextBox 77"/>
            <p:cNvSpPr txBox="1">
              <a:spLocks noChangeArrowheads="1"/>
            </p:cNvSpPr>
            <p:nvPr/>
          </p:nvSpPr>
          <p:spPr bwMode="auto">
            <a:xfrm>
              <a:off x="5572125" y="4143375"/>
              <a:ext cx="4286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  <a:endParaRPr lang="zh-CN" altLang="en-US"/>
            </a:p>
          </p:txBody>
        </p:sp>
      </p:grpSp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Memory Exceptions</a:t>
            </a:r>
            <a:endParaRPr lang="en-US" altLang="zh-CN"/>
          </a:p>
        </p:txBody>
      </p:sp>
      <p:sp>
        <p:nvSpPr>
          <p:cNvPr id="1741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12800" y="1346200"/>
            <a:ext cx="7772400" cy="4114800"/>
          </a:xfrm>
          <a:ln/>
        </p:spPr>
        <p:txBody>
          <a:bodyPr/>
          <a:lstStyle/>
          <a:p>
            <a:pPr algn="l"/>
            <a:r>
              <a:rPr lang="en-US" altLang="zh-CN" dirty="0">
                <a:solidFill>
                  <a:srgbClr val="000000"/>
                </a:solidFill>
                <a:ea typeface="SimSun" charset="0"/>
                <a:cs typeface="SimSun" charset="0"/>
              </a:rPr>
              <a:t>Must be dealt with in all memory models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dirty="0">
                <a:solidFill>
                  <a:srgbClr val="000000"/>
                </a:solidFill>
                <a:ea typeface="SimSun" charset="0"/>
                <a:cs typeface="SimSun" charset="0"/>
              </a:rPr>
              <a:t>Memory access issues in MMU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a typeface="SimSun" charset="0"/>
                <a:cs typeface="SimSun" charset="0"/>
              </a:rPr>
              <a:t>When do memory exceptions happen?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dirty="0">
                <a:solidFill>
                  <a:srgbClr val="000000"/>
                </a:solidFill>
                <a:ea typeface="SimSun" charset="0"/>
                <a:cs typeface="SimSun" charset="0"/>
              </a:rPr>
              <a:t>Contiguous Allocation: address out-of-bound (LIMIT)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dirty="0">
                <a:solidFill>
                  <a:srgbClr val="000000"/>
                </a:solidFill>
                <a:ea typeface="SimSun" charset="0"/>
                <a:cs typeface="SimSun" charset="0"/>
              </a:rPr>
              <a:t>Segmentation: address out-of-bound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dirty="0">
                <a:solidFill>
                  <a:srgbClr val="000000"/>
                </a:solidFill>
                <a:ea typeface="SimSun" charset="0"/>
                <a:cs typeface="SimSun" charset="0"/>
              </a:rPr>
              <a:t>Segmentation: segmentation number </a:t>
            </a:r>
            <a:r>
              <a:rPr lang="en-US" altLang="zh-CN" dirty="0" smtClean="0">
                <a:solidFill>
                  <a:srgbClr val="000000"/>
                </a:solidFill>
                <a:ea typeface="SimSun" charset="0"/>
                <a:cs typeface="SimSun" charset="0"/>
              </a:rPr>
              <a:t>doesn’t </a:t>
            </a:r>
            <a:r>
              <a:rPr lang="en-US" altLang="zh-CN" dirty="0">
                <a:solidFill>
                  <a:srgbClr val="000000"/>
                </a:solidFill>
                <a:ea typeface="SimSun" charset="0"/>
                <a:cs typeface="SimSun" charset="0"/>
              </a:rPr>
              <a:t>exist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dirty="0">
                <a:solidFill>
                  <a:srgbClr val="000000"/>
                </a:solidFill>
                <a:ea typeface="SimSun" charset="0"/>
                <a:cs typeface="SimSun" charset="0"/>
              </a:rPr>
              <a:t>Paging: page not mapped to a frame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a typeface="SimSun" charset="0"/>
                <a:cs typeface="SimSun" charset="0"/>
              </a:rPr>
              <a:t>What happens when there is memory exception?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dirty="0">
                <a:solidFill>
                  <a:srgbClr val="000000"/>
                </a:solidFill>
                <a:ea typeface="SimSun" charset="0"/>
                <a:cs typeface="SimSun" charset="0"/>
              </a:rPr>
              <a:t>MMU will raise the exception line in CPU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dirty="0">
                <a:solidFill>
                  <a:srgbClr val="000000"/>
                </a:solidFill>
                <a:ea typeface="SimSun" charset="0"/>
                <a:cs typeface="SimSun" charset="0"/>
              </a:rPr>
              <a:t>CPU will jump to the corresponding exception handler (an kernel subroutine pre-registered to this exception type)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dirty="0">
                <a:solidFill>
                  <a:srgbClr val="000000"/>
                </a:solidFill>
                <a:ea typeface="SimSun" charset="0"/>
                <a:cs typeface="SimSun" charset="0"/>
              </a:rPr>
              <a:t>Now up to the handler to do what is necessary (like kill the process, or do something else)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5" y="220663"/>
            <a:ext cx="8086725" cy="387350"/>
          </a:xfrm>
          <a:ln/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zh-CN">
                <a:ea typeface="SimSun" charset="0"/>
                <a:cs typeface="SimSun" charset="0"/>
              </a:rPr>
              <a:t>Outline</a:t>
            </a:r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143000"/>
            <a:ext cx="8234363" cy="4029075"/>
          </a:xfrm>
          <a:ln/>
        </p:spPr>
        <p:txBody>
          <a:bodyPr lIns="0" tIns="0" rIns="0" bIns="0"/>
          <a:lstStyle/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Virtual Memory &amp; Principle of Locality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Address Translation for VM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Method of Virtual Memory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Page Fault Handling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Mechanisms for Implementing VM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Virtual Memory Performance</a:t>
            </a:r>
            <a:endParaRPr lang="en-US" altLang="zh-CN" sz="3300" dirty="0">
              <a:solidFill>
                <a:srgbClr val="000000"/>
              </a:solidFill>
              <a:ea typeface="SimSun" charset="0"/>
              <a:cs typeface="SimSun" charset="0"/>
            </a:endParaRPr>
          </a:p>
        </p:txBody>
      </p:sp>
      <p:sp>
        <p:nvSpPr>
          <p:cNvPr id="5124" name="Flowchart: Connector 1"/>
          <p:cNvSpPr>
            <a:spLocks noChangeArrowheads="1"/>
          </p:cNvSpPr>
          <p:nvPr/>
        </p:nvSpPr>
        <p:spPr bwMode="auto">
          <a:xfrm>
            <a:off x="395536" y="2276872"/>
            <a:ext cx="158750" cy="158750"/>
          </a:xfrm>
          <a:prstGeom prst="flowChartConnector">
            <a:avLst/>
          </a:prstGeom>
          <a:solidFill>
            <a:srgbClr val="FF0000"/>
          </a:solidFill>
          <a:ln w="12700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118746"/>
      </p:ext>
    </p:extLst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Virtual Memory</a:t>
            </a: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60400" y="1016000"/>
            <a:ext cx="8204200" cy="5629275"/>
          </a:xfrm>
          <a:ln/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SimSun" charset="0"/>
                <a:cs typeface="SimSun" charset="0"/>
              </a:rPr>
              <a:t>Problem: how can one support running programs that requires more memory than the </a:t>
            </a:r>
            <a:r>
              <a:rPr lang="en-US" altLang="zh-CN" sz="2800" dirty="0" smtClean="0">
                <a:solidFill>
                  <a:srgbClr val="000000"/>
                </a:solidFill>
                <a:ea typeface="SimSun" charset="0"/>
                <a:cs typeface="SimSun" charset="0"/>
              </a:rPr>
              <a:t>computer</a:t>
            </a:r>
            <a:r>
              <a:rPr lang="en-US" altLang="zh-CN" sz="2800" dirty="0" smtClean="0">
                <a:solidFill>
                  <a:srgbClr val="000000"/>
                </a:solidFill>
                <a:latin typeface="Arial"/>
                <a:ea typeface="SimSun" charset="0"/>
                <a:cs typeface="SimSun" charset="0"/>
              </a:rPr>
              <a:t>’</a:t>
            </a:r>
            <a:r>
              <a:rPr lang="en-US" altLang="zh-CN" sz="2800" dirty="0" smtClean="0">
                <a:solidFill>
                  <a:srgbClr val="000000"/>
                </a:solidFill>
                <a:ea typeface="SimSun" charset="0"/>
                <a:cs typeface="SimSun" charset="0"/>
              </a:rPr>
              <a:t>s </a:t>
            </a:r>
            <a:r>
              <a:rPr lang="en-US" altLang="zh-CN" sz="2800" dirty="0">
                <a:solidFill>
                  <a:srgbClr val="000000"/>
                </a:solidFill>
                <a:ea typeface="SimSun" charset="0"/>
                <a:cs typeface="SimSun" charset="0"/>
              </a:rPr>
              <a:t>physical main memory?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SimSun" charset="0"/>
                <a:cs typeface="SimSun" charset="0"/>
              </a:rPr>
              <a:t>The concept of virtual memory</a:t>
            </a:r>
          </a:p>
          <a:p>
            <a:pPr marL="742950" lvl="1" indent="-285750" algn="l">
              <a:lnSpc>
                <a:spcPct val="90000"/>
              </a:lnSpc>
              <a:buFont typeface="Wingdings" charset="0"/>
              <a:buChar char="Ø"/>
            </a:pPr>
            <a:r>
              <a:rPr lang="en-US" altLang="zh-CN" sz="2400" dirty="0">
                <a:solidFill>
                  <a:srgbClr val="000000"/>
                </a:solidFill>
                <a:ea typeface="SimSun" charset="0"/>
                <a:cs typeface="SimSun" charset="0"/>
              </a:rPr>
              <a:t>Process views memory by logical (virtual) address space</a:t>
            </a:r>
          </a:p>
          <a:p>
            <a:pPr marL="742950" lvl="1" indent="-285750" algn="l">
              <a:lnSpc>
                <a:spcPct val="90000"/>
              </a:lnSpc>
              <a:buFont typeface="Wingdings" charset="0"/>
              <a:buChar char="Ø"/>
            </a:pPr>
            <a:r>
              <a:rPr lang="en-US" altLang="zh-CN" sz="2400" dirty="0">
                <a:solidFill>
                  <a:srgbClr val="000000"/>
                </a:solidFill>
                <a:ea typeface="SimSun" charset="0"/>
                <a:cs typeface="SimSun" charset="0"/>
              </a:rPr>
              <a:t>Only part of the logical address space needs to be in main memory at a given time</a:t>
            </a:r>
          </a:p>
          <a:p>
            <a:pPr marL="742950" lvl="1" indent="-285750" algn="l">
              <a:lnSpc>
                <a:spcPct val="90000"/>
              </a:lnSpc>
              <a:buFont typeface="Wingdings" charset="0"/>
              <a:buChar char="Ø"/>
            </a:pPr>
            <a:r>
              <a:rPr lang="en-US" altLang="zh-CN" sz="2400" dirty="0">
                <a:solidFill>
                  <a:srgbClr val="000000"/>
                </a:solidFill>
                <a:ea typeface="SimSun" charset="0"/>
                <a:cs typeface="SimSun" charset="0"/>
              </a:rPr>
              <a:t>Other parts may be in secondary storage (e.g., disk)</a:t>
            </a:r>
          </a:p>
          <a:p>
            <a:pPr marL="742950" lvl="1" indent="-285750" algn="l">
              <a:lnSpc>
                <a:spcPct val="90000"/>
              </a:lnSpc>
              <a:buFont typeface="Wingdings" charset="0"/>
              <a:buChar char="Ø"/>
            </a:pPr>
            <a:r>
              <a:rPr lang="en-US" altLang="zh-CN" sz="2400" dirty="0">
                <a:solidFill>
                  <a:srgbClr val="000000"/>
                </a:solidFill>
                <a:ea typeface="SimSun" charset="0"/>
                <a:cs typeface="SimSun" charset="0"/>
              </a:rPr>
              <a:t>The resident place may change dynamically (on-demand)</a:t>
            </a:r>
          </a:p>
          <a:p>
            <a:pPr marL="742950" lvl="1" indent="-285750" algn="l">
              <a:lnSpc>
                <a:spcPct val="90000"/>
              </a:lnSpc>
              <a:buFont typeface="Wingdings" charset="0"/>
              <a:buChar char="Ø"/>
            </a:pPr>
            <a:r>
              <a:rPr lang="en-US" altLang="zh-CN" sz="2400" dirty="0">
                <a:solidFill>
                  <a:srgbClr val="000000"/>
                </a:solidFill>
                <a:ea typeface="SimSun" charset="0"/>
                <a:cs typeface="SimSun" charset="0"/>
              </a:rPr>
              <a:t>Secondary storage can be viewed as an 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ea typeface="SimSun" charset="0"/>
                <a:cs typeface="SimSun" charset="0"/>
              </a:rPr>
              <a:t>“</a:t>
            </a:r>
            <a:r>
              <a:rPr lang="en-US" altLang="zh-CN" sz="2400" dirty="0" smtClean="0">
                <a:solidFill>
                  <a:srgbClr val="000000"/>
                </a:solidFill>
                <a:ea typeface="SimSun" charset="0"/>
                <a:cs typeface="SimSun" charset="0"/>
              </a:rPr>
              <a:t>extension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ea typeface="SimSun" charset="0"/>
                <a:cs typeface="SimSun" charset="0"/>
              </a:rPr>
              <a:t>”</a:t>
            </a:r>
            <a:r>
              <a:rPr lang="en-US" altLang="zh-CN" sz="2400" dirty="0" smtClean="0">
                <a:solidFill>
                  <a:srgbClr val="000000"/>
                </a:solidFill>
                <a:ea typeface="SimSun" charset="0"/>
                <a:cs typeface="SimSun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SimSun" charset="0"/>
                <a:cs typeface="SimSun" charset="0"/>
              </a:rPr>
              <a:t>of physical memory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SimSun" charset="0"/>
                <a:cs typeface="SimSun" charset="0"/>
              </a:rPr>
              <a:t>Abstraction: </a:t>
            </a:r>
            <a:r>
              <a:rPr lang="en-US" altLang="zh-CN" sz="2800" u="sng" dirty="0" smtClean="0">
                <a:solidFill>
                  <a:srgbClr val="000000"/>
                </a:solidFill>
                <a:latin typeface="Arial"/>
                <a:ea typeface="SimSun" charset="0"/>
                <a:cs typeface="SimSun" charset="0"/>
              </a:rPr>
              <a:t>“</a:t>
            </a:r>
            <a:r>
              <a:rPr lang="en-US" altLang="zh-CN" sz="2800" u="sng" dirty="0" smtClean="0">
                <a:solidFill>
                  <a:srgbClr val="000000"/>
                </a:solidFill>
                <a:ea typeface="SimSun" charset="0"/>
                <a:cs typeface="SimSun" charset="0"/>
              </a:rPr>
              <a:t>infinite</a:t>
            </a:r>
            <a:r>
              <a:rPr lang="en-US" altLang="zh-CN" sz="2800" u="sng" dirty="0" smtClean="0">
                <a:solidFill>
                  <a:srgbClr val="000000"/>
                </a:solidFill>
                <a:latin typeface="Arial"/>
                <a:ea typeface="SimSun" charset="0"/>
                <a:cs typeface="SimSun" charset="0"/>
              </a:rPr>
              <a:t>”</a:t>
            </a:r>
            <a:r>
              <a:rPr lang="en-US" altLang="zh-CN" sz="2800" dirty="0" smtClean="0">
                <a:solidFill>
                  <a:srgbClr val="000000"/>
                </a:solidFill>
                <a:ea typeface="SimSun" charset="0"/>
                <a:cs typeface="SimSun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SimSun" charset="0"/>
                <a:cs typeface="SimSun" charset="0"/>
              </a:rPr>
              <a:t>amount of main memory!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2"/>
          <p:cNvSpPr>
            <a:spLocks noChangeArrowheads="1"/>
          </p:cNvSpPr>
          <p:nvPr/>
        </p:nvSpPr>
        <p:spPr bwMode="auto">
          <a:xfrm>
            <a:off x="609600" y="5486400"/>
            <a:ext cx="8382000" cy="1143000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99"/>
              </a:solidFill>
              <a:sym typeface="Times" charset="0"/>
            </a:endParaRPr>
          </a:p>
        </p:txBody>
      </p:sp>
      <p:sp>
        <p:nvSpPr>
          <p:cNvPr id="20483" name="Title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Virtual Memory Concept</a:t>
            </a:r>
            <a:endParaRPr lang="en-US" altLang="zh-CN"/>
          </a:p>
        </p:txBody>
      </p:sp>
      <p:sp>
        <p:nvSpPr>
          <p:cNvPr id="20484" name="TextBox 7"/>
          <p:cNvSpPr>
            <a:spLocks noChangeArrowheads="1"/>
          </p:cNvSpPr>
          <p:nvPr/>
        </p:nvSpPr>
        <p:spPr bwMode="auto">
          <a:xfrm>
            <a:off x="1371600" y="6096000"/>
            <a:ext cx="1436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0099"/>
                </a:solidFill>
              </a:rPr>
              <a:t>Hardware</a:t>
            </a:r>
            <a:endParaRPr lang="en-US" altLang="zh-CN">
              <a:ea typeface="MS PGothic" charset="0"/>
              <a:cs typeface="MS PGothic" charset="0"/>
            </a:endParaRPr>
          </a:p>
        </p:txBody>
      </p:sp>
      <p:sp>
        <p:nvSpPr>
          <p:cNvPr id="20485" name="TextBox 9"/>
          <p:cNvSpPr>
            <a:spLocks noChangeArrowheads="1"/>
          </p:cNvSpPr>
          <p:nvPr/>
        </p:nvSpPr>
        <p:spPr bwMode="auto">
          <a:xfrm>
            <a:off x="762000" y="1447800"/>
            <a:ext cx="3408363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99"/>
                </a:solidFill>
              </a:rPr>
              <a:t>OS abstraction: </a:t>
            </a:r>
            <a:r>
              <a:rPr lang="en-US" altLang="zh-CN" sz="2000" b="1">
                <a:solidFill>
                  <a:srgbClr val="000099"/>
                </a:solidFill>
              </a:rPr>
              <a:t>Address Space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P1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P2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P3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Kernel</a:t>
            </a:r>
            <a:endParaRPr lang="en-US" altLang="zh-CN">
              <a:ea typeface="MS PGothic" charset="0"/>
              <a:cs typeface="MS PGothic" charset="0"/>
            </a:endParaRPr>
          </a:p>
        </p:txBody>
      </p:sp>
      <p:sp>
        <p:nvSpPr>
          <p:cNvPr id="20486" name="TextBox 10"/>
          <p:cNvSpPr>
            <a:spLocks noChangeArrowheads="1"/>
          </p:cNvSpPr>
          <p:nvPr/>
        </p:nvSpPr>
        <p:spPr bwMode="auto">
          <a:xfrm>
            <a:off x="3657600" y="990600"/>
            <a:ext cx="2359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0099"/>
                </a:solidFill>
              </a:rPr>
              <a:t>Operating System</a:t>
            </a:r>
            <a:endParaRPr lang="en-US" altLang="zh-CN">
              <a:ea typeface="MS PGothic" charset="0"/>
              <a:cs typeface="MS PGothic" charset="0"/>
            </a:endParaRPr>
          </a:p>
        </p:txBody>
      </p:sp>
      <p:sp>
        <p:nvSpPr>
          <p:cNvPr id="20487" name="Rectangle 65"/>
          <p:cNvSpPr>
            <a:spLocks/>
          </p:cNvSpPr>
          <p:nvPr/>
        </p:nvSpPr>
        <p:spPr bwMode="auto">
          <a:xfrm>
            <a:off x="1752600" y="2209800"/>
            <a:ext cx="5638800" cy="152400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20488" name="TextBox 66"/>
          <p:cNvSpPr>
            <a:spLocks noChangeArrowheads="1"/>
          </p:cNvSpPr>
          <p:nvPr/>
        </p:nvSpPr>
        <p:spPr bwMode="auto">
          <a:xfrm>
            <a:off x="1752600" y="19812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99"/>
                </a:solidFill>
              </a:rPr>
              <a:t>0</a:t>
            </a:r>
            <a:endParaRPr lang="en-US" altLang="zh-CN">
              <a:ea typeface="MS PGothic" charset="0"/>
              <a:cs typeface="MS PGothic" charset="0"/>
            </a:endParaRPr>
          </a:p>
        </p:txBody>
      </p:sp>
      <p:sp>
        <p:nvSpPr>
          <p:cNvPr id="20489" name="TextBox 67"/>
          <p:cNvSpPr>
            <a:spLocks noChangeArrowheads="1"/>
          </p:cNvSpPr>
          <p:nvPr/>
        </p:nvSpPr>
        <p:spPr bwMode="auto">
          <a:xfrm>
            <a:off x="7391400" y="1981200"/>
            <a:ext cx="177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99"/>
                </a:solidFill>
              </a:rPr>
              <a:t>2</a:t>
            </a:r>
            <a:r>
              <a:rPr lang="en-US" altLang="zh-CN" sz="1200" baseline="30000">
                <a:solidFill>
                  <a:srgbClr val="000099"/>
                </a:solidFill>
              </a:rPr>
              <a:t>32</a:t>
            </a:r>
            <a:endParaRPr lang="en-US" altLang="zh-CN">
              <a:ea typeface="MS PGothic" charset="0"/>
              <a:cs typeface="MS PGothic" charset="0"/>
            </a:endParaRPr>
          </a:p>
        </p:txBody>
      </p:sp>
      <p:sp>
        <p:nvSpPr>
          <p:cNvPr id="20490" name="Rectangle 68"/>
          <p:cNvSpPr>
            <a:spLocks/>
          </p:cNvSpPr>
          <p:nvPr/>
        </p:nvSpPr>
        <p:spPr bwMode="auto">
          <a:xfrm>
            <a:off x="1752600" y="2819400"/>
            <a:ext cx="5638800" cy="152400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20491" name="Rectangle 69"/>
          <p:cNvSpPr>
            <a:spLocks/>
          </p:cNvSpPr>
          <p:nvPr/>
        </p:nvSpPr>
        <p:spPr bwMode="auto">
          <a:xfrm>
            <a:off x="1752600" y="3429000"/>
            <a:ext cx="5638800" cy="152400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20492" name="Rectangle 70"/>
          <p:cNvSpPr>
            <a:spLocks/>
          </p:cNvSpPr>
          <p:nvPr/>
        </p:nvSpPr>
        <p:spPr bwMode="auto">
          <a:xfrm>
            <a:off x="1752600" y="4038600"/>
            <a:ext cx="5638800" cy="152400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20493" name="TextBox 71"/>
          <p:cNvSpPr>
            <a:spLocks noChangeArrowheads="1"/>
          </p:cNvSpPr>
          <p:nvPr/>
        </p:nvSpPr>
        <p:spPr bwMode="auto">
          <a:xfrm>
            <a:off x="1752600" y="263525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99"/>
                </a:solidFill>
              </a:rPr>
              <a:t>0</a:t>
            </a:r>
            <a:endParaRPr lang="en-US" altLang="zh-CN">
              <a:ea typeface="MS PGothic" charset="0"/>
              <a:cs typeface="MS PGothic" charset="0"/>
            </a:endParaRPr>
          </a:p>
        </p:txBody>
      </p:sp>
      <p:sp>
        <p:nvSpPr>
          <p:cNvPr id="20494" name="TextBox 72"/>
          <p:cNvSpPr>
            <a:spLocks noChangeArrowheads="1"/>
          </p:cNvSpPr>
          <p:nvPr/>
        </p:nvSpPr>
        <p:spPr bwMode="auto">
          <a:xfrm>
            <a:off x="7391400" y="2635250"/>
            <a:ext cx="177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99"/>
                </a:solidFill>
              </a:rPr>
              <a:t>2</a:t>
            </a:r>
            <a:r>
              <a:rPr lang="en-US" altLang="zh-CN" sz="1200" baseline="30000">
                <a:solidFill>
                  <a:srgbClr val="000099"/>
                </a:solidFill>
              </a:rPr>
              <a:t>32</a:t>
            </a:r>
            <a:endParaRPr lang="en-US" altLang="zh-CN">
              <a:ea typeface="MS PGothic" charset="0"/>
              <a:cs typeface="MS PGothic" charset="0"/>
            </a:endParaRPr>
          </a:p>
        </p:txBody>
      </p:sp>
      <p:sp>
        <p:nvSpPr>
          <p:cNvPr id="20495" name="TextBox 73"/>
          <p:cNvSpPr>
            <a:spLocks noChangeArrowheads="1"/>
          </p:cNvSpPr>
          <p:nvPr/>
        </p:nvSpPr>
        <p:spPr bwMode="auto">
          <a:xfrm>
            <a:off x="1752600" y="324485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99"/>
                </a:solidFill>
              </a:rPr>
              <a:t>0</a:t>
            </a:r>
            <a:endParaRPr lang="en-US" altLang="zh-CN">
              <a:ea typeface="MS PGothic" charset="0"/>
              <a:cs typeface="MS PGothic" charset="0"/>
            </a:endParaRPr>
          </a:p>
        </p:txBody>
      </p:sp>
      <p:sp>
        <p:nvSpPr>
          <p:cNvPr id="20496" name="TextBox 74"/>
          <p:cNvSpPr>
            <a:spLocks noChangeArrowheads="1"/>
          </p:cNvSpPr>
          <p:nvPr/>
        </p:nvSpPr>
        <p:spPr bwMode="auto">
          <a:xfrm>
            <a:off x="7391400" y="3244850"/>
            <a:ext cx="177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99"/>
                </a:solidFill>
              </a:rPr>
              <a:t>2</a:t>
            </a:r>
            <a:r>
              <a:rPr lang="en-US" altLang="zh-CN" sz="1200" baseline="30000">
                <a:solidFill>
                  <a:srgbClr val="000099"/>
                </a:solidFill>
              </a:rPr>
              <a:t>32</a:t>
            </a:r>
            <a:endParaRPr lang="en-US" altLang="zh-CN">
              <a:ea typeface="MS PGothic" charset="0"/>
              <a:cs typeface="MS PGothic" charset="0"/>
            </a:endParaRPr>
          </a:p>
        </p:txBody>
      </p:sp>
      <p:sp>
        <p:nvSpPr>
          <p:cNvPr id="20497" name="TextBox 75"/>
          <p:cNvSpPr>
            <a:spLocks noChangeArrowheads="1"/>
          </p:cNvSpPr>
          <p:nvPr/>
        </p:nvSpPr>
        <p:spPr bwMode="auto">
          <a:xfrm>
            <a:off x="1754188" y="385445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99"/>
                </a:solidFill>
              </a:rPr>
              <a:t>0</a:t>
            </a:r>
            <a:endParaRPr lang="en-US" altLang="zh-CN">
              <a:ea typeface="MS PGothic" charset="0"/>
              <a:cs typeface="MS PGothic" charset="0"/>
            </a:endParaRPr>
          </a:p>
        </p:txBody>
      </p:sp>
      <p:sp>
        <p:nvSpPr>
          <p:cNvPr id="20498" name="TextBox 76"/>
          <p:cNvSpPr>
            <a:spLocks noChangeArrowheads="1"/>
          </p:cNvSpPr>
          <p:nvPr/>
        </p:nvSpPr>
        <p:spPr bwMode="auto">
          <a:xfrm>
            <a:off x="7392988" y="3854450"/>
            <a:ext cx="177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99"/>
                </a:solidFill>
              </a:rPr>
              <a:t>2</a:t>
            </a:r>
            <a:r>
              <a:rPr lang="en-US" altLang="zh-CN" sz="1200" baseline="30000">
                <a:solidFill>
                  <a:srgbClr val="000099"/>
                </a:solidFill>
              </a:rPr>
              <a:t>32</a:t>
            </a:r>
            <a:endParaRPr lang="en-US" altLang="zh-CN">
              <a:ea typeface="MS PGothic" charset="0"/>
              <a:cs typeface="MS PGothic" charset="0"/>
            </a:endParaRPr>
          </a:p>
        </p:txBody>
      </p:sp>
      <p:pic>
        <p:nvPicPr>
          <p:cNvPr id="20499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CFAFB"/>
              </a:clrFrom>
              <a:clrTo>
                <a:srgbClr val="FC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38399" r="2399" b="38399"/>
          <a:stretch>
            <a:fillRect/>
          </a:stretch>
        </p:blipFill>
        <p:spPr bwMode="auto">
          <a:xfrm>
            <a:off x="3505200" y="5638800"/>
            <a:ext cx="3627438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0" name="Rectangle 80"/>
          <p:cNvSpPr>
            <a:spLocks/>
          </p:cNvSpPr>
          <p:nvPr/>
        </p:nvSpPr>
        <p:spPr bwMode="auto">
          <a:xfrm>
            <a:off x="914400" y="5562600"/>
            <a:ext cx="990600" cy="457200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>
                <a:solidFill>
                  <a:srgbClr val="000099"/>
                </a:solidFill>
              </a:rPr>
              <a:t>Cache</a:t>
            </a:r>
            <a:endParaRPr lang="en-US" altLang="zh-CN">
              <a:ea typeface="MS PGothic" charset="0"/>
              <a:cs typeface="MS PGothic" charset="0"/>
            </a:endParaRPr>
          </a:p>
        </p:txBody>
      </p:sp>
      <p:sp>
        <p:nvSpPr>
          <p:cNvPr id="20501" name="Rectangle 81"/>
          <p:cNvSpPr>
            <a:spLocks/>
          </p:cNvSpPr>
          <p:nvPr/>
        </p:nvSpPr>
        <p:spPr bwMode="auto">
          <a:xfrm>
            <a:off x="1828800" y="5638800"/>
            <a:ext cx="990600" cy="457200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>
                <a:solidFill>
                  <a:srgbClr val="000099"/>
                </a:solidFill>
              </a:rPr>
              <a:t>MMU</a:t>
            </a:r>
            <a:endParaRPr lang="en-US" altLang="zh-CN">
              <a:ea typeface="MS PGothic" charset="0"/>
              <a:cs typeface="MS PGothic" charset="0"/>
            </a:endParaRPr>
          </a:p>
        </p:txBody>
      </p:sp>
      <p:pic>
        <p:nvPicPr>
          <p:cNvPr id="20502" name="Picture 8" descr="http://www.microsoft.com/athome/images/tiptalk/65595_harddrive3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562600"/>
            <a:ext cx="85725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3" name="Rectangle 84"/>
          <p:cNvSpPr>
            <a:spLocks noChangeArrowheads="1"/>
          </p:cNvSpPr>
          <p:nvPr/>
        </p:nvSpPr>
        <p:spPr bwMode="auto">
          <a:xfrm>
            <a:off x="1752600" y="2209800"/>
            <a:ext cx="381000" cy="152400"/>
          </a:xfrm>
          <a:prstGeom prst="rect">
            <a:avLst/>
          </a:prstGeom>
          <a:solidFill>
            <a:srgbClr val="007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99"/>
              </a:solidFill>
              <a:sym typeface="Times" charset="0"/>
            </a:endParaRPr>
          </a:p>
        </p:txBody>
      </p:sp>
      <p:sp>
        <p:nvSpPr>
          <p:cNvPr id="20504" name="Rectangle 85"/>
          <p:cNvSpPr>
            <a:spLocks noChangeArrowheads="1"/>
          </p:cNvSpPr>
          <p:nvPr/>
        </p:nvSpPr>
        <p:spPr bwMode="auto">
          <a:xfrm>
            <a:off x="3352800" y="2209800"/>
            <a:ext cx="228600" cy="152400"/>
          </a:xfrm>
          <a:prstGeom prst="rect">
            <a:avLst/>
          </a:prstGeom>
          <a:solidFill>
            <a:srgbClr val="007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99"/>
              </a:solidFill>
              <a:sym typeface="Times" charset="0"/>
            </a:endParaRPr>
          </a:p>
        </p:txBody>
      </p:sp>
      <p:sp>
        <p:nvSpPr>
          <p:cNvPr id="20505" name="Rectangle 86"/>
          <p:cNvSpPr>
            <a:spLocks noChangeArrowheads="1"/>
          </p:cNvSpPr>
          <p:nvPr/>
        </p:nvSpPr>
        <p:spPr bwMode="auto">
          <a:xfrm>
            <a:off x="4953000" y="2209800"/>
            <a:ext cx="228600" cy="152400"/>
          </a:xfrm>
          <a:prstGeom prst="rect">
            <a:avLst/>
          </a:prstGeom>
          <a:solidFill>
            <a:srgbClr val="3DD7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99"/>
              </a:solidFill>
              <a:sym typeface="Times" charset="0"/>
            </a:endParaRPr>
          </a:p>
        </p:txBody>
      </p:sp>
      <p:sp>
        <p:nvSpPr>
          <p:cNvPr id="20506" name="Rectangle 87"/>
          <p:cNvSpPr>
            <a:spLocks noChangeArrowheads="1"/>
          </p:cNvSpPr>
          <p:nvPr/>
        </p:nvSpPr>
        <p:spPr bwMode="auto">
          <a:xfrm>
            <a:off x="6553200" y="2209800"/>
            <a:ext cx="381000" cy="152400"/>
          </a:xfrm>
          <a:prstGeom prst="rect">
            <a:avLst/>
          </a:prstGeom>
          <a:solidFill>
            <a:srgbClr val="007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99"/>
              </a:solidFill>
              <a:sym typeface="Times" charset="0"/>
            </a:endParaRPr>
          </a:p>
        </p:txBody>
      </p:sp>
      <p:sp>
        <p:nvSpPr>
          <p:cNvPr id="20507" name="Rectangle 88"/>
          <p:cNvSpPr>
            <a:spLocks noChangeArrowheads="1"/>
          </p:cNvSpPr>
          <p:nvPr/>
        </p:nvSpPr>
        <p:spPr bwMode="auto">
          <a:xfrm>
            <a:off x="1752600" y="2819400"/>
            <a:ext cx="685800" cy="152400"/>
          </a:xfrm>
          <a:prstGeom prst="rect">
            <a:avLst/>
          </a:prstGeom>
          <a:solidFill>
            <a:srgbClr val="007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99"/>
              </a:solidFill>
              <a:sym typeface="Times" charset="0"/>
            </a:endParaRPr>
          </a:p>
        </p:txBody>
      </p:sp>
      <p:sp>
        <p:nvSpPr>
          <p:cNvPr id="20508" name="Rectangle 89"/>
          <p:cNvSpPr>
            <a:spLocks noChangeArrowheads="1"/>
          </p:cNvSpPr>
          <p:nvPr/>
        </p:nvSpPr>
        <p:spPr bwMode="auto">
          <a:xfrm>
            <a:off x="3505200" y="2819400"/>
            <a:ext cx="381000" cy="152400"/>
          </a:xfrm>
          <a:prstGeom prst="rect">
            <a:avLst/>
          </a:prstGeom>
          <a:solidFill>
            <a:srgbClr val="3DD7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99"/>
              </a:solidFill>
              <a:sym typeface="Times" charset="0"/>
            </a:endParaRPr>
          </a:p>
        </p:txBody>
      </p:sp>
      <p:sp>
        <p:nvSpPr>
          <p:cNvPr id="20509" name="Rectangle 90"/>
          <p:cNvSpPr>
            <a:spLocks noChangeArrowheads="1"/>
          </p:cNvSpPr>
          <p:nvPr/>
        </p:nvSpPr>
        <p:spPr bwMode="auto">
          <a:xfrm>
            <a:off x="6553200" y="3429000"/>
            <a:ext cx="381000" cy="152400"/>
          </a:xfrm>
          <a:prstGeom prst="rect">
            <a:avLst/>
          </a:prstGeom>
          <a:solidFill>
            <a:srgbClr val="007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99"/>
              </a:solidFill>
              <a:sym typeface="Times" charset="0"/>
            </a:endParaRPr>
          </a:p>
        </p:txBody>
      </p:sp>
      <p:sp>
        <p:nvSpPr>
          <p:cNvPr id="20510" name="Rectangle 91"/>
          <p:cNvSpPr>
            <a:spLocks noChangeArrowheads="1"/>
          </p:cNvSpPr>
          <p:nvPr/>
        </p:nvSpPr>
        <p:spPr bwMode="auto">
          <a:xfrm>
            <a:off x="6553200" y="2819400"/>
            <a:ext cx="381000" cy="152400"/>
          </a:xfrm>
          <a:prstGeom prst="rect">
            <a:avLst/>
          </a:prstGeom>
          <a:solidFill>
            <a:srgbClr val="007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99"/>
              </a:solidFill>
              <a:sym typeface="Times" charset="0"/>
            </a:endParaRPr>
          </a:p>
        </p:txBody>
      </p:sp>
      <p:sp>
        <p:nvSpPr>
          <p:cNvPr id="20511" name="Rectangle 92"/>
          <p:cNvSpPr>
            <a:spLocks noChangeArrowheads="1"/>
          </p:cNvSpPr>
          <p:nvPr/>
        </p:nvSpPr>
        <p:spPr bwMode="auto">
          <a:xfrm>
            <a:off x="2133600" y="3429000"/>
            <a:ext cx="228600" cy="152400"/>
          </a:xfrm>
          <a:prstGeom prst="rect">
            <a:avLst/>
          </a:prstGeom>
          <a:solidFill>
            <a:srgbClr val="007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99"/>
              </a:solidFill>
              <a:sym typeface="Times" charset="0"/>
            </a:endParaRPr>
          </a:p>
        </p:txBody>
      </p:sp>
      <p:sp>
        <p:nvSpPr>
          <p:cNvPr id="20512" name="Rectangle 93"/>
          <p:cNvSpPr>
            <a:spLocks noChangeArrowheads="1"/>
          </p:cNvSpPr>
          <p:nvPr/>
        </p:nvSpPr>
        <p:spPr bwMode="auto">
          <a:xfrm>
            <a:off x="1752600" y="4038600"/>
            <a:ext cx="1143000" cy="152400"/>
          </a:xfrm>
          <a:prstGeom prst="rect">
            <a:avLst/>
          </a:prstGeom>
          <a:solidFill>
            <a:srgbClr val="007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99"/>
              </a:solidFill>
              <a:sym typeface="Times" charset="0"/>
            </a:endParaRPr>
          </a:p>
        </p:txBody>
      </p:sp>
      <p:sp>
        <p:nvSpPr>
          <p:cNvPr id="20513" name="Rectangle 94"/>
          <p:cNvSpPr>
            <a:spLocks noChangeArrowheads="1"/>
          </p:cNvSpPr>
          <p:nvPr/>
        </p:nvSpPr>
        <p:spPr bwMode="auto">
          <a:xfrm>
            <a:off x="3352800" y="4038600"/>
            <a:ext cx="228600" cy="152400"/>
          </a:xfrm>
          <a:prstGeom prst="rect">
            <a:avLst/>
          </a:prstGeom>
          <a:solidFill>
            <a:srgbClr val="007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99"/>
              </a:solidFill>
              <a:sym typeface="Times" charset="0"/>
            </a:endParaRPr>
          </a:p>
        </p:txBody>
      </p:sp>
      <p:sp>
        <p:nvSpPr>
          <p:cNvPr id="20514" name="Rectangle 95"/>
          <p:cNvSpPr>
            <a:spLocks noChangeArrowheads="1"/>
          </p:cNvSpPr>
          <p:nvPr/>
        </p:nvSpPr>
        <p:spPr bwMode="auto">
          <a:xfrm>
            <a:off x="4572000" y="3429000"/>
            <a:ext cx="228600" cy="152400"/>
          </a:xfrm>
          <a:prstGeom prst="rect">
            <a:avLst/>
          </a:prstGeom>
          <a:solidFill>
            <a:srgbClr val="3DD7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99"/>
              </a:solidFill>
              <a:sym typeface="Times" charset="0"/>
            </a:endParaRPr>
          </a:p>
        </p:txBody>
      </p:sp>
      <p:sp>
        <p:nvSpPr>
          <p:cNvPr id="20515" name="Straight Connector 68"/>
          <p:cNvSpPr>
            <a:spLocks noChangeShapeType="1"/>
          </p:cNvSpPr>
          <p:nvPr/>
        </p:nvSpPr>
        <p:spPr bwMode="auto">
          <a:xfrm rot="16200000" flipH="1">
            <a:off x="1695450" y="2609850"/>
            <a:ext cx="2971800" cy="2476500"/>
          </a:xfrm>
          <a:prstGeom prst="line">
            <a:avLst/>
          </a:prstGeom>
          <a:noFill/>
          <a:ln w="12700" cmpd="sng">
            <a:solidFill>
              <a:schemeClr val="tx1"/>
            </a:solidFill>
            <a:prstDash val="sys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6" name="Straight Connector 68"/>
          <p:cNvSpPr>
            <a:spLocks noChangeShapeType="1"/>
          </p:cNvSpPr>
          <p:nvPr/>
        </p:nvSpPr>
        <p:spPr bwMode="auto">
          <a:xfrm rot="16200000" flipH="1">
            <a:off x="3105150" y="2724150"/>
            <a:ext cx="2971800" cy="2247900"/>
          </a:xfrm>
          <a:prstGeom prst="line">
            <a:avLst/>
          </a:prstGeom>
          <a:noFill/>
          <a:ln w="12700" cmpd="sng">
            <a:solidFill>
              <a:schemeClr val="tx1"/>
            </a:solidFill>
            <a:prstDash val="sys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7" name="Straight Connector 68"/>
          <p:cNvSpPr>
            <a:spLocks noChangeShapeType="1"/>
          </p:cNvSpPr>
          <p:nvPr/>
        </p:nvSpPr>
        <p:spPr bwMode="auto">
          <a:xfrm rot="16200000" flipH="1">
            <a:off x="5086350" y="2343150"/>
            <a:ext cx="2971800" cy="3009900"/>
          </a:xfrm>
          <a:prstGeom prst="line">
            <a:avLst/>
          </a:prstGeom>
          <a:noFill/>
          <a:ln w="12700" cmpd="sng">
            <a:solidFill>
              <a:schemeClr val="tx1"/>
            </a:solidFill>
            <a:prstDash val="sys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8" name="Straight Connector 68"/>
          <p:cNvSpPr>
            <a:spLocks noChangeShapeType="1"/>
          </p:cNvSpPr>
          <p:nvPr/>
        </p:nvSpPr>
        <p:spPr bwMode="auto">
          <a:xfrm rot="5400000">
            <a:off x="4400550" y="2990850"/>
            <a:ext cx="2971800" cy="1714500"/>
          </a:xfrm>
          <a:prstGeom prst="line">
            <a:avLst/>
          </a:prstGeom>
          <a:noFill/>
          <a:ln w="12700" cmpd="sng">
            <a:solidFill>
              <a:schemeClr val="tx1"/>
            </a:solidFill>
            <a:prstDash val="sys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9" name="Straight Connector 68"/>
          <p:cNvSpPr>
            <a:spLocks noChangeShapeType="1"/>
          </p:cNvSpPr>
          <p:nvPr/>
        </p:nvSpPr>
        <p:spPr bwMode="auto">
          <a:xfrm rot="5400000">
            <a:off x="4705350" y="3295650"/>
            <a:ext cx="2362200" cy="1714500"/>
          </a:xfrm>
          <a:prstGeom prst="line">
            <a:avLst/>
          </a:prstGeom>
          <a:noFill/>
          <a:ln w="12700" cmpd="sng">
            <a:solidFill>
              <a:schemeClr val="tx1"/>
            </a:solidFill>
            <a:prstDash val="sys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0" name="Straight Connector 68"/>
          <p:cNvSpPr>
            <a:spLocks noChangeShapeType="1"/>
          </p:cNvSpPr>
          <p:nvPr/>
        </p:nvSpPr>
        <p:spPr bwMode="auto">
          <a:xfrm rot="5400000">
            <a:off x="5010150" y="3600450"/>
            <a:ext cx="1752600" cy="1714500"/>
          </a:xfrm>
          <a:prstGeom prst="line">
            <a:avLst/>
          </a:prstGeom>
          <a:noFill/>
          <a:ln w="12700" cmpd="sng">
            <a:solidFill>
              <a:schemeClr val="tx1"/>
            </a:solidFill>
            <a:prstDash val="sys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1" name="Straight Connector 68"/>
          <p:cNvSpPr>
            <a:spLocks noChangeShapeType="1"/>
          </p:cNvSpPr>
          <p:nvPr/>
        </p:nvSpPr>
        <p:spPr bwMode="auto">
          <a:xfrm rot="16200000" flipH="1">
            <a:off x="1962150" y="3105150"/>
            <a:ext cx="2362200" cy="2095500"/>
          </a:xfrm>
          <a:prstGeom prst="line">
            <a:avLst/>
          </a:prstGeom>
          <a:noFill/>
          <a:ln w="12700" cmpd="sng">
            <a:solidFill>
              <a:schemeClr val="tx1"/>
            </a:solidFill>
            <a:prstDash val="sys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2" name="Straight Connector 68"/>
          <p:cNvSpPr>
            <a:spLocks noChangeShapeType="1"/>
          </p:cNvSpPr>
          <p:nvPr/>
        </p:nvSpPr>
        <p:spPr bwMode="auto">
          <a:xfrm rot="16200000" flipH="1">
            <a:off x="4362450" y="2305050"/>
            <a:ext cx="2362200" cy="3695700"/>
          </a:xfrm>
          <a:prstGeom prst="line">
            <a:avLst/>
          </a:prstGeom>
          <a:noFill/>
          <a:ln w="12700" cmpd="sng">
            <a:solidFill>
              <a:schemeClr val="tx1"/>
            </a:solidFill>
            <a:prstDash val="sys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3" name="Straight Connector 68"/>
          <p:cNvSpPr>
            <a:spLocks noChangeShapeType="1"/>
          </p:cNvSpPr>
          <p:nvPr/>
        </p:nvSpPr>
        <p:spPr bwMode="auto">
          <a:xfrm rot="16200000" flipH="1">
            <a:off x="2228850" y="3600450"/>
            <a:ext cx="1752600" cy="1714500"/>
          </a:xfrm>
          <a:prstGeom prst="line">
            <a:avLst/>
          </a:prstGeom>
          <a:noFill/>
          <a:ln w="12700" cmpd="sng">
            <a:solidFill>
              <a:schemeClr val="tx1"/>
            </a:solidFill>
            <a:prstDash val="sys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4" name="Straight Connector 68"/>
          <p:cNvSpPr>
            <a:spLocks noChangeShapeType="1"/>
          </p:cNvSpPr>
          <p:nvPr/>
        </p:nvSpPr>
        <p:spPr bwMode="auto">
          <a:xfrm rot="16200000" flipH="1">
            <a:off x="5276850" y="2990850"/>
            <a:ext cx="1752600" cy="2933700"/>
          </a:xfrm>
          <a:prstGeom prst="line">
            <a:avLst/>
          </a:prstGeom>
          <a:noFill/>
          <a:ln w="12700" cmpd="sng">
            <a:solidFill>
              <a:schemeClr val="tx1"/>
            </a:solidFill>
            <a:prstDash val="sys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5" name="Straight Connector 68"/>
          <p:cNvSpPr>
            <a:spLocks noChangeShapeType="1"/>
          </p:cNvSpPr>
          <p:nvPr/>
        </p:nvSpPr>
        <p:spPr bwMode="auto">
          <a:xfrm rot="16200000" flipH="1">
            <a:off x="2457450" y="4057650"/>
            <a:ext cx="1143000" cy="1409700"/>
          </a:xfrm>
          <a:prstGeom prst="line">
            <a:avLst/>
          </a:prstGeom>
          <a:noFill/>
          <a:ln w="12700" cmpd="sng">
            <a:solidFill>
              <a:schemeClr val="tx1"/>
            </a:solidFill>
            <a:prstDash val="sys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6" name="Straight Connector 68"/>
          <p:cNvSpPr>
            <a:spLocks noChangeShapeType="1"/>
          </p:cNvSpPr>
          <p:nvPr/>
        </p:nvSpPr>
        <p:spPr bwMode="auto">
          <a:xfrm rot="16200000" flipH="1">
            <a:off x="3486150" y="4171950"/>
            <a:ext cx="1143000" cy="1181100"/>
          </a:xfrm>
          <a:prstGeom prst="line">
            <a:avLst/>
          </a:prstGeom>
          <a:noFill/>
          <a:ln w="12700" cmpd="sng">
            <a:solidFill>
              <a:schemeClr val="tx1"/>
            </a:solidFill>
            <a:prstDash val="sys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7" name="TextBox 167"/>
          <p:cNvSpPr>
            <a:spLocks noChangeArrowheads="1"/>
          </p:cNvSpPr>
          <p:nvPr/>
        </p:nvSpPr>
        <p:spPr bwMode="auto">
          <a:xfrm>
            <a:off x="3581400" y="51816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99"/>
                </a:solidFill>
              </a:rPr>
              <a:t>0</a:t>
            </a:r>
            <a:endParaRPr lang="en-US" altLang="zh-CN">
              <a:ea typeface="MS PGothic" charset="0"/>
              <a:cs typeface="MS PGothic" charset="0"/>
            </a:endParaRPr>
          </a:p>
        </p:txBody>
      </p:sp>
      <p:sp>
        <p:nvSpPr>
          <p:cNvPr id="20528" name="TextBox 168"/>
          <p:cNvSpPr>
            <a:spLocks noChangeArrowheads="1"/>
          </p:cNvSpPr>
          <p:nvPr/>
        </p:nvSpPr>
        <p:spPr bwMode="auto">
          <a:xfrm>
            <a:off x="7086600" y="5181600"/>
            <a:ext cx="1190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99"/>
                </a:solidFill>
              </a:rPr>
              <a:t>m</a:t>
            </a:r>
            <a:endParaRPr lang="en-US" altLang="zh-CN">
              <a:ea typeface="MS PGothic" charset="0"/>
              <a:cs typeface="MS PGothic" charset="0"/>
            </a:endParaRPr>
          </a:p>
        </p:txBody>
      </p:sp>
      <p:sp>
        <p:nvSpPr>
          <p:cNvPr id="20529" name="Rectangle 56"/>
          <p:cNvSpPr>
            <a:spLocks/>
          </p:cNvSpPr>
          <p:nvPr/>
        </p:nvSpPr>
        <p:spPr bwMode="auto">
          <a:xfrm>
            <a:off x="3581400" y="5334000"/>
            <a:ext cx="3505200" cy="152400"/>
          </a:xfrm>
          <a:prstGeom prst="rect">
            <a:avLst/>
          </a:prstGeom>
          <a:solidFill>
            <a:srgbClr val="FFFF9E"/>
          </a:solidFill>
          <a:ln w="12700" cap="flat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99"/>
              </a:solidFill>
              <a:sym typeface="Times" charset="0"/>
            </a:endParaRPr>
          </a:p>
        </p:txBody>
      </p:sp>
      <p:sp>
        <p:nvSpPr>
          <p:cNvPr id="20530" name="Rectangle 78"/>
          <p:cNvSpPr>
            <a:spLocks/>
          </p:cNvSpPr>
          <p:nvPr/>
        </p:nvSpPr>
        <p:spPr bwMode="auto">
          <a:xfrm>
            <a:off x="7086600" y="5334000"/>
            <a:ext cx="1524000" cy="152400"/>
          </a:xfrm>
          <a:prstGeom prst="rect">
            <a:avLst/>
          </a:prstGeom>
          <a:solidFill>
            <a:srgbClr val="E5E500"/>
          </a:solidFill>
          <a:ln w="12700" cap="flat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99"/>
              </a:solidFill>
              <a:sym typeface="Times" charset="0"/>
            </a:endParaRPr>
          </a:p>
        </p:txBody>
      </p:sp>
      <p:sp>
        <p:nvSpPr>
          <p:cNvPr id="20531" name="TextBox 79"/>
          <p:cNvSpPr>
            <a:spLocks noChangeArrowheads="1"/>
          </p:cNvSpPr>
          <p:nvPr/>
        </p:nvSpPr>
        <p:spPr bwMode="auto">
          <a:xfrm>
            <a:off x="8610600" y="5181600"/>
            <a:ext cx="4254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99"/>
                </a:solidFill>
              </a:rPr>
              <a:t>M&gt;&gt;m</a:t>
            </a:r>
            <a:endParaRPr lang="en-US" altLang="zh-CN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Demand Paging: a Mechanism for VM</a:t>
            </a:r>
            <a:endParaRPr lang="en-US" altLang="zh-CN"/>
          </a:p>
        </p:txBody>
      </p:sp>
      <p:sp>
        <p:nvSpPr>
          <p:cNvPr id="2150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531813" y="1282700"/>
            <a:ext cx="7772400" cy="4114800"/>
          </a:xfrm>
          <a:ln/>
        </p:spPr>
        <p:txBody>
          <a:bodyPr/>
          <a:lstStyle/>
          <a:p>
            <a:pPr algn="l"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  <a:ea typeface="SimSun" charset="0"/>
                <a:cs typeface="SimSun" charset="0"/>
              </a:rPr>
              <a:t>Based on the Paging model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Some pages are mapped to frames in main memory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Some pages are not (but in secondary storage)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Page table entry has a flag (resident bit) to denote which case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If CPU needs to access an address in a page that is not in main memory, the whole page should be loaded in memory first</a:t>
            </a:r>
          </a:p>
          <a:p>
            <a:pPr algn="l"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  <a:ea typeface="SimSun" charset="0"/>
                <a:cs typeface="SimSun" charset="0"/>
              </a:rPr>
              <a:t>Demand paging memory management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OS should maintain the mapping and know where each page is stored in secondary storage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5" y="220663"/>
            <a:ext cx="8086725" cy="387350"/>
          </a:xfrm>
          <a:ln/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zh-CN">
                <a:ea typeface="SimSun" charset="0"/>
                <a:cs typeface="SimSun" charset="0"/>
              </a:rPr>
              <a:t>Outline</a:t>
            </a:r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143000"/>
            <a:ext cx="8234363" cy="4029075"/>
          </a:xfrm>
          <a:ln/>
        </p:spPr>
        <p:txBody>
          <a:bodyPr lIns="0" tIns="0" rIns="0" bIns="0"/>
          <a:lstStyle/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Virtual Memory &amp; Principle of Locality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Address Translation for VM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Method of Virtual Memory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Page Fault Handling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Mechanisms for Implementing VM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Virtual Memory Performance</a:t>
            </a:r>
            <a:endParaRPr lang="en-US" altLang="zh-CN" sz="3300" dirty="0">
              <a:solidFill>
                <a:srgbClr val="000000"/>
              </a:solidFill>
              <a:ea typeface="SimSun" charset="0"/>
              <a:cs typeface="SimSun" charset="0"/>
            </a:endParaRPr>
          </a:p>
        </p:txBody>
      </p:sp>
      <p:sp>
        <p:nvSpPr>
          <p:cNvPr id="5124" name="Flowchart: Connector 1"/>
          <p:cNvSpPr>
            <a:spLocks noChangeArrowheads="1"/>
          </p:cNvSpPr>
          <p:nvPr/>
        </p:nvSpPr>
        <p:spPr bwMode="auto">
          <a:xfrm>
            <a:off x="395536" y="2780928"/>
            <a:ext cx="158750" cy="158750"/>
          </a:xfrm>
          <a:prstGeom prst="flowChartConnector">
            <a:avLst/>
          </a:prstGeom>
          <a:solidFill>
            <a:srgbClr val="FF0000"/>
          </a:solidFill>
          <a:ln w="12700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118746"/>
      </p:ext>
    </p:extLst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Resident Bit in Page Table</a:t>
            </a: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28588" y="1995488"/>
            <a:ext cx="4024312" cy="4114800"/>
          </a:xfrm>
          <a:ln/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altLang="zh-CN" dirty="0">
                <a:solidFill>
                  <a:srgbClr val="000000"/>
                </a:solidFill>
                <a:ea typeface="SimSun" charset="0"/>
                <a:cs typeface="SimSun" charset="0"/>
              </a:rPr>
              <a:t>    A valid/invalid bit in the page table entry </a:t>
            </a:r>
          </a:p>
          <a:p>
            <a:pPr marL="788988" lvl="1" indent="-274638" algn="l">
              <a:lnSpc>
                <a:spcPct val="90000"/>
              </a:lnSpc>
              <a:buFont typeface="Wingdings" charset="0"/>
              <a:buChar char="Ø"/>
            </a:pPr>
            <a:r>
              <a:rPr lang="en-US" altLang="zh-CN" sz="2400" dirty="0">
                <a:solidFill>
                  <a:srgbClr val="000000"/>
                </a:solidFill>
                <a:ea typeface="SimSun" charset="0"/>
                <a:cs typeface="SimSun" charset="0"/>
              </a:rPr>
              <a:t>If page is mapped to a frame in main memory, the page is resident (or the entry is </a:t>
            </a:r>
            <a:r>
              <a:rPr lang="en-US" altLang="zh-CN" sz="2400" dirty="0" smtClean="0">
                <a:solidFill>
                  <a:srgbClr val="000000"/>
                </a:solidFill>
                <a:ea typeface="SimSun" charset="0"/>
                <a:cs typeface="SimSun" charset="0"/>
              </a:rPr>
              <a:t>“</a:t>
            </a:r>
            <a:r>
              <a:rPr lang="en-US" altLang="zh-CN" sz="2400" dirty="0" smtClean="0">
                <a:solidFill>
                  <a:srgbClr val="000000"/>
                </a:solidFill>
                <a:ea typeface="SimSun" charset="0"/>
                <a:cs typeface="SimSun" charset="0"/>
              </a:rPr>
              <a:t>valid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ea typeface="SimSun" charset="0"/>
                <a:cs typeface="SimSun" charset="0"/>
              </a:rPr>
              <a:t>”</a:t>
            </a:r>
            <a:r>
              <a:rPr lang="en-US" altLang="zh-CN" sz="2400" dirty="0" smtClean="0">
                <a:solidFill>
                  <a:srgbClr val="000000"/>
                </a:solidFill>
                <a:ea typeface="SimSun" charset="0"/>
                <a:cs typeface="SimSun" charset="0"/>
              </a:rPr>
              <a:t>)</a:t>
            </a:r>
            <a:endParaRPr lang="en-US" altLang="zh-CN" sz="2400" dirty="0">
              <a:solidFill>
                <a:srgbClr val="000000"/>
              </a:solidFill>
              <a:ea typeface="SimSun" charset="0"/>
              <a:cs typeface="SimSun" charset="0"/>
            </a:endParaRPr>
          </a:p>
          <a:p>
            <a:pPr marL="788988" lvl="1" indent="-274638" algn="l">
              <a:lnSpc>
                <a:spcPct val="90000"/>
              </a:lnSpc>
              <a:buFont typeface="Wingdings" charset="0"/>
              <a:buChar char="Ø"/>
            </a:pPr>
            <a:r>
              <a:rPr lang="en-US" altLang="zh-CN" sz="2400" dirty="0">
                <a:solidFill>
                  <a:srgbClr val="000000"/>
                </a:solidFill>
                <a:ea typeface="SimSun" charset="0"/>
                <a:cs typeface="SimSun" charset="0"/>
              </a:rPr>
              <a:t>MMU translates as usual</a:t>
            </a:r>
          </a:p>
          <a:p>
            <a:pPr marL="788988" lvl="1" indent="-274638" algn="l">
              <a:lnSpc>
                <a:spcPct val="90000"/>
              </a:lnSpc>
              <a:buFont typeface="Wingdings" charset="0"/>
              <a:buChar char="Ø"/>
            </a:pPr>
            <a:r>
              <a:rPr lang="en-US" altLang="zh-CN" sz="2400" dirty="0">
                <a:solidFill>
                  <a:srgbClr val="000000"/>
                </a:solidFill>
                <a:ea typeface="SimSun" charset="0"/>
                <a:cs typeface="SimSun" charset="0"/>
              </a:rPr>
              <a:t>Otherwise: the entry is invalid.</a:t>
            </a:r>
          </a:p>
        </p:txBody>
      </p:sp>
      <p:pic>
        <p:nvPicPr>
          <p:cNvPr id="22532" name="Picture 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4" t="635" r="12021" b="1302"/>
          <a:stretch>
            <a:fillRect/>
          </a:stretch>
        </p:blipFill>
        <p:spPr bwMode="auto">
          <a:xfrm>
            <a:off x="4252913" y="1627188"/>
            <a:ext cx="4772025" cy="46069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/>
              <a:t>Review</a:t>
            </a:r>
          </a:p>
        </p:txBody>
      </p:sp>
      <p:sp>
        <p:nvSpPr>
          <p:cNvPr id="4099" name="内容占位符 2"/>
          <p:cNvSpPr>
            <a:spLocks noGrp="1" noChangeArrowheads="1"/>
          </p:cNvSpPr>
          <p:nvPr>
            <p:ph idx="1"/>
          </p:nvPr>
        </p:nvSpPr>
        <p:spPr>
          <a:xfrm>
            <a:off x="642938" y="1071563"/>
            <a:ext cx="7772400" cy="4114800"/>
          </a:xfrm>
          <a:ln/>
        </p:spPr>
        <p:txBody>
          <a:bodyPr/>
          <a:lstStyle/>
          <a:p>
            <a:pPr marL="455613" lvl="1" indent="-306388" algn="l">
              <a:lnSpc>
                <a:spcPct val="95000"/>
              </a:lnSpc>
              <a:buClr>
                <a:srgbClr val="009999"/>
              </a:buClr>
              <a:buFont typeface="Comic Sans MS" charset="0"/>
              <a:buChar char="•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</a:pPr>
            <a:r>
              <a:rPr lang="en-US" altLang="zh-CN" sz="3200">
                <a:solidFill>
                  <a:srgbClr val="000000"/>
                </a:solidFill>
              </a:rPr>
              <a:t>Computer Arch/Memory Hierarchy</a:t>
            </a:r>
          </a:p>
          <a:p>
            <a:pPr marL="455613" lvl="1" indent="-306388" algn="l">
              <a:lnSpc>
                <a:spcPct val="95000"/>
              </a:lnSpc>
              <a:buClr>
                <a:srgbClr val="009999"/>
              </a:buClr>
              <a:buFont typeface="Comic Sans MS" charset="0"/>
              <a:buChar char="•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</a:pPr>
            <a:r>
              <a:rPr lang="en-US" altLang="zh-CN" sz="3200">
                <a:solidFill>
                  <a:srgbClr val="000000"/>
                </a:solidFill>
              </a:rPr>
              <a:t>Address Space &amp; Address Generation</a:t>
            </a:r>
          </a:p>
          <a:p>
            <a:pPr marL="455613" lvl="1" indent="-306388" algn="l">
              <a:lnSpc>
                <a:spcPct val="95000"/>
              </a:lnSpc>
              <a:buClr>
                <a:srgbClr val="009999"/>
              </a:buClr>
              <a:buFont typeface="Comic Sans MS" charset="0"/>
              <a:buChar char="•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</a:pPr>
            <a:r>
              <a:rPr lang="en-US" altLang="zh-CN" sz="3200">
                <a:solidFill>
                  <a:srgbClr val="000000"/>
                </a:solidFill>
              </a:rPr>
              <a:t>Contiguous Memory Allocation</a:t>
            </a:r>
          </a:p>
          <a:p>
            <a:pPr marL="855663" lvl="2" indent="-306388" algn="l">
              <a:lnSpc>
                <a:spcPct val="95000"/>
              </a:lnSpc>
              <a:buClr>
                <a:srgbClr val="009999"/>
              </a:buClr>
              <a:buFont typeface="Comic Sans MS" charset="0"/>
              <a:buChar char="•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</a:pPr>
            <a:r>
              <a:rPr lang="en-US" altLang="zh-CN" sz="3200">
                <a:solidFill>
                  <a:srgbClr val="000000"/>
                </a:solidFill>
              </a:rPr>
              <a:t>Dynamic Allocation of Partitions</a:t>
            </a:r>
          </a:p>
          <a:p>
            <a:pPr marL="455613" lvl="1" indent="-306388" algn="l">
              <a:lnSpc>
                <a:spcPct val="95000"/>
              </a:lnSpc>
              <a:buClr>
                <a:srgbClr val="009999"/>
              </a:buClr>
              <a:buFont typeface="Comic Sans MS" charset="0"/>
              <a:buChar char="•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</a:pPr>
            <a:r>
              <a:rPr lang="en-US" altLang="zh-CN" sz="3200">
                <a:solidFill>
                  <a:srgbClr val="000000"/>
                </a:solidFill>
              </a:rPr>
              <a:t>Non-Contiguous Memory Allocation</a:t>
            </a:r>
          </a:p>
          <a:p>
            <a:pPr marL="855663" lvl="2" indent="-306388" algn="l">
              <a:lnSpc>
                <a:spcPct val="95000"/>
              </a:lnSpc>
              <a:buClr>
                <a:srgbClr val="009999"/>
              </a:buClr>
              <a:buFont typeface="Comic Sans MS" charset="0"/>
              <a:buChar char="•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</a:pPr>
            <a:r>
              <a:rPr lang="en-US" altLang="zh-CN" sz="3200">
                <a:solidFill>
                  <a:srgbClr val="000000"/>
                </a:solidFill>
              </a:rPr>
              <a:t>Segmentation</a:t>
            </a:r>
          </a:p>
          <a:p>
            <a:pPr marL="855663" lvl="2" indent="-306388" algn="l">
              <a:lnSpc>
                <a:spcPct val="95000"/>
              </a:lnSpc>
              <a:buClr>
                <a:srgbClr val="009999"/>
              </a:buClr>
              <a:buFont typeface="Comic Sans MS" charset="0"/>
              <a:buChar char="•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</a:pPr>
            <a:r>
              <a:rPr lang="en-US" altLang="zh-CN" sz="3200">
                <a:solidFill>
                  <a:srgbClr val="000000"/>
                </a:solidFill>
              </a:rPr>
              <a:t>Paging</a:t>
            </a:r>
          </a:p>
          <a:p>
            <a:pPr marL="855663" lvl="2" indent="-306388" algn="l">
              <a:lnSpc>
                <a:spcPct val="95000"/>
              </a:lnSpc>
              <a:buClr>
                <a:srgbClr val="009999"/>
              </a:buClr>
              <a:buFont typeface="Comic Sans MS" charset="0"/>
              <a:buChar char="•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</a:pPr>
            <a:r>
              <a:rPr lang="en-US" altLang="zh-CN" sz="3200">
                <a:solidFill>
                  <a:srgbClr val="000000"/>
                </a:solidFill>
              </a:rPr>
              <a:t>Page Table</a:t>
            </a:r>
          </a:p>
          <a:p>
            <a:pPr marL="855663" lvl="2" indent="-306388" algn="l">
              <a:lnSpc>
                <a:spcPct val="95000"/>
              </a:lnSpc>
              <a:buClr>
                <a:srgbClr val="009999"/>
              </a:buClr>
              <a:buFont typeface="Comic Sans MS" charset="0"/>
              <a:buChar char="•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</a:pPr>
            <a:r>
              <a:rPr lang="en-US" altLang="zh-CN" sz="3200">
                <a:solidFill>
                  <a:srgbClr val="000000"/>
                </a:solidFill>
              </a:rPr>
              <a:t>Paged Segmentation Model</a:t>
            </a: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What if a Page is not in Main Memory</a:t>
            </a:r>
            <a:endParaRPr lang="en-US" altLang="zh-CN"/>
          </a:p>
        </p:txBody>
      </p:sp>
      <p:sp>
        <p:nvSpPr>
          <p:cNvPr id="2355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12800" y="1346200"/>
            <a:ext cx="7772400" cy="4114800"/>
          </a:xfrm>
          <a:ln/>
        </p:spPr>
        <p:txBody>
          <a:bodyPr/>
          <a:lstStyle/>
          <a:p>
            <a:pPr algn="l">
              <a:buFontTx/>
              <a:buChar char="•"/>
            </a:pPr>
            <a:r>
              <a:rPr lang="en-US" altLang="zh-CN">
                <a:solidFill>
                  <a:srgbClr val="000000"/>
                </a:solidFill>
                <a:ea typeface="SimSun" charset="0"/>
                <a:cs typeface="SimSun" charset="0"/>
              </a:rPr>
              <a:t>Demand paging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>
                <a:solidFill>
                  <a:srgbClr val="000000"/>
                </a:solidFill>
                <a:ea typeface="SimSun" charset="0"/>
                <a:cs typeface="SimSun" charset="0"/>
              </a:rPr>
              <a:t>If CPU access an address of a page that is not in memory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>
                <a:solidFill>
                  <a:srgbClr val="000000"/>
                </a:solidFill>
                <a:ea typeface="SimSun" charset="0"/>
                <a:cs typeface="SimSun" charset="0"/>
              </a:rPr>
              <a:t>OS must load the page from secondary storage into a frame in main memory (before CPU can access the page)</a:t>
            </a:r>
          </a:p>
          <a:p>
            <a:pPr algn="l">
              <a:buFontTx/>
              <a:buChar char="•"/>
            </a:pPr>
            <a:r>
              <a:rPr lang="en-US" altLang="zh-CN">
                <a:solidFill>
                  <a:srgbClr val="000000"/>
                </a:solidFill>
                <a:ea typeface="SimSun" charset="0"/>
                <a:cs typeface="SimSun" charset="0"/>
              </a:rPr>
              <a:t>Step 1: find a frame for this page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>
                <a:solidFill>
                  <a:srgbClr val="000000"/>
                </a:solidFill>
                <a:ea typeface="SimSun" charset="0"/>
                <a:cs typeface="SimSun" charset="0"/>
              </a:rPr>
              <a:t>Most likely there is not free frame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>
                <a:solidFill>
                  <a:srgbClr val="000000"/>
                </a:solidFill>
                <a:ea typeface="SimSun" charset="0"/>
                <a:cs typeface="SimSun" charset="0"/>
              </a:rPr>
              <a:t>Find a frame in use and replace the content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>
                <a:solidFill>
                  <a:srgbClr val="000000"/>
                </a:solidFill>
                <a:ea typeface="SimSun" charset="0"/>
                <a:cs typeface="SimSun" charset="0"/>
              </a:rPr>
              <a:t>Involve replacement policy (which page to replace)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>
                <a:solidFill>
                  <a:srgbClr val="000000"/>
                </a:solidFill>
                <a:ea typeface="SimSun" charset="0"/>
                <a:cs typeface="SimSun" charset="0"/>
              </a:rPr>
              <a:t>May involve writing content to secondary storage</a:t>
            </a:r>
          </a:p>
          <a:p>
            <a:pPr algn="l">
              <a:buFontTx/>
              <a:buChar char="•"/>
            </a:pPr>
            <a:r>
              <a:rPr lang="en-US" altLang="zh-CN">
                <a:solidFill>
                  <a:srgbClr val="000000"/>
                </a:solidFill>
                <a:ea typeface="SimSun" charset="0"/>
                <a:cs typeface="SimSun" charset="0"/>
              </a:rPr>
              <a:t>Step 2: load the content of the page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>
                <a:solidFill>
                  <a:srgbClr val="000000"/>
                </a:solidFill>
                <a:ea typeface="SimSun" charset="0"/>
                <a:cs typeface="SimSun" charset="0"/>
              </a:rPr>
              <a:t>Update the page table with new mapping (Page-&gt;Frame)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>
                <a:solidFill>
                  <a:srgbClr val="000000"/>
                </a:solidFill>
                <a:ea typeface="SimSun" charset="0"/>
                <a:cs typeface="SimSun" charset="0"/>
              </a:rPr>
              <a:t>CPU can now access the page</a:t>
            </a:r>
          </a:p>
          <a:p>
            <a:pPr algn="l">
              <a:buFontTx/>
              <a:buChar char="•"/>
            </a:pPr>
            <a:r>
              <a:rPr lang="en-US" altLang="zh-CN">
                <a:solidFill>
                  <a:srgbClr val="000000"/>
                </a:solidFill>
                <a:ea typeface="SimSun" charset="0"/>
                <a:cs typeface="SimSun" charset="0"/>
              </a:rPr>
              <a:t>Q: How does OS know?</a:t>
            </a: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Paging Hardware Checking Resident Bit</a:t>
            </a:r>
            <a:endParaRPr lang="en-US" altLang="zh-CN"/>
          </a:p>
        </p:txBody>
      </p:sp>
      <p:grpSp>
        <p:nvGrpSpPr>
          <p:cNvPr id="71" name="Group 70"/>
          <p:cNvGrpSpPr/>
          <p:nvPr/>
        </p:nvGrpSpPr>
        <p:grpSpPr>
          <a:xfrm>
            <a:off x="609600" y="1066800"/>
            <a:ext cx="7924800" cy="5562600"/>
            <a:chOff x="609600" y="1066800"/>
            <a:chExt cx="7924800" cy="5562600"/>
          </a:xfrm>
        </p:grpSpPr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09600" y="2819400"/>
              <a:ext cx="7924800" cy="381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73" name="TextBox 70"/>
            <p:cNvSpPr txBox="1">
              <a:spLocks noChangeArrowheads="1"/>
            </p:cNvSpPr>
            <p:nvPr/>
          </p:nvSpPr>
          <p:spPr bwMode="auto">
            <a:xfrm>
              <a:off x="7566025" y="2362200"/>
              <a:ext cx="912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9pPr>
            </a:lstStyle>
            <a:p>
              <a:pPr algn="ctr"/>
              <a:r>
                <a:rPr lang="en-US" altLang="zh-CN" b="1">
                  <a:latin typeface="Arial" charset="0"/>
                  <a:cs typeface="Arial" charset="0"/>
                </a:rPr>
                <a:t>MMU</a:t>
              </a:r>
            </a:p>
          </p:txBody>
        </p:sp>
        <p:sp>
          <p:nvSpPr>
            <p:cNvPr id="74" name="Rectangle 4"/>
            <p:cNvSpPr>
              <a:spLocks noChangeArrowheads="1"/>
            </p:cNvSpPr>
            <p:nvPr/>
          </p:nvSpPr>
          <p:spPr bwMode="auto">
            <a:xfrm>
              <a:off x="4059238" y="4483100"/>
              <a:ext cx="1727200" cy="156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Times" pitchFamily="18" charset="0"/>
                <a:ea typeface="宋体" charset="-122"/>
              </a:endParaRPr>
            </a:p>
          </p:txBody>
        </p:sp>
        <p:sp>
          <p:nvSpPr>
            <p:cNvPr id="75" name="Line 5"/>
            <p:cNvSpPr>
              <a:spLocks noChangeShapeType="1"/>
            </p:cNvSpPr>
            <p:nvPr/>
          </p:nvSpPr>
          <p:spPr bwMode="auto">
            <a:xfrm flipH="1">
              <a:off x="2192338" y="4970463"/>
              <a:ext cx="1790700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Rectangle 6"/>
            <p:cNvSpPr>
              <a:spLocks noChangeArrowheads="1"/>
            </p:cNvSpPr>
            <p:nvPr/>
          </p:nvSpPr>
          <p:spPr bwMode="auto">
            <a:xfrm>
              <a:off x="4078288" y="4824413"/>
              <a:ext cx="203200" cy="279400"/>
            </a:xfrm>
            <a:prstGeom prst="rect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77" name="Rectangle 7"/>
            <p:cNvSpPr>
              <a:spLocks noChangeArrowheads="1"/>
            </p:cNvSpPr>
            <p:nvPr/>
          </p:nvSpPr>
          <p:spPr bwMode="auto">
            <a:xfrm>
              <a:off x="4281488" y="4824413"/>
              <a:ext cx="177800" cy="273050"/>
            </a:xfrm>
            <a:prstGeom prst="rect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 altLang="zh-CN" sz="2000">
                  <a:ea typeface="宋体" pitchFamily="1" charset="-122"/>
                </a:rPr>
                <a:t>1</a:t>
              </a:r>
            </a:p>
          </p:txBody>
        </p:sp>
        <p:sp>
          <p:nvSpPr>
            <p:cNvPr id="78" name="Rectangle 8"/>
            <p:cNvSpPr>
              <a:spLocks noChangeArrowheads="1"/>
            </p:cNvSpPr>
            <p:nvPr/>
          </p:nvSpPr>
          <p:spPr bwMode="auto">
            <a:xfrm>
              <a:off x="4452938" y="4824413"/>
              <a:ext cx="177800" cy="273050"/>
            </a:xfrm>
            <a:prstGeom prst="rect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 altLang="zh-CN" sz="2000">
                  <a:ea typeface="宋体" pitchFamily="1" charset="-122"/>
                </a:rPr>
                <a:t>0</a:t>
              </a:r>
            </a:p>
          </p:txBody>
        </p:sp>
        <p:sp>
          <p:nvSpPr>
            <p:cNvPr id="79" name="Line 9"/>
            <p:cNvSpPr>
              <a:spLocks noChangeShapeType="1"/>
            </p:cNvSpPr>
            <p:nvPr/>
          </p:nvSpPr>
          <p:spPr bwMode="auto">
            <a:xfrm flipH="1">
              <a:off x="3259138" y="4170363"/>
              <a:ext cx="3568700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Rectangle 10"/>
            <p:cNvSpPr>
              <a:spLocks noChangeArrowheads="1"/>
            </p:cNvSpPr>
            <p:nvPr/>
          </p:nvSpPr>
          <p:spPr bwMode="auto">
            <a:xfrm>
              <a:off x="4192588" y="6159500"/>
              <a:ext cx="147955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2000">
                  <a:latin typeface="Arial" charset="0"/>
                  <a:ea typeface="宋体" pitchFamily="1" charset="-122"/>
                </a:rPr>
                <a:t>Page Table</a:t>
              </a:r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3486150" y="5330825"/>
              <a:ext cx="469900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eaLnBrk="0" hangingPunct="0"/>
              <a:r>
                <a:rPr lang="en-US" altLang="zh-CN" i="1">
                  <a:ea typeface="宋体" pitchFamily="1" charset="-122"/>
                </a:rPr>
                <a:t>p</a:t>
              </a:r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3136900" y="3479800"/>
              <a:ext cx="26987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>
                  <a:ea typeface="宋体" pitchFamily="1" charset="-122"/>
                </a:rPr>
                <a:t>1</a:t>
              </a:r>
            </a:p>
          </p:txBody>
        </p:sp>
        <p:sp>
          <p:nvSpPr>
            <p:cNvPr id="83" name="Rectangle 13"/>
            <p:cNvSpPr>
              <a:spLocks noChangeArrowheads="1"/>
            </p:cNvSpPr>
            <p:nvPr/>
          </p:nvSpPr>
          <p:spPr bwMode="auto">
            <a:xfrm>
              <a:off x="1562100" y="3479800"/>
              <a:ext cx="35877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>
                  <a:ea typeface="宋体" pitchFamily="1" charset="-122"/>
                </a:rPr>
                <a:t>20</a:t>
              </a:r>
            </a:p>
          </p:txBody>
        </p:sp>
        <p:sp>
          <p:nvSpPr>
            <p:cNvPr id="84" name="Rectangle 14"/>
            <p:cNvSpPr>
              <a:spLocks noChangeArrowheads="1"/>
            </p:cNvSpPr>
            <p:nvPr/>
          </p:nvSpPr>
          <p:spPr bwMode="auto">
            <a:xfrm>
              <a:off x="2298700" y="3479800"/>
              <a:ext cx="26987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>
                  <a:ea typeface="宋体" pitchFamily="1" charset="-122"/>
                </a:rPr>
                <a:t>9</a:t>
              </a:r>
            </a:p>
          </p:txBody>
        </p:sp>
        <p:sp>
          <p:nvSpPr>
            <p:cNvPr id="85" name="Rectangle 15"/>
            <p:cNvSpPr>
              <a:spLocks noChangeArrowheads="1"/>
            </p:cNvSpPr>
            <p:nvPr/>
          </p:nvSpPr>
          <p:spPr bwMode="auto">
            <a:xfrm>
              <a:off x="1697038" y="3259138"/>
              <a:ext cx="149225" cy="228600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86" name="Rectangle 16"/>
            <p:cNvSpPr>
              <a:spLocks noChangeArrowheads="1"/>
            </p:cNvSpPr>
            <p:nvPr/>
          </p:nvSpPr>
          <p:spPr bwMode="auto">
            <a:xfrm>
              <a:off x="1862138" y="3259138"/>
              <a:ext cx="149225" cy="228600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87" name="Rectangle 17"/>
            <p:cNvSpPr>
              <a:spLocks noChangeArrowheads="1"/>
            </p:cNvSpPr>
            <p:nvPr/>
          </p:nvSpPr>
          <p:spPr bwMode="auto">
            <a:xfrm>
              <a:off x="2025650" y="3259138"/>
              <a:ext cx="149225" cy="228600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88" name="Rectangle 18"/>
            <p:cNvSpPr>
              <a:spLocks noChangeArrowheads="1"/>
            </p:cNvSpPr>
            <p:nvPr/>
          </p:nvSpPr>
          <p:spPr bwMode="auto">
            <a:xfrm>
              <a:off x="2692400" y="3259138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89" name="Rectangle 19"/>
            <p:cNvSpPr>
              <a:spLocks noChangeArrowheads="1"/>
            </p:cNvSpPr>
            <p:nvPr/>
          </p:nvSpPr>
          <p:spPr bwMode="auto">
            <a:xfrm>
              <a:off x="2857500" y="3259138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90" name="Rectangle 20"/>
            <p:cNvSpPr>
              <a:spLocks noChangeArrowheads="1"/>
            </p:cNvSpPr>
            <p:nvPr/>
          </p:nvSpPr>
          <p:spPr bwMode="auto">
            <a:xfrm>
              <a:off x="3021013" y="3259138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91" name="Rectangle 21"/>
            <p:cNvSpPr>
              <a:spLocks noChangeArrowheads="1"/>
            </p:cNvSpPr>
            <p:nvPr/>
          </p:nvSpPr>
          <p:spPr bwMode="auto">
            <a:xfrm>
              <a:off x="3186113" y="3259138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92" name="Rectangle 22"/>
            <p:cNvSpPr>
              <a:spLocks noChangeArrowheads="1"/>
            </p:cNvSpPr>
            <p:nvPr/>
          </p:nvSpPr>
          <p:spPr bwMode="auto">
            <a:xfrm>
              <a:off x="2057400" y="3479800"/>
              <a:ext cx="35877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>
                  <a:ea typeface="宋体" pitchFamily="1" charset="-122"/>
                </a:rPr>
                <a:t>10</a:t>
              </a:r>
            </a:p>
          </p:txBody>
        </p:sp>
        <p:sp>
          <p:nvSpPr>
            <p:cNvPr id="93" name="Rectangle 23"/>
            <p:cNvSpPr>
              <a:spLocks noChangeArrowheads="1"/>
            </p:cNvSpPr>
            <p:nvPr/>
          </p:nvSpPr>
          <p:spPr bwMode="auto">
            <a:xfrm>
              <a:off x="2190750" y="3259138"/>
              <a:ext cx="149225" cy="228600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94" name="Rectangle 24"/>
            <p:cNvSpPr>
              <a:spLocks noChangeArrowheads="1"/>
            </p:cNvSpPr>
            <p:nvPr/>
          </p:nvSpPr>
          <p:spPr bwMode="auto">
            <a:xfrm>
              <a:off x="2355850" y="3259138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95" name="Rectangle 25"/>
            <p:cNvSpPr>
              <a:spLocks noChangeArrowheads="1"/>
            </p:cNvSpPr>
            <p:nvPr/>
          </p:nvSpPr>
          <p:spPr bwMode="auto">
            <a:xfrm>
              <a:off x="2520950" y="3259138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96" name="Rectangle 26"/>
            <p:cNvSpPr>
              <a:spLocks noChangeArrowheads="1"/>
            </p:cNvSpPr>
            <p:nvPr/>
          </p:nvSpPr>
          <p:spPr bwMode="auto">
            <a:xfrm>
              <a:off x="1841500" y="2844800"/>
              <a:ext cx="4699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000" i="1">
                  <a:solidFill>
                    <a:schemeClr val="hlink"/>
                  </a:solidFill>
                  <a:ea typeface="宋体" pitchFamily="1" charset="-122"/>
                </a:rPr>
                <a:t>p</a:t>
              </a:r>
            </a:p>
          </p:txBody>
        </p:sp>
        <p:sp>
          <p:nvSpPr>
            <p:cNvPr id="97" name="Rectangle 27"/>
            <p:cNvSpPr>
              <a:spLocks noChangeArrowheads="1"/>
            </p:cNvSpPr>
            <p:nvPr/>
          </p:nvSpPr>
          <p:spPr bwMode="auto">
            <a:xfrm>
              <a:off x="2679700" y="2844800"/>
              <a:ext cx="4699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000" i="1">
                  <a:solidFill>
                    <a:schemeClr val="hlink"/>
                  </a:solidFill>
                  <a:ea typeface="宋体" pitchFamily="1" charset="-122"/>
                </a:rPr>
                <a:t>o</a:t>
              </a:r>
            </a:p>
          </p:txBody>
        </p:sp>
        <p:sp>
          <p:nvSpPr>
            <p:cNvPr id="98" name="Rectangle 28"/>
            <p:cNvSpPr>
              <a:spLocks noChangeArrowheads="1"/>
            </p:cNvSpPr>
            <p:nvPr/>
          </p:nvSpPr>
          <p:spPr bwMode="auto">
            <a:xfrm>
              <a:off x="7556500" y="3479800"/>
              <a:ext cx="26987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>
                  <a:ea typeface="宋体" pitchFamily="1" charset="-122"/>
                </a:rPr>
                <a:t>1</a:t>
              </a:r>
            </a:p>
          </p:txBody>
        </p:sp>
        <p:sp>
          <p:nvSpPr>
            <p:cNvPr id="99" name="Rectangle 29"/>
            <p:cNvSpPr>
              <a:spLocks noChangeArrowheads="1"/>
            </p:cNvSpPr>
            <p:nvPr/>
          </p:nvSpPr>
          <p:spPr bwMode="auto">
            <a:xfrm>
              <a:off x="6235700" y="3479800"/>
              <a:ext cx="35877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>
                  <a:ea typeface="宋体" pitchFamily="1" charset="-122"/>
                </a:rPr>
                <a:t>16</a:t>
              </a:r>
            </a:p>
          </p:txBody>
        </p:sp>
        <p:sp>
          <p:nvSpPr>
            <p:cNvPr id="100" name="Rectangle 30"/>
            <p:cNvSpPr>
              <a:spLocks noChangeArrowheads="1"/>
            </p:cNvSpPr>
            <p:nvPr/>
          </p:nvSpPr>
          <p:spPr bwMode="auto">
            <a:xfrm>
              <a:off x="6718300" y="3479800"/>
              <a:ext cx="26987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>
                  <a:ea typeface="宋体" pitchFamily="1" charset="-122"/>
                </a:rPr>
                <a:t>9</a:t>
              </a:r>
            </a:p>
          </p:txBody>
        </p:sp>
        <p:sp>
          <p:nvSpPr>
            <p:cNvPr id="101" name="Rectangle 31"/>
            <p:cNvSpPr>
              <a:spLocks noChangeArrowheads="1"/>
            </p:cNvSpPr>
            <p:nvPr/>
          </p:nvSpPr>
          <p:spPr bwMode="auto">
            <a:xfrm>
              <a:off x="6445250" y="3255963"/>
              <a:ext cx="149225" cy="228600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02" name="Rectangle 32"/>
            <p:cNvSpPr>
              <a:spLocks noChangeArrowheads="1"/>
            </p:cNvSpPr>
            <p:nvPr/>
          </p:nvSpPr>
          <p:spPr bwMode="auto">
            <a:xfrm>
              <a:off x="7112000" y="325596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03" name="Rectangle 33"/>
            <p:cNvSpPr>
              <a:spLocks noChangeArrowheads="1"/>
            </p:cNvSpPr>
            <p:nvPr/>
          </p:nvSpPr>
          <p:spPr bwMode="auto">
            <a:xfrm>
              <a:off x="7277100" y="325596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04" name="Rectangle 34"/>
            <p:cNvSpPr>
              <a:spLocks noChangeArrowheads="1"/>
            </p:cNvSpPr>
            <p:nvPr/>
          </p:nvSpPr>
          <p:spPr bwMode="auto">
            <a:xfrm>
              <a:off x="7440613" y="325596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05" name="Rectangle 35"/>
            <p:cNvSpPr>
              <a:spLocks noChangeArrowheads="1"/>
            </p:cNvSpPr>
            <p:nvPr/>
          </p:nvSpPr>
          <p:spPr bwMode="auto">
            <a:xfrm>
              <a:off x="7605713" y="325596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06" name="Rectangle 36"/>
            <p:cNvSpPr>
              <a:spLocks noChangeArrowheads="1"/>
            </p:cNvSpPr>
            <p:nvPr/>
          </p:nvSpPr>
          <p:spPr bwMode="auto">
            <a:xfrm>
              <a:off x="6477000" y="3479800"/>
              <a:ext cx="35877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>
                  <a:ea typeface="宋体" pitchFamily="1" charset="-122"/>
                </a:rPr>
                <a:t>10</a:t>
              </a:r>
            </a:p>
          </p:txBody>
        </p:sp>
        <p:sp>
          <p:nvSpPr>
            <p:cNvPr id="107" name="Rectangle 37"/>
            <p:cNvSpPr>
              <a:spLocks noChangeArrowheads="1"/>
            </p:cNvSpPr>
            <p:nvPr/>
          </p:nvSpPr>
          <p:spPr bwMode="auto">
            <a:xfrm>
              <a:off x="6610350" y="3255963"/>
              <a:ext cx="149225" cy="228600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08" name="Rectangle 38"/>
            <p:cNvSpPr>
              <a:spLocks noChangeArrowheads="1"/>
            </p:cNvSpPr>
            <p:nvPr/>
          </p:nvSpPr>
          <p:spPr bwMode="auto">
            <a:xfrm>
              <a:off x="6775450" y="325596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09" name="Rectangle 39"/>
            <p:cNvSpPr>
              <a:spLocks noChangeArrowheads="1"/>
            </p:cNvSpPr>
            <p:nvPr/>
          </p:nvSpPr>
          <p:spPr bwMode="auto">
            <a:xfrm>
              <a:off x="6940550" y="3255963"/>
              <a:ext cx="149225" cy="228600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10" name="Rectangle 40"/>
            <p:cNvSpPr>
              <a:spLocks noChangeArrowheads="1"/>
            </p:cNvSpPr>
            <p:nvPr/>
          </p:nvSpPr>
          <p:spPr bwMode="auto">
            <a:xfrm>
              <a:off x="6477000" y="2854325"/>
              <a:ext cx="4699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000" i="1">
                  <a:solidFill>
                    <a:schemeClr val="hlink"/>
                  </a:solidFill>
                  <a:ea typeface="宋体" pitchFamily="1" charset="-122"/>
                </a:rPr>
                <a:t>f</a:t>
              </a:r>
            </a:p>
          </p:txBody>
        </p:sp>
        <p:sp>
          <p:nvSpPr>
            <p:cNvPr id="111" name="Rectangle 41"/>
            <p:cNvSpPr>
              <a:spLocks noChangeArrowheads="1"/>
            </p:cNvSpPr>
            <p:nvPr/>
          </p:nvSpPr>
          <p:spPr bwMode="auto">
            <a:xfrm>
              <a:off x="7099300" y="2854325"/>
              <a:ext cx="4699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000" i="1">
                  <a:solidFill>
                    <a:schemeClr val="hlink"/>
                  </a:solidFill>
                  <a:ea typeface="宋体" pitchFamily="1" charset="-122"/>
                </a:rPr>
                <a:t>o</a:t>
              </a:r>
            </a:p>
          </p:txBody>
        </p:sp>
        <p:sp>
          <p:nvSpPr>
            <p:cNvPr id="112" name="Rectangle 42"/>
            <p:cNvSpPr>
              <a:spLocks noChangeArrowheads="1"/>
            </p:cNvSpPr>
            <p:nvPr/>
          </p:nvSpPr>
          <p:spPr bwMode="auto">
            <a:xfrm>
              <a:off x="6699250" y="4243388"/>
              <a:ext cx="1260475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1800">
                  <a:latin typeface="Arial" charset="0"/>
                  <a:ea typeface="宋体" pitchFamily="1" charset="-122"/>
                </a:rPr>
                <a:t>Physical</a:t>
              </a:r>
            </a:p>
            <a:p>
              <a:pPr algn="ctr" eaLnBrk="0" hangingPunct="0"/>
              <a:r>
                <a:rPr lang="en-US" altLang="zh-CN" sz="1800">
                  <a:latin typeface="Arial" charset="0"/>
                  <a:ea typeface="宋体" pitchFamily="1" charset="-122"/>
                </a:rPr>
                <a:t>Addresses</a:t>
              </a:r>
            </a:p>
          </p:txBody>
        </p:sp>
        <p:sp>
          <p:nvSpPr>
            <p:cNvPr id="113" name="Arc 43"/>
            <p:cNvSpPr>
              <a:spLocks/>
            </p:cNvSpPr>
            <p:nvPr/>
          </p:nvSpPr>
          <p:spPr bwMode="auto">
            <a:xfrm>
              <a:off x="6815138" y="3586163"/>
              <a:ext cx="431800" cy="5715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 cap="rnd">
              <a:solidFill>
                <a:schemeClr val="fol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Arc 44"/>
            <p:cNvSpPr>
              <a:spLocks/>
            </p:cNvSpPr>
            <p:nvPr/>
          </p:nvSpPr>
          <p:spPr bwMode="auto">
            <a:xfrm>
              <a:off x="2828925" y="3586163"/>
              <a:ext cx="431800" cy="571500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0 h 21600"/>
                <a:gd name="T4" fmla="*/ 2147483647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9050" cap="rnd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Line 45"/>
            <p:cNvSpPr>
              <a:spLocks noChangeShapeType="1"/>
            </p:cNvSpPr>
            <p:nvPr/>
          </p:nvSpPr>
          <p:spPr bwMode="auto">
            <a:xfrm>
              <a:off x="1976438" y="3598863"/>
              <a:ext cx="0" cy="1316037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Line 46"/>
            <p:cNvSpPr>
              <a:spLocks noChangeShapeType="1"/>
            </p:cNvSpPr>
            <p:nvPr/>
          </p:nvSpPr>
          <p:spPr bwMode="auto">
            <a:xfrm flipV="1">
              <a:off x="3932238" y="5135563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Rectangle 47"/>
            <p:cNvSpPr>
              <a:spLocks noChangeArrowheads="1"/>
            </p:cNvSpPr>
            <p:nvPr/>
          </p:nvSpPr>
          <p:spPr bwMode="auto">
            <a:xfrm>
              <a:off x="1949450" y="3900488"/>
              <a:ext cx="1260475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1800">
                  <a:latin typeface="Arial" charset="0"/>
                  <a:ea typeface="宋体" pitchFamily="1" charset="-122"/>
                </a:rPr>
                <a:t>Logical</a:t>
              </a:r>
            </a:p>
            <a:p>
              <a:pPr algn="ctr" eaLnBrk="0" hangingPunct="0"/>
              <a:r>
                <a:rPr lang="en-US" altLang="zh-CN" sz="1800">
                  <a:latin typeface="Arial" charset="0"/>
                  <a:ea typeface="宋体" pitchFamily="1" charset="-122"/>
                </a:rPr>
                <a:t>Addresses</a:t>
              </a:r>
            </a:p>
          </p:txBody>
        </p:sp>
        <p:sp>
          <p:nvSpPr>
            <p:cNvPr id="118" name="Arc 48"/>
            <p:cNvSpPr>
              <a:spLocks/>
            </p:cNvSpPr>
            <p:nvPr/>
          </p:nvSpPr>
          <p:spPr bwMode="auto">
            <a:xfrm>
              <a:off x="6269038" y="4805363"/>
              <a:ext cx="355600" cy="195262"/>
            </a:xfrm>
            <a:custGeom>
              <a:avLst/>
              <a:gdLst>
                <a:gd name="T0" fmla="*/ 2147483647 w 21600"/>
                <a:gd name="T1" fmla="*/ 0 h 19591"/>
                <a:gd name="T2" fmla="*/ 2147483647 w 21600"/>
                <a:gd name="T3" fmla="*/ 2147483647 h 19591"/>
                <a:gd name="T4" fmla="*/ 0 w 21600"/>
                <a:gd name="T5" fmla="*/ 0 h 19591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591"/>
                <a:gd name="T11" fmla="*/ 21600 w 21600"/>
                <a:gd name="T12" fmla="*/ 19591 h 195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591" fill="none" extrusionOk="0">
                  <a:moveTo>
                    <a:pt x="21600" y="0"/>
                  </a:moveTo>
                  <a:cubicBezTo>
                    <a:pt x="21600" y="8407"/>
                    <a:pt x="16721" y="16050"/>
                    <a:pt x="9096" y="19591"/>
                  </a:cubicBezTo>
                </a:path>
                <a:path w="21600" h="19591" stroke="0" extrusionOk="0">
                  <a:moveTo>
                    <a:pt x="21600" y="0"/>
                  </a:moveTo>
                  <a:cubicBezTo>
                    <a:pt x="21600" y="8407"/>
                    <a:pt x="16721" y="16050"/>
                    <a:pt x="9096" y="19591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 cap="rnd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Line 49"/>
            <p:cNvSpPr>
              <a:spLocks noChangeShapeType="1"/>
            </p:cNvSpPr>
            <p:nvPr/>
          </p:nvSpPr>
          <p:spPr bwMode="auto">
            <a:xfrm>
              <a:off x="6624638" y="3751263"/>
              <a:ext cx="0" cy="10287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Line 50"/>
            <p:cNvSpPr>
              <a:spLocks noChangeShapeType="1"/>
            </p:cNvSpPr>
            <p:nvPr/>
          </p:nvSpPr>
          <p:spPr bwMode="auto">
            <a:xfrm flipH="1">
              <a:off x="5875338" y="5008563"/>
              <a:ext cx="558800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Rectangle 51"/>
            <p:cNvSpPr>
              <a:spLocks noChangeArrowheads="1"/>
            </p:cNvSpPr>
            <p:nvPr/>
          </p:nvSpPr>
          <p:spPr bwMode="auto">
            <a:xfrm>
              <a:off x="5016500" y="4721225"/>
              <a:ext cx="469900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eaLnBrk="0" hangingPunct="0"/>
              <a:r>
                <a:rPr lang="en-US" altLang="zh-CN" i="1">
                  <a:ea typeface="宋体" pitchFamily="1" charset="-122"/>
                </a:rPr>
                <a:t>f</a:t>
              </a:r>
            </a:p>
          </p:txBody>
        </p:sp>
        <p:sp>
          <p:nvSpPr>
            <p:cNvPr id="122" name="Rectangle 52"/>
            <p:cNvSpPr>
              <a:spLocks noChangeArrowheads="1"/>
            </p:cNvSpPr>
            <p:nvPr/>
          </p:nvSpPr>
          <p:spPr bwMode="auto">
            <a:xfrm>
              <a:off x="4038600" y="4764088"/>
              <a:ext cx="307975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000">
                  <a:ea typeface="宋体" pitchFamily="1" charset="-122"/>
                </a:rPr>
                <a:t>0</a:t>
              </a:r>
            </a:p>
          </p:txBody>
        </p:sp>
        <p:sp>
          <p:nvSpPr>
            <p:cNvPr id="123" name="Rectangle 53"/>
            <p:cNvSpPr>
              <a:spLocks noChangeArrowheads="1"/>
            </p:cNvSpPr>
            <p:nvPr/>
          </p:nvSpPr>
          <p:spPr bwMode="auto">
            <a:xfrm>
              <a:off x="731838" y="4805363"/>
              <a:ext cx="762000" cy="292100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lIns="90487" tIns="44450" rIns="90487" bIns="44450" anchor="ctr"/>
            <a:lstStyle/>
            <a:p>
              <a:pPr algn="ctr" eaLnBrk="0" hangingPunct="0">
                <a:defRPr/>
              </a:pPr>
              <a:r>
                <a:rPr lang="en-US" sz="2000">
                  <a:latin typeface="Times" pitchFamily="18" charset="0"/>
                  <a:ea typeface="+mn-ea"/>
                </a:rPr>
                <a:t>PTBR</a:t>
              </a:r>
            </a:p>
          </p:txBody>
        </p:sp>
        <p:sp>
          <p:nvSpPr>
            <p:cNvPr id="124" name="Line 55"/>
            <p:cNvSpPr>
              <a:spLocks noChangeShapeType="1"/>
            </p:cNvSpPr>
            <p:nvPr/>
          </p:nvSpPr>
          <p:spPr bwMode="auto">
            <a:xfrm>
              <a:off x="1087438" y="5105400"/>
              <a:ext cx="0" cy="711200"/>
            </a:xfrm>
            <a:prstGeom prst="line">
              <a:avLst/>
            </a:prstGeom>
            <a:noFill/>
            <a:ln w="19050">
              <a:solidFill>
                <a:srgbClr val="CF0E3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Line 56"/>
            <p:cNvSpPr>
              <a:spLocks noChangeShapeType="1"/>
            </p:cNvSpPr>
            <p:nvPr/>
          </p:nvSpPr>
          <p:spPr bwMode="auto">
            <a:xfrm flipH="1">
              <a:off x="1290638" y="6049963"/>
              <a:ext cx="2679700" cy="0"/>
            </a:xfrm>
            <a:prstGeom prst="line">
              <a:avLst/>
            </a:prstGeom>
            <a:noFill/>
            <a:ln w="19050">
              <a:solidFill>
                <a:srgbClr val="CF0E3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Arc 57"/>
            <p:cNvSpPr>
              <a:spLocks/>
            </p:cNvSpPr>
            <p:nvPr/>
          </p:nvSpPr>
          <p:spPr bwMode="auto">
            <a:xfrm>
              <a:off x="1089025" y="5791200"/>
              <a:ext cx="277813" cy="258763"/>
            </a:xfrm>
            <a:custGeom>
              <a:avLst/>
              <a:gdLst>
                <a:gd name="T0" fmla="*/ 2147483647 w 26206"/>
                <a:gd name="T1" fmla="*/ 2147483647 h 21600"/>
                <a:gd name="T2" fmla="*/ 0 w 26206"/>
                <a:gd name="T3" fmla="*/ 0 h 21600"/>
                <a:gd name="T4" fmla="*/ 2147483647 w 26206"/>
                <a:gd name="T5" fmla="*/ 0 h 21600"/>
                <a:gd name="T6" fmla="*/ 0 60000 65536"/>
                <a:gd name="T7" fmla="*/ 0 60000 65536"/>
                <a:gd name="T8" fmla="*/ 0 60000 65536"/>
                <a:gd name="T9" fmla="*/ 0 w 26206"/>
                <a:gd name="T10" fmla="*/ 0 h 21600"/>
                <a:gd name="T11" fmla="*/ 26206 w 2620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06" h="21600" fill="none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6206" h="21600" stroke="0" extrusionOk="0">
                  <a:moveTo>
                    <a:pt x="26206" y="21103"/>
                  </a:moveTo>
                  <a:cubicBezTo>
                    <a:pt x="24692" y="21433"/>
                    <a:pt x="2314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9050" cap="rnd">
              <a:solidFill>
                <a:srgbClr val="CF0E3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Oval 58"/>
            <p:cNvSpPr>
              <a:spLocks noChangeArrowheads="1"/>
            </p:cNvSpPr>
            <p:nvPr/>
          </p:nvSpPr>
          <p:spPr bwMode="auto">
            <a:xfrm>
              <a:off x="1760538" y="4762500"/>
              <a:ext cx="406400" cy="3937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 altLang="zh-CN" sz="2000" b="1">
                  <a:latin typeface="Arial" charset="0"/>
                  <a:ea typeface="宋体" pitchFamily="1" charset="-122"/>
                </a:rPr>
                <a:t>+</a:t>
              </a:r>
            </a:p>
          </p:txBody>
        </p:sp>
        <p:sp>
          <p:nvSpPr>
            <p:cNvPr id="128" name="Line 59"/>
            <p:cNvSpPr>
              <a:spLocks noChangeShapeType="1"/>
            </p:cNvSpPr>
            <p:nvPr/>
          </p:nvSpPr>
          <p:spPr bwMode="auto">
            <a:xfrm flipH="1">
              <a:off x="1519238" y="4970463"/>
              <a:ext cx="215900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Rectangle 60"/>
            <p:cNvSpPr>
              <a:spLocks noChangeArrowheads="1"/>
            </p:cNvSpPr>
            <p:nvPr/>
          </p:nvSpPr>
          <p:spPr bwMode="auto">
            <a:xfrm>
              <a:off x="4064000" y="4813300"/>
              <a:ext cx="1714500" cy="304800"/>
            </a:xfrm>
            <a:prstGeom prst="rect">
              <a:avLst/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30" name="Rectangle 61"/>
            <p:cNvSpPr>
              <a:spLocks noChangeArrowheads="1"/>
            </p:cNvSpPr>
            <p:nvPr/>
          </p:nvSpPr>
          <p:spPr bwMode="auto">
            <a:xfrm>
              <a:off x="4064000" y="5118100"/>
              <a:ext cx="1714500" cy="304800"/>
            </a:xfrm>
            <a:prstGeom prst="rect">
              <a:avLst/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31" name="Rectangle 62"/>
            <p:cNvSpPr>
              <a:spLocks noChangeArrowheads="1"/>
            </p:cNvSpPr>
            <p:nvPr/>
          </p:nvSpPr>
          <p:spPr bwMode="auto">
            <a:xfrm>
              <a:off x="4064000" y="5422900"/>
              <a:ext cx="1714500" cy="304800"/>
            </a:xfrm>
            <a:prstGeom prst="rect">
              <a:avLst/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32" name="Rectangle 63"/>
            <p:cNvSpPr>
              <a:spLocks noChangeArrowheads="1"/>
            </p:cNvSpPr>
            <p:nvPr/>
          </p:nvSpPr>
          <p:spPr bwMode="auto">
            <a:xfrm>
              <a:off x="4064000" y="5727700"/>
              <a:ext cx="1714500" cy="304800"/>
            </a:xfrm>
            <a:prstGeom prst="rect">
              <a:avLst/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33" name="Rectangle 64"/>
            <p:cNvSpPr>
              <a:spLocks noChangeArrowheads="1"/>
            </p:cNvSpPr>
            <p:nvPr/>
          </p:nvSpPr>
          <p:spPr bwMode="auto">
            <a:xfrm>
              <a:off x="4064000" y="4508500"/>
              <a:ext cx="1714500" cy="304800"/>
            </a:xfrm>
            <a:prstGeom prst="rect">
              <a:avLst/>
            </a:prstGeom>
            <a:noFill/>
            <a:ln w="508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34" name="Oval 65"/>
            <p:cNvSpPr>
              <a:spLocks noChangeArrowheads="1"/>
            </p:cNvSpPr>
            <p:nvPr/>
          </p:nvSpPr>
          <p:spPr bwMode="auto">
            <a:xfrm>
              <a:off x="4191000" y="4711700"/>
              <a:ext cx="304800" cy="5334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ea typeface="宋体" pitchFamily="1" charset="-122"/>
              </a:endParaRPr>
            </a:p>
          </p:txBody>
        </p:sp>
        <p:sp>
          <p:nvSpPr>
            <p:cNvPr id="135" name="Line 66"/>
            <p:cNvSpPr>
              <a:spLocks noChangeShapeType="1"/>
            </p:cNvSpPr>
            <p:nvPr/>
          </p:nvSpPr>
          <p:spPr bwMode="auto">
            <a:xfrm flipV="1">
              <a:off x="4343400" y="2882900"/>
              <a:ext cx="0" cy="1828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Rectangle 67"/>
            <p:cNvSpPr>
              <a:spLocks noChangeArrowheads="1"/>
            </p:cNvSpPr>
            <p:nvPr/>
          </p:nvSpPr>
          <p:spPr bwMode="auto">
            <a:xfrm>
              <a:off x="3692525" y="1892300"/>
              <a:ext cx="1760538" cy="912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1800" b="1">
                  <a:solidFill>
                    <a:srgbClr val="FF0000"/>
                  </a:solidFill>
                  <a:latin typeface="Verdana" pitchFamily="1" charset="0"/>
                  <a:ea typeface="宋体" pitchFamily="1" charset="-122"/>
                </a:rPr>
                <a:t>MEMORY</a:t>
              </a:r>
            </a:p>
            <a:p>
              <a:pPr algn="ctr" eaLnBrk="0" hangingPunct="0"/>
              <a:r>
                <a:rPr lang="en-US" altLang="zh-CN" sz="1800" b="1">
                  <a:solidFill>
                    <a:srgbClr val="FF0000"/>
                  </a:solidFill>
                  <a:latin typeface="Verdana" pitchFamily="1" charset="0"/>
                  <a:ea typeface="宋体" pitchFamily="1" charset="-122"/>
                </a:rPr>
                <a:t>EXCEPTION:</a:t>
              </a:r>
            </a:p>
            <a:p>
              <a:pPr algn="ctr" eaLnBrk="0" hangingPunct="0"/>
              <a:r>
                <a:rPr lang="en-US" altLang="zh-CN" sz="1800" b="1">
                  <a:solidFill>
                    <a:srgbClr val="FF0000"/>
                  </a:solidFill>
                  <a:latin typeface="Verdana" pitchFamily="1" charset="0"/>
                  <a:ea typeface="宋体" pitchFamily="1" charset="-122"/>
                </a:rPr>
                <a:t>PAGE FAULT</a:t>
              </a:r>
            </a:p>
          </p:txBody>
        </p:sp>
        <p:sp>
          <p:nvSpPr>
            <p:cNvPr id="137" name="Text Box 68"/>
            <p:cNvSpPr txBox="1">
              <a:spLocks noChangeArrowheads="1"/>
            </p:cNvSpPr>
            <p:nvPr/>
          </p:nvSpPr>
          <p:spPr bwMode="auto">
            <a:xfrm>
              <a:off x="4297363" y="3340100"/>
              <a:ext cx="1036637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ＭＳ Ｐゴシック" pitchFamily="1" charset="-128"/>
                </a:defRPr>
              </a:lvl9pPr>
            </a:lstStyle>
            <a:p>
              <a:r>
                <a:rPr lang="en-US" altLang="zh-CN" sz="1800">
                  <a:solidFill>
                    <a:srgbClr val="FF0000"/>
                  </a:solidFill>
                  <a:latin typeface="Comic Sans MS" pitchFamily="1" charset="0"/>
                  <a:ea typeface="宋体" pitchFamily="1" charset="-122"/>
                </a:rPr>
                <a:t>if bit is</a:t>
              </a:r>
            </a:p>
            <a:p>
              <a:r>
                <a:rPr lang="en-US" altLang="zh-CN" sz="1800">
                  <a:solidFill>
                    <a:srgbClr val="FF0000"/>
                  </a:solidFill>
                  <a:latin typeface="Comic Sans MS" pitchFamily="1" charset="0"/>
                  <a:ea typeface="宋体" pitchFamily="1" charset="-122"/>
                </a:rPr>
                <a:t>“invalid”</a:t>
              </a:r>
            </a:p>
          </p:txBody>
        </p:sp>
        <p:sp>
          <p:nvSpPr>
            <p:cNvPr id="138" name="Oval 69"/>
            <p:cNvSpPr>
              <a:spLocks noChangeArrowheads="1"/>
            </p:cNvSpPr>
            <p:nvPr/>
          </p:nvSpPr>
          <p:spPr bwMode="auto">
            <a:xfrm>
              <a:off x="2090738" y="1066800"/>
              <a:ext cx="774700" cy="673100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lIns="90487" tIns="44450" rIns="90487" bIns="44450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Arial" charset="0"/>
                  <a:ea typeface="宋体" charset="-122"/>
                </a:rPr>
                <a:t>CPU</a:t>
              </a:r>
              <a:endParaRPr lang="en-US" altLang="zh-CN" sz="2000" b="1">
                <a:solidFill>
                  <a:schemeClr val="accent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9" name="Line 45"/>
            <p:cNvSpPr>
              <a:spLocks noChangeShapeType="1"/>
            </p:cNvSpPr>
            <p:nvPr/>
          </p:nvSpPr>
          <p:spPr bwMode="auto">
            <a:xfrm>
              <a:off x="2514600" y="1828800"/>
              <a:ext cx="0" cy="1316038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 dirty="0">
                <a:ea typeface="SimSun" charset="0"/>
                <a:cs typeface="SimSun" charset="0"/>
              </a:rPr>
              <a:t>Page Fault Handling</a:t>
            </a:r>
            <a:endParaRPr lang="en-US" altLang="zh-CN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30188" y="1346200"/>
            <a:ext cx="8850312" cy="4826000"/>
          </a:xfrm>
          <a:ln/>
        </p:spPr>
        <p:txBody>
          <a:bodyPr/>
          <a:lstStyle/>
          <a:p>
            <a:pPr algn="l">
              <a:buFontTx/>
              <a:buChar char="•"/>
            </a:pPr>
            <a:r>
              <a:rPr lang="en-US" altLang="zh-CN">
                <a:solidFill>
                  <a:srgbClr val="000000"/>
                </a:solidFill>
                <a:ea typeface="SimSun" charset="0"/>
                <a:cs typeface="SimSun" charset="0"/>
              </a:rPr>
              <a:t>CPU jumps to the exception handler (an OS kernel subroutine pre-registered to page fault exception)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Check if it is really a valid/legal location in logical address space</a:t>
            </a:r>
          </a:p>
          <a:p>
            <a:pPr marL="1143000" lvl="2" indent="-228600" algn="l">
              <a:buFont typeface="Monotype Sorts" charset="0"/>
              <a:buChar char="ü"/>
            </a:pPr>
            <a:r>
              <a:rPr lang="en-US" altLang="zh-CN" sz="2200">
                <a:solidFill>
                  <a:srgbClr val="000000"/>
                </a:solidFill>
                <a:ea typeface="SimSun" charset="0"/>
                <a:cs typeface="SimSun" charset="0"/>
              </a:rPr>
              <a:t>If not, send memory fault signal or abort process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Pick a page/frame to swap out (may involve write I/O)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Request a read I/O for the missing page (secondary storage)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Block the process and put in waiting state (why?)</a:t>
            </a:r>
          </a:p>
          <a:p>
            <a:pPr marL="1143000" lvl="2" indent="-228600" algn="l">
              <a:buFont typeface="Monotype Sorts" charset="0"/>
              <a:buChar char="ü"/>
            </a:pPr>
            <a:r>
              <a:rPr lang="en-US" altLang="zh-CN" sz="2200">
                <a:solidFill>
                  <a:srgbClr val="000000"/>
                </a:solidFill>
                <a:ea typeface="SimSun" charset="0"/>
                <a:cs typeface="SimSun" charset="0"/>
              </a:rPr>
              <a:t>Call scheduler (to schedule other processes)</a:t>
            </a:r>
          </a:p>
          <a:p>
            <a:pPr algn="l">
              <a:buFontTx/>
              <a:buChar char="•"/>
            </a:pPr>
            <a:r>
              <a:rPr lang="en-US" altLang="zh-CN">
                <a:solidFill>
                  <a:srgbClr val="000000"/>
                </a:solidFill>
                <a:ea typeface="SimSun" charset="0"/>
                <a:cs typeface="SimSun" charset="0"/>
              </a:rPr>
              <a:t>In interrupt handler (upon above I/O finishes)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Maps the missing page into memory (i.e., update the page table)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Resume the faulting process (put to ready state)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Page Fault Handling</a:t>
            </a:r>
            <a:endParaRPr lang="en-US" altLang="zh-CN"/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" t="597" r="6113" b="911"/>
          <a:stretch>
            <a:fillRect/>
          </a:stretch>
        </p:blipFill>
        <p:spPr bwMode="auto">
          <a:xfrm>
            <a:off x="1042988" y="981075"/>
            <a:ext cx="7129462" cy="56800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5" y="220663"/>
            <a:ext cx="8086725" cy="387350"/>
          </a:xfrm>
          <a:ln/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zh-CN">
                <a:ea typeface="SimSun" charset="0"/>
                <a:cs typeface="SimSun" charset="0"/>
              </a:rPr>
              <a:t>Outline</a:t>
            </a:r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143000"/>
            <a:ext cx="8234363" cy="4029075"/>
          </a:xfrm>
          <a:ln/>
        </p:spPr>
        <p:txBody>
          <a:bodyPr lIns="0" tIns="0" rIns="0" bIns="0"/>
          <a:lstStyle/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Virtual Memory &amp; Principle of Locality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Address Translation for VM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Method of Virtual Memory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Page Fault Handling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Mechanisms for Implementing VM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Virtual Memory Performance</a:t>
            </a:r>
            <a:endParaRPr lang="en-US" altLang="zh-CN" sz="3300" dirty="0">
              <a:solidFill>
                <a:srgbClr val="000000"/>
              </a:solidFill>
              <a:ea typeface="SimSun" charset="0"/>
              <a:cs typeface="SimSun" charset="0"/>
            </a:endParaRPr>
          </a:p>
        </p:txBody>
      </p:sp>
      <p:sp>
        <p:nvSpPr>
          <p:cNvPr id="5124" name="Flowchart: Connector 1"/>
          <p:cNvSpPr>
            <a:spLocks noChangeArrowheads="1"/>
          </p:cNvSpPr>
          <p:nvPr/>
        </p:nvSpPr>
        <p:spPr bwMode="auto">
          <a:xfrm>
            <a:off x="395536" y="3717032"/>
            <a:ext cx="158750" cy="158750"/>
          </a:xfrm>
          <a:prstGeom prst="flowChartConnector">
            <a:avLst/>
          </a:prstGeom>
          <a:solidFill>
            <a:srgbClr val="FF0000"/>
          </a:solidFill>
          <a:ln w="12700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118746"/>
      </p:ext>
    </p:extLst>
  </p:cSld>
  <p:clrMapOvr>
    <a:masterClrMapping/>
  </p:clrMapOvr>
  <p:transition xmlns:p14="http://schemas.microsoft.com/office/powerpoint/2010/main"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5" y="220663"/>
            <a:ext cx="8086725" cy="387350"/>
          </a:xfrm>
          <a:ln/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zh-CN">
                <a:ea typeface="SimSun" charset="0"/>
                <a:cs typeface="SimSun" charset="0"/>
              </a:rPr>
              <a:t>Outline</a:t>
            </a:r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12775" y="1392238"/>
            <a:ext cx="8245475" cy="4027487"/>
          </a:xfrm>
          <a:ln/>
        </p:spPr>
        <p:txBody>
          <a:bodyPr lIns="0" tIns="0" rIns="0" bIns="0"/>
          <a:lstStyle/>
          <a:p>
            <a:pPr marL="347663" lvl="1" indent="-3063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 typeface="Wingdings" charset="0"/>
              <a:buChar char="•"/>
            </a:pPr>
            <a:r>
              <a:rPr lang="en-US" altLang="zh-CN" sz="3200" dirty="0">
                <a:solidFill>
                  <a:srgbClr val="000000"/>
                </a:solidFill>
                <a:ea typeface="SimSun" charset="0"/>
                <a:cs typeface="SimSun" charset="0"/>
              </a:rPr>
              <a:t>Principle of Locality &amp; Address Translation</a:t>
            </a:r>
          </a:p>
          <a:p>
            <a:pPr marL="347663" lvl="1" indent="-3063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 typeface="Wingdings" charset="0"/>
              <a:buChar char="•"/>
            </a:pPr>
            <a:r>
              <a:rPr lang="en-US" altLang="zh-CN" sz="3200" dirty="0">
                <a:solidFill>
                  <a:srgbClr val="000000"/>
                </a:solidFill>
                <a:ea typeface="SimSun" charset="0"/>
                <a:cs typeface="SimSun" charset="0"/>
              </a:rPr>
              <a:t>Virtual Memory</a:t>
            </a:r>
          </a:p>
          <a:p>
            <a:pPr marL="347663" lvl="1" indent="-3063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 typeface="Wingdings" charset="0"/>
              <a:buChar char="•"/>
            </a:pPr>
            <a:r>
              <a:rPr lang="en-US" altLang="zh-CN" sz="3200" dirty="0">
                <a:solidFill>
                  <a:srgbClr val="000000"/>
                </a:solidFill>
                <a:ea typeface="SimSun" charset="0"/>
                <a:cs typeface="SimSun" charset="0"/>
              </a:rPr>
              <a:t>Mechanisms for Implementing VM</a:t>
            </a:r>
          </a:p>
          <a:p>
            <a:pPr marL="1600200" lvl="3" indent="-1050925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en-US" altLang="zh-CN" sz="2400" dirty="0">
                <a:solidFill>
                  <a:srgbClr val="000000"/>
                </a:solidFill>
                <a:ea typeface="SimSun" charset="0"/>
                <a:cs typeface="SimSun" charset="0"/>
              </a:rPr>
              <a:t>Dirty Bit</a:t>
            </a:r>
          </a:p>
          <a:p>
            <a:pPr marL="1600200" lvl="3" indent="-1050925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en-US" altLang="zh-CN" sz="2400" dirty="0">
                <a:solidFill>
                  <a:srgbClr val="000000"/>
                </a:solidFill>
                <a:ea typeface="SimSun" charset="0"/>
                <a:cs typeface="SimSun" charset="0"/>
              </a:rPr>
              <a:t>Backing Store</a:t>
            </a:r>
          </a:p>
          <a:p>
            <a:pPr marL="1600200" lvl="3" indent="-1050925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en-US" altLang="zh-CN" sz="2400" dirty="0">
                <a:solidFill>
                  <a:srgbClr val="000000"/>
                </a:solidFill>
                <a:ea typeface="SimSun" charset="0"/>
                <a:cs typeface="SimSun" charset="0"/>
              </a:rPr>
              <a:t>Virtual Memory Performance</a:t>
            </a:r>
          </a:p>
          <a:p>
            <a:pPr marL="347663" lvl="1" indent="-3063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 typeface="Wingdings" charset="0"/>
              <a:buChar char="•"/>
            </a:pPr>
            <a:r>
              <a:rPr lang="en-US" altLang="zh-CN" sz="3200" dirty="0">
                <a:solidFill>
                  <a:srgbClr val="000000"/>
                </a:solidFill>
                <a:ea typeface="SimSun" charset="0"/>
                <a:cs typeface="SimSun" charset="0"/>
              </a:rPr>
              <a:t>Local Page Replacement</a:t>
            </a:r>
          </a:p>
          <a:p>
            <a:pPr marL="347663" lvl="1" indent="-3063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 typeface="Wingdings" charset="0"/>
              <a:buChar char="•"/>
            </a:pPr>
            <a:r>
              <a:rPr lang="en-US" altLang="zh-CN" sz="3200" dirty="0">
                <a:solidFill>
                  <a:srgbClr val="000000"/>
                </a:solidFill>
                <a:ea typeface="SimSun" charset="0"/>
                <a:cs typeface="SimSun" charset="0"/>
              </a:rPr>
              <a:t>Global Page Replacement</a:t>
            </a:r>
          </a:p>
          <a:p>
            <a:pPr marL="347663" lvl="1" indent="-3063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 typeface="Wingdings" charset="0"/>
              <a:buChar char="•"/>
            </a:pPr>
            <a:r>
              <a:rPr lang="en-US" altLang="zh-CN" sz="3200" dirty="0" err="1">
                <a:solidFill>
                  <a:srgbClr val="000000"/>
                </a:solidFill>
                <a:ea typeface="SimSun" charset="0"/>
                <a:cs typeface="SimSun" charset="0"/>
              </a:rPr>
              <a:t>Belady</a:t>
            </a:r>
            <a:r>
              <a:rPr lang="en-US" altLang="zh-CN" sz="3200" dirty="0">
                <a:solidFill>
                  <a:srgbClr val="000000"/>
                </a:solidFill>
                <a:ea typeface="SimSun" charset="0"/>
                <a:cs typeface="SimSun" charset="0"/>
              </a:rPr>
              <a:t> Phenomenon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7652" name="Flowchart: Connector 1"/>
          <p:cNvSpPr>
            <a:spLocks noChangeArrowheads="1"/>
          </p:cNvSpPr>
          <p:nvPr/>
        </p:nvSpPr>
        <p:spPr bwMode="auto">
          <a:xfrm>
            <a:off x="342900" y="2470150"/>
            <a:ext cx="158750" cy="158750"/>
          </a:xfrm>
          <a:prstGeom prst="flowChartConnector">
            <a:avLst/>
          </a:prstGeom>
          <a:solidFill>
            <a:srgbClr val="FF0000"/>
          </a:solidFill>
          <a:ln w="12700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 dirty="0">
                <a:ea typeface="SimSun" charset="0"/>
                <a:cs typeface="SimSun" charset="0"/>
              </a:rPr>
              <a:t>Mechanisms for Implementing VM</a:t>
            </a:r>
            <a:endParaRPr lang="en-US" altLang="zh-CN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1346200"/>
            <a:ext cx="8240712" cy="4114800"/>
          </a:xfrm>
          <a:ln/>
        </p:spPr>
        <p:txBody>
          <a:bodyPr/>
          <a:lstStyle/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zh-CN" sz="3200">
                <a:solidFill>
                  <a:srgbClr val="000000"/>
                </a:solidFill>
                <a:ea typeface="SimSun" charset="0"/>
                <a:cs typeface="SimSun" charset="0"/>
              </a:rPr>
              <a:t>Demand paging</a:t>
            </a:r>
          </a:p>
          <a:p>
            <a:pPr marL="742950" lvl="1" indent="-285750" algn="l">
              <a:lnSpc>
                <a:spcPct val="80000"/>
              </a:lnSpc>
              <a:buFont typeface="Wingdings" charset="0"/>
              <a:buChar char="Ø"/>
            </a:pPr>
            <a:r>
              <a:rPr lang="en-US" altLang="zh-CN" sz="2800">
                <a:solidFill>
                  <a:srgbClr val="000000"/>
                </a:solidFill>
                <a:ea typeface="SimSun" charset="0"/>
                <a:cs typeface="SimSun" charset="0"/>
              </a:rPr>
              <a:t>Based on paging</a:t>
            </a:r>
          </a:p>
          <a:p>
            <a:pPr marL="742950" lvl="1" indent="-285750" algn="l">
              <a:lnSpc>
                <a:spcPct val="80000"/>
              </a:lnSpc>
              <a:buFont typeface="Wingdings" charset="0"/>
              <a:buChar char="Ø"/>
            </a:pPr>
            <a:r>
              <a:rPr lang="en-US" altLang="zh-CN" sz="2800">
                <a:solidFill>
                  <a:srgbClr val="000000"/>
                </a:solidFill>
                <a:ea typeface="SimSun" charset="0"/>
                <a:cs typeface="SimSun" charset="0"/>
              </a:rPr>
              <a:t>Bring a page into memory only when it is needed</a:t>
            </a:r>
          </a:p>
          <a:p>
            <a:pPr marL="742950" lvl="1" indent="-285750" algn="l">
              <a:lnSpc>
                <a:spcPct val="80000"/>
              </a:lnSpc>
              <a:buFont typeface="Wingdings" charset="0"/>
              <a:buChar char="Ø"/>
            </a:pPr>
            <a:r>
              <a:rPr lang="en-US" altLang="zh-CN" sz="2800">
                <a:solidFill>
                  <a:srgbClr val="000000"/>
                </a:solidFill>
                <a:ea typeface="SimSun" charset="0"/>
                <a:cs typeface="SimSun" charset="0"/>
              </a:rPr>
              <a:t>Page fault: mechanism to implement demand paging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zh-CN" sz="3200">
                <a:solidFill>
                  <a:srgbClr val="000000"/>
                </a:solidFill>
                <a:ea typeface="SimSun" charset="0"/>
                <a:cs typeface="SimSun" charset="0"/>
              </a:rPr>
              <a:t>Other mechanisms</a:t>
            </a:r>
          </a:p>
          <a:p>
            <a:pPr marL="742950" lvl="1" indent="-285750" algn="l">
              <a:lnSpc>
                <a:spcPct val="80000"/>
              </a:lnSpc>
              <a:buFont typeface="Wingdings" charset="0"/>
              <a:buChar char="Ø"/>
            </a:pPr>
            <a:r>
              <a:rPr lang="en-US" altLang="zh-CN" sz="2800">
                <a:solidFill>
                  <a:srgbClr val="000000"/>
                </a:solidFill>
                <a:ea typeface="SimSun" charset="0"/>
                <a:cs typeface="SimSun" charset="0"/>
              </a:rPr>
              <a:t>Demand segmentation</a:t>
            </a:r>
          </a:p>
          <a:p>
            <a:pPr marL="742950" lvl="1" indent="-285750" algn="l">
              <a:lnSpc>
                <a:spcPct val="80000"/>
              </a:lnSpc>
              <a:buFont typeface="Wingdings" charset="0"/>
              <a:buChar char="Ø"/>
            </a:pPr>
            <a:r>
              <a:rPr lang="en-US" altLang="zh-CN" sz="2800">
                <a:solidFill>
                  <a:srgbClr val="000000"/>
                </a:solidFill>
                <a:ea typeface="SimSun" charset="0"/>
                <a:cs typeface="SimSun" charset="0"/>
              </a:rPr>
              <a:t>Swapping (of the whole process)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zh-CN" sz="3200">
                <a:solidFill>
                  <a:srgbClr val="000000"/>
                </a:solidFill>
                <a:ea typeface="SimSun" charset="0"/>
                <a:cs typeface="SimSun" charset="0"/>
              </a:rPr>
              <a:t>Replacement policy</a:t>
            </a:r>
          </a:p>
          <a:p>
            <a:pPr marL="742950" lvl="1" indent="-285750" algn="l">
              <a:lnSpc>
                <a:spcPct val="80000"/>
              </a:lnSpc>
              <a:buFont typeface="Wingdings" charset="0"/>
              <a:buChar char="Ø"/>
            </a:pPr>
            <a:r>
              <a:rPr lang="en-US" altLang="zh-CN" sz="2800">
                <a:solidFill>
                  <a:srgbClr val="000000"/>
                </a:solidFill>
                <a:ea typeface="SimSun" charset="0"/>
                <a:cs typeface="SimSun" charset="0"/>
              </a:rPr>
              <a:t>Selecting which page (or segment, or process) to be replaced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Dirty Bit</a:t>
            </a: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1346200"/>
            <a:ext cx="7772400" cy="4114800"/>
          </a:xfrm>
          <a:ln/>
        </p:spPr>
        <p:txBody>
          <a:bodyPr/>
          <a:lstStyle/>
          <a:p>
            <a:pPr algn="l">
              <a:buFontTx/>
              <a:buChar char="•"/>
            </a:pPr>
            <a:r>
              <a:rPr lang="en-US" altLang="zh-CN" sz="2800" dirty="0">
                <a:solidFill>
                  <a:srgbClr val="000000"/>
                </a:solidFill>
                <a:ea typeface="SimSun" charset="0"/>
                <a:cs typeface="SimSun" charset="0"/>
              </a:rPr>
              <a:t>Another flag in page table entry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 dirty="0">
                <a:solidFill>
                  <a:srgbClr val="000000"/>
                </a:solidFill>
                <a:ea typeface="SimSun" charset="0"/>
                <a:cs typeface="SimSun" charset="0"/>
              </a:rPr>
              <a:t>Whether the page has had write access since it is mapped to the main memory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 dirty="0">
                <a:solidFill>
                  <a:srgbClr val="000000"/>
                </a:solidFill>
                <a:ea typeface="SimSun" charset="0"/>
                <a:cs typeface="SimSun" charset="0"/>
              </a:rPr>
              <a:t>If yes, the page is called a 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ea typeface="SimSun" charset="0"/>
                <a:cs typeface="SimSun" charset="0"/>
              </a:rPr>
              <a:t>“</a:t>
            </a:r>
            <a:r>
              <a:rPr lang="en-US" altLang="zh-CN" sz="2400" dirty="0" smtClean="0">
                <a:solidFill>
                  <a:srgbClr val="000000"/>
                </a:solidFill>
                <a:ea typeface="SimSun" charset="0"/>
                <a:cs typeface="SimSun" charset="0"/>
              </a:rPr>
              <a:t>dirty</a:t>
            </a:r>
            <a:r>
              <a:rPr lang="en-US" altLang="zh-CN" sz="2400" dirty="0" smtClean="0">
                <a:solidFill>
                  <a:srgbClr val="000000"/>
                </a:solidFill>
                <a:latin typeface="Arial"/>
                <a:ea typeface="SimSun" charset="0"/>
                <a:cs typeface="SimSun" charset="0"/>
              </a:rPr>
              <a:t>”</a:t>
            </a:r>
            <a:r>
              <a:rPr lang="en-US" altLang="zh-CN" sz="2400" dirty="0" smtClean="0">
                <a:solidFill>
                  <a:srgbClr val="000000"/>
                </a:solidFill>
                <a:ea typeface="SimSun" charset="0"/>
                <a:cs typeface="SimSun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SimSun" charset="0"/>
                <a:cs typeface="SimSun" charset="0"/>
              </a:rPr>
              <a:t>page</a:t>
            </a:r>
          </a:p>
          <a:p>
            <a:pPr algn="l">
              <a:buFontTx/>
              <a:buChar char="•"/>
            </a:pPr>
            <a:r>
              <a:rPr lang="en-US" altLang="zh-CN" sz="2800" dirty="0">
                <a:solidFill>
                  <a:srgbClr val="000000"/>
                </a:solidFill>
                <a:ea typeface="SimSun" charset="0"/>
                <a:cs typeface="SimSun" charset="0"/>
              </a:rPr>
              <a:t>A dirty page must be written to secondary storage when it is picked for replacement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 dirty="0">
                <a:solidFill>
                  <a:srgbClr val="000000"/>
                </a:solidFill>
                <a:ea typeface="SimSun" charset="0"/>
                <a:cs typeface="SimSun" charset="0"/>
              </a:rPr>
              <a:t>May slow down the access to a missing page</a:t>
            </a:r>
          </a:p>
          <a:p>
            <a:pPr algn="l">
              <a:buFontTx/>
              <a:buChar char="•"/>
            </a:pPr>
            <a:r>
              <a:rPr lang="en-US" altLang="zh-CN" sz="2800" dirty="0">
                <a:solidFill>
                  <a:srgbClr val="000000"/>
                </a:solidFill>
                <a:ea typeface="SimSun" charset="0"/>
                <a:cs typeface="SimSun" charset="0"/>
              </a:rPr>
              <a:t>A pager program may run in the background and periodically </a:t>
            </a:r>
            <a:r>
              <a:rPr lang="en-US" altLang="zh-CN" sz="2800" dirty="0" smtClean="0">
                <a:solidFill>
                  <a:srgbClr val="000000"/>
                </a:solidFill>
                <a:latin typeface="Arial"/>
                <a:ea typeface="SimSun" charset="0"/>
                <a:cs typeface="SimSun" charset="0"/>
              </a:rPr>
              <a:t>“</a:t>
            </a:r>
            <a:r>
              <a:rPr lang="en-US" altLang="zh-CN" sz="2800" dirty="0" smtClean="0">
                <a:solidFill>
                  <a:srgbClr val="000000"/>
                </a:solidFill>
                <a:ea typeface="SimSun" charset="0"/>
                <a:cs typeface="SimSun" charset="0"/>
              </a:rPr>
              <a:t>clean</a:t>
            </a:r>
            <a:r>
              <a:rPr lang="en-US" altLang="zh-CN" sz="2800" dirty="0" smtClean="0">
                <a:solidFill>
                  <a:srgbClr val="000000"/>
                </a:solidFill>
                <a:latin typeface="Arial"/>
                <a:ea typeface="SimSun" charset="0"/>
                <a:cs typeface="SimSun" charset="0"/>
              </a:rPr>
              <a:t>”</a:t>
            </a:r>
            <a:r>
              <a:rPr lang="en-US" altLang="zh-CN" sz="2800" dirty="0" smtClean="0">
                <a:solidFill>
                  <a:srgbClr val="000000"/>
                </a:solidFill>
                <a:ea typeface="SimSun" charset="0"/>
                <a:cs typeface="SimSun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SimSun" charset="0"/>
                <a:cs typeface="SimSun" charset="0"/>
              </a:rPr>
              <a:t>the dirty pages in memory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 dirty="0">
                <a:solidFill>
                  <a:srgbClr val="000000"/>
                </a:solidFill>
                <a:ea typeface="SimSun" charset="0"/>
                <a:cs typeface="SimSun" charset="0"/>
              </a:rPr>
              <a:t>According to some strategy</a:t>
            </a:r>
          </a:p>
          <a:p>
            <a:pPr marL="742950" lvl="1" indent="-285750" algn="l">
              <a:buFont typeface="Wingdings" charset="0"/>
              <a:buChar char="Ø"/>
            </a:pPr>
            <a:endParaRPr lang="en-US" altLang="zh-CN" sz="2400" dirty="0">
              <a:solidFill>
                <a:srgbClr val="000000"/>
              </a:solidFill>
              <a:ea typeface="SimSun" charset="0"/>
              <a:cs typeface="SimSun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Backing Store</a:t>
            </a:r>
            <a:endParaRPr lang="en-US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60400" y="1168400"/>
            <a:ext cx="7772400" cy="4114800"/>
          </a:xfrm>
          <a:ln/>
        </p:spPr>
        <p:txBody>
          <a:bodyPr/>
          <a:lstStyle/>
          <a:p>
            <a:pPr algn="l"/>
            <a:r>
              <a:rPr lang="en-US" altLang="zh-CN" sz="2800">
                <a:solidFill>
                  <a:srgbClr val="000000"/>
                </a:solidFill>
                <a:ea typeface="SimSun" charset="0"/>
                <a:cs typeface="SimSun" charset="0"/>
              </a:rPr>
              <a:t>Where to keep the unmapped pages?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Must be easy to identify the pages in secondary storage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Swap space (partition or file): specially formatted for storing the unmapped pages</a:t>
            </a:r>
          </a:p>
          <a:p>
            <a:pPr algn="l"/>
            <a:r>
              <a:rPr lang="en-US" altLang="zh-CN" sz="2800">
                <a:solidFill>
                  <a:srgbClr val="000000"/>
                </a:solidFill>
                <a:ea typeface="SimSun" charset="0"/>
                <a:cs typeface="SimSun" charset="0"/>
              </a:rPr>
              <a:t>The concept of backing store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A page (in virtual address space) can be mapped to a location in a file (in secondary storage)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Code segment: mapped to the executable binary file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Dynamically loaded shared library segment: mapped to the dynamically loaded library file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Other segment: may be implicitly mapped to swap file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5" y="220663"/>
            <a:ext cx="8086725" cy="387350"/>
          </a:xfrm>
          <a:ln/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zh-CN">
                <a:ea typeface="SimSun" charset="0"/>
                <a:cs typeface="SimSun" charset="0"/>
              </a:rPr>
              <a:t>Outline</a:t>
            </a:r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143000"/>
            <a:ext cx="8234363" cy="4029075"/>
          </a:xfrm>
          <a:ln/>
        </p:spPr>
        <p:txBody>
          <a:bodyPr lIns="0" tIns="0" rIns="0" bIns="0"/>
          <a:lstStyle/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Virtual Memory &amp; Principle of Locality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Address Translation for VM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Method of Virtual Memory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Page Fault Handling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Mechanisms for Implementing VM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Virtual Memory Performance</a:t>
            </a:r>
            <a:endParaRPr lang="en-US" altLang="zh-CN" sz="3300" dirty="0">
              <a:solidFill>
                <a:srgbClr val="000000"/>
              </a:solidFill>
              <a:ea typeface="SimSun" charset="0"/>
              <a:cs typeface="SimSun" charset="0"/>
            </a:endParaRPr>
          </a:p>
        </p:txBody>
      </p:sp>
      <p:sp>
        <p:nvSpPr>
          <p:cNvPr id="5124" name="Flowchart: Connector 1"/>
          <p:cNvSpPr>
            <a:spLocks noChangeArrowheads="1"/>
          </p:cNvSpPr>
          <p:nvPr/>
        </p:nvSpPr>
        <p:spPr bwMode="auto">
          <a:xfrm>
            <a:off x="431800" y="1362075"/>
            <a:ext cx="158750" cy="158750"/>
          </a:xfrm>
          <a:prstGeom prst="flowChartConnector">
            <a:avLst/>
          </a:prstGeom>
          <a:solidFill>
            <a:srgbClr val="FF0000"/>
          </a:solidFill>
          <a:ln w="12700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118746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5" y="220663"/>
            <a:ext cx="8086725" cy="387350"/>
          </a:xfrm>
          <a:ln/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zh-CN">
                <a:ea typeface="SimSun" charset="0"/>
                <a:cs typeface="SimSun" charset="0"/>
              </a:rPr>
              <a:t>Outline</a:t>
            </a:r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143000"/>
            <a:ext cx="8234363" cy="4029075"/>
          </a:xfrm>
          <a:ln/>
        </p:spPr>
        <p:txBody>
          <a:bodyPr lIns="0" tIns="0" rIns="0" bIns="0"/>
          <a:lstStyle/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Virtual Memory &amp; Principle of Locality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Address Translation for VM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Method of Virtual Memory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Page Fault Handling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Mechanisms for Implementing VM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Virtual Memory Performance</a:t>
            </a:r>
            <a:endParaRPr lang="en-US" altLang="zh-CN" sz="3300" dirty="0">
              <a:solidFill>
                <a:srgbClr val="000000"/>
              </a:solidFill>
              <a:ea typeface="SimSun" charset="0"/>
              <a:cs typeface="SimSun" charset="0"/>
            </a:endParaRPr>
          </a:p>
        </p:txBody>
      </p:sp>
      <p:sp>
        <p:nvSpPr>
          <p:cNvPr id="5124" name="Flowchart: Connector 1"/>
          <p:cNvSpPr>
            <a:spLocks noChangeArrowheads="1"/>
          </p:cNvSpPr>
          <p:nvPr/>
        </p:nvSpPr>
        <p:spPr bwMode="auto">
          <a:xfrm>
            <a:off x="431800" y="1362075"/>
            <a:ext cx="158750" cy="158750"/>
          </a:xfrm>
          <a:prstGeom prst="flowChartConnector">
            <a:avLst/>
          </a:prstGeom>
          <a:solidFill>
            <a:srgbClr val="FF0000"/>
          </a:solidFill>
          <a:ln w="12700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 dirty="0">
                <a:ea typeface="SimSun" charset="0"/>
                <a:cs typeface="SimSun" charset="0"/>
              </a:rPr>
              <a:t>Virtual Memory Performance</a:t>
            </a:r>
            <a:endParaRPr lang="en-US" altLang="zh-CN" dirty="0"/>
          </a:p>
        </p:txBody>
      </p:sp>
      <p:sp>
        <p:nvSpPr>
          <p:cNvPr id="31747" name="Rectangle 5"/>
          <p:cNvSpPr>
            <a:spLocks noGrp="1" noChangeArrowheads="1"/>
          </p:cNvSpPr>
          <p:nvPr>
            <p:ph idx="1"/>
          </p:nvPr>
        </p:nvSpPr>
        <p:spPr>
          <a:xfrm>
            <a:off x="558800" y="1193800"/>
            <a:ext cx="7772400" cy="4597400"/>
          </a:xfrm>
          <a:ln/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CN" sz="2800">
                <a:solidFill>
                  <a:srgbClr val="000000"/>
                </a:solidFill>
                <a:ea typeface="SimSun" charset="0"/>
                <a:cs typeface="SimSun" charset="0"/>
              </a:rPr>
              <a:t>To understand the overhead of paging, compute the effective memory access time (EAT) </a:t>
            </a:r>
          </a:p>
          <a:p>
            <a:pPr marL="742950" lvl="1" indent="-285750" algn="l">
              <a:lnSpc>
                <a:spcPct val="80000"/>
              </a:lnSpc>
              <a:buFont typeface="Wingdings" charset="0"/>
              <a:buChar char="Ø"/>
            </a:pPr>
            <a:r>
              <a:rPr lang="en-US" altLang="zh-CN">
                <a:solidFill>
                  <a:srgbClr val="000000"/>
                </a:solidFill>
                <a:ea typeface="SimSun" charset="0"/>
                <a:cs typeface="SimSun" charset="0"/>
              </a:rPr>
              <a:t>EAT = memory access time     *  probability of a page hit +                </a:t>
            </a:r>
          </a:p>
          <a:p>
            <a:pPr marL="742950" lvl="1" indent="-285750" algn="l">
              <a:lnSpc>
                <a:spcPct val="80000"/>
              </a:lnSpc>
            </a:pPr>
            <a:r>
              <a:rPr lang="en-US" altLang="zh-CN">
                <a:solidFill>
                  <a:srgbClr val="000000"/>
                </a:solidFill>
                <a:ea typeface="SimSun" charset="0"/>
                <a:cs typeface="SimSun" charset="0"/>
              </a:rPr>
              <a:t>                 page fault service time *  probability of page fault</a:t>
            </a:r>
          </a:p>
          <a:p>
            <a:pPr marL="742950" lvl="1" indent="-285750" algn="l">
              <a:lnSpc>
                <a:spcPct val="80000"/>
              </a:lnSpc>
              <a:buFont typeface="Wingdings" charset="0"/>
              <a:buChar char="Ø"/>
            </a:pPr>
            <a:endParaRPr lang="en-US" altLang="zh-CN">
              <a:solidFill>
                <a:srgbClr val="000000"/>
              </a:solidFill>
              <a:ea typeface="SimSun" charset="0"/>
              <a:cs typeface="SimSun" charset="0"/>
            </a:endParaRPr>
          </a:p>
          <a:p>
            <a:pPr marL="742950" lvl="1" indent="-285750" algn="l">
              <a:lnSpc>
                <a:spcPct val="80000"/>
              </a:lnSpc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Example:</a:t>
            </a:r>
          </a:p>
          <a:p>
            <a:pPr marL="742950" lvl="1" indent="-285750" algn="l">
              <a:lnSpc>
                <a:spcPct val="80000"/>
              </a:lnSpc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Memory access time: 10 ns</a:t>
            </a:r>
          </a:p>
          <a:p>
            <a:pPr marL="742950" lvl="1" indent="-285750" algn="l">
              <a:lnSpc>
                <a:spcPct val="80000"/>
              </a:lnSpc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Disk access time: 5 ms</a:t>
            </a:r>
          </a:p>
          <a:p>
            <a:pPr marL="742950" lvl="1" indent="-285750" algn="l">
              <a:lnSpc>
                <a:spcPct val="80000"/>
              </a:lnSpc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Let p = the probability of a page fault</a:t>
            </a:r>
          </a:p>
          <a:p>
            <a:pPr marL="742950" lvl="1" indent="-285750" algn="l">
              <a:lnSpc>
                <a:spcPct val="80000"/>
              </a:lnSpc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Let q = the probability of a dirty page</a:t>
            </a:r>
          </a:p>
          <a:p>
            <a:pPr marL="742950" lvl="1" indent="-285750" algn="l">
              <a:lnSpc>
                <a:spcPct val="80000"/>
              </a:lnSpc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EAT = 10(1</a:t>
            </a:r>
            <a:r>
              <a:rPr lang="en-US" altLang="zh-CN" sz="2400">
                <a:solidFill>
                  <a:srgbClr val="000000"/>
                </a:solidFill>
                <a:latin typeface="Arial"/>
                <a:ea typeface="SimSun" charset="0"/>
                <a:cs typeface="SimSun" charset="0"/>
              </a:rPr>
              <a:t>–</a:t>
            </a: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p) + 5,000,000p(1+q)     </a:t>
            </a:r>
            <a:r>
              <a:rPr lang="en-US" altLang="zh-CN" sz="3200" i="1">
                <a:solidFill>
                  <a:srgbClr val="000000"/>
                </a:solidFill>
                <a:ea typeface="SimSun" charset="0"/>
                <a:cs typeface="SimSun" charset="0"/>
              </a:rPr>
              <a:t>?</a:t>
            </a:r>
          </a:p>
          <a:p>
            <a:pPr marL="742950" lvl="1" indent="-285750" algn="l">
              <a:lnSpc>
                <a:spcPct val="80000"/>
              </a:lnSpc>
              <a:buFont typeface="Wingdings" charset="0"/>
              <a:buChar char="Ø"/>
            </a:pPr>
            <a:endParaRPr lang="en-US" altLang="zh-CN" sz="3200" i="1">
              <a:solidFill>
                <a:srgbClr val="000000"/>
              </a:solidFill>
              <a:ea typeface="SimSun" charset="0"/>
              <a:cs typeface="SimSun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4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Recap of Virtual Memory Management</a:t>
            </a:r>
            <a:endParaRPr lang="en-US" altLang="zh-CN"/>
          </a:p>
        </p:txBody>
      </p:sp>
      <p:sp>
        <p:nvSpPr>
          <p:cNvPr id="33795" name="Rectangle 15"/>
          <p:cNvSpPr>
            <a:spLocks noGrp="1" noChangeArrowheads="1"/>
          </p:cNvSpPr>
          <p:nvPr>
            <p:ph idx="1"/>
          </p:nvPr>
        </p:nvSpPr>
        <p:spPr>
          <a:xfrm>
            <a:off x="571500" y="1409700"/>
            <a:ext cx="7772400" cy="4114800"/>
          </a:xfrm>
          <a:ln/>
        </p:spPr>
        <p:txBody>
          <a:bodyPr/>
          <a:lstStyle/>
          <a:p>
            <a:pPr algn="l"/>
            <a:r>
              <a:rPr lang="en-US" altLang="zh-CN" sz="2800">
                <a:solidFill>
                  <a:srgbClr val="000000"/>
                </a:solidFill>
                <a:ea typeface="SimSun" charset="0"/>
                <a:cs typeface="SimSun" charset="0"/>
              </a:rPr>
              <a:t>Key concept: Demand paging 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Load pages into memory only when a page fault occurs</a:t>
            </a:r>
          </a:p>
          <a:p>
            <a:pPr algn="l"/>
            <a:r>
              <a:rPr lang="en-US" altLang="zh-CN" sz="2800">
                <a:solidFill>
                  <a:srgbClr val="000000"/>
                </a:solidFill>
                <a:ea typeface="SimSun" charset="0"/>
                <a:cs typeface="SimSun" charset="0"/>
              </a:rPr>
              <a:t>Issues: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Placement strategies</a:t>
            </a:r>
          </a:p>
          <a:p>
            <a:pPr marL="1143000" lvl="2" indent="-228600" algn="l">
              <a:buFont typeface="Monotype Sorts" charset="0"/>
              <a:buChar char="ü"/>
            </a:pPr>
            <a:r>
              <a:rPr lang="en-US" altLang="zh-CN" sz="2000">
                <a:solidFill>
                  <a:srgbClr val="000000"/>
                </a:solidFill>
                <a:ea typeface="SimSun" charset="0"/>
                <a:cs typeface="SimSun" charset="0"/>
              </a:rPr>
              <a:t>Place pages anywhere </a:t>
            </a:r>
            <a:r>
              <a:rPr lang="en-US" altLang="zh-CN" sz="2000">
                <a:solidFill>
                  <a:srgbClr val="000000"/>
                </a:solidFill>
                <a:latin typeface="Arial"/>
                <a:ea typeface="SimSun" charset="0"/>
                <a:cs typeface="SimSun" charset="0"/>
              </a:rPr>
              <a:t>–</a:t>
            </a:r>
            <a:r>
              <a:rPr lang="en-US" altLang="zh-CN" sz="2000">
                <a:solidFill>
                  <a:srgbClr val="000000"/>
                </a:solidFill>
                <a:ea typeface="SimSun" charset="0"/>
                <a:cs typeface="SimSun" charset="0"/>
              </a:rPr>
              <a:t> no placement policy required 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Replacement strategies</a:t>
            </a:r>
          </a:p>
          <a:p>
            <a:pPr marL="1143000" lvl="2" indent="-228600" algn="l">
              <a:buFont typeface="Monotype Sorts" charset="0"/>
              <a:buChar char="ü"/>
            </a:pPr>
            <a:r>
              <a:rPr lang="en-US" altLang="zh-CN" sz="2000">
                <a:solidFill>
                  <a:srgbClr val="000000"/>
                </a:solidFill>
                <a:ea typeface="SimSun" charset="0"/>
                <a:cs typeface="SimSun" charset="0"/>
              </a:rPr>
              <a:t>What to do when there exist more jobs than can fit in memory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Load control strategies</a:t>
            </a:r>
          </a:p>
          <a:p>
            <a:pPr marL="1143000" lvl="2" indent="-228600" algn="l">
              <a:buFont typeface="Monotype Sorts" charset="0"/>
              <a:buChar char="ü"/>
            </a:pPr>
            <a:r>
              <a:rPr lang="en-US" altLang="zh-CN" sz="2000">
                <a:solidFill>
                  <a:srgbClr val="000000"/>
                </a:solidFill>
                <a:ea typeface="SimSun" charset="0"/>
                <a:cs typeface="SimSun" charset="0"/>
              </a:rPr>
              <a:t>Determining how many jobs can be in memory at one time</a:t>
            </a:r>
          </a:p>
          <a:p>
            <a:pPr marL="1143000" lvl="2" indent="-228600" algn="l">
              <a:buFont typeface="Monotype Sorts" charset="0"/>
              <a:buChar char="ü"/>
            </a:pPr>
            <a:r>
              <a:rPr lang="en-US" altLang="zh-CN" sz="2000">
                <a:solidFill>
                  <a:srgbClr val="000000"/>
                </a:solidFill>
                <a:ea typeface="SimSun" charset="0"/>
                <a:cs typeface="SimSun" charset="0"/>
              </a:rPr>
              <a:t>Long-term scheduling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System Design Exercise</a:t>
            </a:r>
            <a:endParaRPr lang="en-US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346200"/>
            <a:ext cx="8099425" cy="4114800"/>
          </a:xfrm>
          <a:ln/>
        </p:spPr>
        <p:txBody>
          <a:bodyPr/>
          <a:lstStyle/>
          <a:p>
            <a:pPr algn="l"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  <a:ea typeface="SimSun" charset="0"/>
                <a:cs typeface="SimSun" charset="0"/>
              </a:rPr>
              <a:t>Many computer architecture maintain 4 bits per TLB entries: </a:t>
            </a:r>
            <a:r>
              <a:rPr lang="en-US" altLang="zh-CN" sz="2800" i="1" u="sng">
                <a:solidFill>
                  <a:srgbClr val="000000"/>
                </a:solidFill>
                <a:ea typeface="SimSun" charset="0"/>
                <a:cs typeface="SimSun" charset="0"/>
              </a:rPr>
              <a:t>resident, used, dirty, read-only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Will raise exception if write access to read-only page</a:t>
            </a:r>
          </a:p>
          <a:p>
            <a:pPr algn="l"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  <a:ea typeface="SimSun" charset="0"/>
                <a:cs typeface="SimSun" charset="0"/>
              </a:rPr>
              <a:t>Suggest how you can do that in OS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1130" y="2548120"/>
            <a:ext cx="3410960" cy="811650"/>
          </a:xfrm>
        </p:spPr>
        <p:txBody>
          <a:bodyPr/>
          <a:lstStyle/>
          <a:p>
            <a:pPr algn="ctr"/>
            <a:r>
              <a:rPr lang="en-US" altLang="zh-CN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74825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Memory Management Goals</a:t>
            </a: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1236663"/>
            <a:ext cx="7772400" cy="4114800"/>
          </a:xfrm>
          <a:ln/>
        </p:spPr>
        <p:txBody>
          <a:bodyPr/>
          <a:lstStyle/>
          <a:p>
            <a:pPr algn="l"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  <a:ea typeface="SimSun" charset="0"/>
                <a:cs typeface="SimSun" charset="0"/>
              </a:rPr>
              <a:t>Support multiprogramming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Provide the abstraction of address space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Enforce isolation and protection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Enable new programming models like shared memory</a:t>
            </a:r>
          </a:p>
          <a:p>
            <a:pPr algn="l"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  <a:ea typeface="SimSun" charset="0"/>
                <a:cs typeface="SimSun" charset="0"/>
              </a:rPr>
              <a:t>Manage memory resource and use them efficiently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Utilize the memory hierarchy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  <a:ea typeface="SimSun" charset="0"/>
                <a:cs typeface="SimSun" charset="0"/>
              </a:rPr>
              <a:t>Better resource allocation algorithms</a:t>
            </a:r>
          </a:p>
          <a:p>
            <a:pPr marL="742950" lvl="1" indent="-285750" algn="l">
              <a:buFont typeface="Wingdings" charset="0"/>
              <a:buChar char="Ø"/>
            </a:pPr>
            <a:endParaRPr lang="en-US" altLang="zh-CN" sz="2400">
              <a:solidFill>
                <a:srgbClr val="000000"/>
              </a:solidFill>
              <a:ea typeface="SimSun" charset="0"/>
              <a:cs typeface="SimSun" charset="0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 dirty="0" smtClean="0">
                <a:ea typeface="SimSun" charset="0"/>
                <a:cs typeface="SimSun" charset="0"/>
              </a:rPr>
              <a:t>Method of Virtual Memory</a:t>
            </a:r>
            <a:endParaRPr lang="en-US" altLang="zh-CN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4438"/>
            <a:ext cx="8572500" cy="4572000"/>
          </a:xfrm>
          <a:ln/>
        </p:spPr>
        <p:txBody>
          <a:bodyPr/>
          <a:lstStyle/>
          <a:p>
            <a:pPr algn="l"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</a:rPr>
              <a:t>Virtual memory </a:t>
            </a:r>
            <a:r>
              <a:rPr lang="en-US" altLang="zh-CN" sz="2800">
                <a:solidFill>
                  <a:srgbClr val="000000"/>
                </a:solidFill>
                <a:latin typeface="Arial"/>
              </a:rPr>
              <a:t>–</a:t>
            </a:r>
            <a:r>
              <a:rPr lang="en-US" altLang="zh-CN" sz="2800">
                <a:solidFill>
                  <a:srgbClr val="000000"/>
                </a:solidFill>
              </a:rPr>
              <a:t> separation of user logical memory from physical memory.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</a:rPr>
              <a:t>Only part of the program needs to be in memory for execution.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</a:rPr>
              <a:t>Logical address space can therefore be much larger than physical address space.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</a:rPr>
              <a:t>Allows address spaces to be shared by several processes.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</a:rPr>
              <a:t>Allows for more efficient process creation.</a:t>
            </a:r>
          </a:p>
          <a:p>
            <a:pPr algn="l"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</a:rPr>
              <a:t>Virtual memory can be implemented via: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</a:rPr>
              <a:t>Demand paging 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</a:rPr>
              <a:t>Demand segmentation</a:t>
            </a: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/>
              <a:t>Characteristics of Paging and Segmentation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000125"/>
            <a:ext cx="8153400" cy="4572000"/>
          </a:xfrm>
          <a:ln/>
        </p:spPr>
        <p:txBody>
          <a:bodyPr/>
          <a:lstStyle/>
          <a:p>
            <a:pPr algn="l"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</a:rPr>
              <a:t>Memory references are dynamically translated into physical addresses at run time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</a:rPr>
              <a:t>a process may be swapped in and out of main  memory such that it occupies different regions</a:t>
            </a:r>
          </a:p>
          <a:p>
            <a:pPr algn="l"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</a:rPr>
              <a:t>A process may be broken up into pieces (pages or segments) that do not need to be located contiguously in main memory</a:t>
            </a:r>
          </a:p>
          <a:p>
            <a:pPr algn="l"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</a:rPr>
              <a:t>Hence: all pieces of a process do not need to be loaded in main memory during execution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400">
                <a:solidFill>
                  <a:srgbClr val="000000"/>
                </a:solidFill>
              </a:rPr>
              <a:t>computation may proceed for some time if the next instruction to be fetch (or the next data to be accessed) is in a piece located in main memory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Principle of Locality</a:t>
            </a:r>
            <a:endParaRPr lang="en-US" altLang="zh-CN"/>
          </a:p>
        </p:txBody>
      </p:sp>
      <p:sp>
        <p:nvSpPr>
          <p:cNvPr id="10243" name="Rectangle 4"/>
          <p:cNvSpPr>
            <a:spLocks noGrp="1" noChangeArrowheads="1"/>
          </p:cNvSpPr>
          <p:nvPr>
            <p:ph idx="1"/>
          </p:nvPr>
        </p:nvSpPr>
        <p:spPr>
          <a:xfrm>
            <a:off x="428625" y="1346200"/>
            <a:ext cx="8358188" cy="5297488"/>
          </a:xfrm>
          <a:ln/>
        </p:spPr>
        <p:txBody>
          <a:bodyPr/>
          <a:lstStyle/>
          <a:p>
            <a:pPr algn="l">
              <a:buFontTx/>
              <a:buChar char="•"/>
            </a:pPr>
            <a:r>
              <a:rPr lang="en-US" altLang="zh-CN">
                <a:solidFill>
                  <a:srgbClr val="000000"/>
                </a:solidFill>
              </a:rPr>
              <a:t>Program and data references within a process tend to cluster</a:t>
            </a:r>
          </a:p>
          <a:p>
            <a:pPr algn="l">
              <a:buFontTx/>
              <a:buChar char="•"/>
            </a:pPr>
            <a:r>
              <a:rPr lang="en-US" altLang="zh-CN">
                <a:solidFill>
                  <a:srgbClr val="000000"/>
                </a:solidFill>
              </a:rPr>
              <a:t>Only a few pieces of a process will be needed over a short period of time</a:t>
            </a:r>
          </a:p>
          <a:p>
            <a:pPr algn="l">
              <a:buFontTx/>
              <a:buChar char="•"/>
            </a:pPr>
            <a:r>
              <a:rPr lang="en-US" altLang="zh-CN">
                <a:solidFill>
                  <a:srgbClr val="000000"/>
                </a:solidFill>
              </a:rPr>
              <a:t>Possible to make intelligent guesses about which pieces will be needed in the future</a:t>
            </a:r>
          </a:p>
          <a:p>
            <a:pPr algn="l">
              <a:buFontTx/>
              <a:buChar char="•"/>
            </a:pPr>
            <a:r>
              <a:rPr lang="en-US" altLang="zh-CN">
                <a:solidFill>
                  <a:srgbClr val="000000"/>
                </a:solidFill>
              </a:rPr>
              <a:t>This suggests that virtual memory may work efficiently</a:t>
            </a:r>
          </a:p>
          <a:p>
            <a:pPr algn="l"/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790825" y="4321175"/>
            <a:ext cx="443071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SzPct val="100000"/>
              <a:buFont typeface="Wingdings" charset="0"/>
              <a:buChar char="Ø"/>
            </a:pPr>
            <a:r>
              <a:rPr lang="en-US" altLang="zh-CN">
                <a:solidFill>
                  <a:srgbClr val="000000"/>
                </a:solidFill>
                <a:ea typeface="MS PGothic" charset="0"/>
                <a:cs typeface="MS PGothic" charset="0"/>
              </a:rPr>
              <a:t>Temporal locality</a:t>
            </a:r>
          </a:p>
          <a:p>
            <a:pPr>
              <a:buSzPct val="100000"/>
              <a:buFont typeface="Wingdings" charset="0"/>
              <a:buChar char="Ø"/>
            </a:pPr>
            <a:r>
              <a:rPr lang="en-US" altLang="zh-CN">
                <a:solidFill>
                  <a:srgbClr val="000000"/>
                </a:solidFill>
                <a:ea typeface="MS PGothic" charset="0"/>
                <a:cs typeface="MS PGothic" charset="0"/>
              </a:rPr>
              <a:t>Spatial locality</a:t>
            </a:r>
          </a:p>
          <a:p>
            <a:pPr>
              <a:buSzPct val="100000"/>
              <a:buFont typeface="Wingdings" charset="0"/>
              <a:buChar char="Ø"/>
            </a:pPr>
            <a:r>
              <a:rPr lang="en-US" altLang="zh-CN">
                <a:solidFill>
                  <a:srgbClr val="000000"/>
                </a:solidFill>
                <a:ea typeface="MS PGothic" charset="0"/>
                <a:cs typeface="MS PGothic" charset="0"/>
              </a:rPr>
              <a:t>Branch locality</a:t>
            </a:r>
          </a:p>
          <a:p>
            <a:pPr>
              <a:buFont typeface="Arial" charset="0"/>
              <a:buChar char="•"/>
            </a:pPr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5" y="220663"/>
            <a:ext cx="8086725" cy="387350"/>
          </a:xfrm>
          <a:ln/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zh-CN">
                <a:ea typeface="SimSun" charset="0"/>
                <a:cs typeface="SimSun" charset="0"/>
              </a:rPr>
              <a:t>Outline</a:t>
            </a:r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143000"/>
            <a:ext cx="8234363" cy="4029075"/>
          </a:xfrm>
          <a:ln/>
        </p:spPr>
        <p:txBody>
          <a:bodyPr lIns="0" tIns="0" rIns="0" bIns="0"/>
          <a:lstStyle/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Virtual Memory &amp; Principle of Locality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Address Translation for VM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Method of Virtual Memory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Page Fault Handling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Mechanisms for Implementing VM</a:t>
            </a:r>
          </a:p>
          <a:p>
            <a:pPr indent="1588" algn="l" eaLnBrk="1" hangingPunct="1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FontTx/>
              <a:buChar char="•"/>
              <a:tabLst>
                <a:tab pos="715963" algn="l"/>
              </a:tabLst>
            </a:pPr>
            <a:r>
              <a:rPr lang="en-US" altLang="zh-CN" sz="3300" dirty="0">
                <a:solidFill>
                  <a:srgbClr val="000000"/>
                </a:solidFill>
                <a:ea typeface="SimSun" charset="0"/>
                <a:cs typeface="SimSun" charset="0"/>
              </a:rPr>
              <a:t>Virtual Memory Performance</a:t>
            </a:r>
            <a:endParaRPr lang="en-US" altLang="zh-CN" sz="3300" dirty="0">
              <a:solidFill>
                <a:srgbClr val="000000"/>
              </a:solidFill>
              <a:ea typeface="SimSun" charset="0"/>
              <a:cs typeface="SimSun" charset="0"/>
            </a:endParaRPr>
          </a:p>
        </p:txBody>
      </p:sp>
      <p:sp>
        <p:nvSpPr>
          <p:cNvPr id="5124" name="Flowchart: Connector 1"/>
          <p:cNvSpPr>
            <a:spLocks noChangeArrowheads="1"/>
          </p:cNvSpPr>
          <p:nvPr/>
        </p:nvSpPr>
        <p:spPr bwMode="auto">
          <a:xfrm>
            <a:off x="467544" y="1844824"/>
            <a:ext cx="158750" cy="158750"/>
          </a:xfrm>
          <a:prstGeom prst="flowChartConnector">
            <a:avLst/>
          </a:prstGeom>
          <a:solidFill>
            <a:srgbClr val="FF0000"/>
          </a:solidFill>
          <a:ln w="12700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118746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Support Needed for Virtual Memory</a:t>
            </a:r>
            <a:endParaRPr lang="en-US" altLang="zh-CN"/>
          </a:p>
        </p:txBody>
      </p:sp>
      <p:sp>
        <p:nvSpPr>
          <p:cNvPr id="12291" name="Rectangle 7"/>
          <p:cNvSpPr>
            <a:spLocks noGrp="1" noChangeArrowheads="1"/>
          </p:cNvSpPr>
          <p:nvPr>
            <p:ph idx="1"/>
          </p:nvPr>
        </p:nvSpPr>
        <p:spPr>
          <a:xfrm>
            <a:off x="268288" y="1485900"/>
            <a:ext cx="8124825" cy="4114800"/>
          </a:xfrm>
          <a:ln/>
        </p:spPr>
        <p:txBody>
          <a:bodyPr/>
          <a:lstStyle/>
          <a:p>
            <a:pPr algn="l"/>
            <a:r>
              <a:rPr lang="en-US" altLang="zh-CN" sz="2800" b="1" u="sng">
                <a:solidFill>
                  <a:srgbClr val="000000"/>
                </a:solidFill>
              </a:rPr>
              <a:t>Hardware 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300">
                <a:solidFill>
                  <a:srgbClr val="000000"/>
                </a:solidFill>
              </a:rPr>
              <a:t>must support paging and/or segmentation </a:t>
            </a:r>
          </a:p>
          <a:p>
            <a:pPr algn="l"/>
            <a:r>
              <a:rPr lang="en-US" altLang="zh-CN" sz="2800" b="1" u="sng">
                <a:solidFill>
                  <a:srgbClr val="000000"/>
                </a:solidFill>
              </a:rPr>
              <a:t>Operating system</a:t>
            </a:r>
            <a:r>
              <a:rPr lang="en-US" altLang="zh-CN" sz="2800">
                <a:solidFill>
                  <a:srgbClr val="000000"/>
                </a:solidFill>
              </a:rPr>
              <a:t> </a:t>
            </a:r>
          </a:p>
          <a:p>
            <a:pPr marL="742950" lvl="1" indent="-285750" algn="l">
              <a:buFont typeface="Wingdings" charset="0"/>
              <a:buChar char="Ø"/>
            </a:pPr>
            <a:r>
              <a:rPr lang="en-US" altLang="zh-CN" sz="2300">
                <a:solidFill>
                  <a:srgbClr val="000000"/>
                </a:solidFill>
              </a:rPr>
              <a:t>must be able to management the movement of pages and/or segments between secondary memory and main memory</a:t>
            </a:r>
          </a:p>
          <a:p>
            <a:pPr algn="l"/>
            <a:endParaRPr lang="en-US" altLang="zh-CN">
              <a:solidFill>
                <a:srgbClr val="000000"/>
              </a:solidFill>
              <a:ea typeface="SimSun" charset="0"/>
              <a:cs typeface="SimSun" charset="0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1_5.AdvancedScheduling">
  <a:themeElements>
    <a:clrScheme name="">
      <a:dk1>
        <a:srgbClr val="000099"/>
      </a:dk1>
      <a:lt1>
        <a:srgbClr val="FFFFFF"/>
      </a:lt1>
      <a:dk2>
        <a:srgbClr val="FFFFCC"/>
      </a:dk2>
      <a:lt2>
        <a:srgbClr val="B2B2B2"/>
      </a:lt2>
      <a:accent1>
        <a:srgbClr val="CCFFFF"/>
      </a:accent1>
      <a:accent2>
        <a:srgbClr val="99FFCC"/>
      </a:accent2>
      <a:accent3>
        <a:srgbClr val="FFFFFF"/>
      </a:accent3>
      <a:accent4>
        <a:srgbClr val="000082"/>
      </a:accent4>
      <a:accent5>
        <a:srgbClr val="E2FFFF"/>
      </a:accent5>
      <a:accent6>
        <a:srgbClr val="8AE7B9"/>
      </a:accent6>
      <a:hlink>
        <a:srgbClr val="660066"/>
      </a:hlink>
      <a:folHlink>
        <a:srgbClr val="0066FF"/>
      </a:folHlink>
    </a:clrScheme>
    <a:fontScheme name="1_5.AdvancedScheduling">
      <a:majorFont>
        <a:latin typeface="Times New Roman"/>
        <a:ea typeface="MS PGothic"/>
        <a:cs typeface="MS PGothic"/>
      </a:majorFont>
      <a:minorFont>
        <a:latin typeface="Times New Roman"/>
        <a:ea typeface="MS PGothic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SimSun" charset="0"/>
            <a:cs typeface="SimSu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SimSun" charset="0"/>
            <a:cs typeface="SimSun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99"/>
      </a:dk1>
      <a:lt1>
        <a:srgbClr val="FFFFFF"/>
      </a:lt1>
      <a:dk2>
        <a:srgbClr val="FFFFCC"/>
      </a:dk2>
      <a:lt2>
        <a:srgbClr val="B2B2B2"/>
      </a:lt2>
      <a:accent1>
        <a:srgbClr val="CCFFFF"/>
      </a:accent1>
      <a:accent2>
        <a:srgbClr val="99FFCC"/>
      </a:accent2>
      <a:accent3>
        <a:srgbClr val="FFFFFF"/>
      </a:accent3>
      <a:accent4>
        <a:srgbClr val="000082"/>
      </a:accent4>
      <a:accent5>
        <a:srgbClr val="E2FFFF"/>
      </a:accent5>
      <a:accent6>
        <a:srgbClr val="8AE7B9"/>
      </a:accent6>
      <a:hlink>
        <a:srgbClr val="660066"/>
      </a:hlink>
      <a:folHlink>
        <a:srgbClr val="0066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">
    <a:dk1>
      <a:srgbClr val="000099"/>
    </a:dk1>
    <a:lt1>
      <a:srgbClr val="FFFFFF"/>
    </a:lt1>
    <a:dk2>
      <a:srgbClr val="FFFFCC"/>
    </a:dk2>
    <a:lt2>
      <a:srgbClr val="B2B2B2"/>
    </a:lt2>
    <a:accent1>
      <a:srgbClr val="CCFFFF"/>
    </a:accent1>
    <a:accent2>
      <a:srgbClr val="99FFCC"/>
    </a:accent2>
    <a:accent3>
      <a:srgbClr val="FFFFFF"/>
    </a:accent3>
    <a:accent4>
      <a:srgbClr val="000082"/>
    </a:accent4>
    <a:accent5>
      <a:srgbClr val="E2FFFF"/>
    </a:accent5>
    <a:accent6>
      <a:srgbClr val="8AE7B9"/>
    </a:accent6>
    <a:hlink>
      <a:srgbClr val="660066"/>
    </a:hlink>
    <a:folHlink>
      <a:srgbClr val="0066FF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99"/>
    </a:dk1>
    <a:lt1>
      <a:srgbClr val="FFFFFF"/>
    </a:lt1>
    <a:dk2>
      <a:srgbClr val="FFFFCC"/>
    </a:dk2>
    <a:lt2>
      <a:srgbClr val="B2B2B2"/>
    </a:lt2>
    <a:accent1>
      <a:srgbClr val="CCFFFF"/>
    </a:accent1>
    <a:accent2>
      <a:srgbClr val="99FFCC"/>
    </a:accent2>
    <a:accent3>
      <a:srgbClr val="FFFFFF"/>
    </a:accent3>
    <a:accent4>
      <a:srgbClr val="000082"/>
    </a:accent4>
    <a:accent5>
      <a:srgbClr val="E2FFFF"/>
    </a:accent5>
    <a:accent6>
      <a:srgbClr val="8AE7B9"/>
    </a:accent6>
    <a:hlink>
      <a:srgbClr val="660066"/>
    </a:hlink>
    <a:folHlink>
      <a:srgbClr val="0066FF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99"/>
    </a:dk1>
    <a:lt1>
      <a:srgbClr val="FFFFFF"/>
    </a:lt1>
    <a:dk2>
      <a:srgbClr val="FFFFCC"/>
    </a:dk2>
    <a:lt2>
      <a:srgbClr val="B2B2B2"/>
    </a:lt2>
    <a:accent1>
      <a:srgbClr val="CCFFFF"/>
    </a:accent1>
    <a:accent2>
      <a:srgbClr val="99FFCC"/>
    </a:accent2>
    <a:accent3>
      <a:srgbClr val="FFFFFF"/>
    </a:accent3>
    <a:accent4>
      <a:srgbClr val="000082"/>
    </a:accent4>
    <a:accent5>
      <a:srgbClr val="E2FFFF"/>
    </a:accent5>
    <a:accent6>
      <a:srgbClr val="8AE7B9"/>
    </a:accent6>
    <a:hlink>
      <a:srgbClr val="660066"/>
    </a:hlink>
    <a:folHlink>
      <a:srgbClr val="0066FF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99"/>
    </a:dk1>
    <a:lt1>
      <a:srgbClr val="FFFFFF"/>
    </a:lt1>
    <a:dk2>
      <a:srgbClr val="FFFFCC"/>
    </a:dk2>
    <a:lt2>
      <a:srgbClr val="B2B2B2"/>
    </a:lt2>
    <a:accent1>
      <a:srgbClr val="CCFFFF"/>
    </a:accent1>
    <a:accent2>
      <a:srgbClr val="99FFCC"/>
    </a:accent2>
    <a:accent3>
      <a:srgbClr val="FFFFFF"/>
    </a:accent3>
    <a:accent4>
      <a:srgbClr val="000082"/>
    </a:accent4>
    <a:accent5>
      <a:srgbClr val="E2FFFF"/>
    </a:accent5>
    <a:accent6>
      <a:srgbClr val="8AE7B9"/>
    </a:accent6>
    <a:hlink>
      <a:srgbClr val="660066"/>
    </a:hlink>
    <a:folHlink>
      <a:srgbClr val="0066FF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99"/>
    </a:dk1>
    <a:lt1>
      <a:srgbClr val="FFFFFF"/>
    </a:lt1>
    <a:dk2>
      <a:srgbClr val="FFFFCC"/>
    </a:dk2>
    <a:lt2>
      <a:srgbClr val="B2B2B2"/>
    </a:lt2>
    <a:accent1>
      <a:srgbClr val="CCFFFF"/>
    </a:accent1>
    <a:accent2>
      <a:srgbClr val="99FFCC"/>
    </a:accent2>
    <a:accent3>
      <a:srgbClr val="FFFFFF"/>
    </a:accent3>
    <a:accent4>
      <a:srgbClr val="000082"/>
    </a:accent4>
    <a:accent5>
      <a:srgbClr val="E2FFFF"/>
    </a:accent5>
    <a:accent6>
      <a:srgbClr val="8AE7B9"/>
    </a:accent6>
    <a:hlink>
      <a:srgbClr val="660066"/>
    </a:hlink>
    <a:folHlink>
      <a:srgbClr val="0066FF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99"/>
    </a:dk1>
    <a:lt1>
      <a:srgbClr val="FFFFFF"/>
    </a:lt1>
    <a:dk2>
      <a:srgbClr val="FFFFCC"/>
    </a:dk2>
    <a:lt2>
      <a:srgbClr val="B2B2B2"/>
    </a:lt2>
    <a:accent1>
      <a:srgbClr val="CCFFFF"/>
    </a:accent1>
    <a:accent2>
      <a:srgbClr val="99FFCC"/>
    </a:accent2>
    <a:accent3>
      <a:srgbClr val="FFFFFF"/>
    </a:accent3>
    <a:accent4>
      <a:srgbClr val="000082"/>
    </a:accent4>
    <a:accent5>
      <a:srgbClr val="E2FFFF"/>
    </a:accent5>
    <a:accent6>
      <a:srgbClr val="8AE7B9"/>
    </a:accent6>
    <a:hlink>
      <a:srgbClr val="660066"/>
    </a:hlink>
    <a:folHlink>
      <a:srgbClr val="0066FF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99"/>
    </a:dk1>
    <a:lt1>
      <a:srgbClr val="FFFFFF"/>
    </a:lt1>
    <a:dk2>
      <a:srgbClr val="FFFFCC"/>
    </a:dk2>
    <a:lt2>
      <a:srgbClr val="B2B2B2"/>
    </a:lt2>
    <a:accent1>
      <a:srgbClr val="CCFFFF"/>
    </a:accent1>
    <a:accent2>
      <a:srgbClr val="99FFCC"/>
    </a:accent2>
    <a:accent3>
      <a:srgbClr val="FFFFFF"/>
    </a:accent3>
    <a:accent4>
      <a:srgbClr val="000082"/>
    </a:accent4>
    <a:accent5>
      <a:srgbClr val="E2FFFF"/>
    </a:accent5>
    <a:accent6>
      <a:srgbClr val="8AE7B9"/>
    </a:accent6>
    <a:hlink>
      <a:srgbClr val="660066"/>
    </a:hlink>
    <a:folHlink>
      <a:srgbClr val="0066FF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99"/>
    </a:dk1>
    <a:lt1>
      <a:srgbClr val="FFFFFF"/>
    </a:lt1>
    <a:dk2>
      <a:srgbClr val="FFFFCC"/>
    </a:dk2>
    <a:lt2>
      <a:srgbClr val="B2B2B2"/>
    </a:lt2>
    <a:accent1>
      <a:srgbClr val="CCFFFF"/>
    </a:accent1>
    <a:accent2>
      <a:srgbClr val="99FFCC"/>
    </a:accent2>
    <a:accent3>
      <a:srgbClr val="FFFFFF"/>
    </a:accent3>
    <a:accent4>
      <a:srgbClr val="000082"/>
    </a:accent4>
    <a:accent5>
      <a:srgbClr val="E2FFFF"/>
    </a:accent5>
    <a:accent6>
      <a:srgbClr val="8AE7B9"/>
    </a:accent6>
    <a:hlink>
      <a:srgbClr val="660066"/>
    </a:hlink>
    <a:folHlink>
      <a:srgbClr val="0066FF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99"/>
    </a:dk1>
    <a:lt1>
      <a:srgbClr val="FFFFFF"/>
    </a:lt1>
    <a:dk2>
      <a:srgbClr val="FFFFCC"/>
    </a:dk2>
    <a:lt2>
      <a:srgbClr val="B2B2B2"/>
    </a:lt2>
    <a:accent1>
      <a:srgbClr val="CCFFFF"/>
    </a:accent1>
    <a:accent2>
      <a:srgbClr val="99FFCC"/>
    </a:accent2>
    <a:accent3>
      <a:srgbClr val="FFFFFF"/>
    </a:accent3>
    <a:accent4>
      <a:srgbClr val="000082"/>
    </a:accent4>
    <a:accent5>
      <a:srgbClr val="E2FFFF"/>
    </a:accent5>
    <a:accent6>
      <a:srgbClr val="8AE7B9"/>
    </a:accent6>
    <a:hlink>
      <a:srgbClr val="660066"/>
    </a:hlink>
    <a:folHlink>
      <a:srgbClr val="0066FF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99"/>
    </a:dk1>
    <a:lt1>
      <a:srgbClr val="FFFFFF"/>
    </a:lt1>
    <a:dk2>
      <a:srgbClr val="FFFFCC"/>
    </a:dk2>
    <a:lt2>
      <a:srgbClr val="B2B2B2"/>
    </a:lt2>
    <a:accent1>
      <a:srgbClr val="CCFFFF"/>
    </a:accent1>
    <a:accent2>
      <a:srgbClr val="99FFCC"/>
    </a:accent2>
    <a:accent3>
      <a:srgbClr val="FFFFFF"/>
    </a:accent3>
    <a:accent4>
      <a:srgbClr val="000082"/>
    </a:accent4>
    <a:accent5>
      <a:srgbClr val="E2FFFF"/>
    </a:accent5>
    <a:accent6>
      <a:srgbClr val="8AE7B9"/>
    </a:accent6>
    <a:hlink>
      <a:srgbClr val="660066"/>
    </a:hlink>
    <a:folHlink>
      <a:srgbClr val="0066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Pages>0</Pages>
  <Words>2554</Words>
  <Characters>0</Characters>
  <Application>Microsoft Macintosh PowerPoint</Application>
  <DocSecurity>0</DocSecurity>
  <PresentationFormat>On-screen Show (4:3)</PresentationFormat>
  <Lines>0</Lines>
  <Paragraphs>434</Paragraphs>
  <Slides>33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1_5.AdvancedScheduling</vt:lpstr>
      <vt:lpstr>Operating Systems</vt:lpstr>
      <vt:lpstr>Review</vt:lpstr>
      <vt:lpstr>Outline</vt:lpstr>
      <vt:lpstr>Memory Management Goals</vt:lpstr>
      <vt:lpstr>Method of Virtual Memory</vt:lpstr>
      <vt:lpstr>Characteristics of Paging and Segmentation</vt:lpstr>
      <vt:lpstr>Principle of Locality</vt:lpstr>
      <vt:lpstr>Outline</vt:lpstr>
      <vt:lpstr>Support Needed for Virtual Memory</vt:lpstr>
      <vt:lpstr>Paging for VM</vt:lpstr>
      <vt:lpstr>Address Translation for VM</vt:lpstr>
      <vt:lpstr>Shared Page</vt:lpstr>
      <vt:lpstr>Memory Exceptions</vt:lpstr>
      <vt:lpstr>Outline</vt:lpstr>
      <vt:lpstr>Virtual Memory</vt:lpstr>
      <vt:lpstr>Virtual Memory Concept</vt:lpstr>
      <vt:lpstr>Demand Paging: a Mechanism for VM</vt:lpstr>
      <vt:lpstr>Outline</vt:lpstr>
      <vt:lpstr>Resident Bit in Page Table</vt:lpstr>
      <vt:lpstr>What if a Page is not in Main Memory</vt:lpstr>
      <vt:lpstr>Paging Hardware Checking Resident Bit</vt:lpstr>
      <vt:lpstr>Page Fault Handling</vt:lpstr>
      <vt:lpstr>Page Fault Handling</vt:lpstr>
      <vt:lpstr>Outline</vt:lpstr>
      <vt:lpstr>Outline</vt:lpstr>
      <vt:lpstr>Mechanisms for Implementing VM</vt:lpstr>
      <vt:lpstr>Dirty Bit</vt:lpstr>
      <vt:lpstr>Backing Store</vt:lpstr>
      <vt:lpstr>Outline</vt:lpstr>
      <vt:lpstr>Virtual Memory Performance</vt:lpstr>
      <vt:lpstr>Recap of Virtual Memory Management</vt:lpstr>
      <vt:lpstr>System Design Exercise</vt:lpstr>
      <vt:lpstr>Q&amp;A</vt:lpstr>
    </vt:vector>
  </TitlesOfParts>
  <Manager/>
  <Company>tsinghua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subject/>
  <dc:creator>chenyu</dc:creator>
  <cp:keywords/>
  <dc:description/>
  <cp:lastModifiedBy>Yong XIANG</cp:lastModifiedBy>
  <cp:revision>611</cp:revision>
  <dcterms:created xsi:type="dcterms:W3CDTF">1995-05-26T20:16:00Z</dcterms:created>
  <dcterms:modified xsi:type="dcterms:W3CDTF">2014-03-08T16:09:53Z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2052-9.1.0.4184</vt:lpwstr>
  </property>
</Properties>
</file>