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494" r:id="rId2"/>
    <p:sldId id="1010" r:id="rId3"/>
    <p:sldId id="1053" r:id="rId4"/>
    <p:sldId id="1060" r:id="rId5"/>
    <p:sldId id="1054" r:id="rId6"/>
    <p:sldId id="1055" r:id="rId7"/>
    <p:sldId id="1056" r:id="rId8"/>
    <p:sldId id="1061" r:id="rId9"/>
    <p:sldId id="1057" r:id="rId10"/>
    <p:sldId id="1064" r:id="rId11"/>
    <p:sldId id="1062" r:id="rId12"/>
    <p:sldId id="1058" r:id="rId13"/>
    <p:sldId id="1059" r:id="rId14"/>
    <p:sldId id="1052" r:id="rId15"/>
  </p:sldIdLst>
  <p:sldSz cx="9144000" cy="6858000" type="screen4x3"/>
  <p:notesSz cx="6858000" cy="92964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99FF33"/>
    <a:srgbClr val="FF0000"/>
    <a:srgbClr val="CC00FF"/>
    <a:srgbClr val="0000C8"/>
    <a:srgbClr val="009900"/>
    <a:srgbClr val="0000D7"/>
    <a:srgbClr val="0000D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6" autoAdjust="0"/>
    <p:restoredTop sz="94844" autoAdjust="0"/>
  </p:normalViewPr>
  <p:slideViewPr>
    <p:cSldViewPr>
      <p:cViewPr>
        <p:scale>
          <a:sx n="100" d="100"/>
          <a:sy n="100" d="100"/>
        </p:scale>
        <p:origin x="-78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68" y="-84"/>
      </p:cViewPr>
      <p:guideLst>
        <p:guide orient="horz" pos="2928"/>
        <p:guide pos="2160"/>
      </p:guideLst>
    </p:cSldViewPr>
  </p:notes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t" anchorCtr="0" compatLnSpc="1">
            <a:prstTxWarp prst="textNoShape">
              <a:avLst/>
            </a:prstTxWarp>
          </a:bodyPr>
          <a:lstStyle>
            <a:lvl1pPr defTabSz="901242" eaLnBrk="0" hangingPunct="0">
              <a:defRPr sz="1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t" anchorCtr="0" compatLnSpc="1">
            <a:prstTxWarp prst="textNoShape">
              <a:avLst/>
            </a:prstTxWarp>
          </a:bodyPr>
          <a:lstStyle>
            <a:lvl1pPr algn="r" defTabSz="901242" eaLnBrk="0" hangingPunct="0">
              <a:defRPr sz="1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3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b" anchorCtr="0" compatLnSpc="1">
            <a:prstTxWarp prst="textNoShape">
              <a:avLst/>
            </a:prstTxWarp>
          </a:bodyPr>
          <a:lstStyle>
            <a:lvl1pPr defTabSz="901242" eaLnBrk="0" hangingPunct="0">
              <a:defRPr sz="1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3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b" anchorCtr="0" compatLnSpc="1">
            <a:prstTxWarp prst="textNoShape">
              <a:avLst/>
            </a:prstTxWarp>
          </a:bodyPr>
          <a:lstStyle>
            <a:lvl1pPr algn="r" defTabSz="901242" eaLnBrk="0" hangingPunct="0">
              <a:defRPr sz="1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1pPr>
          </a:lstStyle>
          <a:p>
            <a:pPr>
              <a:defRPr/>
            </a:pPr>
            <a:fld id="{AAFBC254-77BB-49B3-B9A3-65E0E8A99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148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t" anchorCtr="0" compatLnSpc="1">
            <a:prstTxWarp prst="textNoShape">
              <a:avLst/>
            </a:prstTxWarp>
          </a:bodyPr>
          <a:lstStyle>
            <a:lvl1pPr defTabSz="901242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t" anchorCtr="0" compatLnSpc="1">
            <a:prstTxWarp prst="textNoShape">
              <a:avLst/>
            </a:prstTxWarp>
          </a:bodyPr>
          <a:lstStyle>
            <a:lvl1pPr algn="r" defTabSz="901242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b" anchorCtr="0" compatLnSpc="1">
            <a:prstTxWarp prst="textNoShape">
              <a:avLst/>
            </a:prstTxWarp>
          </a:bodyPr>
          <a:lstStyle>
            <a:lvl1pPr defTabSz="901242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80" tIns="45040" rIns="90080" bIns="45040" numCol="1" anchor="b" anchorCtr="0" compatLnSpc="1">
            <a:prstTxWarp prst="textNoShape">
              <a:avLst/>
            </a:prstTxWarp>
          </a:bodyPr>
          <a:lstStyle>
            <a:lvl1pPr algn="r" defTabSz="901242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CDFE8E9F-A6E7-4E51-BC53-A7E7E36B4E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925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8663" indent="-2794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2363" indent="-223838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1625" indent="-223838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9300" indent="-223838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76500" indent="-223838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33700" indent="-223838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90900" indent="-223838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48100" indent="-223838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BA4D6D-A9BD-43E7-9419-747265CC772C}" type="slidenum">
              <a:rPr lang="zh-CN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0</a:t>
            </a:fld>
            <a:endParaRPr lang="en-US" altLang="zh-CN" smtClean="0">
              <a:latin typeface="Tahoma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DE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001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001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431C8C-5F7A-4FBD-8F43-4DCF6BE53BE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US" altLang="en-US" smtClean="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304800" y="1409700"/>
            <a:ext cx="1524000" cy="1262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1400" b="1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宋体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endParaRPr lang="zh-CN" altLang="en-US" sz="1400" b="1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宋体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endParaRPr lang="zh-CN" altLang="en-US" sz="1400" b="1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宋体" pitchFamily="2" charset="-122"/>
            </a:endParaRPr>
          </a:p>
          <a:p>
            <a:pPr algn="ctr">
              <a:spcBef>
                <a:spcPct val="50000"/>
              </a:spcBef>
              <a:defRPr/>
            </a:pPr>
            <a:endParaRPr lang="zh-CN" altLang="en-US" sz="1400" b="1" smtClean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宋体" pitchFamily="2" charset="-122"/>
            </a:endParaRP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0014A-2699-476E-BE37-A169FA53FC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869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10B79-2E1C-47B6-A6AE-6760E4F950D0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7373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32292" y="64008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E758-E356-43BC-8F7F-6BE85D369EA6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944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47"/>
          <p:cNvSpPr>
            <a:spLocks noChangeShapeType="1"/>
          </p:cNvSpPr>
          <p:nvPr userDrawn="1"/>
        </p:nvSpPr>
        <p:spPr bwMode="auto">
          <a:xfrm>
            <a:off x="228600" y="914400"/>
            <a:ext cx="8686800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Line 48"/>
          <p:cNvSpPr>
            <a:spLocks noChangeShapeType="1"/>
          </p:cNvSpPr>
          <p:nvPr userDrawn="1"/>
        </p:nvSpPr>
        <p:spPr bwMode="auto">
          <a:xfrm>
            <a:off x="955675" y="6400800"/>
            <a:ext cx="8035925" cy="0"/>
          </a:xfrm>
          <a:prstGeom prst="line">
            <a:avLst/>
          </a:prstGeom>
          <a:noFill/>
          <a:ln w="38100" cmpd="dbl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456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808F45F2-3C7B-49DC-908D-CC103BAF7C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04521" name="Text Box 9"/>
          <p:cNvSpPr txBox="1">
            <a:spLocks noChangeArrowheads="1"/>
          </p:cNvSpPr>
          <p:nvPr userDrawn="1"/>
        </p:nvSpPr>
        <p:spPr bwMode="auto">
          <a:xfrm>
            <a:off x="1549400" y="6465888"/>
            <a:ext cx="43862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altLang="zh-CN" sz="18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宋体" pitchFamily="2" charset="-122"/>
                <a:cs typeface="Times New Roman" pitchFamily="18" charset="0"/>
              </a:rPr>
              <a:t>CompuTherm LLC </a:t>
            </a:r>
            <a:r>
              <a:rPr lang="en-US" altLang="zh-CN" sz="18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Times New Roman" pitchFamily="18" charset="0"/>
              </a:rPr>
              <a:t>–</a:t>
            </a:r>
            <a:r>
              <a:rPr lang="en-US" altLang="zh-CN" sz="18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1600" i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宋体" pitchFamily="2" charset="-122"/>
                <a:cs typeface="Times New Roman" pitchFamily="18" charset="0"/>
              </a:rPr>
              <a:t>www.computherm.com</a:t>
            </a:r>
          </a:p>
        </p:txBody>
      </p:sp>
      <p:pic>
        <p:nvPicPr>
          <p:cNvPr id="1030" name="Picture 24" descr="Pandat_logo_software_splash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365875"/>
            <a:ext cx="14652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26" r:id="rId2"/>
    <p:sldLayoutId id="214748423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2149150"/>
            <a:ext cx="9144000" cy="7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3600" b="1" dirty="0">
                <a:solidFill>
                  <a:srgbClr val="0000D7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Introduction </a:t>
            </a:r>
            <a:r>
              <a:rPr lang="en-US" sz="3600" b="1" dirty="0" smtClean="0">
                <a:solidFill>
                  <a:srgbClr val="0000D7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to Database File (</a:t>
            </a:r>
            <a:r>
              <a:rPr lang="en-US" sz="3600" b="1" dirty="0" err="1" smtClean="0">
                <a:solidFill>
                  <a:srgbClr val="0000D7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tdb</a:t>
            </a:r>
            <a:r>
              <a:rPr lang="en-US" sz="3600" b="1" dirty="0" smtClean="0">
                <a:solidFill>
                  <a:srgbClr val="0000D7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endParaRPr lang="en-US" sz="3600" b="1" dirty="0">
              <a:solidFill>
                <a:srgbClr val="0000D7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25400" cmpd="thinThick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1" name="Rectangle 18"/>
          <p:cNvSpPr>
            <a:spLocks noChangeArrowheads="1"/>
          </p:cNvSpPr>
          <p:nvPr/>
        </p:nvSpPr>
        <p:spPr bwMode="auto">
          <a:xfrm>
            <a:off x="533400" y="5074902"/>
            <a:ext cx="8153400" cy="457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1600" b="1" i="1" dirty="0" smtClean="0"/>
              <a:t>June 2015</a:t>
            </a:r>
            <a:endParaRPr lang="en-US" altLang="en-US" sz="1600" b="1" i="1" dirty="0"/>
          </a:p>
        </p:txBody>
      </p:sp>
      <p:sp>
        <p:nvSpPr>
          <p:cNvPr id="4102" name="Rectangle 44"/>
          <p:cNvSpPr>
            <a:spLocks noChangeArrowheads="1"/>
          </p:cNvSpPr>
          <p:nvPr/>
        </p:nvSpPr>
        <p:spPr bwMode="auto">
          <a:xfrm>
            <a:off x="2193925" y="4032932"/>
            <a:ext cx="4756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1600" b="1" dirty="0" err="1" smtClean="0">
                <a:ea typeface="宋体" pitchFamily="2" charset="-122"/>
                <a:cs typeface="Times New Roman" pitchFamily="18" charset="0"/>
              </a:rPr>
              <a:t>CompuTherm</a:t>
            </a:r>
            <a:r>
              <a:rPr lang="en-US" altLang="zh-CN" sz="1600" b="1" dirty="0" smtClean="0">
                <a:ea typeface="宋体" pitchFamily="2" charset="-122"/>
                <a:cs typeface="Times New Roman" pitchFamily="18" charset="0"/>
              </a:rPr>
              <a:t>, LLC, </a:t>
            </a:r>
            <a:r>
              <a:rPr lang="en-US" altLang="zh-CN" sz="1600" b="1" dirty="0">
                <a:ea typeface="宋体" pitchFamily="2" charset="-122"/>
                <a:cs typeface="Times New Roman" pitchFamily="18" charset="0"/>
              </a:rPr>
              <a:t>Madison, Wisconsin, USA http://www.computherm.com </a:t>
            </a: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2193925" y="3246122"/>
            <a:ext cx="475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zh-CN" sz="2000" b="1" dirty="0" smtClean="0">
                <a:ea typeface="宋体" pitchFamily="2" charset="-122"/>
                <a:cs typeface="Times New Roman" pitchFamily="18" charset="0"/>
              </a:rPr>
              <a:t>Part 1</a:t>
            </a:r>
            <a:endParaRPr lang="en-US" altLang="zh-CN" sz="2000" b="1" dirty="0"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 advTm="48816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Parameter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640123" y="1143025"/>
            <a:ext cx="80470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 Liquid % 1 1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Constituent Liquid :</a:t>
            </a:r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Al,Mg,Zn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G(Liquid,Al,Zn;1)  298.15 -810+0.471*T; 6000 N 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78226" y="1691659"/>
            <a:ext cx="1229343" cy="937250"/>
            <a:chOff x="553257" y="1680229"/>
            <a:chExt cx="1229343" cy="937250"/>
          </a:xfrm>
        </p:grpSpPr>
        <p:sp>
          <p:nvSpPr>
            <p:cNvPr id="9" name="TextBox 8"/>
            <p:cNvSpPr txBox="1"/>
            <p:nvPr/>
          </p:nvSpPr>
          <p:spPr>
            <a:xfrm>
              <a:off x="57611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53257" y="1680229"/>
              <a:ext cx="1229343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Up Arrow 10"/>
            <p:cNvSpPr/>
            <p:nvPr/>
          </p:nvSpPr>
          <p:spPr bwMode="auto">
            <a:xfrm>
              <a:off x="1071408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44438" y="1666259"/>
            <a:ext cx="1674073" cy="2283293"/>
            <a:chOff x="995716" y="1511228"/>
            <a:chExt cx="1841480" cy="2283293"/>
          </a:xfrm>
        </p:grpSpPr>
        <p:sp>
          <p:nvSpPr>
            <p:cNvPr id="13" name="TextBox 12"/>
            <p:cNvSpPr txBox="1"/>
            <p:nvPr/>
          </p:nvSpPr>
          <p:spPr>
            <a:xfrm>
              <a:off x="995716" y="3425189"/>
              <a:ext cx="184148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constituents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524509" y="1511228"/>
              <a:ext cx="767247" cy="312402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Up Arrow 14"/>
            <p:cNvSpPr/>
            <p:nvPr/>
          </p:nvSpPr>
          <p:spPr bwMode="auto">
            <a:xfrm>
              <a:off x="1821207" y="1813576"/>
              <a:ext cx="170650" cy="1614295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4895" y="1678959"/>
            <a:ext cx="1010873" cy="1252222"/>
            <a:chOff x="1055187" y="1654956"/>
            <a:chExt cx="1010873" cy="1252222"/>
          </a:xfrm>
        </p:grpSpPr>
        <p:sp>
          <p:nvSpPr>
            <p:cNvPr id="17" name="TextBox 16"/>
            <p:cNvSpPr txBox="1"/>
            <p:nvPr/>
          </p:nvSpPr>
          <p:spPr>
            <a:xfrm>
              <a:off x="1055187" y="2260847"/>
              <a:ext cx="1010873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Phase 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156787" y="1654956"/>
              <a:ext cx="807673" cy="307338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Up Arrow 18"/>
            <p:cNvSpPr/>
            <p:nvPr/>
          </p:nvSpPr>
          <p:spPr bwMode="auto">
            <a:xfrm>
              <a:off x="146154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38614" y="1653559"/>
            <a:ext cx="1371585" cy="1775441"/>
            <a:chOff x="1338614" y="2085498"/>
            <a:chExt cx="1371585" cy="1775441"/>
          </a:xfrm>
        </p:grpSpPr>
        <p:sp>
          <p:nvSpPr>
            <p:cNvPr id="21" name="TextBox 20"/>
            <p:cNvSpPr txBox="1"/>
            <p:nvPr/>
          </p:nvSpPr>
          <p:spPr>
            <a:xfrm>
              <a:off x="1338614" y="3491607"/>
              <a:ext cx="13715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type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16457" y="2085498"/>
              <a:ext cx="218439" cy="309876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Up Arrow 22"/>
            <p:cNvSpPr/>
            <p:nvPr/>
          </p:nvSpPr>
          <p:spPr bwMode="auto">
            <a:xfrm>
              <a:off x="1945668" y="2400545"/>
              <a:ext cx="139227" cy="1103761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64198" y="1691516"/>
            <a:ext cx="1841480" cy="1837720"/>
            <a:chOff x="995716" y="1511228"/>
            <a:chExt cx="1841480" cy="1837720"/>
          </a:xfrm>
        </p:grpSpPr>
        <p:sp>
          <p:nvSpPr>
            <p:cNvPr id="26" name="TextBox 25"/>
            <p:cNvSpPr txBox="1"/>
            <p:nvPr/>
          </p:nvSpPr>
          <p:spPr>
            <a:xfrm>
              <a:off x="995716" y="2702617"/>
              <a:ext cx="184148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p</a:t>
              </a:r>
              <a:r>
                <a:rPr lang="en-US" b="1" dirty="0" smtClean="0">
                  <a:solidFill>
                    <a:srgbClr val="00B050"/>
                  </a:solidFill>
                </a:rPr>
                <a:t>ower index 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of interaction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777521" y="1511228"/>
              <a:ext cx="218932" cy="294624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Up Arrow 27"/>
            <p:cNvSpPr/>
            <p:nvPr/>
          </p:nvSpPr>
          <p:spPr bwMode="auto">
            <a:xfrm>
              <a:off x="1821207" y="1813576"/>
              <a:ext cx="103880" cy="889041"/>
            </a:xfrm>
            <a:prstGeom prst="upArrow">
              <a:avLst/>
            </a:prstGeom>
            <a:solidFill>
              <a:srgbClr val="00B050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41803" y="1691659"/>
            <a:ext cx="3164805" cy="1047505"/>
            <a:chOff x="878879" y="2085498"/>
            <a:chExt cx="3164805" cy="1047505"/>
          </a:xfrm>
        </p:grpSpPr>
        <p:sp>
          <p:nvSpPr>
            <p:cNvPr id="30" name="TextBox 29"/>
            <p:cNvSpPr txBox="1"/>
            <p:nvPr/>
          </p:nvSpPr>
          <p:spPr>
            <a:xfrm>
              <a:off x="1630714" y="2763671"/>
              <a:ext cx="13715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function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78879" y="2085498"/>
              <a:ext cx="3164805" cy="209107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Up Arrow 31"/>
            <p:cNvSpPr/>
            <p:nvPr/>
          </p:nvSpPr>
          <p:spPr bwMode="auto">
            <a:xfrm>
              <a:off x="2232680" y="2294605"/>
              <a:ext cx="165102" cy="491927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82978" y="5336730"/>
                <a:ext cx="6644383" cy="453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rgbClr val="0000C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-810+0.471*T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(298.15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≤6000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78" y="5336730"/>
                <a:ext cx="6644383" cy="453650"/>
              </a:xfrm>
              <a:prstGeom prst="rect">
                <a:avLst/>
              </a:prstGeom>
              <a:blipFill rotWithShape="1">
                <a:blip r:embed="rId3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823001" y="4343390"/>
                <a:ext cx="2853024" cy="453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𝑍𝑛</m:t>
                          </m:r>
                        </m:sub>
                      </m:sSub>
                      <m:sSup>
                        <m:sSupPr>
                          <m:ctrlPr>
                            <a:rPr lang="en-US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𝑍𝑛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/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𝑍𝑛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𝐿𝑖𝑞𝑢𝑖𝑑</m:t>
                          </m:r>
                          <m:r>
                            <a:rPr lang="en-US" i="1">
                              <a:latin typeface="Cambria Math"/>
                            </a:rPr>
                            <m:t>,1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4343390"/>
                <a:ext cx="2853024" cy="453650"/>
              </a:xfrm>
              <a:prstGeom prst="rect">
                <a:avLst/>
              </a:prstGeom>
              <a:blipFill rotWithShape="1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800649" y="4892024"/>
            <a:ext cx="194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0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Parameter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640123" y="1051586"/>
            <a:ext cx="80470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G(Liquid,Al,Mg,Zn;0)  298.15 -4094.48; 6000 N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G(Liquid,Al,Mg,Zn;1)  298.15 -39973.7; 6000 N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G(Liquid,Al,Mg,Zn;2)  298.15 -11337.5; 6000 N 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600" dirty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22452" y="4892024"/>
                <a:ext cx="6050502" cy="12074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𝑀𝑔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 smtClean="0"/>
                  <a:t>-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4094.48      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298.15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  <m:r>
                          <a:rPr lang="en-US" b="0" i="1" smtClean="0">
                            <a:latin typeface="Cambria Math"/>
                          </a:rPr>
                          <m:t>≤6000</m:t>
                        </m:r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39973.7</m:t>
                    </m:r>
                    <m:r>
                      <a:rPr lang="en-US">
                        <a:latin typeface="Cambria Math"/>
                      </a:rPr>
                      <m:t>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298.15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≤6000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11337.5</m:t>
                    </m:r>
                    <m:r>
                      <a:rPr lang="en-US">
                        <a:latin typeface="Cambria Math"/>
                      </a:rPr>
                      <m:t>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298.15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  <m:r>
                          <a:rPr lang="en-US" i="1">
                            <a:latin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</a:rPr>
                          <m:t>𝑇</m:t>
                        </m:r>
                        <m:r>
                          <a:rPr lang="en-US" i="1">
                            <a:latin typeface="Cambria Math"/>
                          </a:rPr>
                          <m:t>≤6000</m:t>
                        </m:r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52" y="4892024"/>
                <a:ext cx="6050502" cy="1207446"/>
              </a:xfrm>
              <a:prstGeom prst="rect">
                <a:avLst/>
              </a:prstGeom>
              <a:blipFill rotWithShape="1">
                <a:blip r:embed="rId3"/>
                <a:stretch>
                  <a:fillRect b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2475" y="1965976"/>
                <a:ext cx="5555432" cy="464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𝑀𝑔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</m:sSub>
                    <m:r>
                      <a:rPr lang="en-US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,2</m:t>
                        </m:r>
                      </m:sup>
                    </m:sSub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5" y="1965976"/>
                <a:ext cx="5555432" cy="464038"/>
              </a:xfrm>
              <a:prstGeom prst="rect">
                <a:avLst/>
              </a:prstGeom>
              <a:blipFill rotWithShape="1"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0123" y="2390921"/>
            <a:ext cx="194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5879" y="2697488"/>
                <a:ext cx="3663503" cy="1678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  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𝑀𝑔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𝑍𝑛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𝑀𝑔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𝑀𝑔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𝐴𝑙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𝑀𝑔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𝑍𝑛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𝑍𝑛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</m:t>
                      </m:r>
                      <m:r>
                        <a:rPr lang="en-US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𝐴𝑙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𝑀𝑔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𝑍𝑛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79" y="2697488"/>
                <a:ext cx="3663503" cy="167815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17771" y="4434829"/>
            <a:ext cx="194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1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Parameter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640123" y="1143025"/>
            <a:ext cx="80470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 BCC_A2 %c 1 1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Constituent BCC_A2 :</a:t>
            </a:r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Al,Mg,Zn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G(BCC_A2,Al;0)  298.15 +</a:t>
            </a:r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GBCCAl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6000 N !</a:t>
            </a:r>
          </a:p>
          <a:p>
            <a:r>
              <a:rPr lang="pt-BR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G(BCC_A2,Mg;0)  298.15 3100-2.1*T+GHSERMg; 6000 N !</a:t>
            </a:r>
          </a:p>
          <a:p>
            <a:r>
              <a:rPr lang="pt-BR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G(BCC_A2,Zn;0)  298.15 +GBCCZn; 6000 N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G(BCC_A2,Al,Zn;0)  298.15 20000; 6000 N !</a:t>
            </a:r>
          </a:p>
          <a:p>
            <a:pPr marL="0" indent="0" eaLnBrk="1" hangingPunct="1"/>
            <a:endParaRPr lang="en-US" altLang="en-US" sz="2400" b="1" dirty="0" smtClean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3001" y="2880366"/>
                <a:ext cx="5394682" cy="107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𝐵𝐶𝐶</m:t>
                        </m:r>
                        <m:r>
                          <a:rPr lang="en-US" b="0" i="1" smtClean="0">
                            <a:latin typeface="Cambria Math"/>
                          </a:rPr>
                          <m:t>_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𝐴𝑙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𝐵𝐶𝐶</m:t>
                        </m:r>
                        <m:r>
                          <a:rPr lang="en-US" b="0" i="1" smtClean="0">
                            <a:latin typeface="Cambria Math"/>
                          </a:rPr>
                          <m:t>_</m:t>
                        </m:r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2,0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𝑀𝑔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𝐵𝐶𝐶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2,0</m:t>
                        </m:r>
                      </m:sup>
                    </m:sSubSup>
                  </m:oMath>
                </a14:m>
                <a:r>
                  <a:rPr lang="en-US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𝑍𝑛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𝐵𝐶𝐶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2,0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 smtClean="0"/>
                  <a:t>	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RT</m:t>
                    </m:r>
                    <m:r>
                      <a:rPr lang="en-US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𝑙𝑛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𝑙𝑛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𝑙𝑛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	</a:t>
                </a:r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𝐵𝐶𝐶</m:t>
                        </m:r>
                        <m:r>
                          <a:rPr lang="en-US" i="1">
                            <a:latin typeface="Cambria Math"/>
                          </a:rPr>
                          <m:t>_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2,0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880366"/>
                <a:ext cx="5394682" cy="1078372"/>
              </a:xfrm>
              <a:prstGeom prst="rect">
                <a:avLst/>
              </a:prstGeom>
              <a:blipFill rotWithShape="1">
                <a:blip r:embed="rId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00649" y="3977634"/>
            <a:ext cx="194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23729" y="4434829"/>
                <a:ext cx="7671587" cy="1412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𝐵𝐶𝐶</m:t>
                          </m:r>
                          <m:r>
                            <a:rPr lang="en-US" i="1">
                              <a:latin typeface="Cambria Math"/>
                            </a:rPr>
                            <m:t>_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</a:rPr>
                            <m:t>2,0</m:t>
                          </m:r>
                        </m:sup>
                      </m:sSub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GBCCAl</m:t>
                      </m:r>
                      <m:r>
                        <a:rPr lang="en-US" b="0" i="1" dirty="0" smtClean="0">
                          <a:solidFill>
                            <a:srgbClr val="0000C8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                                 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𝑚𝑜𝑙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298.15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≤6000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𝐵𝐶𝐶</m:t>
                          </m:r>
                          <m:r>
                            <a:rPr lang="en-US" i="1">
                              <a:latin typeface="Cambria Math"/>
                            </a:rPr>
                            <m:t>_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</a:rPr>
                            <m:t>2,0</m:t>
                          </m:r>
                        </m:sup>
                      </m:sSubSup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pt-BR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3100−2.1∗</m:t>
                      </m:r>
                      <m:r>
                        <m:rPr>
                          <m:nor/>
                        </m:rPr>
                        <a:rPr lang="pt-BR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pt-BR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pt-BR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GHSERMg</m:t>
                      </m:r>
                      <m:r>
                        <a:rPr lang="en-US" b="0" i="1" dirty="0" smtClean="0">
                          <a:solidFill>
                            <a:srgbClr val="0000C8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𝑚𝑜𝑙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298.15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≤6000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𝑍𝑛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𝐵𝐶𝐶</m:t>
                          </m:r>
                          <m:r>
                            <a:rPr lang="en-US" i="1">
                              <a:latin typeface="Cambria Math"/>
                            </a:rPr>
                            <m:t>_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</a:rPr>
                            <m:t>2,0</m:t>
                          </m:r>
                        </m:sup>
                      </m:sSubSup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GBCC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Zn</m:t>
                      </m:r>
                      <m:r>
                        <a:rPr lang="en-US" i="1" dirty="0">
                          <a:solidFill>
                            <a:srgbClr val="0000C8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                             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𝑚𝑜𝑙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298.15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≤6000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𝑍𝑛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𝐵𝐶𝐶</m:t>
                          </m:r>
                          <m:r>
                            <a:rPr lang="en-US" i="1">
                              <a:latin typeface="Cambria Math"/>
                            </a:rPr>
                            <m:t>_</m:t>
                          </m:r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  <m:r>
                            <a:rPr lang="en-US" i="1">
                              <a:latin typeface="Cambria Math"/>
                            </a:rPr>
                            <m:t>2,0</m:t>
                          </m:r>
                        </m:sup>
                      </m:sSubSup>
                      <m:r>
                        <a:rPr lang="en-US" b="0" i="0" smtClean="0">
                          <a:latin typeface="Cambria Math"/>
                        </a:rPr>
                        <m:t> 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20000</m:t>
                      </m:r>
                      <m:r>
                        <a:rPr lang="en-US" b="0" i="1" dirty="0" smtClean="0">
                          <a:solidFill>
                            <a:srgbClr val="0000C8"/>
                          </a:solidFill>
                          <a:latin typeface="Cambria Math"/>
                          <a:cs typeface="Courier New" panose="02070309020205020404" pitchFamily="49" charset="0"/>
                        </a:rPr>
                        <m:t>                                   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𝑚𝑜𝑙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    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298.15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  <m:r>
                            <a:rPr lang="en-US" i="1">
                              <a:latin typeface="Cambria Math"/>
                            </a:rPr>
                            <m:t>≤</m:t>
                          </m:r>
                          <m:r>
                            <a:rPr lang="en-US" i="1">
                              <a:latin typeface="Cambria Math"/>
                            </a:rPr>
                            <m:t>𝑇</m:t>
                          </m:r>
                          <m:r>
                            <a:rPr lang="en-US" i="1">
                              <a:latin typeface="Cambria Math"/>
                            </a:rPr>
                            <m:t>≤6000</m:t>
                          </m:r>
                          <m:r>
                            <a:rPr lang="en-US" i="1">
                              <a:latin typeface="Cambria Math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29" y="4434829"/>
                <a:ext cx="7671587" cy="1412438"/>
              </a:xfrm>
              <a:prstGeom prst="rect">
                <a:avLst/>
              </a:prstGeom>
              <a:blipFill rotWithShape="1">
                <a:blip r:embed="rId4"/>
                <a:stretch>
                  <a:fillRect b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8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Parameter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640123" y="960147"/>
            <a:ext cx="804703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 SIGMA % 2 0.66667 0.33333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Constituent SIGMA :</a:t>
            </a:r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Al,Zn:Mg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G(SIGMA,Al:Mg;0)  298.15 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20133.7+6.3946*T +0.66667*GLIQAl+0.33333*</a:t>
            </a:r>
            <a:r>
              <a:rPr lang="en-US" sz="1600" dirty="0" err="1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GLIQMg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3000 N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G(SIGMA,Zn:Mg;0)  298.15 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-19389.7+13.644*T +0.66667*GLIQZn+0.33333*</a:t>
            </a:r>
            <a:r>
              <a:rPr lang="en-US" sz="1600" dirty="0" err="1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GLIQMg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3000 N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G(SIGMA,Al,Zn:Mg;0)  298.15 -26000; 3000 N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G(SIGMA,Al,Zn:Mg;1)  298.15 9335.47; 3000 N 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600" dirty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62475" y="2971805"/>
                <a:ext cx="6322757" cy="1112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 smtClean="0">
                              <a:latin typeface="Cambria Math"/>
                              <a:sym typeface="Symbol"/>
                            </a:rPr>
                            <m:t>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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,0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𝑍𝑛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𝑍𝑛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</m:t>
                          </m:r>
                          <m:r>
                            <a:rPr lang="en-US" i="1">
                              <a:latin typeface="Cambria Math"/>
                            </a:rPr>
                            <m:t>,0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	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RT</m:t>
                    </m:r>
                    <m:r>
                      <a:rPr lang="en-US" b="0" i="1" smtClean="0">
                        <a:latin typeface="Cambria Math"/>
                      </a:rPr>
                      <m:t>[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𝐴𝑙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𝑙𝑛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𝐴𝑙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𝑍𝑛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𝑙𝑛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𝑍𝑛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𝑀𝑔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/>
                          </a:rPr>
                          <m:t>𝑙𝑛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𝑀𝑔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𝑍𝑛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Symbol"/>
                          </a:rPr>
                          <m:t></m:t>
                        </m:r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𝑍𝑛</m:t>
                        </m:r>
                        <m:r>
                          <a:rPr lang="en-US" i="1">
                            <a:latin typeface="Cambria Math"/>
                          </a:rPr>
                          <m:t>:</m:t>
                        </m:r>
                        <m:r>
                          <a:rPr lang="en-US" i="1">
                            <a:latin typeface="Cambria Math"/>
                          </a:rPr>
                          <m:t>𝑀𝑔</m:t>
                        </m:r>
                      </m:sub>
                      <m:sup>
                        <m:r>
                          <a:rPr lang="en-US" i="1">
                            <a:latin typeface="Cambria Math"/>
                            <a:sym typeface="Symbol"/>
                          </a:rPr>
                          <m:t>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75" y="2971805"/>
                <a:ext cx="6322757" cy="1112292"/>
              </a:xfrm>
              <a:prstGeom prst="rect">
                <a:avLst/>
              </a:prstGeom>
              <a:blipFill rotWithShape="1">
                <a:blip r:embed="rId3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40123" y="3977634"/>
            <a:ext cx="194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3203" y="4343390"/>
                <a:ext cx="7831183" cy="2034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</m:t>
                          </m:r>
                          <m:r>
                            <a:rPr lang="en-US" i="1">
                              <a:latin typeface="Cambria Math"/>
                            </a:rPr>
                            <m:t>,0</m:t>
                          </m:r>
                        </m:sup>
                      </m:sSubSup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20133.7+6.3946∗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+0.66667∗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GLIQAl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+0.33333∗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GLIQMg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𝑍𝑛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</m:t>
                          </m:r>
                          <m:r>
                            <a:rPr lang="en-US" i="1">
                              <a:latin typeface="Cambria Math"/>
                            </a:rPr>
                            <m:t>,0</m:t>
                          </m:r>
                        </m:sup>
                      </m:sSubSup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−19389.7+13.644∗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+0.66667∗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GLIQZn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+0.33333∗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GLIQMg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𝑍𝑛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</m:t>
                          </m:r>
                          <m:r>
                            <a:rPr lang="en-US" i="1">
                              <a:latin typeface="Cambria Math"/>
                            </a:rPr>
                            <m:t>,0</m:t>
                          </m:r>
                        </m:sup>
                      </m:sSubSup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−26000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𝐴𝑙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latin typeface="Cambria Math"/>
                            </a:rPr>
                            <m:t>𝑍𝑛</m:t>
                          </m:r>
                          <m:r>
                            <a:rPr lang="en-US" i="1">
                              <a:latin typeface="Cambria Math"/>
                            </a:rPr>
                            <m:t>:</m:t>
                          </m:r>
                          <m:r>
                            <a:rPr lang="en-US" i="1">
                              <a:latin typeface="Cambria Math"/>
                            </a:rPr>
                            <m:t>𝑀𝑔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sym typeface="Symbol"/>
                            </a:rPr>
                            <m:t>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</m:sSubSup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9335.47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0.66667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00C8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0.33333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03" y="4343390"/>
                <a:ext cx="7831183" cy="20345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0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0196" y="2423171"/>
            <a:ext cx="66750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8"/>
                </a:solidFill>
              </a:rPr>
              <a:t>For any questions and comments, contact </a:t>
            </a:r>
            <a:r>
              <a:rPr lang="en-US" sz="2400" b="1" dirty="0" err="1" smtClean="0">
                <a:solidFill>
                  <a:srgbClr val="0000C8"/>
                </a:solidFill>
              </a:rPr>
              <a:t>CompuTherm</a:t>
            </a:r>
            <a:r>
              <a:rPr lang="en-US" sz="2400" b="1" dirty="0" smtClean="0">
                <a:solidFill>
                  <a:srgbClr val="0000C8"/>
                </a:solidFill>
              </a:rPr>
              <a:t> by email:</a:t>
            </a:r>
          </a:p>
          <a:p>
            <a:endParaRPr lang="en-US" sz="2400" b="1" dirty="0" smtClean="0">
              <a:solidFill>
                <a:srgbClr val="0000C8"/>
              </a:solidFill>
            </a:endParaRPr>
          </a:p>
          <a:p>
            <a:r>
              <a:rPr lang="en-US" sz="2400" b="1" dirty="0">
                <a:solidFill>
                  <a:srgbClr val="0000C8"/>
                </a:solidFill>
              </a:rPr>
              <a:t>	</a:t>
            </a:r>
            <a:r>
              <a:rPr lang="en-US" sz="2400" b="1" dirty="0" smtClean="0">
                <a:solidFill>
                  <a:srgbClr val="0000C8"/>
                </a:solidFill>
              </a:rPr>
              <a:t> </a:t>
            </a:r>
            <a:r>
              <a:rPr lang="en-US" sz="2400" b="1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info@computherm.com</a:t>
            </a:r>
            <a:endParaRPr lang="en-US" sz="2400" b="1" dirty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6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Element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655363" y="1642662"/>
            <a:ext cx="8047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 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Zn                HCP_A3   65.39    5656.7    41.631 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600" dirty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48683" y="1680229"/>
            <a:ext cx="1188707" cy="937250"/>
            <a:chOff x="548683" y="1680229"/>
            <a:chExt cx="1188707" cy="937250"/>
          </a:xfrm>
        </p:grpSpPr>
        <p:sp>
          <p:nvSpPr>
            <p:cNvPr id="6" name="TextBox 5"/>
            <p:cNvSpPr txBox="1"/>
            <p:nvPr/>
          </p:nvSpPr>
          <p:spPr>
            <a:xfrm>
              <a:off x="54868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40123" y="1680229"/>
              <a:ext cx="1005829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Up Arrow 2"/>
            <p:cNvSpPr/>
            <p:nvPr/>
          </p:nvSpPr>
          <p:spPr bwMode="auto">
            <a:xfrm>
              <a:off x="105159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80195" y="1668798"/>
            <a:ext cx="1188707" cy="1783060"/>
            <a:chOff x="1280195" y="1668798"/>
            <a:chExt cx="1188707" cy="1783060"/>
          </a:xfrm>
        </p:grpSpPr>
        <p:sp>
          <p:nvSpPr>
            <p:cNvPr id="12" name="TextBox 11"/>
            <p:cNvSpPr txBox="1"/>
            <p:nvPr/>
          </p:nvSpPr>
          <p:spPr>
            <a:xfrm>
              <a:off x="1280195" y="2805527"/>
              <a:ext cx="1188707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e</a:t>
              </a:r>
              <a:r>
                <a:rPr lang="en-US" b="1" dirty="0" smtClean="0">
                  <a:solidFill>
                    <a:srgbClr val="00B050"/>
                  </a:solidFill>
                </a:rPr>
                <a:t>lement 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1714531" y="1668798"/>
              <a:ext cx="274318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Up Arrow 17"/>
            <p:cNvSpPr/>
            <p:nvPr/>
          </p:nvSpPr>
          <p:spPr bwMode="auto">
            <a:xfrm>
              <a:off x="1779298" y="1965976"/>
              <a:ext cx="186689" cy="839551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14759" y="1668799"/>
            <a:ext cx="1188707" cy="937250"/>
            <a:chOff x="548683" y="1680229"/>
            <a:chExt cx="1188707" cy="937250"/>
          </a:xfrm>
        </p:grpSpPr>
        <p:sp>
          <p:nvSpPr>
            <p:cNvPr id="21" name="TextBox 20"/>
            <p:cNvSpPr txBox="1"/>
            <p:nvPr/>
          </p:nvSpPr>
          <p:spPr>
            <a:xfrm>
              <a:off x="54868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structure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640123" y="1680229"/>
              <a:ext cx="1005829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Up Arrow 22"/>
            <p:cNvSpPr/>
            <p:nvPr/>
          </p:nvSpPr>
          <p:spPr bwMode="auto">
            <a:xfrm>
              <a:off x="105159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71056" y="1657369"/>
            <a:ext cx="1188707" cy="1990124"/>
            <a:chOff x="1364012" y="1504969"/>
            <a:chExt cx="1188707" cy="1990124"/>
          </a:xfrm>
        </p:grpSpPr>
        <p:sp>
          <p:nvSpPr>
            <p:cNvPr id="26" name="TextBox 25"/>
            <p:cNvSpPr txBox="1"/>
            <p:nvPr/>
          </p:nvSpPr>
          <p:spPr>
            <a:xfrm>
              <a:off x="1364012" y="2571763"/>
              <a:ext cx="1188707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atomic weight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(g/</a:t>
              </a:r>
              <a:r>
                <a:rPr lang="en-US" b="1" dirty="0" err="1" smtClean="0">
                  <a:solidFill>
                    <a:srgbClr val="00B050"/>
                  </a:solidFill>
                </a:rPr>
                <a:t>mol</a:t>
              </a:r>
              <a:r>
                <a:rPr lang="en-US" b="1" dirty="0" smtClean="0">
                  <a:solidFill>
                    <a:srgbClr val="00B050"/>
                  </a:solidFill>
                </a:rPr>
                <a:t>)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543081" y="1504969"/>
              <a:ext cx="891530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Up Arrow 27"/>
            <p:cNvSpPr/>
            <p:nvPr/>
          </p:nvSpPr>
          <p:spPr bwMode="auto">
            <a:xfrm>
              <a:off x="1863119" y="1813576"/>
              <a:ext cx="182878" cy="758187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951205" y="1668799"/>
            <a:ext cx="1005829" cy="937250"/>
            <a:chOff x="640123" y="1680229"/>
            <a:chExt cx="1005829" cy="937250"/>
          </a:xfrm>
        </p:grpSpPr>
        <p:sp>
          <p:nvSpPr>
            <p:cNvPr id="30" name="TextBox 29"/>
            <p:cNvSpPr txBox="1"/>
            <p:nvPr/>
          </p:nvSpPr>
          <p:spPr>
            <a:xfrm>
              <a:off x="685842" y="2248147"/>
              <a:ext cx="90677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H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298</a:t>
              </a:r>
              <a:endParaRPr lang="en-US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0123" y="1680229"/>
              <a:ext cx="1005829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Up Arrow 31"/>
            <p:cNvSpPr/>
            <p:nvPr/>
          </p:nvSpPr>
          <p:spPr bwMode="auto">
            <a:xfrm>
              <a:off x="105159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1822" y="1659854"/>
            <a:ext cx="929630" cy="1769146"/>
            <a:chOff x="1504981" y="1504969"/>
            <a:chExt cx="929630" cy="1769146"/>
          </a:xfrm>
        </p:grpSpPr>
        <p:sp>
          <p:nvSpPr>
            <p:cNvPr id="34" name="TextBox 33"/>
            <p:cNvSpPr txBox="1"/>
            <p:nvPr/>
          </p:nvSpPr>
          <p:spPr>
            <a:xfrm>
              <a:off x="1504981" y="2904783"/>
              <a:ext cx="89153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S</a:t>
              </a:r>
              <a:r>
                <a:rPr lang="en-US" b="1" baseline="-25000" dirty="0" smtClean="0">
                  <a:solidFill>
                    <a:srgbClr val="00B050"/>
                  </a:solidFill>
                </a:rPr>
                <a:t>298</a:t>
              </a:r>
              <a:endParaRPr lang="en-US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543081" y="1504969"/>
              <a:ext cx="891530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Up Arrow 35"/>
            <p:cNvSpPr/>
            <p:nvPr/>
          </p:nvSpPr>
          <p:spPr bwMode="auto">
            <a:xfrm>
              <a:off x="1863119" y="1813576"/>
              <a:ext cx="182878" cy="1091207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40" y="4526268"/>
            <a:ext cx="7197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Note</a:t>
            </a:r>
            <a:endParaRPr lang="en-US" dirty="0" smtClean="0"/>
          </a:p>
          <a:p>
            <a:pPr marL="285750" indent="3175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Pandat has a built-in table of atomic weights of elements.</a:t>
            </a:r>
          </a:p>
          <a:p>
            <a:pPr marL="285750" indent="3175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If a compound (e.g., Al2O3) is defined as an element, its atomic 		weight has to be specified in the definition.</a:t>
            </a:r>
          </a:p>
          <a:p>
            <a:pPr marL="285750" indent="3175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/>
              <a:t>	</a:t>
            </a:r>
            <a:r>
              <a:rPr lang="en-US" dirty="0" smtClean="0"/>
              <a:t>Pandat does not use structure, H</a:t>
            </a:r>
            <a:r>
              <a:rPr lang="en-US" baseline="-25000" dirty="0" smtClean="0"/>
              <a:t>298</a:t>
            </a:r>
            <a:r>
              <a:rPr lang="en-US" dirty="0" smtClean="0"/>
              <a:t> and S</a:t>
            </a:r>
            <a:r>
              <a:rPr lang="en-US" baseline="-25000" dirty="0" smtClean="0"/>
              <a:t>298</a:t>
            </a:r>
            <a:r>
              <a:rPr lang="en-US" dirty="0" smtClean="0"/>
              <a:t> in current version. 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762758" y="1670628"/>
            <a:ext cx="1215376" cy="1240686"/>
            <a:chOff x="-121469" y="1527829"/>
            <a:chExt cx="3994981" cy="1442425"/>
          </a:xfrm>
        </p:grpSpPr>
        <p:sp>
          <p:nvSpPr>
            <p:cNvPr id="39" name="TextBox 38"/>
            <p:cNvSpPr txBox="1"/>
            <p:nvPr/>
          </p:nvSpPr>
          <p:spPr>
            <a:xfrm>
              <a:off x="-121469" y="2218827"/>
              <a:ext cx="3994981" cy="75142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e</a:t>
              </a:r>
              <a:r>
                <a:rPr lang="en-US" b="1" dirty="0" smtClean="0">
                  <a:solidFill>
                    <a:srgbClr val="00B050"/>
                  </a:solidFill>
                </a:rPr>
                <a:t>nd of definition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149811" y="1527829"/>
              <a:ext cx="851588" cy="317877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>
              <a:off x="1315605" y="1855610"/>
              <a:ext cx="685793" cy="3632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70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Function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822325" y="1382477"/>
            <a:ext cx="8047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sz="1600" dirty="0" err="1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FR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GHCPAl</a:t>
            </a:r>
            <a:r>
              <a:rPr lang="fr-FR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298.15 5481-1.8*</a:t>
            </a:r>
            <a:r>
              <a:rPr lang="fr-FR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T+GHSERAl</a:t>
            </a:r>
            <a:r>
              <a:rPr lang="fr-FR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6000 N </a:t>
            </a:r>
            <a:r>
              <a:rPr lang="fr-FR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fr-FR" sz="1600" dirty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0143" y="1426287"/>
            <a:ext cx="1188707" cy="937250"/>
            <a:chOff x="548683" y="1680229"/>
            <a:chExt cx="1188707" cy="937250"/>
          </a:xfrm>
        </p:grpSpPr>
        <p:sp>
          <p:nvSpPr>
            <p:cNvPr id="6" name="TextBox 5"/>
            <p:cNvSpPr txBox="1"/>
            <p:nvPr/>
          </p:nvSpPr>
          <p:spPr>
            <a:xfrm>
              <a:off x="54868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79165" y="1680229"/>
              <a:ext cx="1120124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105159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13590" y="1417341"/>
            <a:ext cx="1188707" cy="2020604"/>
            <a:chOff x="1364012" y="1504969"/>
            <a:chExt cx="1188707" cy="2020604"/>
          </a:xfrm>
        </p:grpSpPr>
        <p:sp>
          <p:nvSpPr>
            <p:cNvPr id="10" name="TextBox 9"/>
            <p:cNvSpPr txBox="1"/>
            <p:nvPr/>
          </p:nvSpPr>
          <p:spPr>
            <a:xfrm>
              <a:off x="1364012" y="2879242"/>
              <a:ext cx="1188707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</a:t>
              </a:r>
              <a:r>
                <a:rPr lang="en-US" b="1" dirty="0" smtClean="0">
                  <a:solidFill>
                    <a:srgbClr val="00B050"/>
                  </a:solidFill>
                </a:rPr>
                <a:t>unction 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43081" y="1504969"/>
              <a:ext cx="750561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Up Arrow 11"/>
            <p:cNvSpPr/>
            <p:nvPr/>
          </p:nvSpPr>
          <p:spPr bwMode="auto">
            <a:xfrm>
              <a:off x="1863119" y="1813576"/>
              <a:ext cx="182878" cy="1065666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14623" y="1426287"/>
            <a:ext cx="1554462" cy="1227803"/>
            <a:chOff x="-503286" y="1527829"/>
            <a:chExt cx="5109567" cy="1427448"/>
          </a:xfrm>
        </p:grpSpPr>
        <p:sp>
          <p:nvSpPr>
            <p:cNvPr id="14" name="TextBox 13"/>
            <p:cNvSpPr txBox="1"/>
            <p:nvPr/>
          </p:nvSpPr>
          <p:spPr>
            <a:xfrm>
              <a:off x="-503286" y="2203850"/>
              <a:ext cx="5109567" cy="75142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temperature range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48683" y="1527829"/>
              <a:ext cx="2705067" cy="317877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Up Arrow 15"/>
            <p:cNvSpPr/>
            <p:nvPr/>
          </p:nvSpPr>
          <p:spPr bwMode="auto">
            <a:xfrm>
              <a:off x="1666268" y="1855610"/>
              <a:ext cx="685793" cy="334798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143488" y="1426287"/>
            <a:ext cx="1554462" cy="1227803"/>
            <a:chOff x="-2206482" y="1527829"/>
            <a:chExt cx="5109567" cy="1427448"/>
          </a:xfrm>
        </p:grpSpPr>
        <p:sp>
          <p:nvSpPr>
            <p:cNvPr id="18" name="TextBox 17"/>
            <p:cNvSpPr txBox="1"/>
            <p:nvPr/>
          </p:nvSpPr>
          <p:spPr>
            <a:xfrm>
              <a:off x="-2206482" y="2203850"/>
              <a:ext cx="5109567" cy="75142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temperature range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99529" y="1527829"/>
              <a:ext cx="1803378" cy="317877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Up Arrow 19"/>
            <p:cNvSpPr/>
            <p:nvPr/>
          </p:nvSpPr>
          <p:spPr bwMode="auto">
            <a:xfrm>
              <a:off x="1666268" y="1855610"/>
              <a:ext cx="685793" cy="334798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56002" y="1417341"/>
            <a:ext cx="1188707" cy="2020604"/>
            <a:chOff x="1059216" y="1504969"/>
            <a:chExt cx="1188707" cy="2020604"/>
          </a:xfrm>
        </p:grpSpPr>
        <p:sp>
          <p:nvSpPr>
            <p:cNvPr id="22" name="TextBox 21"/>
            <p:cNvSpPr txBox="1"/>
            <p:nvPr/>
          </p:nvSpPr>
          <p:spPr>
            <a:xfrm>
              <a:off x="1059216" y="2879242"/>
              <a:ext cx="1188707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e</a:t>
              </a:r>
              <a:r>
                <a:rPr lang="en-US" b="1" dirty="0" smtClean="0">
                  <a:solidFill>
                    <a:srgbClr val="00B050"/>
                  </a:solidFill>
                </a:rPr>
                <a:t>nd of function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543081" y="1504969"/>
              <a:ext cx="209547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Up Arrow 23"/>
            <p:cNvSpPr/>
            <p:nvPr/>
          </p:nvSpPr>
          <p:spPr bwMode="auto">
            <a:xfrm>
              <a:off x="1562130" y="1813576"/>
              <a:ext cx="182878" cy="1065666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95134" y="1426287"/>
            <a:ext cx="1295386" cy="1225446"/>
            <a:chOff x="1149811" y="1527829"/>
            <a:chExt cx="4257977" cy="1424707"/>
          </a:xfrm>
        </p:grpSpPr>
        <p:sp>
          <p:nvSpPr>
            <p:cNvPr id="26" name="TextBox 25"/>
            <p:cNvSpPr txBox="1"/>
            <p:nvPr/>
          </p:nvSpPr>
          <p:spPr>
            <a:xfrm>
              <a:off x="1412808" y="2201109"/>
              <a:ext cx="3994980" cy="75142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e</a:t>
              </a:r>
              <a:r>
                <a:rPr lang="en-US" b="1" dirty="0" smtClean="0">
                  <a:solidFill>
                    <a:srgbClr val="00B050"/>
                  </a:solidFill>
                </a:rPr>
                <a:t>nd of definition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149811" y="1527829"/>
              <a:ext cx="851588" cy="317877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Up Arrow 27"/>
            <p:cNvSpPr/>
            <p:nvPr/>
          </p:nvSpPr>
          <p:spPr bwMode="auto">
            <a:xfrm>
              <a:off x="1315606" y="1855610"/>
              <a:ext cx="685793" cy="334798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03328" y="1417342"/>
            <a:ext cx="2331696" cy="2020604"/>
            <a:chOff x="1135413" y="1504969"/>
            <a:chExt cx="2331696" cy="2020604"/>
          </a:xfrm>
        </p:grpSpPr>
        <p:sp>
          <p:nvSpPr>
            <p:cNvPr id="30" name="TextBox 29"/>
            <p:cNvSpPr txBox="1"/>
            <p:nvPr/>
          </p:nvSpPr>
          <p:spPr>
            <a:xfrm>
              <a:off x="1226853" y="2879242"/>
              <a:ext cx="1463024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</a:t>
              </a:r>
              <a:r>
                <a:rPr lang="en-US" b="1" dirty="0" smtClean="0">
                  <a:solidFill>
                    <a:srgbClr val="00B050"/>
                  </a:solidFill>
                </a:rPr>
                <a:t>unction expression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135413" y="1504969"/>
              <a:ext cx="2331696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Up Arrow 31"/>
            <p:cNvSpPr/>
            <p:nvPr/>
          </p:nvSpPr>
          <p:spPr bwMode="auto">
            <a:xfrm>
              <a:off x="1863119" y="1813576"/>
              <a:ext cx="182878" cy="1065666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00822" y="4160512"/>
                <a:ext cx="6385531" cy="383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𝐻𝐶𝑃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5481-1.8T 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𝐻𝑆𝐸𝑅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(298.15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≤6000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822" y="4160512"/>
                <a:ext cx="6385531" cy="383823"/>
              </a:xfrm>
              <a:prstGeom prst="rect">
                <a:avLst/>
              </a:prstGeom>
              <a:blipFill rotWithShape="1">
                <a:blip r:embed="rId3"/>
                <a:stretch>
                  <a:fillRect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8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5712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Function (multiple ranges)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822325" y="2042218"/>
            <a:ext cx="8047038" cy="156966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GHSERAl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298.15 -7976.15+137.072*T-24.3672*T*ln(T)</a:t>
            </a:r>
          </a:p>
          <a:p>
            <a:r>
              <a:rPr lang="fr-FR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-0.00188466*T**2-8.77664e-007*T**3+74092*T**(-1); 700 Y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-11276.2+223.027*T-38.5844*T*ln(T)</a:t>
            </a:r>
          </a:p>
          <a:p>
            <a:r>
              <a:rPr lang="fr-FR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+0.018532*T**2-5.76423e-006*T**3+74092*T**(-1); 933.6 Y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-11277.7+188.662*T-31.7482*T*ln(T)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-1.23426e+028*T**(-9); 2900 N 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600" dirty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25905" y="3320733"/>
            <a:ext cx="1554462" cy="1227803"/>
            <a:chOff x="-503286" y="1527829"/>
            <a:chExt cx="5109567" cy="1427448"/>
          </a:xfrm>
        </p:grpSpPr>
        <p:sp>
          <p:nvSpPr>
            <p:cNvPr id="14" name="TextBox 13"/>
            <p:cNvSpPr txBox="1"/>
            <p:nvPr/>
          </p:nvSpPr>
          <p:spPr>
            <a:xfrm>
              <a:off x="-503286" y="2203850"/>
              <a:ext cx="5109567" cy="751427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temperature range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922218" y="1527829"/>
              <a:ext cx="2106107" cy="317877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Up Arrow 15"/>
            <p:cNvSpPr/>
            <p:nvPr/>
          </p:nvSpPr>
          <p:spPr bwMode="auto">
            <a:xfrm>
              <a:off x="1666268" y="1855610"/>
              <a:ext cx="685793" cy="334798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566627" y="2796106"/>
            <a:ext cx="1279876" cy="948446"/>
            <a:chOff x="-403222" y="1527829"/>
            <a:chExt cx="4206994" cy="1102666"/>
          </a:xfrm>
        </p:grpSpPr>
        <p:sp>
          <p:nvSpPr>
            <p:cNvPr id="26" name="TextBox 25"/>
            <p:cNvSpPr txBox="1"/>
            <p:nvPr/>
          </p:nvSpPr>
          <p:spPr>
            <a:xfrm>
              <a:off x="-403222" y="2201109"/>
              <a:ext cx="4206994" cy="42938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continued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224954" y="1527829"/>
              <a:ext cx="851588" cy="317877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Up Arrow 27"/>
            <p:cNvSpPr/>
            <p:nvPr/>
          </p:nvSpPr>
          <p:spPr bwMode="auto">
            <a:xfrm>
              <a:off x="1315606" y="1855610"/>
              <a:ext cx="685793" cy="334798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77283" y="1371623"/>
            <a:ext cx="1165198" cy="967729"/>
            <a:chOff x="777283" y="1371623"/>
            <a:chExt cx="1165198" cy="967729"/>
          </a:xfrm>
        </p:grpSpPr>
        <p:sp>
          <p:nvSpPr>
            <p:cNvPr id="6" name="TextBox 5"/>
            <p:cNvSpPr txBox="1"/>
            <p:nvPr/>
          </p:nvSpPr>
          <p:spPr>
            <a:xfrm>
              <a:off x="777283" y="1371623"/>
              <a:ext cx="116519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22356" y="2068419"/>
              <a:ext cx="1120124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Down Arrow 1"/>
            <p:cNvSpPr/>
            <p:nvPr/>
          </p:nvSpPr>
          <p:spPr bwMode="auto">
            <a:xfrm>
              <a:off x="1280196" y="1749235"/>
              <a:ext cx="182878" cy="296985"/>
            </a:xfrm>
            <a:prstGeom prst="down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73608" y="1087689"/>
            <a:ext cx="1157581" cy="1244043"/>
            <a:chOff x="1973608" y="1087689"/>
            <a:chExt cx="1157581" cy="1244043"/>
          </a:xfrm>
        </p:grpSpPr>
        <p:sp>
          <p:nvSpPr>
            <p:cNvPr id="33" name="Rectangle 32"/>
            <p:cNvSpPr/>
            <p:nvPr/>
          </p:nvSpPr>
          <p:spPr bwMode="auto">
            <a:xfrm>
              <a:off x="1995822" y="2060799"/>
              <a:ext cx="930276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Down Arrow 33"/>
            <p:cNvSpPr/>
            <p:nvPr/>
          </p:nvSpPr>
          <p:spPr bwMode="auto">
            <a:xfrm>
              <a:off x="2453662" y="1741615"/>
              <a:ext cx="182878" cy="296985"/>
            </a:xfrm>
            <a:prstGeom prst="down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73608" y="1087689"/>
              <a:ext cx="1157581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f</a:t>
              </a:r>
              <a:r>
                <a:rPr lang="en-US" b="1" dirty="0" smtClean="0">
                  <a:solidFill>
                    <a:srgbClr val="00B050"/>
                  </a:solidFill>
                </a:rPr>
                <a:t>unction 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0" name="Freeform 29"/>
          <p:cNvSpPr/>
          <p:nvPr/>
        </p:nvSpPr>
        <p:spPr bwMode="auto">
          <a:xfrm>
            <a:off x="1485900" y="2049780"/>
            <a:ext cx="6576060" cy="541020"/>
          </a:xfrm>
          <a:custGeom>
            <a:avLst/>
            <a:gdLst>
              <a:gd name="connsiteX0" fmla="*/ 2324100 w 6568440"/>
              <a:gd name="connsiteY0" fmla="*/ 30480 h 533400"/>
              <a:gd name="connsiteX1" fmla="*/ 2324100 w 6568440"/>
              <a:gd name="connsiteY1" fmla="*/ 297180 h 533400"/>
              <a:gd name="connsiteX2" fmla="*/ 0 w 6568440"/>
              <a:gd name="connsiteY2" fmla="*/ 304800 h 533400"/>
              <a:gd name="connsiteX3" fmla="*/ 0 w 6568440"/>
              <a:gd name="connsiteY3" fmla="*/ 533400 h 533400"/>
              <a:gd name="connsiteX4" fmla="*/ 6042660 w 6568440"/>
              <a:gd name="connsiteY4" fmla="*/ 533400 h 533400"/>
              <a:gd name="connsiteX5" fmla="*/ 6042660 w 6568440"/>
              <a:gd name="connsiteY5" fmla="*/ 266700 h 533400"/>
              <a:gd name="connsiteX6" fmla="*/ 6568440 w 6568440"/>
              <a:gd name="connsiteY6" fmla="*/ 274320 h 533400"/>
              <a:gd name="connsiteX7" fmla="*/ 6560820 w 6568440"/>
              <a:gd name="connsiteY7" fmla="*/ 0 h 533400"/>
              <a:gd name="connsiteX8" fmla="*/ 2324100 w 6568440"/>
              <a:gd name="connsiteY8" fmla="*/ 30480 h 533400"/>
              <a:gd name="connsiteX0" fmla="*/ 2324100 w 6568440"/>
              <a:gd name="connsiteY0" fmla="*/ 22860 h 533400"/>
              <a:gd name="connsiteX1" fmla="*/ 2324100 w 6568440"/>
              <a:gd name="connsiteY1" fmla="*/ 297180 h 533400"/>
              <a:gd name="connsiteX2" fmla="*/ 0 w 6568440"/>
              <a:gd name="connsiteY2" fmla="*/ 304800 h 533400"/>
              <a:gd name="connsiteX3" fmla="*/ 0 w 6568440"/>
              <a:gd name="connsiteY3" fmla="*/ 533400 h 533400"/>
              <a:gd name="connsiteX4" fmla="*/ 6042660 w 6568440"/>
              <a:gd name="connsiteY4" fmla="*/ 533400 h 533400"/>
              <a:gd name="connsiteX5" fmla="*/ 6042660 w 6568440"/>
              <a:gd name="connsiteY5" fmla="*/ 266700 h 533400"/>
              <a:gd name="connsiteX6" fmla="*/ 6568440 w 6568440"/>
              <a:gd name="connsiteY6" fmla="*/ 274320 h 533400"/>
              <a:gd name="connsiteX7" fmla="*/ 6560820 w 6568440"/>
              <a:gd name="connsiteY7" fmla="*/ 0 h 533400"/>
              <a:gd name="connsiteX8" fmla="*/ 2324100 w 6568440"/>
              <a:gd name="connsiteY8" fmla="*/ 22860 h 533400"/>
              <a:gd name="connsiteX0" fmla="*/ 2316480 w 6568440"/>
              <a:gd name="connsiteY0" fmla="*/ 0 h 541020"/>
              <a:gd name="connsiteX1" fmla="*/ 2324100 w 6568440"/>
              <a:gd name="connsiteY1" fmla="*/ 304800 h 541020"/>
              <a:gd name="connsiteX2" fmla="*/ 0 w 6568440"/>
              <a:gd name="connsiteY2" fmla="*/ 312420 h 541020"/>
              <a:gd name="connsiteX3" fmla="*/ 0 w 6568440"/>
              <a:gd name="connsiteY3" fmla="*/ 541020 h 541020"/>
              <a:gd name="connsiteX4" fmla="*/ 6042660 w 6568440"/>
              <a:gd name="connsiteY4" fmla="*/ 541020 h 541020"/>
              <a:gd name="connsiteX5" fmla="*/ 6042660 w 6568440"/>
              <a:gd name="connsiteY5" fmla="*/ 274320 h 541020"/>
              <a:gd name="connsiteX6" fmla="*/ 6568440 w 6568440"/>
              <a:gd name="connsiteY6" fmla="*/ 281940 h 541020"/>
              <a:gd name="connsiteX7" fmla="*/ 6560820 w 6568440"/>
              <a:gd name="connsiteY7" fmla="*/ 7620 h 541020"/>
              <a:gd name="connsiteX8" fmla="*/ 2316480 w 6568440"/>
              <a:gd name="connsiteY8" fmla="*/ 0 h 541020"/>
              <a:gd name="connsiteX0" fmla="*/ 2316480 w 6560820"/>
              <a:gd name="connsiteY0" fmla="*/ 0 h 541020"/>
              <a:gd name="connsiteX1" fmla="*/ 2324100 w 6560820"/>
              <a:gd name="connsiteY1" fmla="*/ 304800 h 541020"/>
              <a:gd name="connsiteX2" fmla="*/ 0 w 6560820"/>
              <a:gd name="connsiteY2" fmla="*/ 312420 h 541020"/>
              <a:gd name="connsiteX3" fmla="*/ 0 w 6560820"/>
              <a:gd name="connsiteY3" fmla="*/ 541020 h 541020"/>
              <a:gd name="connsiteX4" fmla="*/ 6042660 w 6560820"/>
              <a:gd name="connsiteY4" fmla="*/ 541020 h 541020"/>
              <a:gd name="connsiteX5" fmla="*/ 6042660 w 6560820"/>
              <a:gd name="connsiteY5" fmla="*/ 274320 h 541020"/>
              <a:gd name="connsiteX6" fmla="*/ 6553200 w 6560820"/>
              <a:gd name="connsiteY6" fmla="*/ 274320 h 541020"/>
              <a:gd name="connsiteX7" fmla="*/ 6560820 w 6560820"/>
              <a:gd name="connsiteY7" fmla="*/ 7620 h 541020"/>
              <a:gd name="connsiteX8" fmla="*/ 2316480 w 6560820"/>
              <a:gd name="connsiteY8" fmla="*/ 0 h 541020"/>
              <a:gd name="connsiteX0" fmla="*/ 2316480 w 6576060"/>
              <a:gd name="connsiteY0" fmla="*/ 0 h 541020"/>
              <a:gd name="connsiteX1" fmla="*/ 2324100 w 6576060"/>
              <a:gd name="connsiteY1" fmla="*/ 304800 h 541020"/>
              <a:gd name="connsiteX2" fmla="*/ 0 w 6576060"/>
              <a:gd name="connsiteY2" fmla="*/ 312420 h 541020"/>
              <a:gd name="connsiteX3" fmla="*/ 0 w 6576060"/>
              <a:gd name="connsiteY3" fmla="*/ 541020 h 541020"/>
              <a:gd name="connsiteX4" fmla="*/ 6042660 w 6576060"/>
              <a:gd name="connsiteY4" fmla="*/ 541020 h 541020"/>
              <a:gd name="connsiteX5" fmla="*/ 6042660 w 6576060"/>
              <a:gd name="connsiteY5" fmla="*/ 274320 h 541020"/>
              <a:gd name="connsiteX6" fmla="*/ 6576060 w 6576060"/>
              <a:gd name="connsiteY6" fmla="*/ 281940 h 541020"/>
              <a:gd name="connsiteX7" fmla="*/ 6560820 w 6576060"/>
              <a:gd name="connsiteY7" fmla="*/ 7620 h 541020"/>
              <a:gd name="connsiteX8" fmla="*/ 2316480 w 6576060"/>
              <a:gd name="connsiteY8" fmla="*/ 0 h 541020"/>
              <a:gd name="connsiteX0" fmla="*/ 2316480 w 6576060"/>
              <a:gd name="connsiteY0" fmla="*/ 0 h 541020"/>
              <a:gd name="connsiteX1" fmla="*/ 2324100 w 6576060"/>
              <a:gd name="connsiteY1" fmla="*/ 304800 h 541020"/>
              <a:gd name="connsiteX2" fmla="*/ 0 w 6576060"/>
              <a:gd name="connsiteY2" fmla="*/ 312420 h 541020"/>
              <a:gd name="connsiteX3" fmla="*/ 0 w 6576060"/>
              <a:gd name="connsiteY3" fmla="*/ 541020 h 541020"/>
              <a:gd name="connsiteX4" fmla="*/ 6042660 w 6576060"/>
              <a:gd name="connsiteY4" fmla="*/ 541020 h 541020"/>
              <a:gd name="connsiteX5" fmla="*/ 6042660 w 6576060"/>
              <a:gd name="connsiteY5" fmla="*/ 274320 h 541020"/>
              <a:gd name="connsiteX6" fmla="*/ 6576060 w 6576060"/>
              <a:gd name="connsiteY6" fmla="*/ 281940 h 541020"/>
              <a:gd name="connsiteX7" fmla="*/ 6560820 w 6576060"/>
              <a:gd name="connsiteY7" fmla="*/ 259080 h 541020"/>
              <a:gd name="connsiteX8" fmla="*/ 6560820 w 6576060"/>
              <a:gd name="connsiteY8" fmla="*/ 7620 h 541020"/>
              <a:gd name="connsiteX9" fmla="*/ 2316480 w 6576060"/>
              <a:gd name="connsiteY9" fmla="*/ 0 h 541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6060" h="541020">
                <a:moveTo>
                  <a:pt x="2316480" y="0"/>
                </a:moveTo>
                <a:lnTo>
                  <a:pt x="2324100" y="304800"/>
                </a:lnTo>
                <a:lnTo>
                  <a:pt x="0" y="312420"/>
                </a:lnTo>
                <a:lnTo>
                  <a:pt x="0" y="541020"/>
                </a:lnTo>
                <a:lnTo>
                  <a:pt x="6042660" y="541020"/>
                </a:lnTo>
                <a:lnTo>
                  <a:pt x="6042660" y="274320"/>
                </a:lnTo>
                <a:lnTo>
                  <a:pt x="6576060" y="281940"/>
                </a:lnTo>
                <a:cubicBezTo>
                  <a:pt x="6573520" y="269240"/>
                  <a:pt x="6563360" y="271780"/>
                  <a:pt x="6560820" y="259080"/>
                </a:cubicBezTo>
                <a:lnTo>
                  <a:pt x="6560820" y="7620"/>
                </a:lnTo>
                <a:lnTo>
                  <a:pt x="2316480" y="0"/>
                </a:lnTo>
                <a:close/>
              </a:path>
            </a:pathLst>
          </a:custGeom>
          <a:solidFill>
            <a:srgbClr val="FFFF00">
              <a:alpha val="5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61262" y="1390907"/>
            <a:ext cx="1157581" cy="680169"/>
            <a:chOff x="4961262" y="1390907"/>
            <a:chExt cx="1157581" cy="680169"/>
          </a:xfrm>
        </p:grpSpPr>
        <p:sp>
          <p:nvSpPr>
            <p:cNvPr id="41" name="Down Arrow 40"/>
            <p:cNvSpPr/>
            <p:nvPr/>
          </p:nvSpPr>
          <p:spPr bwMode="auto">
            <a:xfrm>
              <a:off x="5448936" y="1774091"/>
              <a:ext cx="182878" cy="296985"/>
            </a:xfrm>
            <a:prstGeom prst="downArrow">
              <a:avLst/>
            </a:prstGeom>
            <a:solidFill>
              <a:srgbClr val="FFFF00">
                <a:alpha val="50000"/>
              </a:srgbClr>
            </a:solidFill>
            <a:ln w="1270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961262" y="1390907"/>
              <a:ext cx="115758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r</a:t>
              </a:r>
              <a:r>
                <a:rPr lang="en-US" b="1" dirty="0" smtClean="0">
                  <a:solidFill>
                    <a:srgbClr val="00B050"/>
                  </a:solidFill>
                </a:rPr>
                <a:t>ange 1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Freeform 35"/>
          <p:cNvSpPr/>
          <p:nvPr/>
        </p:nvSpPr>
        <p:spPr bwMode="auto">
          <a:xfrm>
            <a:off x="1478280" y="2590800"/>
            <a:ext cx="5791200" cy="457200"/>
          </a:xfrm>
          <a:custGeom>
            <a:avLst/>
            <a:gdLst>
              <a:gd name="connsiteX0" fmla="*/ 0 w 5791200"/>
              <a:gd name="connsiteY0" fmla="*/ 0 h 495300"/>
              <a:gd name="connsiteX1" fmla="*/ 0 w 5791200"/>
              <a:gd name="connsiteY1" fmla="*/ 457200 h 495300"/>
              <a:gd name="connsiteX2" fmla="*/ 5791200 w 5791200"/>
              <a:gd name="connsiteY2" fmla="*/ 495300 h 495300"/>
              <a:gd name="connsiteX3" fmla="*/ 5783580 w 5791200"/>
              <a:gd name="connsiteY3" fmla="*/ 7620 h 495300"/>
              <a:gd name="connsiteX4" fmla="*/ 0 w 5791200"/>
              <a:gd name="connsiteY4" fmla="*/ 0 h 495300"/>
              <a:gd name="connsiteX0" fmla="*/ 0 w 5791200"/>
              <a:gd name="connsiteY0" fmla="*/ 0 h 472440"/>
              <a:gd name="connsiteX1" fmla="*/ 0 w 5791200"/>
              <a:gd name="connsiteY1" fmla="*/ 457200 h 472440"/>
              <a:gd name="connsiteX2" fmla="*/ 5791200 w 5791200"/>
              <a:gd name="connsiteY2" fmla="*/ 472440 h 472440"/>
              <a:gd name="connsiteX3" fmla="*/ 5783580 w 5791200"/>
              <a:gd name="connsiteY3" fmla="*/ 7620 h 472440"/>
              <a:gd name="connsiteX4" fmla="*/ 0 w 5791200"/>
              <a:gd name="connsiteY4" fmla="*/ 0 h 472440"/>
              <a:gd name="connsiteX0" fmla="*/ 0 w 5791200"/>
              <a:gd name="connsiteY0" fmla="*/ 0 h 457200"/>
              <a:gd name="connsiteX1" fmla="*/ 0 w 5791200"/>
              <a:gd name="connsiteY1" fmla="*/ 457200 h 457200"/>
              <a:gd name="connsiteX2" fmla="*/ 5791200 w 5791200"/>
              <a:gd name="connsiteY2" fmla="*/ 449580 h 457200"/>
              <a:gd name="connsiteX3" fmla="*/ 5783580 w 5791200"/>
              <a:gd name="connsiteY3" fmla="*/ 7620 h 457200"/>
              <a:gd name="connsiteX4" fmla="*/ 0 w 5791200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1200" h="457200">
                <a:moveTo>
                  <a:pt x="0" y="0"/>
                </a:moveTo>
                <a:lnTo>
                  <a:pt x="0" y="457200"/>
                </a:lnTo>
                <a:lnTo>
                  <a:pt x="5791200" y="449580"/>
                </a:lnTo>
                <a:lnTo>
                  <a:pt x="5783580" y="7620"/>
                </a:lnTo>
                <a:lnTo>
                  <a:pt x="0" y="0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340467" y="3048000"/>
            <a:ext cx="1157581" cy="670556"/>
            <a:chOff x="6340467" y="3048000"/>
            <a:chExt cx="1157581" cy="670556"/>
          </a:xfrm>
        </p:grpSpPr>
        <p:sp>
          <p:nvSpPr>
            <p:cNvPr id="20" name="Up Arrow 19"/>
            <p:cNvSpPr/>
            <p:nvPr/>
          </p:nvSpPr>
          <p:spPr bwMode="auto">
            <a:xfrm>
              <a:off x="6819956" y="3048000"/>
              <a:ext cx="208636" cy="287973"/>
            </a:xfrm>
            <a:prstGeom prst="upArrow">
              <a:avLst/>
            </a:prstGeom>
            <a:solidFill>
              <a:srgbClr val="00B050">
                <a:alpha val="50000"/>
              </a:srgb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40467" y="3349224"/>
              <a:ext cx="115758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r</a:t>
              </a:r>
              <a:r>
                <a:rPr lang="en-US" b="1" dirty="0" smtClean="0">
                  <a:solidFill>
                    <a:srgbClr val="00B050"/>
                  </a:solidFill>
                </a:rPr>
                <a:t>ange 2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7" name="Freeform 36"/>
          <p:cNvSpPr/>
          <p:nvPr/>
        </p:nvSpPr>
        <p:spPr bwMode="auto">
          <a:xfrm>
            <a:off x="1470660" y="3063240"/>
            <a:ext cx="4396740" cy="480060"/>
          </a:xfrm>
          <a:custGeom>
            <a:avLst/>
            <a:gdLst>
              <a:gd name="connsiteX0" fmla="*/ 0 w 4396740"/>
              <a:gd name="connsiteY0" fmla="*/ 22860 h 480060"/>
              <a:gd name="connsiteX1" fmla="*/ 7620 w 4396740"/>
              <a:gd name="connsiteY1" fmla="*/ 480060 h 480060"/>
              <a:gd name="connsiteX2" fmla="*/ 2750820 w 4396740"/>
              <a:gd name="connsiteY2" fmla="*/ 480060 h 480060"/>
              <a:gd name="connsiteX3" fmla="*/ 2750820 w 4396740"/>
              <a:gd name="connsiteY3" fmla="*/ 236220 h 480060"/>
              <a:gd name="connsiteX4" fmla="*/ 4396740 w 4396740"/>
              <a:gd name="connsiteY4" fmla="*/ 243840 h 480060"/>
              <a:gd name="connsiteX5" fmla="*/ 4389120 w 4396740"/>
              <a:gd name="connsiteY5" fmla="*/ 0 h 480060"/>
              <a:gd name="connsiteX6" fmla="*/ 0 w 4396740"/>
              <a:gd name="connsiteY6" fmla="*/ 22860 h 48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6740" h="480060">
                <a:moveTo>
                  <a:pt x="0" y="22860"/>
                </a:moveTo>
                <a:lnTo>
                  <a:pt x="7620" y="480060"/>
                </a:lnTo>
                <a:lnTo>
                  <a:pt x="2750820" y="480060"/>
                </a:lnTo>
                <a:lnTo>
                  <a:pt x="2750820" y="236220"/>
                </a:lnTo>
                <a:lnTo>
                  <a:pt x="4396740" y="243840"/>
                </a:lnTo>
                <a:lnTo>
                  <a:pt x="4389120" y="0"/>
                </a:lnTo>
                <a:lnTo>
                  <a:pt x="0" y="22860"/>
                </a:lnTo>
                <a:close/>
              </a:path>
            </a:pathLst>
          </a:custGeom>
          <a:solidFill>
            <a:srgbClr val="FF0000">
              <a:alpha val="50000"/>
            </a:srgbClr>
          </a:solidFill>
          <a:ln w="127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20269" y="3558535"/>
            <a:ext cx="1157581" cy="670556"/>
            <a:chOff x="1920269" y="3558535"/>
            <a:chExt cx="1157581" cy="670556"/>
          </a:xfrm>
        </p:grpSpPr>
        <p:sp>
          <p:nvSpPr>
            <p:cNvPr id="47" name="Up Arrow 46"/>
            <p:cNvSpPr/>
            <p:nvPr/>
          </p:nvSpPr>
          <p:spPr bwMode="auto">
            <a:xfrm>
              <a:off x="2399758" y="3558535"/>
              <a:ext cx="208636" cy="287973"/>
            </a:xfrm>
            <a:prstGeom prst="upArrow">
              <a:avLst/>
            </a:prstGeom>
            <a:solidFill>
              <a:srgbClr val="FF0000">
                <a:alpha val="50000"/>
              </a:srgbClr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20269" y="3859759"/>
              <a:ext cx="1157581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r</a:t>
              </a:r>
              <a:r>
                <a:rPr lang="en-US" b="1" dirty="0" smtClean="0">
                  <a:solidFill>
                    <a:srgbClr val="00B050"/>
                  </a:solidFill>
                </a:rPr>
                <a:t>ange 3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8684" y="4617707"/>
                <a:ext cx="8488414" cy="1798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𝐻𝑆𝐸𝑅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−7976.15+137.072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−24.3672 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ln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rgbClr val="0000C8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−0.00188466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baseline="30000" dirty="0" smtClean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−8.77664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−007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baseline="30000" dirty="0" smtClean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3</m:t>
                    </m:r>
                  </m:oMath>
                </a14:m>
                <a:endParaRPr lang="en-US" baseline="30000" dirty="0">
                  <a:solidFill>
                    <a:srgbClr val="0000C8"/>
                  </a:solidFill>
                  <a:latin typeface="+mn-lt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  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         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+74092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−1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;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(298.15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≤700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−11276.2+223.027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−38.5844 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ln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fr-FR" dirty="0">
                    <a:solidFill>
                      <a:srgbClr val="0000C8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+0.018532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−5.76423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−006∗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3</m:t>
                    </m:r>
                  </m:oMath>
                </a14:m>
                <a:endParaRPr lang="en-US" dirty="0">
                  <a:solidFill>
                    <a:srgbClr val="0000C8"/>
                  </a:solidFill>
                  <a:latin typeface="+mn-lt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   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        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+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74092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fr-FR" baseline="30000" dirty="0">
                        <a:solidFill>
                          <a:srgbClr val="0000C8"/>
                        </a:solidFill>
                        <a:cs typeface="Courier New" panose="02070309020205020404" pitchFamily="49" charset="0"/>
                      </a:rPr>
                      <m:t>−1</m:t>
                    </m:r>
                    <m:r>
                      <m:rPr>
                        <m:nor/>
                      </m:rPr>
                      <a:rPr lang="fr-FR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;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       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  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  (</m:t>
                    </m:r>
                    <m:r>
                      <a:rPr lang="en-US" b="0" i="1" smtClean="0">
                        <a:latin typeface="Cambria Math"/>
                      </a:rPr>
                      <m:t>700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≤933.6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−11277.7+188.662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−31.7482 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dirty="0" smtClean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ln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C8"/>
                    </a:solidFill>
                    <a:latin typeface="+mn-lt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−1.23426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e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+028 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T</m:t>
                    </m:r>
                    <m:r>
                      <m:rPr>
                        <m:nor/>
                      </m:rPr>
                      <a:rPr lang="en-US" baseline="30000" dirty="0">
                        <a:solidFill>
                          <a:srgbClr val="0000C8"/>
                        </a:solidFill>
                        <a:latin typeface="+mn-lt"/>
                        <a:cs typeface="Courier New" panose="02070309020205020404" pitchFamily="49" charset="0"/>
                      </a:rPr>
                      <m:t>−9</m:t>
                    </m:r>
                  </m:oMath>
                </a14:m>
                <a:endParaRPr lang="en-US" baseline="30000" dirty="0">
                  <a:solidFill>
                    <a:srgbClr val="0000C8"/>
                  </a:solidFill>
                  <a:latin typeface="+mn-lt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00C8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     </m:t>
                    </m:r>
                    <m:r>
                      <a:rPr lang="en-US" b="0" i="1" dirty="0" smtClean="0">
                        <a:solidFill>
                          <a:srgbClr val="0000C8"/>
                        </a:solidFill>
                        <a:latin typeface="Cambria Math"/>
                        <a:cs typeface="Courier New" panose="02070309020205020404" pitchFamily="49" charset="0"/>
                      </a:rPr>
                      <m:t>                                                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𝐽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   (933.6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r>
                      <a:rPr lang="en-US" i="1">
                        <a:latin typeface="Cambria Math"/>
                      </a:rPr>
                      <m:t>≤2900</m:t>
                    </m:r>
                    <m:r>
                      <a:rPr lang="en-US" i="1">
                        <a:latin typeface="Cambria Math"/>
                      </a:rPr>
                      <m:t>𝐾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84" y="4617707"/>
                <a:ext cx="8488414" cy="1798377"/>
              </a:xfrm>
              <a:prstGeom prst="rect">
                <a:avLst/>
              </a:prstGeom>
              <a:blipFill rotWithShape="1">
                <a:blip r:embed="rId3"/>
                <a:stretch>
                  <a:fillRect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88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Type </a:t>
            </a:r>
            <a:r>
              <a:rPr lang="en-US" altLang="zh-CN" sz="3600" dirty="0" err="1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Defintion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822325" y="1382477"/>
            <a:ext cx="8047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Type_Definition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GES A_P_D FCC_A1 Magnetic -3  0.28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en-US" sz="2400" b="1" dirty="0" smtClean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3297" y="1426287"/>
            <a:ext cx="1912595" cy="937250"/>
            <a:chOff x="621837" y="1680229"/>
            <a:chExt cx="1912595" cy="937250"/>
          </a:xfrm>
        </p:grpSpPr>
        <p:sp>
          <p:nvSpPr>
            <p:cNvPr id="6" name="TextBox 5"/>
            <p:cNvSpPr txBox="1"/>
            <p:nvPr/>
          </p:nvSpPr>
          <p:spPr>
            <a:xfrm>
              <a:off x="979969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1837" y="1680229"/>
              <a:ext cx="1912595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1482883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08885" y="1417341"/>
            <a:ext cx="1234426" cy="1652161"/>
            <a:chOff x="1295433" y="1504969"/>
            <a:chExt cx="1234426" cy="1652161"/>
          </a:xfrm>
        </p:grpSpPr>
        <p:sp>
          <p:nvSpPr>
            <p:cNvPr id="10" name="TextBox 9"/>
            <p:cNvSpPr txBox="1"/>
            <p:nvPr/>
          </p:nvSpPr>
          <p:spPr>
            <a:xfrm>
              <a:off x="1295433" y="2510799"/>
              <a:ext cx="1234426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data-type code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821206" y="1504969"/>
              <a:ext cx="182879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Up Arrow 11"/>
            <p:cNvSpPr/>
            <p:nvPr/>
          </p:nvSpPr>
          <p:spPr bwMode="auto">
            <a:xfrm>
              <a:off x="1821207" y="1813576"/>
              <a:ext cx="182878" cy="697223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12740" y="1434035"/>
            <a:ext cx="1188707" cy="920557"/>
            <a:chOff x="961681" y="1696922"/>
            <a:chExt cx="1188707" cy="920557"/>
          </a:xfrm>
        </p:grpSpPr>
        <p:sp>
          <p:nvSpPr>
            <p:cNvPr id="14" name="TextBox 13"/>
            <p:cNvSpPr txBox="1"/>
            <p:nvPr/>
          </p:nvSpPr>
          <p:spPr>
            <a:xfrm>
              <a:off x="961681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339629" y="1696922"/>
              <a:ext cx="411476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Up Arrow 15"/>
            <p:cNvSpPr/>
            <p:nvPr/>
          </p:nvSpPr>
          <p:spPr bwMode="auto">
            <a:xfrm>
              <a:off x="146154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66887" y="1417342"/>
            <a:ext cx="1450832" cy="2660671"/>
            <a:chOff x="1193326" y="1504969"/>
            <a:chExt cx="1450832" cy="2660671"/>
          </a:xfrm>
        </p:grpSpPr>
        <p:sp>
          <p:nvSpPr>
            <p:cNvPr id="18" name="TextBox 17"/>
            <p:cNvSpPr txBox="1"/>
            <p:nvPr/>
          </p:nvSpPr>
          <p:spPr>
            <a:xfrm>
              <a:off x="1193326" y="3242310"/>
              <a:ext cx="1450832" cy="92333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a</a:t>
              </a:r>
              <a:r>
                <a:rPr lang="en-US" b="1" dirty="0" smtClean="0">
                  <a:solidFill>
                    <a:srgbClr val="00B050"/>
                  </a:solidFill>
                </a:rPr>
                <a:t>ppend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p</a:t>
              </a:r>
              <a:r>
                <a:rPr lang="en-US" b="1" dirty="0" smtClean="0">
                  <a:solidFill>
                    <a:srgbClr val="00B050"/>
                  </a:solidFill>
                </a:rPr>
                <a:t>hase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description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580418" y="1504969"/>
              <a:ext cx="716272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Up Arrow 19"/>
            <p:cNvSpPr/>
            <p:nvPr/>
          </p:nvSpPr>
          <p:spPr bwMode="auto">
            <a:xfrm>
              <a:off x="1821207" y="1813576"/>
              <a:ext cx="182878" cy="1428734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72133" y="1423438"/>
            <a:ext cx="1188707" cy="1197556"/>
            <a:chOff x="1101887" y="1696922"/>
            <a:chExt cx="1188707" cy="1197556"/>
          </a:xfrm>
        </p:grpSpPr>
        <p:sp>
          <p:nvSpPr>
            <p:cNvPr id="22" name="TextBox 21"/>
            <p:cNvSpPr txBox="1"/>
            <p:nvPr/>
          </p:nvSpPr>
          <p:spPr>
            <a:xfrm>
              <a:off x="1101887" y="2248147"/>
              <a:ext cx="1188707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p</a:t>
              </a:r>
              <a:r>
                <a:rPr lang="en-US" b="1" dirty="0" smtClean="0">
                  <a:solidFill>
                    <a:srgbClr val="00B050"/>
                  </a:solidFill>
                </a:rPr>
                <a:t>hase 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333532" y="1696922"/>
              <a:ext cx="810759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Up Arrow 23"/>
            <p:cNvSpPr/>
            <p:nvPr/>
          </p:nvSpPr>
          <p:spPr bwMode="auto">
            <a:xfrm>
              <a:off x="1601754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52995" y="1408402"/>
            <a:ext cx="1450832" cy="1658418"/>
            <a:chOff x="1196373" y="1504969"/>
            <a:chExt cx="1450832" cy="1658418"/>
          </a:xfrm>
        </p:grpSpPr>
        <p:sp>
          <p:nvSpPr>
            <p:cNvPr id="26" name="TextBox 25"/>
            <p:cNvSpPr txBox="1"/>
            <p:nvPr/>
          </p:nvSpPr>
          <p:spPr>
            <a:xfrm>
              <a:off x="1196373" y="2794055"/>
              <a:ext cx="145083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property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418875" y="1504969"/>
              <a:ext cx="1005829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Up Arrow 27"/>
            <p:cNvSpPr/>
            <p:nvPr/>
          </p:nvSpPr>
          <p:spPr bwMode="auto">
            <a:xfrm>
              <a:off x="1821207" y="1813576"/>
              <a:ext cx="182878" cy="980479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836906" y="1417342"/>
            <a:ext cx="1188707" cy="920557"/>
            <a:chOff x="1086647" y="1696922"/>
            <a:chExt cx="1188707" cy="920557"/>
          </a:xfrm>
        </p:grpSpPr>
        <p:sp>
          <p:nvSpPr>
            <p:cNvPr id="30" name="TextBox 29"/>
            <p:cNvSpPr txBox="1"/>
            <p:nvPr/>
          </p:nvSpPr>
          <p:spPr>
            <a:xfrm>
              <a:off x="1086647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f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482883" y="1696922"/>
              <a:ext cx="365756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Up Arrow 31"/>
            <p:cNvSpPr/>
            <p:nvPr/>
          </p:nvSpPr>
          <p:spPr bwMode="auto">
            <a:xfrm>
              <a:off x="1583466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21533" y="1411246"/>
            <a:ext cx="1450832" cy="1381257"/>
            <a:chOff x="1196373" y="1504969"/>
            <a:chExt cx="1450832" cy="1381257"/>
          </a:xfrm>
        </p:grpSpPr>
        <p:sp>
          <p:nvSpPr>
            <p:cNvPr id="34" name="TextBox 33"/>
            <p:cNvSpPr txBox="1"/>
            <p:nvPr/>
          </p:nvSpPr>
          <p:spPr>
            <a:xfrm>
              <a:off x="1196373" y="2516894"/>
              <a:ext cx="145083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p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641376" y="1504969"/>
              <a:ext cx="521202" cy="282364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Up Arrow 35"/>
            <p:cNvSpPr/>
            <p:nvPr/>
          </p:nvSpPr>
          <p:spPr bwMode="auto">
            <a:xfrm>
              <a:off x="1821207" y="1813577"/>
              <a:ext cx="182878" cy="703318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03004" y="4251951"/>
            <a:ext cx="74065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b="1" dirty="0" smtClean="0"/>
              <a:t>p</a:t>
            </a:r>
            <a:r>
              <a:rPr lang="en-US" dirty="0" smtClean="0"/>
              <a:t> :	the </a:t>
            </a:r>
            <a:r>
              <a:rPr lang="en-US" dirty="0"/>
              <a:t>fraction of the magnetic enthalpy absorbed above the critical temperature, depends on the structure 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	P(BCC_A2) = 0.40</a:t>
            </a:r>
          </a:p>
          <a:p>
            <a:pPr marL="342900" indent="-342900"/>
            <a:r>
              <a:rPr lang="en-US" dirty="0" smtClean="0"/>
              <a:t>	P(!BCC_A2</a:t>
            </a:r>
            <a:r>
              <a:rPr lang="en-US" dirty="0"/>
              <a:t>) = </a:t>
            </a:r>
            <a:r>
              <a:rPr lang="en-US" dirty="0" smtClean="0"/>
              <a:t>0.28</a:t>
            </a:r>
          </a:p>
          <a:p>
            <a:pPr marL="342900" indent="-342900"/>
            <a:endParaRPr lang="en-US" dirty="0" smtClean="0"/>
          </a:p>
          <a:p>
            <a:pPr marL="342900" indent="-342900"/>
            <a:r>
              <a:rPr lang="en-US" b="1" dirty="0" smtClean="0"/>
              <a:t>f</a:t>
            </a:r>
            <a:r>
              <a:rPr lang="en-US" dirty="0" smtClean="0"/>
              <a:t> </a:t>
            </a:r>
            <a:r>
              <a:rPr lang="en-US" dirty="0"/>
              <a:t>:	</a:t>
            </a:r>
            <a:r>
              <a:rPr lang="en-US" dirty="0" smtClean="0"/>
              <a:t>a magnetic factor for Tc&lt;0 and </a:t>
            </a:r>
            <a:r>
              <a:rPr lang="en-US" dirty="0" err="1" smtClean="0"/>
              <a:t>Bmag</a:t>
            </a:r>
            <a:r>
              <a:rPr lang="en-US" dirty="0" smtClean="0"/>
              <a:t>&lt;0  </a:t>
            </a:r>
            <a:endParaRPr lang="en-US" dirty="0"/>
          </a:p>
          <a:p>
            <a:pPr marL="342900" indent="-342900"/>
            <a:r>
              <a:rPr lang="en-US" dirty="0" smtClean="0"/>
              <a:t>	if (</a:t>
            </a:r>
            <a:r>
              <a:rPr lang="en-US" dirty="0"/>
              <a:t>Tc&lt;0</a:t>
            </a:r>
            <a:r>
              <a:rPr lang="en-US" dirty="0" smtClean="0"/>
              <a:t>) then Tc/f </a:t>
            </a:r>
            <a:r>
              <a:rPr lang="en-US" dirty="0" smtClean="0">
                <a:latin typeface="Arial"/>
                <a:cs typeface="Arial"/>
              </a:rPr>
              <a:t>→ Tc and </a:t>
            </a:r>
            <a:r>
              <a:rPr lang="en-US" dirty="0" err="1"/>
              <a:t>Bmag</a:t>
            </a:r>
            <a:r>
              <a:rPr lang="en-US" dirty="0" smtClean="0"/>
              <a:t>/f </a:t>
            </a:r>
            <a:r>
              <a:rPr lang="en-US" dirty="0">
                <a:latin typeface="Arial"/>
                <a:cs typeface="Arial"/>
              </a:rPr>
              <a:t>→ </a:t>
            </a:r>
            <a:r>
              <a:rPr lang="en-US" dirty="0" err="1" smtClean="0"/>
              <a:t>Bmag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60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Species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84901" y="1417342"/>
            <a:ext cx="1188707" cy="937250"/>
            <a:chOff x="576113" y="1680229"/>
            <a:chExt cx="1188707" cy="937250"/>
          </a:xfrm>
        </p:grpSpPr>
        <p:sp>
          <p:nvSpPr>
            <p:cNvPr id="6" name="TextBox 5"/>
            <p:cNvSpPr txBox="1"/>
            <p:nvPr/>
          </p:nvSpPr>
          <p:spPr>
            <a:xfrm>
              <a:off x="57611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621838" y="1680229"/>
              <a:ext cx="1043924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1071408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072667" y="1391942"/>
            <a:ext cx="1234426" cy="1645902"/>
            <a:chOff x="1295433" y="1511228"/>
            <a:chExt cx="1234426" cy="1645902"/>
          </a:xfrm>
        </p:grpSpPr>
        <p:sp>
          <p:nvSpPr>
            <p:cNvPr id="10" name="TextBox 9"/>
            <p:cNvSpPr txBox="1"/>
            <p:nvPr/>
          </p:nvSpPr>
          <p:spPr>
            <a:xfrm>
              <a:off x="1295433" y="2510799"/>
              <a:ext cx="1234426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s</a:t>
              </a:r>
              <a:r>
                <a:rPr lang="en-US" b="1" dirty="0" smtClean="0">
                  <a:solidFill>
                    <a:srgbClr val="00B050"/>
                  </a:solidFill>
                </a:rPr>
                <a:t>pecies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498630" y="1511228"/>
              <a:ext cx="827524" cy="308607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Up Arrow 11"/>
            <p:cNvSpPr/>
            <p:nvPr/>
          </p:nvSpPr>
          <p:spPr bwMode="auto">
            <a:xfrm>
              <a:off x="1821207" y="1813576"/>
              <a:ext cx="182878" cy="697223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85832" y="1417342"/>
            <a:ext cx="1371585" cy="920557"/>
            <a:chOff x="872781" y="1696922"/>
            <a:chExt cx="1371585" cy="920557"/>
          </a:xfrm>
        </p:grpSpPr>
        <p:sp>
          <p:nvSpPr>
            <p:cNvPr id="14" name="TextBox 13"/>
            <p:cNvSpPr txBox="1"/>
            <p:nvPr/>
          </p:nvSpPr>
          <p:spPr>
            <a:xfrm>
              <a:off x="872781" y="2248147"/>
              <a:ext cx="13715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definition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72498" y="1696922"/>
              <a:ext cx="765039" cy="293601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Up Arrow 15"/>
            <p:cNvSpPr/>
            <p:nvPr/>
          </p:nvSpPr>
          <p:spPr bwMode="auto">
            <a:xfrm>
              <a:off x="146154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822325" y="1382477"/>
            <a:ext cx="74986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Species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Al2O3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Al2O3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!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782362" y="3571239"/>
            <a:ext cx="1188707" cy="937250"/>
            <a:chOff x="576113" y="1680229"/>
            <a:chExt cx="1188707" cy="937250"/>
          </a:xfrm>
        </p:grpSpPr>
        <p:sp>
          <p:nvSpPr>
            <p:cNvPr id="39" name="TextBox 38"/>
            <p:cNvSpPr txBox="1"/>
            <p:nvPr/>
          </p:nvSpPr>
          <p:spPr>
            <a:xfrm>
              <a:off x="57611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621838" y="1680229"/>
              <a:ext cx="1043924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>
              <a:off x="1071408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70128" y="3545839"/>
            <a:ext cx="1234426" cy="1645902"/>
            <a:chOff x="1295433" y="1511228"/>
            <a:chExt cx="1234426" cy="1645902"/>
          </a:xfrm>
        </p:grpSpPr>
        <p:sp>
          <p:nvSpPr>
            <p:cNvPr id="43" name="TextBox 42"/>
            <p:cNvSpPr txBox="1"/>
            <p:nvPr/>
          </p:nvSpPr>
          <p:spPr>
            <a:xfrm>
              <a:off x="1295433" y="2510799"/>
              <a:ext cx="1234426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s</a:t>
              </a:r>
              <a:r>
                <a:rPr lang="en-US" b="1" dirty="0" smtClean="0">
                  <a:solidFill>
                    <a:srgbClr val="00B050"/>
                  </a:solidFill>
                </a:rPr>
                <a:t>pecies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1498630" y="1511228"/>
              <a:ext cx="827524" cy="308607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Up Arrow 44"/>
            <p:cNvSpPr/>
            <p:nvPr/>
          </p:nvSpPr>
          <p:spPr bwMode="auto">
            <a:xfrm>
              <a:off x="1821207" y="1813576"/>
              <a:ext cx="182878" cy="697223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83293" y="3571239"/>
            <a:ext cx="1371585" cy="920557"/>
            <a:chOff x="872781" y="1696922"/>
            <a:chExt cx="1371585" cy="920557"/>
          </a:xfrm>
        </p:grpSpPr>
        <p:sp>
          <p:nvSpPr>
            <p:cNvPr id="47" name="TextBox 46"/>
            <p:cNvSpPr txBox="1"/>
            <p:nvPr/>
          </p:nvSpPr>
          <p:spPr>
            <a:xfrm>
              <a:off x="872781" y="2248147"/>
              <a:ext cx="13715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definition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172498" y="1696922"/>
              <a:ext cx="765039" cy="293601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Up Arrow 48"/>
            <p:cNvSpPr/>
            <p:nvPr/>
          </p:nvSpPr>
          <p:spPr bwMode="auto">
            <a:xfrm>
              <a:off x="146154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0" name="TextBox 3"/>
          <p:cNvSpPr txBox="1">
            <a:spLocks noChangeArrowheads="1"/>
          </p:cNvSpPr>
          <p:nvPr/>
        </p:nvSpPr>
        <p:spPr bwMode="auto">
          <a:xfrm>
            <a:off x="823001" y="3520439"/>
            <a:ext cx="74986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Species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Cu1O1 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743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Phase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822325" y="1382476"/>
            <a:ext cx="8047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 Liquid % 1 1 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600" dirty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45201" y="1417342"/>
            <a:ext cx="1188707" cy="937250"/>
            <a:chOff x="576113" y="1680229"/>
            <a:chExt cx="1188707" cy="937250"/>
          </a:xfrm>
        </p:grpSpPr>
        <p:sp>
          <p:nvSpPr>
            <p:cNvPr id="6" name="TextBox 5"/>
            <p:cNvSpPr txBox="1"/>
            <p:nvPr/>
          </p:nvSpPr>
          <p:spPr>
            <a:xfrm>
              <a:off x="57611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804716" y="1680229"/>
              <a:ext cx="723887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1071408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549435" y="1404642"/>
            <a:ext cx="955029" cy="1960858"/>
            <a:chOff x="1435133" y="1511228"/>
            <a:chExt cx="955029" cy="1960858"/>
          </a:xfrm>
        </p:grpSpPr>
        <p:sp>
          <p:nvSpPr>
            <p:cNvPr id="10" name="TextBox 9"/>
            <p:cNvSpPr txBox="1"/>
            <p:nvPr/>
          </p:nvSpPr>
          <p:spPr>
            <a:xfrm>
              <a:off x="1435133" y="2825755"/>
              <a:ext cx="955029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phase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498630" y="1511228"/>
              <a:ext cx="827524" cy="308607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Up Arrow 11"/>
            <p:cNvSpPr/>
            <p:nvPr/>
          </p:nvSpPr>
          <p:spPr bwMode="auto">
            <a:xfrm>
              <a:off x="1821207" y="1813576"/>
              <a:ext cx="170650" cy="1012179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06159" y="1417342"/>
            <a:ext cx="1460012" cy="1197556"/>
            <a:chOff x="834681" y="1696922"/>
            <a:chExt cx="1460012" cy="1197556"/>
          </a:xfrm>
        </p:grpSpPr>
        <p:sp>
          <p:nvSpPr>
            <p:cNvPr id="14" name="TextBox 13"/>
            <p:cNvSpPr txBox="1"/>
            <p:nvPr/>
          </p:nvSpPr>
          <p:spPr>
            <a:xfrm>
              <a:off x="834681" y="2248147"/>
              <a:ext cx="1460012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</a:t>
              </a:r>
              <a:r>
                <a:rPr lang="en-US" b="1" dirty="0" smtClean="0">
                  <a:solidFill>
                    <a:srgbClr val="00B050"/>
                  </a:solidFill>
                </a:rPr>
                <a:t>umber of</a:t>
              </a:r>
            </a:p>
            <a:p>
              <a:pPr algn="ctr"/>
              <a:r>
                <a:rPr lang="en-US" b="1" dirty="0" err="1" smtClean="0">
                  <a:solidFill>
                    <a:srgbClr val="00B050"/>
                  </a:solidFill>
                </a:rPr>
                <a:t>sublattices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461547" y="1696922"/>
              <a:ext cx="182878" cy="278899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Up Arrow 15"/>
            <p:cNvSpPr/>
            <p:nvPr/>
          </p:nvSpPr>
          <p:spPr bwMode="auto">
            <a:xfrm>
              <a:off x="146154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64764" y="1404643"/>
            <a:ext cx="1371585" cy="2717769"/>
            <a:chOff x="1234474" y="1511229"/>
            <a:chExt cx="1371585" cy="2717769"/>
          </a:xfrm>
        </p:grpSpPr>
        <p:sp>
          <p:nvSpPr>
            <p:cNvPr id="18" name="TextBox 17"/>
            <p:cNvSpPr txBox="1"/>
            <p:nvPr/>
          </p:nvSpPr>
          <p:spPr>
            <a:xfrm>
              <a:off x="1234474" y="3582667"/>
              <a:ext cx="1371585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B050"/>
                  </a:solidFill>
                </a:rPr>
                <a:t>s</a:t>
              </a:r>
              <a:r>
                <a:rPr lang="en-US" b="1" dirty="0" err="1" smtClean="0">
                  <a:solidFill>
                    <a:srgbClr val="00B050"/>
                  </a:solidFill>
                </a:rPr>
                <a:t>ublattice</a:t>
              </a:r>
              <a:r>
                <a:rPr lang="en-US" b="1" dirty="0" smtClean="0">
                  <a:solidFill>
                    <a:srgbClr val="00B050"/>
                  </a:solidFill>
                </a:rPr>
                <a:t> size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811046" y="1511229"/>
              <a:ext cx="218439" cy="309876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Up Arrow 19"/>
            <p:cNvSpPr/>
            <p:nvPr/>
          </p:nvSpPr>
          <p:spPr bwMode="auto">
            <a:xfrm>
              <a:off x="1821207" y="1813576"/>
              <a:ext cx="208278" cy="1769091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15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Constituent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822325" y="1382476"/>
            <a:ext cx="80470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Constituent 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Liquid :</a:t>
            </a:r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Al,Mg,Zn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:!</a:t>
            </a:r>
          </a:p>
          <a:p>
            <a:pPr marL="0" indent="0" eaLnBrk="1" hangingPunct="1"/>
            <a:endParaRPr lang="en-US" altLang="en-US" sz="2400" b="1" dirty="0" smtClean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07765" y="1417342"/>
            <a:ext cx="1503660" cy="937250"/>
            <a:chOff x="426257" y="1680229"/>
            <a:chExt cx="1503660" cy="937250"/>
          </a:xfrm>
        </p:grpSpPr>
        <p:sp>
          <p:nvSpPr>
            <p:cNvPr id="6" name="TextBox 5"/>
            <p:cNvSpPr txBox="1"/>
            <p:nvPr/>
          </p:nvSpPr>
          <p:spPr>
            <a:xfrm>
              <a:off x="57611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426257" y="1680229"/>
              <a:ext cx="1503660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Up Arrow 7"/>
            <p:cNvSpPr/>
            <p:nvPr/>
          </p:nvSpPr>
          <p:spPr bwMode="auto">
            <a:xfrm>
              <a:off x="1071408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73325" y="1391942"/>
            <a:ext cx="955029" cy="1960858"/>
            <a:chOff x="1435133" y="1511228"/>
            <a:chExt cx="955029" cy="1960858"/>
          </a:xfrm>
        </p:grpSpPr>
        <p:sp>
          <p:nvSpPr>
            <p:cNvPr id="10" name="TextBox 9"/>
            <p:cNvSpPr txBox="1"/>
            <p:nvPr/>
          </p:nvSpPr>
          <p:spPr>
            <a:xfrm>
              <a:off x="1435133" y="2825755"/>
              <a:ext cx="955029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phase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498630" y="1511228"/>
              <a:ext cx="827524" cy="308607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Up Arrow 11"/>
            <p:cNvSpPr/>
            <p:nvPr/>
          </p:nvSpPr>
          <p:spPr bwMode="auto">
            <a:xfrm>
              <a:off x="1821207" y="1813576"/>
              <a:ext cx="170650" cy="1012179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0715" y="1404642"/>
            <a:ext cx="1630190" cy="1239522"/>
            <a:chOff x="745781" y="1654956"/>
            <a:chExt cx="1630190" cy="1239522"/>
          </a:xfrm>
        </p:grpSpPr>
        <p:sp>
          <p:nvSpPr>
            <p:cNvPr id="14" name="TextBox 13"/>
            <p:cNvSpPr txBox="1"/>
            <p:nvPr/>
          </p:nvSpPr>
          <p:spPr>
            <a:xfrm>
              <a:off x="745781" y="2248147"/>
              <a:ext cx="163019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</a:t>
              </a:r>
              <a:r>
                <a:rPr lang="en-US" b="1" dirty="0" smtClean="0">
                  <a:solidFill>
                    <a:srgbClr val="00B050"/>
                  </a:solidFill>
                </a:rPr>
                <a:t>onstituents on </a:t>
              </a:r>
              <a:r>
                <a:rPr lang="en-US" b="1" dirty="0" err="1" smtClean="0">
                  <a:solidFill>
                    <a:srgbClr val="00B050"/>
                  </a:solidFill>
                </a:rPr>
                <a:t>sublattice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042487" y="1654956"/>
              <a:ext cx="1024079" cy="307338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Up Arrow 15"/>
            <p:cNvSpPr/>
            <p:nvPr/>
          </p:nvSpPr>
          <p:spPr bwMode="auto">
            <a:xfrm>
              <a:off x="146154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6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6096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3600" dirty="0" smtClean="0">
                <a:solidFill>
                  <a:srgbClr val="0000C8"/>
                </a:solidFill>
                <a:latin typeface="Bookman Old Style" pitchFamily="18" charset="0"/>
                <a:ea typeface="宋体" pitchFamily="2" charset="-122"/>
                <a:cs typeface="Times New Roman" pitchFamily="18" charset="0"/>
              </a:rPr>
              <a:t>Parameter</a:t>
            </a:r>
            <a:endParaRPr lang="en-US" altLang="ko-KR" sz="3600" dirty="0" smtClean="0">
              <a:solidFill>
                <a:srgbClr val="0000C8"/>
              </a:solidFill>
              <a:ea typeface="Gulim" pitchFamily="34" charset="-127"/>
              <a:cs typeface="Times New Roman" pitchFamily="18" charset="0"/>
            </a:endParaRPr>
          </a:p>
        </p:txBody>
      </p:sp>
      <p:sp>
        <p:nvSpPr>
          <p:cNvPr id="512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6981825" y="6553200"/>
            <a:ext cx="2133600" cy="3048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6D106C1-9009-4054-B919-C2DB9E39C47B}" type="slidenum">
              <a:rPr lang="ko-KR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ko-KR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TextBox 3"/>
          <p:cNvSpPr txBox="1">
            <a:spLocks noChangeArrowheads="1"/>
          </p:cNvSpPr>
          <p:nvPr/>
        </p:nvSpPr>
        <p:spPr bwMode="auto">
          <a:xfrm>
            <a:off x="640123" y="1143025"/>
            <a:ext cx="80470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Phase Liquid % 1 1 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Constituent Liquid :</a:t>
            </a:r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Al,Mg,Zn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:!</a:t>
            </a:r>
          </a:p>
          <a:p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 G(Liquid,Al;0)  298.15 +</a:t>
            </a:r>
            <a:r>
              <a:rPr lang="en-US" sz="1600" dirty="0" err="1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GLIQAl</a:t>
            </a:r>
            <a:r>
              <a:rPr lang="en-US" sz="1600" dirty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3000 N </a:t>
            </a:r>
            <a:r>
              <a:rPr lang="en-US" sz="1600" dirty="0" smtClean="0">
                <a:solidFill>
                  <a:srgbClr val="0000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sz="1600" dirty="0">
              <a:solidFill>
                <a:srgbClr val="0000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8226" y="1691659"/>
            <a:ext cx="1229343" cy="937250"/>
            <a:chOff x="553257" y="1680229"/>
            <a:chExt cx="1229343" cy="937250"/>
          </a:xfrm>
        </p:grpSpPr>
        <p:sp>
          <p:nvSpPr>
            <p:cNvPr id="9" name="TextBox 8"/>
            <p:cNvSpPr txBox="1"/>
            <p:nvPr/>
          </p:nvSpPr>
          <p:spPr>
            <a:xfrm>
              <a:off x="576113" y="2248147"/>
              <a:ext cx="118870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keyword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53257" y="1680229"/>
              <a:ext cx="1229343" cy="270933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Up Arrow 10"/>
            <p:cNvSpPr/>
            <p:nvPr/>
          </p:nvSpPr>
          <p:spPr bwMode="auto">
            <a:xfrm>
              <a:off x="1071408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41238" y="1668798"/>
            <a:ext cx="1674073" cy="2283293"/>
            <a:chOff x="995716" y="1511228"/>
            <a:chExt cx="1841480" cy="2283293"/>
          </a:xfrm>
        </p:grpSpPr>
        <p:sp>
          <p:nvSpPr>
            <p:cNvPr id="13" name="TextBox 12"/>
            <p:cNvSpPr txBox="1"/>
            <p:nvPr/>
          </p:nvSpPr>
          <p:spPr>
            <a:xfrm>
              <a:off x="995716" y="3425189"/>
              <a:ext cx="184148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constituent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773711" y="1511228"/>
              <a:ext cx="292813" cy="312402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Up Arrow 14"/>
            <p:cNvSpPr/>
            <p:nvPr/>
          </p:nvSpPr>
          <p:spPr bwMode="auto">
            <a:xfrm>
              <a:off x="1821207" y="1813576"/>
              <a:ext cx="170650" cy="1614295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84895" y="1678959"/>
            <a:ext cx="1010873" cy="1252222"/>
            <a:chOff x="1055187" y="1654956"/>
            <a:chExt cx="1010873" cy="1252222"/>
          </a:xfrm>
        </p:grpSpPr>
        <p:sp>
          <p:nvSpPr>
            <p:cNvPr id="17" name="TextBox 16"/>
            <p:cNvSpPr txBox="1"/>
            <p:nvPr/>
          </p:nvSpPr>
          <p:spPr>
            <a:xfrm>
              <a:off x="1055187" y="2260847"/>
              <a:ext cx="1010873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Phase name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156787" y="1654956"/>
              <a:ext cx="807673" cy="307338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Up Arrow 18"/>
            <p:cNvSpPr/>
            <p:nvPr/>
          </p:nvSpPr>
          <p:spPr bwMode="auto">
            <a:xfrm>
              <a:off x="1461547" y="1975822"/>
              <a:ext cx="182878" cy="274317"/>
            </a:xfrm>
            <a:prstGeom prst="upArrow">
              <a:avLst/>
            </a:prstGeom>
            <a:solidFill>
              <a:srgbClr val="99FF33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38614" y="1653559"/>
            <a:ext cx="1371585" cy="1775441"/>
            <a:chOff x="1338614" y="2085498"/>
            <a:chExt cx="1371585" cy="1775441"/>
          </a:xfrm>
        </p:grpSpPr>
        <p:sp>
          <p:nvSpPr>
            <p:cNvPr id="21" name="TextBox 20"/>
            <p:cNvSpPr txBox="1"/>
            <p:nvPr/>
          </p:nvSpPr>
          <p:spPr>
            <a:xfrm>
              <a:off x="1338614" y="3491607"/>
              <a:ext cx="13715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type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35507" y="2085498"/>
              <a:ext cx="218439" cy="309876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Up Arrow 22"/>
            <p:cNvSpPr/>
            <p:nvPr/>
          </p:nvSpPr>
          <p:spPr bwMode="auto">
            <a:xfrm>
              <a:off x="1945668" y="2400545"/>
              <a:ext cx="139227" cy="1103761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98442" y="1691516"/>
            <a:ext cx="1841480" cy="1837720"/>
            <a:chOff x="995716" y="1511228"/>
            <a:chExt cx="1841480" cy="1837720"/>
          </a:xfrm>
        </p:grpSpPr>
        <p:sp>
          <p:nvSpPr>
            <p:cNvPr id="26" name="TextBox 25"/>
            <p:cNvSpPr txBox="1"/>
            <p:nvPr/>
          </p:nvSpPr>
          <p:spPr>
            <a:xfrm>
              <a:off x="995716" y="2702617"/>
              <a:ext cx="1841480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p</a:t>
              </a:r>
              <a:r>
                <a:rPr lang="en-US" b="1" dirty="0" smtClean="0">
                  <a:solidFill>
                    <a:srgbClr val="00B050"/>
                  </a:solidFill>
                </a:rPr>
                <a:t>ower index </a:t>
              </a:r>
            </a:p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of interaction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777521" y="1511228"/>
              <a:ext cx="218932" cy="294624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Up Arrow 27"/>
            <p:cNvSpPr/>
            <p:nvPr/>
          </p:nvSpPr>
          <p:spPr bwMode="auto">
            <a:xfrm>
              <a:off x="1821207" y="1813576"/>
              <a:ext cx="103880" cy="889041"/>
            </a:xfrm>
            <a:prstGeom prst="upArrow">
              <a:avLst/>
            </a:prstGeom>
            <a:solidFill>
              <a:srgbClr val="00B050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10010" y="1691659"/>
            <a:ext cx="2890488" cy="1047505"/>
            <a:chOff x="878880" y="2085498"/>
            <a:chExt cx="2890488" cy="1047505"/>
          </a:xfrm>
        </p:grpSpPr>
        <p:sp>
          <p:nvSpPr>
            <p:cNvPr id="30" name="TextBox 29"/>
            <p:cNvSpPr txBox="1"/>
            <p:nvPr/>
          </p:nvSpPr>
          <p:spPr>
            <a:xfrm>
              <a:off x="1630714" y="2763671"/>
              <a:ext cx="137158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B050"/>
                  </a:solidFill>
                </a:rPr>
                <a:t>function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878880" y="2085498"/>
              <a:ext cx="2890488" cy="209108"/>
            </a:xfrm>
            <a:prstGeom prst="rect">
              <a:avLst/>
            </a:prstGeom>
            <a:noFill/>
            <a:ln w="25400" cap="flat" cmpd="sng" algn="ctr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Up Arrow 31"/>
            <p:cNvSpPr/>
            <p:nvPr/>
          </p:nvSpPr>
          <p:spPr bwMode="auto">
            <a:xfrm>
              <a:off x="2232680" y="2294605"/>
              <a:ext cx="165102" cy="491927"/>
            </a:xfrm>
            <a:prstGeom prst="upArrow">
              <a:avLst/>
            </a:prstGeom>
            <a:solidFill>
              <a:srgbClr val="CC00FF"/>
            </a:solidFill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182978" y="5336730"/>
                <a:ext cx="6036974" cy="432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rgbClr val="0000C8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GLIQAl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𝑚𝑜𝑙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(298.15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≤3000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978" y="5336730"/>
                <a:ext cx="6036974" cy="432426"/>
              </a:xfrm>
              <a:prstGeom prst="rect">
                <a:avLst/>
              </a:prstGeom>
              <a:blipFill rotWithShape="1">
                <a:blip r:embed="rId3"/>
                <a:stretch>
                  <a:fillRect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3001" y="4434829"/>
                <a:ext cx="1380634" cy="4324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𝐴𝑙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𝐴𝑙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𝐿𝑖𝑞𝑢𝑖𝑑</m:t>
                        </m:r>
                        <m:r>
                          <a:rPr lang="en-US" i="1">
                            <a:latin typeface="Cambria Math"/>
                          </a:rPr>
                          <m:t>,0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4434829"/>
                <a:ext cx="1380634" cy="432426"/>
              </a:xfrm>
              <a:prstGeom prst="rect">
                <a:avLst/>
              </a:prstGeom>
              <a:blipFill rotWithShape="1">
                <a:blip r:embed="rId4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800649" y="4892024"/>
            <a:ext cx="194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2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Tru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76"/>
  <p:tag name="DEFAULTHEIGHT" val="385"/>
</p:tagLst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37126</TotalTime>
  <Words>1218</Words>
  <Application>Microsoft Office PowerPoint</Application>
  <PresentationFormat>On-screen Show (4:3)</PresentationFormat>
  <Paragraphs>194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sample</vt:lpstr>
      <vt:lpstr>PowerPoint Presentation</vt:lpstr>
      <vt:lpstr>Element</vt:lpstr>
      <vt:lpstr>Function</vt:lpstr>
      <vt:lpstr>Function (multiple ranges)</vt:lpstr>
      <vt:lpstr>Type Defintion</vt:lpstr>
      <vt:lpstr>Species</vt:lpstr>
      <vt:lpstr>Phase</vt:lpstr>
      <vt:lpstr>Constituent</vt:lpstr>
      <vt:lpstr>Parameter</vt:lpstr>
      <vt:lpstr>Parameter</vt:lpstr>
      <vt:lpstr>Parameter</vt:lpstr>
      <vt:lpstr>Parameter</vt:lpstr>
      <vt:lpstr>Parameter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CompuTherm</dc:creator>
  <cp:lastModifiedBy>shuanglin</cp:lastModifiedBy>
  <cp:revision>1958</cp:revision>
  <cp:lastPrinted>2015-04-07T15:32:40Z</cp:lastPrinted>
  <dcterms:created xsi:type="dcterms:W3CDTF">2004-12-03T22:06:47Z</dcterms:created>
  <dcterms:modified xsi:type="dcterms:W3CDTF">2015-06-02T21:30:05Z</dcterms:modified>
</cp:coreProperties>
</file>