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264" r:id="rId6"/>
    <p:sldId id="258" r:id="rId7"/>
    <p:sldId id="265" r:id="rId8"/>
    <p:sldId id="259" r:id="rId9"/>
    <p:sldId id="266" r:id="rId10"/>
    <p:sldId id="260" r:id="rId11"/>
    <p:sldId id="267" r:id="rId12"/>
    <p:sldId id="268" r:id="rId13"/>
    <p:sldId id="269" r:id="rId14"/>
  </p:sldIdLst>
  <p:sldSz cx="12192000" cy="6858000"/>
  <p:notesSz cx="6858000" cy="9144000"/>
  <p:embeddedFontLst>
    <p:embeddedFont>
      <p:font typeface="Calibri" panose="020F0502020204030204"/>
      <p:regular r:id="rId18"/>
    </p:embeddedFont>
    <p:embeddedFont>
      <p:font typeface="Calibri" panose="020F0502020204030204" pitchFamily="34" charset="0"/>
      <p:regular r:id="rId19"/>
      <p:bold r:id="rId20"/>
      <p:italic r:id="rId21"/>
      <p:boldItalic r:id="rId22"/>
    </p:embeddedFont>
    <p:embeddedFont>
      <p:font typeface="Quattrocento Sans" panose="020B0502050000020003"/>
      <p:regular r:id="rId23"/>
    </p:embeddedFont>
    <p:embeddedFont>
      <p:font typeface="Roboto" panose="0200000000000000000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font" Target="fonts/font10.fntdata"/><Relationship Id="rId26" Type="http://schemas.openxmlformats.org/officeDocument/2006/relationships/font" Target="fonts/font9.fntdata"/><Relationship Id="rId25" Type="http://schemas.openxmlformats.org/officeDocument/2006/relationships/font" Target="fonts/font8.fntdata"/><Relationship Id="rId24" Type="http://schemas.openxmlformats.org/officeDocument/2006/relationships/font" Target="fonts/font7.fntdata"/><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9"/>
        <p:cNvGrpSpPr/>
        <p:nvPr/>
      </p:nvGrpSpPr>
      <p:grpSpPr>
        <a:xfrm>
          <a:off x="0" y="0"/>
          <a:ext cx="0" cy="0"/>
          <a:chOff x="0" y="0"/>
          <a:chExt cx="0" cy="0"/>
        </a:xfrm>
      </p:grpSpPr>
      <p:sp>
        <p:nvSpPr>
          <p:cNvPr id="100" name="Google Shape;10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1" name="Google Shape;10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3"/>
        <p:cNvGrpSpPr/>
        <p:nvPr/>
      </p:nvGrpSpPr>
      <p:grpSpPr>
        <a:xfrm>
          <a:off x="0" y="0"/>
          <a:ext cx="0" cy="0"/>
          <a:chOff x="0" y="0"/>
          <a:chExt cx="0" cy="0"/>
        </a:xfrm>
      </p:grpSpPr>
      <p:sp>
        <p:nvSpPr>
          <p:cNvPr id="134" name="Google Shape;134;g11e4c8003d5_2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5" name="Google Shape;135;g11e4c8003d5_2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9"/>
        <p:cNvGrpSpPr/>
        <p:nvPr/>
      </p:nvGrpSpPr>
      <p:grpSpPr>
        <a:xfrm>
          <a:off x="0" y="0"/>
          <a:ext cx="0" cy="0"/>
          <a:chOff x="0" y="0"/>
          <a:chExt cx="0" cy="0"/>
        </a:xfrm>
      </p:grpSpPr>
      <p:sp>
        <p:nvSpPr>
          <p:cNvPr id="110" name="Google Shape;110;g11e4c8003d5_2_10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1" name="Google Shape;111;g11e4c8003d5_2_1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7" name="Google Shape;11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6" name="Google Shape;12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6" name="Google Shape;12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6" name="Google Shape;12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3"/>
        <p:cNvGrpSpPr/>
        <p:nvPr/>
      </p:nvGrpSpPr>
      <p:grpSpPr>
        <a:xfrm>
          <a:off x="0" y="0"/>
          <a:ext cx="0" cy="0"/>
          <a:chOff x="0" y="0"/>
          <a:chExt cx="0" cy="0"/>
        </a:xfrm>
      </p:grpSpPr>
      <p:sp>
        <p:nvSpPr>
          <p:cNvPr id="134" name="Google Shape;134;g11e4c8003d5_2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5" name="Google Shape;135;g11e4c8003d5_2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3"/>
        <p:cNvGrpSpPr/>
        <p:nvPr/>
      </p:nvGrpSpPr>
      <p:grpSpPr>
        <a:xfrm>
          <a:off x="0" y="0"/>
          <a:ext cx="0" cy="0"/>
          <a:chOff x="0" y="0"/>
          <a:chExt cx="0" cy="0"/>
        </a:xfrm>
      </p:grpSpPr>
      <p:sp>
        <p:nvSpPr>
          <p:cNvPr id="134" name="Google Shape;134;g11e4c8003d5_2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5" name="Google Shape;135;g11e4c8003d5_2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3"/>
        <p:cNvGrpSpPr/>
        <p:nvPr/>
      </p:nvGrpSpPr>
      <p:grpSpPr>
        <a:xfrm>
          <a:off x="0" y="0"/>
          <a:ext cx="0" cy="0"/>
          <a:chOff x="0" y="0"/>
          <a:chExt cx="0" cy="0"/>
        </a:xfrm>
      </p:grpSpPr>
      <p:sp>
        <p:nvSpPr>
          <p:cNvPr id="134" name="Google Shape;134;g11e4c8003d5_2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5" name="Google Shape;135;g11e4c8003d5_2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6"/>
        <p:cNvGrpSpPr/>
        <p:nvPr/>
      </p:nvGrpSpPr>
      <p:grpSpPr>
        <a:xfrm>
          <a:off x="0" y="0"/>
          <a:ext cx="0" cy="0"/>
          <a:chOff x="0" y="0"/>
          <a:chExt cx="0" cy="0"/>
        </a:xfrm>
      </p:grpSpPr>
      <p:sp>
        <p:nvSpPr>
          <p:cNvPr id="17" name="Google Shape;17;p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6" name="Google Shape;7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2" name="Google Shape;8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92"/>
        <p:cNvGrpSpPr/>
        <p:nvPr/>
      </p:nvGrpSpPr>
      <p:grpSpPr>
        <a:xfrm>
          <a:off x="0" y="0"/>
          <a:ext cx="0" cy="0"/>
          <a:chOff x="0" y="0"/>
          <a:chExt cx="0" cy="0"/>
        </a:xfrm>
      </p:grpSpPr>
      <p:sp>
        <p:nvSpPr>
          <p:cNvPr id="93" name="Google Shape;93;p7"/>
          <p:cNvSpPr txBox="1">
            <a:spLocks noGrp="1"/>
          </p:cNvSpPr>
          <p:nvPr>
            <p:ph type="title"/>
          </p:nvPr>
        </p:nvSpPr>
        <p:spPr>
          <a:xfrm>
            <a:off x="834260" y="462455"/>
            <a:ext cx="10515600" cy="8222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D24726"/>
              </a:buClr>
              <a:buSzPts val="3600"/>
              <a:buFont typeface="Quattrocento Sans" panose="020B0502050000020003"/>
              <a:buNone/>
              <a:defRPr sz="3600">
                <a:solidFill>
                  <a:srgbClr val="D24726"/>
                </a:solidFill>
                <a:latin typeface="Quattrocento Sans" panose="020B0502050000020003"/>
                <a:ea typeface="Quattrocento Sans" panose="020B0502050000020003"/>
                <a:cs typeface="Quattrocento Sans" panose="020B0502050000020003"/>
                <a:sym typeface="Quattrocento Sans" panose="020B0502050000020003"/>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7"/>
          <p:cNvSpPr txBox="1">
            <a:spLocks noGrp="1"/>
          </p:cNvSpPr>
          <p:nvPr>
            <p:ph type="body" idx="1"/>
          </p:nvPr>
        </p:nvSpPr>
        <p:spPr>
          <a:xfrm>
            <a:off x="838200" y="1625936"/>
            <a:ext cx="10515600" cy="4351338"/>
          </a:xfrm>
          <a:prstGeom prst="rect">
            <a:avLst/>
          </a:prstGeom>
          <a:noFill/>
          <a:ln>
            <a:noFill/>
          </a:ln>
        </p:spPr>
        <p:txBody>
          <a:bodyPr spcFirstLastPara="1" wrap="square" lIns="91425" tIns="45700" rIns="91425" bIns="45700" anchor="t" anchorCtr="0">
            <a:normAutofit/>
          </a:bodyPr>
          <a:lstStyle>
            <a:lvl1pPr marL="457200" lvl="0" indent="-317500" algn="l">
              <a:lnSpc>
                <a:spcPct val="90000"/>
              </a:lnSpc>
              <a:spcBef>
                <a:spcPts val="1000"/>
              </a:spcBef>
              <a:spcAft>
                <a:spcPts val="0"/>
              </a:spcAft>
              <a:buClr>
                <a:srgbClr val="595959"/>
              </a:buClr>
              <a:buSzPts val="1400"/>
              <a:buChar char="•"/>
              <a:defRPr sz="1400">
                <a:solidFill>
                  <a:srgbClr val="595959"/>
                </a:solidFill>
                <a:latin typeface="Quattrocento Sans" panose="020B0502050000020003"/>
                <a:ea typeface="Quattrocento Sans" panose="020B0502050000020003"/>
                <a:cs typeface="Quattrocento Sans" panose="020B0502050000020003"/>
                <a:sym typeface="Quattrocento Sans" panose="020B0502050000020003"/>
              </a:defRPr>
            </a:lvl1pPr>
            <a:lvl2pPr marL="914400" lvl="1" indent="-304800" algn="l">
              <a:lnSpc>
                <a:spcPct val="90000"/>
              </a:lnSpc>
              <a:spcBef>
                <a:spcPts val="500"/>
              </a:spcBef>
              <a:spcAft>
                <a:spcPts val="0"/>
              </a:spcAft>
              <a:buClr>
                <a:srgbClr val="595959"/>
              </a:buClr>
              <a:buSzPts val="1200"/>
              <a:buChar char="•"/>
              <a:defRPr sz="1200">
                <a:solidFill>
                  <a:srgbClr val="595959"/>
                </a:solidFill>
                <a:latin typeface="Quattrocento Sans" panose="020B0502050000020003"/>
                <a:ea typeface="Quattrocento Sans" panose="020B0502050000020003"/>
                <a:cs typeface="Quattrocento Sans" panose="020B0502050000020003"/>
                <a:sym typeface="Quattrocento Sans" panose="020B0502050000020003"/>
              </a:defRPr>
            </a:lvl2pPr>
            <a:lvl3pPr marL="1371600" lvl="2" indent="-304800" algn="l">
              <a:lnSpc>
                <a:spcPct val="90000"/>
              </a:lnSpc>
              <a:spcBef>
                <a:spcPts val="500"/>
              </a:spcBef>
              <a:spcAft>
                <a:spcPts val="0"/>
              </a:spcAft>
              <a:buClr>
                <a:srgbClr val="595959"/>
              </a:buClr>
              <a:buSzPts val="1200"/>
              <a:buChar char="•"/>
              <a:defRPr sz="1200">
                <a:solidFill>
                  <a:srgbClr val="595959"/>
                </a:solidFill>
                <a:latin typeface="Quattrocento Sans" panose="020B0502050000020003"/>
                <a:ea typeface="Quattrocento Sans" panose="020B0502050000020003"/>
                <a:cs typeface="Quattrocento Sans" panose="020B0502050000020003"/>
                <a:sym typeface="Quattrocento Sans" panose="020B0502050000020003"/>
              </a:defRPr>
            </a:lvl3pPr>
            <a:lvl4pPr marL="1828800" lvl="3" indent="-304800" algn="l">
              <a:lnSpc>
                <a:spcPct val="90000"/>
              </a:lnSpc>
              <a:spcBef>
                <a:spcPts val="500"/>
              </a:spcBef>
              <a:spcAft>
                <a:spcPts val="0"/>
              </a:spcAft>
              <a:buClr>
                <a:srgbClr val="595959"/>
              </a:buClr>
              <a:buSzPts val="1200"/>
              <a:buChar char="•"/>
              <a:defRPr sz="1200">
                <a:solidFill>
                  <a:srgbClr val="595959"/>
                </a:solidFill>
                <a:latin typeface="Quattrocento Sans" panose="020B0502050000020003"/>
                <a:ea typeface="Quattrocento Sans" panose="020B0502050000020003"/>
                <a:cs typeface="Quattrocento Sans" panose="020B0502050000020003"/>
                <a:sym typeface="Quattrocento Sans" panose="020B0502050000020003"/>
              </a:defRPr>
            </a:lvl4pPr>
            <a:lvl5pPr marL="2286000" lvl="4" indent="-304800" algn="l">
              <a:lnSpc>
                <a:spcPct val="90000"/>
              </a:lnSpc>
              <a:spcBef>
                <a:spcPts val="500"/>
              </a:spcBef>
              <a:spcAft>
                <a:spcPts val="0"/>
              </a:spcAft>
              <a:buClr>
                <a:srgbClr val="595959"/>
              </a:buClr>
              <a:buSzPts val="1200"/>
              <a:buChar char="•"/>
              <a:defRPr sz="1200">
                <a:solidFill>
                  <a:srgbClr val="595959"/>
                </a:solidFill>
                <a:latin typeface="Quattrocento Sans" panose="020B0502050000020003"/>
                <a:ea typeface="Quattrocento Sans" panose="020B0502050000020003"/>
                <a:cs typeface="Quattrocento Sans" panose="020B0502050000020003"/>
                <a:sym typeface="Quattrocento Sans" panose="020B0502050000020003"/>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5" name="Google Shape;95;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cxnSp>
        <p:nvCxnSpPr>
          <p:cNvPr id="98" name="Google Shape;98;p7"/>
          <p:cNvCxnSpPr/>
          <p:nvPr/>
        </p:nvCxnSpPr>
        <p:spPr>
          <a:xfrm>
            <a:off x="952500" y="1284718"/>
            <a:ext cx="10363200" cy="0"/>
          </a:xfrm>
          <a:prstGeom prst="straightConnector1">
            <a:avLst/>
          </a:prstGeom>
          <a:noFill/>
          <a:ln w="12700" cap="flat" cmpd="sng">
            <a:solidFill>
              <a:srgbClr val="A5A5A5"/>
            </a:solidFill>
            <a:prstDash val="solid"/>
            <a:miter lim="800000"/>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2"/>
        <p:cNvGrpSpPr/>
        <p:nvPr/>
      </p:nvGrpSpPr>
      <p:grpSpPr>
        <a:xfrm>
          <a:off x="0" y="0"/>
          <a:ext cx="0" cy="0"/>
          <a:chOff x="0" y="0"/>
          <a:chExt cx="0" cy="0"/>
        </a:xfrm>
      </p:grpSpPr>
      <p:sp>
        <p:nvSpPr>
          <p:cNvPr id="23" name="Google Shape;23;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5" name="Google Shape;2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8"/>
        <p:cNvGrpSpPr/>
        <p:nvPr/>
      </p:nvGrpSpPr>
      <p:grpSpPr>
        <a:xfrm>
          <a:off x="0" y="0"/>
          <a:ext cx="0" cy="0"/>
          <a:chOff x="0" y="0"/>
          <a:chExt cx="0" cy="0"/>
        </a:xfrm>
      </p:grpSpPr>
      <p:sp>
        <p:nvSpPr>
          <p:cNvPr id="29" name="Google Shape;29;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7" name="Google Shape;37;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8" name="Google Shape;3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1"/>
        <p:cNvGrpSpPr/>
        <p:nvPr/>
      </p:nvGrpSpPr>
      <p:grpSpPr>
        <a:xfrm>
          <a:off x="0" y="0"/>
          <a:ext cx="0" cy="0"/>
          <a:chOff x="0" y="0"/>
          <a:chExt cx="0" cy="0"/>
        </a:xfrm>
      </p:grpSpPr>
      <p:sp>
        <p:nvSpPr>
          <p:cNvPr id="42" name="Google Shape;42;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4" name="Google Shape;44;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5" name="Google Shape;45;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6" name="Google Shape;46;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7" name="Google Shape;4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5"/>
        <p:cNvGrpSpPr/>
        <p:nvPr/>
      </p:nvGrpSpPr>
      <p:grpSpPr>
        <a:xfrm>
          <a:off x="0" y="0"/>
          <a:ext cx="0" cy="0"/>
          <a:chOff x="0" y="0"/>
          <a:chExt cx="0" cy="0"/>
        </a:xfrm>
      </p:grpSpPr>
      <p:sp>
        <p:nvSpPr>
          <p:cNvPr id="56" name="Google Shape;5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2" name="Google Shape;62;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3" name="Google Shape;6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5"/>
          <p:cNvSpPr>
            <a:spLocks noGrp="1"/>
          </p:cNvSpPr>
          <p:nvPr>
            <p:ph type="pic" idx="2"/>
          </p:nvPr>
        </p:nvSpPr>
        <p:spPr>
          <a:xfrm>
            <a:off x="5183188" y="987425"/>
            <a:ext cx="6172200" cy="4873625"/>
          </a:xfrm>
          <a:prstGeom prst="rect">
            <a:avLst/>
          </a:prstGeom>
          <a:noFill/>
          <a:ln>
            <a:noFill/>
          </a:ln>
        </p:spPr>
      </p:sp>
      <p:sp>
        <p:nvSpPr>
          <p:cNvPr id="69" name="Google Shape;69;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0" name="Google Shape;7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
        <p:nvSpPr>
          <p:cNvPr id="15" name="Google Shape;15;p4" descr="{&quot;HashCode&quot;:-867397190,&quot;Placement&quot;:&quot;Footer&quot;,&quot;Top&quot;:522.0343,&quot;Left&quot;:921.883362,&quot;SlideWidth&quot;:960,&quot;SlideHeight&quot;:540}"/>
          <p:cNvSpPr txBox="1"/>
          <p:nvPr/>
        </p:nvSpPr>
        <p:spPr>
          <a:xfrm>
            <a:off x="11707919" y="6629836"/>
            <a:ext cx="484082" cy="228163"/>
          </a:xfrm>
          <a:prstGeom prst="rect">
            <a:avLst/>
          </a:prstGeom>
          <a:noFill/>
          <a:ln>
            <a:noFill/>
          </a:ln>
        </p:spPr>
        <p:txBody>
          <a:bodyPr spcFirstLastPara="1" wrap="square" lIns="0" tIns="0" rIns="0" bIns="0" anchor="ctr" anchorCtr="1">
            <a:spAutoFit/>
          </a:bodyPr>
          <a:lstStyle/>
          <a:p>
            <a:pPr marL="0" marR="0" lvl="0" indent="0" algn="r" rtl="0">
              <a:spcBef>
                <a:spcPts val="0"/>
              </a:spcBef>
              <a:spcAft>
                <a:spcPts val="0"/>
              </a:spcAft>
              <a:buNone/>
            </a:pPr>
            <a:r>
              <a:rPr lang="en-US" sz="800" b="0" i="0" u="none" strike="noStrike" cap="none">
                <a:solidFill>
                  <a:srgbClr val="000000"/>
                </a:solidFill>
                <a:latin typeface="Calibri" panose="020F0502020204030204"/>
                <a:ea typeface="Calibri" panose="020F0502020204030204"/>
                <a:cs typeface="Calibri" panose="020F0502020204030204"/>
                <a:sym typeface="Calibri" panose="020F0502020204030204"/>
              </a:rPr>
              <a:t>public</a:t>
            </a:r>
            <a:endParaRPr lang="en-US" sz="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 name="MSIPCMContentMarking" descr="{&quot;HashCode&quot;:-867397190,&quot;Placement&quot;:&quot;Footer&quot;,&quot;Top&quot;:522.0343,&quot;Left&quot;:921.883362,&quot;SlideWidth&quot;:960,&quot;SlideHeight&quot;:540}"/>
          <p:cNvSpPr txBox="1"/>
          <p:nvPr userDrawn="1"/>
        </p:nvSpPr>
        <p:spPr>
          <a:xfrm>
            <a:off x="11707919" y="6629836"/>
            <a:ext cx="484082" cy="228163"/>
          </a:xfrm>
          <a:prstGeom prst="rect">
            <a:avLst/>
          </a:prstGeom>
          <a:noFill/>
        </p:spPr>
        <p:txBody>
          <a:bodyPr vert="horz" wrap="square" lIns="0" tIns="0" rIns="0" bIns="0" rtlCol="0" anchor="ctr" anchorCtr="1">
            <a:spAutoFit/>
          </a:bodyPr>
          <a:lstStyle/>
          <a:p>
            <a:pPr algn="r">
              <a:spcBef>
                <a:spcPts val="0"/>
              </a:spcBef>
              <a:spcAft>
                <a:spcPts val="0"/>
              </a:spcAft>
            </a:pPr>
            <a:r>
              <a:rPr lang="en-GB" sz="800">
                <a:solidFill>
                  <a:srgbClr val="000000"/>
                </a:solidFill>
                <a:latin typeface="Calibri" panose="020F0502020204030204" pitchFamily="34" charset="0"/>
              </a:rPr>
              <a:t>public</a:t>
            </a:r>
            <a:endParaRPr lang="en-GB" sz="800">
              <a:solidFill>
                <a:srgbClr val="000000"/>
              </a:solidFill>
              <a:latin typeface="Calibri" panose="020F0502020204030204" pitchFamily="34" charset="0"/>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
        <p:cNvGrpSpPr/>
        <p:nvPr/>
      </p:nvGrpSpPr>
      <p:grpSpPr>
        <a:xfrm>
          <a:off x="0" y="0"/>
          <a:ext cx="0" cy="0"/>
          <a:chOff x="0" y="0"/>
          <a:chExt cx="0" cy="0"/>
        </a:xfrm>
      </p:grpSpPr>
      <p:sp>
        <p:nvSpPr>
          <p:cNvPr id="86" name="Google Shape;8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Quattrocento Sans" panose="020B0502050000020003"/>
              <a:buNone/>
              <a:defRPr sz="44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7" name="Google Shape;8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9pPr>
          </a:lstStyle>
          <a:p/>
        </p:txBody>
      </p:sp>
      <p:sp>
        <p:nvSpPr>
          <p:cNvPr id="88" name="Google Shape;8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Quattrocento Sans" panose="020B0502050000020003"/>
                <a:ea typeface="Quattrocento Sans" panose="020B0502050000020003"/>
                <a:cs typeface="Quattrocento Sans" panose="020B0502050000020003"/>
                <a:sym typeface="Quattrocento Sans" panose="020B0502050000020003"/>
              </a:defRPr>
            </a:lvl1pPr>
            <a:lvl2pPr marR="0" lvl="1" algn="l" rtl="0">
              <a:spcBef>
                <a:spcPts val="0"/>
              </a:spcBef>
              <a:spcAft>
                <a:spcPts val="0"/>
              </a:spcAft>
              <a:buSzPts val="14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2pPr>
            <a:lvl3pPr marR="0" lvl="2" algn="l" rtl="0">
              <a:spcBef>
                <a:spcPts val="0"/>
              </a:spcBef>
              <a:spcAft>
                <a:spcPts val="0"/>
              </a:spcAft>
              <a:buSzPts val="14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3pPr>
            <a:lvl4pPr marR="0" lvl="3" algn="l" rtl="0">
              <a:spcBef>
                <a:spcPts val="0"/>
              </a:spcBef>
              <a:spcAft>
                <a:spcPts val="0"/>
              </a:spcAft>
              <a:buSzPts val="14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4pPr>
            <a:lvl5pPr marR="0" lvl="4" algn="l" rtl="0">
              <a:spcBef>
                <a:spcPts val="0"/>
              </a:spcBef>
              <a:spcAft>
                <a:spcPts val="0"/>
              </a:spcAft>
              <a:buSzPts val="14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5pPr>
            <a:lvl6pPr marR="0" lvl="5" algn="l" rtl="0">
              <a:spcBef>
                <a:spcPts val="0"/>
              </a:spcBef>
              <a:spcAft>
                <a:spcPts val="0"/>
              </a:spcAft>
              <a:buSzPts val="14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6pPr>
            <a:lvl7pPr marR="0" lvl="6" algn="l" rtl="0">
              <a:spcBef>
                <a:spcPts val="0"/>
              </a:spcBef>
              <a:spcAft>
                <a:spcPts val="0"/>
              </a:spcAft>
              <a:buSzPts val="14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7pPr>
            <a:lvl8pPr marR="0" lvl="7" algn="l" rtl="0">
              <a:spcBef>
                <a:spcPts val="0"/>
              </a:spcBef>
              <a:spcAft>
                <a:spcPts val="0"/>
              </a:spcAft>
              <a:buSzPts val="14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8pPr>
            <a:lvl9pPr marR="0" lvl="8" algn="l" rtl="0">
              <a:spcBef>
                <a:spcPts val="0"/>
              </a:spcBef>
              <a:spcAft>
                <a:spcPts val="0"/>
              </a:spcAft>
              <a:buSzPts val="14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9pPr>
          </a:lstStyle>
          <a:p/>
        </p:txBody>
      </p:sp>
      <p:sp>
        <p:nvSpPr>
          <p:cNvPr id="89" name="Google Shape;8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Quattrocento Sans" panose="020B0502050000020003"/>
                <a:ea typeface="Quattrocento Sans" panose="020B0502050000020003"/>
                <a:cs typeface="Quattrocento Sans" panose="020B0502050000020003"/>
                <a:sym typeface="Quattrocento Sans" panose="020B0502050000020003"/>
              </a:defRPr>
            </a:lvl1pPr>
            <a:lvl2pPr marR="0" lvl="1" algn="l" rtl="0">
              <a:spcBef>
                <a:spcPts val="0"/>
              </a:spcBef>
              <a:spcAft>
                <a:spcPts val="0"/>
              </a:spcAft>
              <a:buSzPts val="14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2pPr>
            <a:lvl3pPr marR="0" lvl="2" algn="l" rtl="0">
              <a:spcBef>
                <a:spcPts val="0"/>
              </a:spcBef>
              <a:spcAft>
                <a:spcPts val="0"/>
              </a:spcAft>
              <a:buSzPts val="14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3pPr>
            <a:lvl4pPr marR="0" lvl="3" algn="l" rtl="0">
              <a:spcBef>
                <a:spcPts val="0"/>
              </a:spcBef>
              <a:spcAft>
                <a:spcPts val="0"/>
              </a:spcAft>
              <a:buSzPts val="14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4pPr>
            <a:lvl5pPr marR="0" lvl="4" algn="l" rtl="0">
              <a:spcBef>
                <a:spcPts val="0"/>
              </a:spcBef>
              <a:spcAft>
                <a:spcPts val="0"/>
              </a:spcAft>
              <a:buSzPts val="14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5pPr>
            <a:lvl6pPr marR="0" lvl="5" algn="l" rtl="0">
              <a:spcBef>
                <a:spcPts val="0"/>
              </a:spcBef>
              <a:spcAft>
                <a:spcPts val="0"/>
              </a:spcAft>
              <a:buSzPts val="14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6pPr>
            <a:lvl7pPr marR="0" lvl="6" algn="l" rtl="0">
              <a:spcBef>
                <a:spcPts val="0"/>
              </a:spcBef>
              <a:spcAft>
                <a:spcPts val="0"/>
              </a:spcAft>
              <a:buSzPts val="14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7pPr>
            <a:lvl8pPr marR="0" lvl="7" algn="l" rtl="0">
              <a:spcBef>
                <a:spcPts val="0"/>
              </a:spcBef>
              <a:spcAft>
                <a:spcPts val="0"/>
              </a:spcAft>
              <a:buSzPts val="14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8pPr>
            <a:lvl9pPr marR="0" lvl="8" algn="l" rtl="0">
              <a:spcBef>
                <a:spcPts val="0"/>
              </a:spcBef>
              <a:spcAft>
                <a:spcPts val="0"/>
              </a:spcAft>
              <a:buSzPts val="14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9pPr>
          </a:lstStyle>
          <a:p/>
        </p:txBody>
      </p:sp>
      <p:sp>
        <p:nvSpPr>
          <p:cNvPr id="90" name="Google Shape;9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Quattrocento Sans" panose="020B0502050000020003"/>
                <a:ea typeface="Quattrocento Sans" panose="020B0502050000020003"/>
                <a:cs typeface="Quattrocento Sans" panose="020B0502050000020003"/>
                <a:sym typeface="Quattrocento Sans" panose="020B0502050000020003"/>
              </a:defRPr>
            </a:lvl1pPr>
            <a:lvl2pPr marL="0" marR="0" lvl="1" indent="0" algn="r" rtl="0">
              <a:spcBef>
                <a:spcPts val="0"/>
              </a:spcBef>
              <a:buNone/>
              <a:defRPr sz="1200" b="0" i="0" u="none" strike="noStrike" cap="none">
                <a:solidFill>
                  <a:srgbClr val="888888"/>
                </a:solidFill>
                <a:latin typeface="Quattrocento Sans" panose="020B0502050000020003"/>
                <a:ea typeface="Quattrocento Sans" panose="020B0502050000020003"/>
                <a:cs typeface="Quattrocento Sans" panose="020B0502050000020003"/>
                <a:sym typeface="Quattrocento Sans" panose="020B0502050000020003"/>
              </a:defRPr>
            </a:lvl2pPr>
            <a:lvl3pPr marL="0" marR="0" lvl="2" indent="0" algn="r" rtl="0">
              <a:spcBef>
                <a:spcPts val="0"/>
              </a:spcBef>
              <a:buNone/>
              <a:defRPr sz="1200" b="0" i="0" u="none" strike="noStrike" cap="none">
                <a:solidFill>
                  <a:srgbClr val="888888"/>
                </a:solidFill>
                <a:latin typeface="Quattrocento Sans" panose="020B0502050000020003"/>
                <a:ea typeface="Quattrocento Sans" panose="020B0502050000020003"/>
                <a:cs typeface="Quattrocento Sans" panose="020B0502050000020003"/>
                <a:sym typeface="Quattrocento Sans" panose="020B0502050000020003"/>
              </a:defRPr>
            </a:lvl3pPr>
            <a:lvl4pPr marL="0" marR="0" lvl="3" indent="0" algn="r" rtl="0">
              <a:spcBef>
                <a:spcPts val="0"/>
              </a:spcBef>
              <a:buNone/>
              <a:defRPr sz="1200" b="0" i="0" u="none" strike="noStrike" cap="none">
                <a:solidFill>
                  <a:srgbClr val="888888"/>
                </a:solidFill>
                <a:latin typeface="Quattrocento Sans" panose="020B0502050000020003"/>
                <a:ea typeface="Quattrocento Sans" panose="020B0502050000020003"/>
                <a:cs typeface="Quattrocento Sans" panose="020B0502050000020003"/>
                <a:sym typeface="Quattrocento Sans" panose="020B0502050000020003"/>
              </a:defRPr>
            </a:lvl4pPr>
            <a:lvl5pPr marL="0" marR="0" lvl="4" indent="0" algn="r" rtl="0">
              <a:spcBef>
                <a:spcPts val="0"/>
              </a:spcBef>
              <a:buNone/>
              <a:defRPr sz="1200" b="0" i="0" u="none" strike="noStrike" cap="none">
                <a:solidFill>
                  <a:srgbClr val="888888"/>
                </a:solidFill>
                <a:latin typeface="Quattrocento Sans" panose="020B0502050000020003"/>
                <a:ea typeface="Quattrocento Sans" panose="020B0502050000020003"/>
                <a:cs typeface="Quattrocento Sans" panose="020B0502050000020003"/>
                <a:sym typeface="Quattrocento Sans" panose="020B0502050000020003"/>
              </a:defRPr>
            </a:lvl5pPr>
            <a:lvl6pPr marL="0" marR="0" lvl="5" indent="0" algn="r" rtl="0">
              <a:spcBef>
                <a:spcPts val="0"/>
              </a:spcBef>
              <a:buNone/>
              <a:defRPr sz="1200" b="0" i="0" u="none" strike="noStrike" cap="none">
                <a:solidFill>
                  <a:srgbClr val="888888"/>
                </a:solidFill>
                <a:latin typeface="Quattrocento Sans" panose="020B0502050000020003"/>
                <a:ea typeface="Quattrocento Sans" panose="020B0502050000020003"/>
                <a:cs typeface="Quattrocento Sans" panose="020B0502050000020003"/>
                <a:sym typeface="Quattrocento Sans" panose="020B0502050000020003"/>
              </a:defRPr>
            </a:lvl6pPr>
            <a:lvl7pPr marL="0" marR="0" lvl="6" indent="0" algn="r" rtl="0">
              <a:spcBef>
                <a:spcPts val="0"/>
              </a:spcBef>
              <a:buNone/>
              <a:defRPr sz="1200" b="0" i="0" u="none" strike="noStrike" cap="none">
                <a:solidFill>
                  <a:srgbClr val="888888"/>
                </a:solidFill>
                <a:latin typeface="Quattrocento Sans" panose="020B0502050000020003"/>
                <a:ea typeface="Quattrocento Sans" panose="020B0502050000020003"/>
                <a:cs typeface="Quattrocento Sans" panose="020B0502050000020003"/>
                <a:sym typeface="Quattrocento Sans" panose="020B0502050000020003"/>
              </a:defRPr>
            </a:lvl7pPr>
            <a:lvl8pPr marL="0" marR="0" lvl="7" indent="0" algn="r" rtl="0">
              <a:spcBef>
                <a:spcPts val="0"/>
              </a:spcBef>
              <a:buNone/>
              <a:defRPr sz="1200" b="0" i="0" u="none" strike="noStrike" cap="none">
                <a:solidFill>
                  <a:srgbClr val="888888"/>
                </a:solidFill>
                <a:latin typeface="Quattrocento Sans" panose="020B0502050000020003"/>
                <a:ea typeface="Quattrocento Sans" panose="020B0502050000020003"/>
                <a:cs typeface="Quattrocento Sans" panose="020B0502050000020003"/>
                <a:sym typeface="Quattrocento Sans" panose="020B0502050000020003"/>
              </a:defRPr>
            </a:lvl8pPr>
            <a:lvl9pPr marL="0" marR="0" lvl="8" indent="0" algn="r" rtl="0">
              <a:spcBef>
                <a:spcPts val="0"/>
              </a:spcBef>
              <a:buNone/>
              <a:defRPr sz="1200" b="0" i="0" u="none" strike="noStrike" cap="none">
                <a:solidFill>
                  <a:srgbClr val="888888"/>
                </a:solidFill>
                <a:latin typeface="Quattrocento Sans" panose="020B0502050000020003"/>
                <a:ea typeface="Quattrocento Sans" panose="020B0502050000020003"/>
                <a:cs typeface="Quattrocento Sans" panose="020B0502050000020003"/>
                <a:sym typeface="Quattrocento Sans" panose="020B0502050000020003"/>
              </a:defRPr>
            </a:lvl9pPr>
          </a:lstStyle>
          <a:p>
            <a:pPr marL="0" lvl="0" indent="0" algn="r" rtl="0">
              <a:spcBef>
                <a:spcPts val="0"/>
              </a:spcBef>
              <a:spcAft>
                <a:spcPts val="0"/>
              </a:spcAft>
              <a:buNone/>
            </a:pPr>
            <a:fld id="{00000000-1234-1234-1234-123412341234}" type="slidenum">
              <a:rPr lang="en-US"/>
            </a:fld>
            <a:endParaRPr lang="en-US"/>
          </a:p>
        </p:txBody>
      </p:sp>
      <p:sp>
        <p:nvSpPr>
          <p:cNvPr id="91" name="Google Shape;91;p6" descr="{&quot;HashCode&quot;:-867397190,&quot;Placement&quot;:&quot;Footer&quot;,&quot;Top&quot;:522.0343,&quot;Left&quot;:921.883362,&quot;SlideWidth&quot;:960,&quot;SlideHeight&quot;:540}"/>
          <p:cNvSpPr txBox="1"/>
          <p:nvPr/>
        </p:nvSpPr>
        <p:spPr>
          <a:xfrm>
            <a:off x="11707919" y="6629836"/>
            <a:ext cx="484082" cy="228163"/>
          </a:xfrm>
          <a:prstGeom prst="rect">
            <a:avLst/>
          </a:prstGeom>
          <a:noFill/>
          <a:ln>
            <a:noFill/>
          </a:ln>
        </p:spPr>
        <p:txBody>
          <a:bodyPr spcFirstLastPara="1" wrap="square" lIns="0" tIns="0" rIns="0" bIns="0" anchor="ctr" anchorCtr="1">
            <a:spAutoFit/>
          </a:bodyPr>
          <a:lstStyle/>
          <a:p>
            <a:pPr marL="0" marR="0" lvl="0" indent="0" algn="r" rtl="0">
              <a:spcBef>
                <a:spcPts val="0"/>
              </a:spcBef>
              <a:spcAft>
                <a:spcPts val="0"/>
              </a:spcAft>
              <a:buNone/>
            </a:pPr>
            <a:r>
              <a:rPr lang="en-US" sz="800" b="0" i="0" u="none" strike="noStrike" cap="none">
                <a:solidFill>
                  <a:srgbClr val="000000"/>
                </a:solidFill>
                <a:latin typeface="Calibri" panose="020F0502020204030204"/>
                <a:ea typeface="Calibri" panose="020F0502020204030204"/>
                <a:cs typeface="Calibri" panose="020F0502020204030204"/>
                <a:sym typeface="Calibri" panose="020F0502020204030204"/>
              </a:rPr>
              <a:t>public</a:t>
            </a:r>
            <a:endParaRPr lang="en-US" sz="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 name="MSIPCMContentMarking" descr="{&quot;HashCode&quot;:-867397190,&quot;Placement&quot;:&quot;Footer&quot;,&quot;Top&quot;:522.0343,&quot;Left&quot;:921.883362,&quot;SlideWidth&quot;:960,&quot;SlideHeight&quot;:540}"/>
          <p:cNvSpPr txBox="1"/>
          <p:nvPr userDrawn="1"/>
        </p:nvSpPr>
        <p:spPr>
          <a:xfrm>
            <a:off x="11707919" y="6629836"/>
            <a:ext cx="484082" cy="228163"/>
          </a:xfrm>
          <a:prstGeom prst="rect">
            <a:avLst/>
          </a:prstGeom>
          <a:noFill/>
        </p:spPr>
        <p:txBody>
          <a:bodyPr vert="horz" wrap="square" lIns="0" tIns="0" rIns="0" bIns="0" rtlCol="0" anchor="ctr" anchorCtr="1">
            <a:spAutoFit/>
          </a:bodyPr>
          <a:lstStyle/>
          <a:p>
            <a:pPr algn="r">
              <a:spcBef>
                <a:spcPts val="0"/>
              </a:spcBef>
              <a:spcAft>
                <a:spcPts val="0"/>
              </a:spcAft>
            </a:pPr>
            <a:r>
              <a:rPr lang="en-GB" sz="800">
                <a:solidFill>
                  <a:srgbClr val="000000"/>
                </a:solidFill>
                <a:latin typeface="Calibri" panose="020F0502020204030204" pitchFamily="34" charset="0"/>
              </a:rPr>
              <a:t>public</a:t>
            </a:r>
            <a:endParaRPr lang="en-GB" sz="800">
              <a:solidFill>
                <a:srgbClr val="000000"/>
              </a:solidFill>
              <a:latin typeface="Calibri" panose="020F0502020204030204" pitchFamily="34" charset="0"/>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sp>
        <p:nvSpPr>
          <p:cNvPr id="103" name="Google Shape;103;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04" name="Google Shape;104;p1" descr="Can you rely on your smartwatch to monitor your heart rate? - Hunter  Rehabilitation &amp; HealthHunter Rehabilitation &amp; Health"/>
          <p:cNvPicPr preferRelativeResize="0"/>
          <p:nvPr/>
        </p:nvPicPr>
        <p:blipFill rotWithShape="1">
          <a:blip r:embed="rId1"/>
          <a:srcRect t="8150" r="31052" b="939"/>
          <a:stretch>
            <a:fillRect/>
          </a:stretch>
        </p:blipFill>
        <p:spPr>
          <a:xfrm>
            <a:off x="3523488" y="10"/>
            <a:ext cx="8668512" cy="6857990"/>
          </a:xfrm>
          <a:prstGeom prst="rect">
            <a:avLst/>
          </a:prstGeom>
          <a:noFill/>
          <a:ln>
            <a:noFill/>
          </a:ln>
        </p:spPr>
      </p:pic>
      <p:sp>
        <p:nvSpPr>
          <p:cNvPr id="105" name="Google Shape;105;p1"/>
          <p:cNvSpPr/>
          <p:nvPr/>
        </p:nvSpPr>
        <p:spPr>
          <a:xfrm>
            <a:off x="0" y="0"/>
            <a:ext cx="9756601" cy="6858000"/>
          </a:xfrm>
          <a:prstGeom prst="rect">
            <a:avLst/>
          </a:prstGeom>
          <a:gradFill>
            <a:gsLst>
              <a:gs pos="0">
                <a:srgbClr val="FFFFFF">
                  <a:alpha val="0"/>
                </a:srgbClr>
              </a:gs>
              <a:gs pos="19000">
                <a:srgbClr val="FFFFFF">
                  <a:alpha val="37647"/>
                </a:srgbClr>
              </a:gs>
              <a:gs pos="35000">
                <a:srgbClr val="FFFFFF">
                  <a:alpha val="78823"/>
                </a:srgbClr>
              </a:gs>
              <a:gs pos="58000">
                <a:schemeClr val="lt1"/>
              </a:gs>
              <a:gs pos="100000">
                <a:schemeClr val="lt1"/>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6" name="Google Shape;106;p1"/>
          <p:cNvSpPr txBox="1">
            <a:spLocks noGrp="1"/>
          </p:cNvSpPr>
          <p:nvPr>
            <p:ph type="ctrTitle"/>
          </p:nvPr>
        </p:nvSpPr>
        <p:spPr>
          <a:xfrm>
            <a:off x="477975" y="1709125"/>
            <a:ext cx="4023300" cy="26175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800"/>
              <a:buFont typeface="Calibri" panose="020F0502020204030204"/>
              <a:buNone/>
            </a:pPr>
            <a:r>
              <a:rPr lang="en-US" sz="4800"/>
              <a:t>Exercises for Data Analysis  of Heart Rate</a:t>
            </a:r>
            <a:endParaRPr sz="4800"/>
          </a:p>
        </p:txBody>
      </p:sp>
      <p:sp>
        <p:nvSpPr>
          <p:cNvPr id="107" name="Google Shape;107;p1"/>
          <p:cNvSpPr txBox="1">
            <a:spLocks noGrp="1"/>
          </p:cNvSpPr>
          <p:nvPr>
            <p:ph type="subTitle" idx="1"/>
          </p:nvPr>
        </p:nvSpPr>
        <p:spPr>
          <a:xfrm>
            <a:off x="477980" y="4872922"/>
            <a:ext cx="4023359" cy="120814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000"/>
              <a:t>Shuangling Yang</a:t>
            </a:r>
            <a:endParaRPr sz="2000"/>
          </a:p>
        </p:txBody>
      </p:sp>
      <p:sp>
        <p:nvSpPr>
          <p:cNvPr id="108" name="Google Shape;108;p1"/>
          <p:cNvSpPr/>
          <p:nvPr/>
        </p:nvSpPr>
        <p:spPr>
          <a:xfrm>
            <a:off x="481029" y="4546920"/>
            <a:ext cx="3977640" cy="1828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136"/>
        <p:cNvGrpSpPr/>
        <p:nvPr/>
      </p:nvGrpSpPr>
      <p:grpSpPr>
        <a:xfrm>
          <a:off x="0" y="0"/>
          <a:ext cx="0" cy="0"/>
          <a:chOff x="0" y="0"/>
          <a:chExt cx="0" cy="0"/>
        </a:xfrm>
      </p:grpSpPr>
      <p:sp>
        <p:nvSpPr>
          <p:cNvPr id="137" name="Google Shape;137;g11e4c8003d5_2_19"/>
          <p:cNvSpPr txBox="1">
            <a:spLocks noGrp="1"/>
          </p:cNvSpPr>
          <p:nvPr>
            <p:ph type="title"/>
          </p:nvPr>
        </p:nvSpPr>
        <p:spPr>
          <a:xfrm>
            <a:off x="834260" y="462455"/>
            <a:ext cx="10515600" cy="822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24726"/>
              </a:buClr>
              <a:buSzPts val="3600"/>
              <a:buFont typeface="Quattrocento Sans" panose="020B0502050000020003"/>
              <a:buNone/>
            </a:pPr>
            <a:r>
              <a:rPr lang="en-US">
                <a:latin typeface="Quattrocento Sans" panose="020B0502050000020003"/>
                <a:ea typeface="Quattrocento Sans" panose="020B0502050000020003"/>
                <a:cs typeface="Quattrocento Sans" panose="020B0502050000020003"/>
                <a:sym typeface="Quattrocento Sans" panose="020B0502050000020003"/>
              </a:rPr>
              <a:t>Exercise 2</a:t>
            </a:r>
            <a:endParaRPr lang="en-US">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 name="TextBox 11"/>
          <p:cNvSpPr txBox="1"/>
          <p:nvPr/>
        </p:nvSpPr>
        <p:spPr>
          <a:xfrm>
            <a:off x="842140" y="1455938"/>
            <a:ext cx="2743200" cy="338554"/>
          </a:xfrm>
          <a:prstGeom prst="rect">
            <a:avLst/>
          </a:prstGeom>
          <a:noFill/>
        </p:spPr>
        <p:txBody>
          <a:bodyPr wrap="square" rtlCol="0">
            <a:spAutoFit/>
          </a:bodyPr>
          <a:lstStyle/>
          <a:p>
            <a:r>
              <a:rPr lang="en-US" sz="1600" dirty="0"/>
              <a:t>Baseline</a:t>
            </a:r>
            <a:endParaRPr lang="en-GB" sz="1600" dirty="0"/>
          </a:p>
        </p:txBody>
      </p:sp>
      <p:sp>
        <p:nvSpPr>
          <p:cNvPr id="13" name="Google Shape;114;g11e4c8003d5_2_106"/>
          <p:cNvSpPr txBox="1">
            <a:spLocks noGrp="1"/>
          </p:cNvSpPr>
          <p:nvPr>
            <p:ph type="body" idx="1"/>
          </p:nvPr>
        </p:nvSpPr>
        <p:spPr>
          <a:xfrm>
            <a:off x="1038687" y="1717830"/>
            <a:ext cx="10311173" cy="3684232"/>
          </a:xfrm>
          <a:prstGeom prst="rect">
            <a:avLst/>
          </a:prstGeom>
          <a:noFill/>
          <a:ln>
            <a:noFill/>
          </a:ln>
        </p:spPr>
        <p:txBody>
          <a:bodyPr spcFirstLastPara="1" wrap="square" lIns="91425" tIns="45700" rIns="91425" bIns="45700" anchor="t" anchorCtr="0">
            <a:noAutofit/>
          </a:bodyPr>
          <a:lstStyle/>
          <a:p>
            <a:pPr marL="228600" lvl="0" indent="-228600" algn="l" rtl="0">
              <a:lnSpc>
                <a:spcPct val="115000"/>
              </a:lnSpc>
              <a:spcBef>
                <a:spcPts val="600"/>
              </a:spcBef>
              <a:spcAft>
                <a:spcPts val="0"/>
              </a:spcAft>
              <a:buSzPts val="1400"/>
              <a:buChar char="•"/>
            </a:pPr>
            <a:r>
              <a:rPr lang="en-US" dirty="0">
                <a:solidFill>
                  <a:srgbClr val="212121"/>
                </a:solidFill>
                <a:highlight>
                  <a:srgbClr val="FFFFFF"/>
                </a:highlight>
                <a:latin typeface="Roboto" panose="02000000000000000000"/>
                <a:ea typeface="Roboto" panose="02000000000000000000"/>
                <a:cs typeface="Roboto" panose="02000000000000000000"/>
                <a:sym typeface="Roboto" panose="02000000000000000000"/>
              </a:rPr>
              <a:t>Linear regression is applied to the model as a baseline. The used evaluation method mean squared error is 0.23, which is small</a:t>
            </a:r>
            <a:endParaRPr dirty="0">
              <a:solidFill>
                <a:srgbClr val="212121"/>
              </a:solidFill>
              <a:highlight>
                <a:srgbClr val="FFFFFF"/>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112"/>
        <p:cNvGrpSpPr/>
        <p:nvPr/>
      </p:nvGrpSpPr>
      <p:grpSpPr>
        <a:xfrm>
          <a:off x="0" y="0"/>
          <a:ext cx="0" cy="0"/>
          <a:chOff x="0" y="0"/>
          <a:chExt cx="0" cy="0"/>
        </a:xfrm>
      </p:grpSpPr>
      <p:sp>
        <p:nvSpPr>
          <p:cNvPr id="113" name="Google Shape;113;g11e4c8003d5_2_106"/>
          <p:cNvSpPr txBox="1">
            <a:spLocks noGrp="1"/>
          </p:cNvSpPr>
          <p:nvPr>
            <p:ph type="title"/>
          </p:nvPr>
        </p:nvSpPr>
        <p:spPr>
          <a:xfrm>
            <a:off x="834260" y="462455"/>
            <a:ext cx="10515600" cy="822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24726"/>
              </a:buClr>
              <a:buSzPts val="3600"/>
              <a:buFont typeface="Quattrocento Sans" panose="020B0502050000020003"/>
              <a:buNone/>
            </a:pPr>
            <a:r>
              <a:rPr lang="en-US">
                <a:latin typeface="Quattrocento Sans" panose="020B0502050000020003"/>
                <a:ea typeface="Quattrocento Sans" panose="020B0502050000020003"/>
                <a:cs typeface="Quattrocento Sans" panose="020B0502050000020003"/>
                <a:sym typeface="Quattrocento Sans" panose="020B0502050000020003"/>
              </a:rPr>
              <a:t>Exercise 1</a:t>
            </a:r>
            <a:endParaRPr lang="en-US">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4" name="Google Shape;114;g11e4c8003d5_2_106"/>
          <p:cNvSpPr txBox="1">
            <a:spLocks noGrp="1"/>
          </p:cNvSpPr>
          <p:nvPr>
            <p:ph type="body" idx="1"/>
          </p:nvPr>
        </p:nvSpPr>
        <p:spPr>
          <a:xfrm>
            <a:off x="1197505" y="1717829"/>
            <a:ext cx="10152355" cy="2951953"/>
          </a:xfrm>
          <a:prstGeom prst="rect">
            <a:avLst/>
          </a:prstGeom>
          <a:noFill/>
          <a:ln>
            <a:noFill/>
          </a:ln>
        </p:spPr>
        <p:txBody>
          <a:bodyPr spcFirstLastPara="1" wrap="square" lIns="91425" tIns="45700" rIns="91425" bIns="45700" anchor="t" anchorCtr="0">
            <a:noAutofit/>
          </a:bodyPr>
          <a:lstStyle/>
          <a:p>
            <a:pPr marL="228600" lvl="0" indent="-228600" algn="l" rtl="0">
              <a:lnSpc>
                <a:spcPct val="115000"/>
              </a:lnSpc>
              <a:spcBef>
                <a:spcPts val="600"/>
              </a:spcBef>
              <a:spcAft>
                <a:spcPts val="0"/>
              </a:spcAft>
              <a:buSzPts val="1400"/>
              <a:buChar char="•"/>
            </a:pPr>
            <a:r>
              <a:rPr lang="en-US" dirty="0">
                <a:solidFill>
                  <a:srgbClr val="212121"/>
                </a:solidFill>
                <a:highlight>
                  <a:srgbClr val="FFFFFF"/>
                </a:highlight>
                <a:latin typeface="Roboto" panose="02000000000000000000"/>
                <a:ea typeface="Roboto" panose="02000000000000000000"/>
                <a:cs typeface="Roboto" panose="02000000000000000000"/>
                <a:sym typeface="Roboto" panose="02000000000000000000"/>
              </a:rPr>
              <a:t>This dataset consists of two groups of participants (groups 1 and 2). For each participant in both groups, there are three types of mat files, PPG data, True BMP, and Labels. PPG data contains two-channel PPG signals(PPG1,PPG2), three-axis acceleration signals(</a:t>
            </a:r>
            <a:r>
              <a:rPr lang="en-US" dirty="0" err="1">
                <a:solidFill>
                  <a:srgbClr val="212121"/>
                </a:solidFill>
                <a:highlight>
                  <a:srgbClr val="FFFFFF"/>
                </a:highlight>
                <a:latin typeface="Roboto" panose="02000000000000000000"/>
                <a:ea typeface="Roboto" panose="02000000000000000000"/>
                <a:cs typeface="Roboto" panose="02000000000000000000"/>
                <a:sym typeface="Roboto" panose="02000000000000000000"/>
              </a:rPr>
              <a:t>a_x,a_y,a_z</a:t>
            </a:r>
            <a:r>
              <a:rPr lang="en-US" dirty="0">
                <a:solidFill>
                  <a:srgbClr val="212121"/>
                </a:solidFill>
                <a:highlight>
                  <a:srgbClr val="FFFFFF"/>
                </a:highlight>
                <a:latin typeface="Roboto" panose="02000000000000000000"/>
                <a:ea typeface="Roboto" panose="02000000000000000000"/>
                <a:cs typeface="Roboto" panose="02000000000000000000"/>
                <a:sym typeface="Roboto" panose="02000000000000000000"/>
              </a:rPr>
              <a:t>), and one-channel ECG signals(ECG). True BMP indicates the true heart rate calculated from ECG signal from PPG data. And the Labels tell if the difference between the estimation and the ground truth is large than 5(1:less than 5, 0: large than 5).</a:t>
            </a:r>
            <a:endParaRPr lang="en-US" dirty="0">
              <a:solidFill>
                <a:srgbClr val="212121"/>
              </a:solidFill>
              <a:highlight>
                <a:srgbClr val="FFFFFF"/>
              </a:highlight>
              <a:latin typeface="Roboto" panose="02000000000000000000"/>
              <a:ea typeface="Roboto" panose="02000000000000000000"/>
              <a:cs typeface="Roboto" panose="02000000000000000000"/>
              <a:sym typeface="Roboto" panose="02000000000000000000"/>
            </a:endParaRPr>
          </a:p>
          <a:p>
            <a:pPr marL="228600" lvl="0" indent="-228600" algn="l" rtl="0">
              <a:lnSpc>
                <a:spcPct val="115000"/>
              </a:lnSpc>
              <a:spcBef>
                <a:spcPts val="600"/>
              </a:spcBef>
              <a:spcAft>
                <a:spcPts val="0"/>
              </a:spcAft>
              <a:buSzPts val="1400"/>
              <a:buChar char="•"/>
            </a:pPr>
            <a:r>
              <a:rPr lang="en-US" dirty="0">
                <a:solidFill>
                  <a:srgbClr val="212121"/>
                </a:solidFill>
                <a:highlight>
                  <a:srgbClr val="FFFFFF"/>
                </a:highlight>
                <a:latin typeface="Roboto" panose="02000000000000000000"/>
                <a:ea typeface="Roboto" panose="02000000000000000000"/>
                <a:cs typeface="Roboto" panose="02000000000000000000"/>
                <a:sym typeface="Roboto" panose="02000000000000000000"/>
              </a:rPr>
              <a:t>There is not sufficient data for sport type 01 in both groups, so I decide to only investigate the influence of different types of sports(e.g. running and forearm and </a:t>
            </a:r>
            <a:r>
              <a:rPr lang="en-US" dirty="0" err="1">
                <a:solidFill>
                  <a:srgbClr val="212121"/>
                </a:solidFill>
                <a:highlight>
                  <a:srgbClr val="FFFFFF"/>
                </a:highlight>
                <a:latin typeface="Roboto" panose="02000000000000000000"/>
                <a:ea typeface="Roboto" panose="02000000000000000000"/>
                <a:cs typeface="Roboto" panose="02000000000000000000"/>
                <a:sym typeface="Roboto" panose="02000000000000000000"/>
              </a:rPr>
              <a:t>uparm</a:t>
            </a:r>
            <a:r>
              <a:rPr lang="en-US" dirty="0">
                <a:solidFill>
                  <a:srgbClr val="212121"/>
                </a:solidFill>
                <a:highlight>
                  <a:srgbClr val="FFFFFF"/>
                </a:highlight>
                <a:latin typeface="Roboto" panose="02000000000000000000"/>
                <a:ea typeface="Roboto" panose="02000000000000000000"/>
                <a:cs typeface="Roboto" panose="02000000000000000000"/>
                <a:sym typeface="Roboto" panose="02000000000000000000"/>
              </a:rPr>
              <a:t> movements) instead of the intensity of the sport on the heart rate. Since I don't take into account health conditions for this analysis, the data from the 8th person in group 2 with abnormal heart rhythm and blood pressure are excluded.</a:t>
            </a:r>
            <a:endParaRPr lang="en-US" dirty="0">
              <a:solidFill>
                <a:srgbClr val="212121"/>
              </a:solidFill>
              <a:highlight>
                <a:srgbClr val="FFFFFF"/>
              </a:highlight>
              <a:latin typeface="Roboto" panose="02000000000000000000"/>
              <a:ea typeface="Roboto" panose="02000000000000000000"/>
              <a:cs typeface="Roboto" panose="02000000000000000000"/>
              <a:sym typeface="Roboto" panose="02000000000000000000"/>
            </a:endParaRPr>
          </a:p>
          <a:p>
            <a:pPr marL="228600" lvl="0" indent="-228600" algn="l" rtl="0">
              <a:lnSpc>
                <a:spcPct val="115000"/>
              </a:lnSpc>
              <a:spcBef>
                <a:spcPts val="600"/>
              </a:spcBef>
              <a:spcAft>
                <a:spcPts val="0"/>
              </a:spcAft>
              <a:buSzPts val="1400"/>
              <a:buChar char="•"/>
            </a:pPr>
            <a:r>
              <a:rPr lang="en-US" dirty="0">
                <a:solidFill>
                  <a:srgbClr val="212121"/>
                </a:solidFill>
                <a:highlight>
                  <a:srgbClr val="FFFFFF"/>
                </a:highlight>
                <a:latin typeface="Roboto" panose="02000000000000000000"/>
                <a:ea typeface="Roboto" panose="02000000000000000000"/>
                <a:cs typeface="Roboto" panose="02000000000000000000"/>
                <a:sym typeface="Roboto" panose="02000000000000000000"/>
              </a:rPr>
              <a:t>Because there is no ECG feature in PPG data for group 2 and ECG can be represented by BPM0, I exclude ECG data from my analysis.</a:t>
            </a:r>
            <a:endParaRPr dirty="0">
              <a:solidFill>
                <a:srgbClr val="212121"/>
              </a:solidFill>
              <a:highlight>
                <a:srgbClr val="FFFFFF"/>
              </a:highlight>
              <a:latin typeface="Roboto" panose="02000000000000000000"/>
              <a:ea typeface="Roboto" panose="02000000000000000000"/>
              <a:cs typeface="Roboto" panose="02000000000000000000"/>
              <a:sym typeface="Roboto" panose="02000000000000000000"/>
            </a:endParaRPr>
          </a:p>
        </p:txBody>
      </p:sp>
      <p:sp>
        <p:nvSpPr>
          <p:cNvPr id="2" name="TextBox 1"/>
          <p:cNvSpPr txBox="1"/>
          <p:nvPr/>
        </p:nvSpPr>
        <p:spPr>
          <a:xfrm>
            <a:off x="842140" y="1455938"/>
            <a:ext cx="2743200" cy="338554"/>
          </a:xfrm>
          <a:prstGeom prst="rect">
            <a:avLst/>
          </a:prstGeom>
          <a:noFill/>
        </p:spPr>
        <p:txBody>
          <a:bodyPr wrap="square" rtlCol="0">
            <a:spAutoFit/>
          </a:bodyPr>
          <a:lstStyle/>
          <a:p>
            <a:r>
              <a:rPr lang="en-US" sz="1600" dirty="0"/>
              <a:t>Understanding the Dataset</a:t>
            </a:r>
            <a:endParaRPr lang="en-GB" sz="1600" dirty="0"/>
          </a:p>
        </p:txBody>
      </p:sp>
      <p:sp>
        <p:nvSpPr>
          <p:cNvPr id="5" name="TextBox 4"/>
          <p:cNvSpPr txBox="1"/>
          <p:nvPr/>
        </p:nvSpPr>
        <p:spPr>
          <a:xfrm>
            <a:off x="834260" y="4764302"/>
            <a:ext cx="2743200" cy="338554"/>
          </a:xfrm>
          <a:prstGeom prst="rect">
            <a:avLst/>
          </a:prstGeom>
          <a:noFill/>
        </p:spPr>
        <p:txBody>
          <a:bodyPr wrap="square" rtlCol="0">
            <a:spAutoFit/>
          </a:bodyPr>
          <a:lstStyle/>
          <a:p>
            <a:r>
              <a:rPr lang="en-US" sz="1600" dirty="0"/>
              <a:t>Feature Engineering</a:t>
            </a:r>
            <a:endParaRPr lang="en-GB" sz="1600" dirty="0"/>
          </a:p>
        </p:txBody>
      </p:sp>
      <p:sp>
        <p:nvSpPr>
          <p:cNvPr id="7" name="TextBox 6"/>
          <p:cNvSpPr txBox="1"/>
          <p:nvPr/>
        </p:nvSpPr>
        <p:spPr>
          <a:xfrm>
            <a:off x="1197505" y="5197376"/>
            <a:ext cx="10152355" cy="1313245"/>
          </a:xfrm>
          <a:prstGeom prst="rect">
            <a:avLst/>
          </a:prstGeom>
          <a:noFill/>
        </p:spPr>
        <p:txBody>
          <a:bodyPr wrap="square">
            <a:spAutoFit/>
          </a:bodyPr>
          <a:lstStyle/>
          <a:p>
            <a:pPr marL="228600" lvl="0" indent="-241300" algn="l" rtl="0">
              <a:lnSpc>
                <a:spcPct val="115000"/>
              </a:lnSpc>
              <a:spcBef>
                <a:spcPts val="0"/>
              </a:spcBef>
              <a:spcAft>
                <a:spcPts val="0"/>
              </a:spcAft>
              <a:buClr>
                <a:srgbClr val="212121"/>
              </a:buClr>
              <a:buSzPts val="1600"/>
              <a:buFont typeface="Roboto" panose="02000000000000000000"/>
              <a:buChar char="•"/>
            </a:pPr>
            <a:r>
              <a:rPr lang="en-US" sz="1400" dirty="0">
                <a:solidFill>
                  <a:srgbClr val="212121"/>
                </a:solidFill>
                <a:highlight>
                  <a:srgbClr val="FFFFFF"/>
                </a:highlight>
                <a:latin typeface="Roboto" panose="02000000000000000000"/>
                <a:ea typeface="Roboto" panose="02000000000000000000"/>
                <a:cs typeface="Roboto" panose="02000000000000000000"/>
                <a:sym typeface="Roboto" panose="02000000000000000000"/>
              </a:rPr>
              <a:t>I apply a bandpass filter between 0.4 and 4 Hz on two PPG signals and then standardize the dataset. Considering that all signals were sampled at 125 Hz and the BMP value was recorded in every 8-second time window with 6-second overlapping. I create an 8-second sequence window for PPG data so that there are 125*8=1000 rows in each sequence. Some statistical values, such as mean and skewness, can be extracted from the sequence.</a:t>
            </a:r>
            <a:endParaRPr lang="en-US" sz="1400" dirty="0">
              <a:solidFill>
                <a:srgbClr val="212121"/>
              </a:solidFill>
              <a:highlight>
                <a:srgbClr val="FFFFFF"/>
              </a:highlight>
              <a:latin typeface="Roboto" panose="02000000000000000000"/>
              <a:ea typeface="Roboto" panose="02000000000000000000"/>
              <a:cs typeface="Roboto" panose="02000000000000000000"/>
              <a:sym typeface="Roboto" panose="02000000000000000000"/>
            </a:endParaRPr>
          </a:p>
          <a:p>
            <a:pPr marL="228600" lvl="0" indent="-241300" algn="l" rtl="0">
              <a:lnSpc>
                <a:spcPct val="115000"/>
              </a:lnSpc>
              <a:spcBef>
                <a:spcPts val="0"/>
              </a:spcBef>
              <a:spcAft>
                <a:spcPts val="0"/>
              </a:spcAft>
              <a:buClr>
                <a:srgbClr val="212121"/>
              </a:buClr>
              <a:buSzPts val="1600"/>
              <a:buFont typeface="Roboto" panose="02000000000000000000"/>
              <a:buChar char="•"/>
            </a:pPr>
            <a:r>
              <a:rPr lang="en-US" sz="1400" dirty="0">
                <a:solidFill>
                  <a:srgbClr val="212121"/>
                </a:solidFill>
                <a:highlight>
                  <a:srgbClr val="FFFFFF"/>
                </a:highlight>
                <a:latin typeface="Roboto" panose="02000000000000000000"/>
                <a:ea typeface="Roboto" panose="02000000000000000000"/>
                <a:cs typeface="Roboto" panose="02000000000000000000"/>
                <a:sym typeface="Roboto" panose="02000000000000000000"/>
              </a:rPr>
              <a:t>I pack all the functions to load, combine and merge all data to create one integrated dataset.</a:t>
            </a:r>
            <a:endParaRPr lang="en-GB"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118"/>
        <p:cNvGrpSpPr/>
        <p:nvPr/>
      </p:nvGrpSpPr>
      <p:grpSpPr>
        <a:xfrm>
          <a:off x="0" y="0"/>
          <a:ext cx="0" cy="0"/>
          <a:chOff x="0" y="0"/>
          <a:chExt cx="0" cy="0"/>
        </a:xfrm>
      </p:grpSpPr>
      <p:sp>
        <p:nvSpPr>
          <p:cNvPr id="119" name="Google Shape;119;p2"/>
          <p:cNvSpPr txBox="1">
            <a:spLocks noGrp="1"/>
          </p:cNvSpPr>
          <p:nvPr>
            <p:ph type="title"/>
          </p:nvPr>
        </p:nvSpPr>
        <p:spPr>
          <a:xfrm>
            <a:off x="834260" y="462455"/>
            <a:ext cx="10515600" cy="8222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24726"/>
              </a:buClr>
              <a:buSzPts val="3600"/>
              <a:buFont typeface="Quattrocento Sans" panose="020B0502050000020003"/>
              <a:buNone/>
            </a:pPr>
            <a:r>
              <a:rPr lang="en-US">
                <a:latin typeface="Quattrocento Sans" panose="020B0502050000020003"/>
                <a:ea typeface="Quattrocento Sans" panose="020B0502050000020003"/>
                <a:cs typeface="Quattrocento Sans" panose="020B0502050000020003"/>
                <a:sym typeface="Quattrocento Sans" panose="020B0502050000020003"/>
              </a:rPr>
              <a:t>Exercise 1</a:t>
            </a:r>
            <a:endParaRPr lang="en-US">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0" name="Google Shape;120;p2"/>
          <p:cNvSpPr txBox="1">
            <a:spLocks noGrp="1"/>
          </p:cNvSpPr>
          <p:nvPr>
            <p:ph type="body" idx="1"/>
          </p:nvPr>
        </p:nvSpPr>
        <p:spPr>
          <a:xfrm>
            <a:off x="1210321" y="1852858"/>
            <a:ext cx="10139529" cy="2035561"/>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595959"/>
              </a:buClr>
              <a:buSzPts val="1400"/>
              <a:buChar char="•"/>
            </a:pPr>
            <a:r>
              <a:rPr lang="en-US" dirty="0">
                <a:solidFill>
                  <a:srgbClr val="212121"/>
                </a:solidFill>
                <a:highlight>
                  <a:srgbClr val="FFFFFF"/>
                </a:highlight>
                <a:latin typeface="Roboto" panose="02000000000000000000"/>
                <a:ea typeface="Roboto" panose="02000000000000000000"/>
                <a:cs typeface="Roboto" panose="02000000000000000000"/>
                <a:sym typeface="Roboto" panose="02000000000000000000"/>
              </a:rPr>
              <a:t>I apply the SVC model and check the accuracy of prediction with a confusion matrix. It can be seen below that the accuracy is surprisingly high (0.9378), which means that there could be some hidden factors that need to be noticed. Then I find out the dataset is very imbalanced. This could be the reason for the high accuracy.</a:t>
            </a:r>
            <a:endParaRPr dirty="0">
              <a:latin typeface="Quattrocento Sans" panose="020B0502050000020003"/>
              <a:ea typeface="Quattrocento Sans" panose="020B0502050000020003"/>
              <a:cs typeface="Quattrocento Sans" panose="020B0502050000020003"/>
              <a:sym typeface="Quattrocento Sans" panose="020B0502050000020003"/>
            </a:endParaRPr>
          </a:p>
          <a:p>
            <a:pPr marL="228600" lvl="0" indent="-228600" algn="l" rtl="0">
              <a:lnSpc>
                <a:spcPct val="115000"/>
              </a:lnSpc>
              <a:spcBef>
                <a:spcPts val="0"/>
              </a:spcBef>
              <a:spcAft>
                <a:spcPts val="0"/>
              </a:spcAft>
              <a:buSzPts val="1400"/>
              <a:buChar char="•"/>
            </a:pPr>
            <a:r>
              <a:rPr lang="en-US" dirty="0">
                <a:solidFill>
                  <a:srgbClr val="212121"/>
                </a:solidFill>
                <a:highlight>
                  <a:srgbClr val="FFFFFF"/>
                </a:highlight>
                <a:latin typeface="Roboto" panose="02000000000000000000"/>
                <a:ea typeface="Roboto" panose="02000000000000000000"/>
                <a:cs typeface="Roboto" panose="02000000000000000000"/>
                <a:sym typeface="Roboto" panose="02000000000000000000"/>
              </a:rPr>
              <a:t>It is found that only 6% of the data is labeled as 0, meaning the data is very imbalanced. The dataset is therefore resampled using function SMOTEENN() to balance the data, after which SVC is applied again. It turns out that the accuracy drops to 0.52, indicating that the model is not a good one. Then I try to use other machine learning models to improve the result.</a:t>
            </a:r>
            <a:endParaRPr dirty="0">
              <a:solidFill>
                <a:srgbClr val="212121"/>
              </a:solidFill>
              <a:highlight>
                <a:srgbClr val="FFFFFF"/>
              </a:highlight>
              <a:latin typeface="Roboto" panose="02000000000000000000"/>
              <a:ea typeface="Roboto" panose="02000000000000000000"/>
              <a:cs typeface="Roboto" panose="02000000000000000000"/>
              <a:sym typeface="Roboto" panose="02000000000000000000"/>
            </a:endParaRPr>
          </a:p>
          <a:p>
            <a:pPr marL="228600" lvl="0" indent="-228600" algn="l" rtl="0">
              <a:lnSpc>
                <a:spcPct val="115000"/>
              </a:lnSpc>
              <a:spcBef>
                <a:spcPts val="0"/>
              </a:spcBef>
              <a:spcAft>
                <a:spcPts val="0"/>
              </a:spcAft>
              <a:buSzPts val="1400"/>
              <a:buChar char="•"/>
            </a:pPr>
            <a:r>
              <a:rPr lang="en-US" dirty="0">
                <a:solidFill>
                  <a:srgbClr val="212121"/>
                </a:solidFill>
                <a:highlight>
                  <a:srgbClr val="FFFFFF"/>
                </a:highlight>
                <a:latin typeface="Roboto" panose="02000000000000000000"/>
                <a:ea typeface="Roboto" panose="02000000000000000000"/>
                <a:cs typeface="Roboto" panose="02000000000000000000"/>
                <a:sym typeface="Roboto" panose="02000000000000000000"/>
              </a:rPr>
              <a:t>In this case, the classification method of Logistic Regression performs well with improved accuracy of 0.849. Of course, accuracy is not the only criteria to evaluate a model.</a:t>
            </a:r>
            <a:endParaRPr dirty="0">
              <a:solidFill>
                <a:srgbClr val="212121"/>
              </a:solidFill>
              <a:highlight>
                <a:srgbClr val="FFFFFF"/>
              </a:highlight>
              <a:latin typeface="Roboto" panose="02000000000000000000"/>
              <a:ea typeface="Roboto" panose="02000000000000000000"/>
              <a:cs typeface="Roboto" panose="02000000000000000000"/>
              <a:sym typeface="Roboto" panose="02000000000000000000"/>
            </a:endParaRPr>
          </a:p>
          <a:p>
            <a:pPr marL="228600" lvl="0" indent="-228600" algn="l" rtl="0">
              <a:lnSpc>
                <a:spcPct val="115000"/>
              </a:lnSpc>
              <a:spcBef>
                <a:spcPts val="0"/>
              </a:spcBef>
              <a:spcAft>
                <a:spcPts val="0"/>
              </a:spcAft>
              <a:buSzPts val="1400"/>
              <a:buChar char="•"/>
            </a:pPr>
            <a:r>
              <a:rPr lang="en-US" dirty="0">
                <a:solidFill>
                  <a:srgbClr val="212121"/>
                </a:solidFill>
                <a:highlight>
                  <a:srgbClr val="FFFFFF"/>
                </a:highlight>
                <a:latin typeface="Roboto" panose="02000000000000000000"/>
                <a:ea typeface="Roboto" panose="02000000000000000000"/>
                <a:cs typeface="Roboto" panose="02000000000000000000"/>
                <a:sym typeface="Roboto" panose="02000000000000000000"/>
              </a:rPr>
              <a:t>With regards to future work, more features could be investigated and calculated in the analysis. Also, some deep learning techniques such as LSTM may be used for this time-series data.</a:t>
            </a:r>
            <a:endParaRPr dirty="0"/>
          </a:p>
        </p:txBody>
      </p:sp>
      <p:pic>
        <p:nvPicPr>
          <p:cNvPr id="121" name="Google Shape;121;p2"/>
          <p:cNvPicPr preferRelativeResize="0"/>
          <p:nvPr/>
        </p:nvPicPr>
        <p:blipFill>
          <a:blip r:embed="rId1"/>
          <a:stretch>
            <a:fillRect/>
          </a:stretch>
        </p:blipFill>
        <p:spPr>
          <a:xfrm>
            <a:off x="1014525" y="4337000"/>
            <a:ext cx="2696725" cy="2242987"/>
          </a:xfrm>
          <a:prstGeom prst="rect">
            <a:avLst/>
          </a:prstGeom>
          <a:noFill/>
          <a:ln>
            <a:noFill/>
          </a:ln>
        </p:spPr>
      </p:pic>
      <p:pic>
        <p:nvPicPr>
          <p:cNvPr id="122" name="Google Shape;122;p2"/>
          <p:cNvPicPr preferRelativeResize="0"/>
          <p:nvPr/>
        </p:nvPicPr>
        <p:blipFill>
          <a:blip r:embed="rId2"/>
          <a:stretch>
            <a:fillRect/>
          </a:stretch>
        </p:blipFill>
        <p:spPr>
          <a:xfrm>
            <a:off x="8596900" y="4337000"/>
            <a:ext cx="2696725" cy="2242975"/>
          </a:xfrm>
          <a:prstGeom prst="rect">
            <a:avLst/>
          </a:prstGeom>
          <a:noFill/>
          <a:ln>
            <a:noFill/>
          </a:ln>
        </p:spPr>
      </p:pic>
      <p:pic>
        <p:nvPicPr>
          <p:cNvPr id="123" name="Google Shape;123;p2"/>
          <p:cNvPicPr preferRelativeResize="0"/>
          <p:nvPr/>
        </p:nvPicPr>
        <p:blipFill>
          <a:blip r:embed="rId3"/>
          <a:stretch>
            <a:fillRect/>
          </a:stretch>
        </p:blipFill>
        <p:spPr>
          <a:xfrm>
            <a:off x="4805713" y="4337000"/>
            <a:ext cx="2696725" cy="2242977"/>
          </a:xfrm>
          <a:prstGeom prst="rect">
            <a:avLst/>
          </a:prstGeom>
          <a:noFill/>
          <a:ln>
            <a:noFill/>
          </a:ln>
        </p:spPr>
      </p:pic>
      <p:sp>
        <p:nvSpPr>
          <p:cNvPr id="7" name="TextBox 6"/>
          <p:cNvSpPr txBox="1"/>
          <p:nvPr/>
        </p:nvSpPr>
        <p:spPr>
          <a:xfrm>
            <a:off x="818463" y="1399511"/>
            <a:ext cx="3438129" cy="338554"/>
          </a:xfrm>
          <a:prstGeom prst="rect">
            <a:avLst/>
          </a:prstGeom>
          <a:noFill/>
        </p:spPr>
        <p:txBody>
          <a:bodyPr wrap="square" rtlCol="0">
            <a:spAutoFit/>
          </a:bodyPr>
          <a:lstStyle/>
          <a:p>
            <a:r>
              <a:rPr lang="en-US" sz="1600" dirty="0"/>
              <a:t>Applying Machine Learning Models</a:t>
            </a:r>
            <a:endParaRPr lang="en-GB" sz="1600"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127"/>
        <p:cNvGrpSpPr/>
        <p:nvPr/>
      </p:nvGrpSpPr>
      <p:grpSpPr>
        <a:xfrm>
          <a:off x="0" y="0"/>
          <a:ext cx="0" cy="0"/>
          <a:chOff x="0" y="0"/>
          <a:chExt cx="0" cy="0"/>
        </a:xfrm>
      </p:grpSpPr>
      <p:sp>
        <p:nvSpPr>
          <p:cNvPr id="128" name="Google Shape;128;p3"/>
          <p:cNvSpPr txBox="1">
            <a:spLocks noGrp="1"/>
          </p:cNvSpPr>
          <p:nvPr>
            <p:ph type="title"/>
          </p:nvPr>
        </p:nvSpPr>
        <p:spPr>
          <a:xfrm>
            <a:off x="834260" y="462455"/>
            <a:ext cx="10515600" cy="8222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24726"/>
              </a:buClr>
              <a:buSzPts val="3600"/>
              <a:buFont typeface="Quattrocento Sans" panose="020B0502050000020003"/>
              <a:buNone/>
            </a:pPr>
            <a:r>
              <a:rPr lang="en-US">
                <a:latin typeface="Quattrocento Sans" panose="020B0502050000020003"/>
                <a:ea typeface="Quattrocento Sans" panose="020B0502050000020003"/>
                <a:cs typeface="Quattrocento Sans" panose="020B0502050000020003"/>
                <a:sym typeface="Quattrocento Sans" panose="020B0502050000020003"/>
              </a:rPr>
              <a:t>Exercise 2</a:t>
            </a:r>
            <a:endParaRPr lang="en-US">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 name="TextBox 6"/>
          <p:cNvSpPr txBox="1"/>
          <p:nvPr/>
        </p:nvSpPr>
        <p:spPr>
          <a:xfrm>
            <a:off x="842140" y="1455938"/>
            <a:ext cx="2743200" cy="338554"/>
          </a:xfrm>
          <a:prstGeom prst="rect">
            <a:avLst/>
          </a:prstGeom>
          <a:noFill/>
        </p:spPr>
        <p:txBody>
          <a:bodyPr wrap="square" rtlCol="0">
            <a:spAutoFit/>
          </a:bodyPr>
          <a:lstStyle/>
          <a:p>
            <a:r>
              <a:rPr lang="en-US" sz="1600" dirty="0"/>
              <a:t>Understanding the Dataset</a:t>
            </a:r>
            <a:endParaRPr lang="en-GB" sz="1600" dirty="0"/>
          </a:p>
        </p:txBody>
      </p:sp>
      <p:sp>
        <p:nvSpPr>
          <p:cNvPr id="8" name="Google Shape;114;g11e4c8003d5_2_106"/>
          <p:cNvSpPr txBox="1">
            <a:spLocks noGrp="1"/>
          </p:cNvSpPr>
          <p:nvPr>
            <p:ph type="body" idx="1"/>
          </p:nvPr>
        </p:nvSpPr>
        <p:spPr>
          <a:xfrm>
            <a:off x="1197505" y="1717829"/>
            <a:ext cx="10152355" cy="2090691"/>
          </a:xfrm>
          <a:prstGeom prst="rect">
            <a:avLst/>
          </a:prstGeom>
          <a:noFill/>
          <a:ln>
            <a:noFill/>
          </a:ln>
        </p:spPr>
        <p:txBody>
          <a:bodyPr spcFirstLastPara="1" wrap="square" lIns="91425" tIns="45700" rIns="91425" bIns="45700" anchor="t" anchorCtr="0">
            <a:noAutofit/>
          </a:bodyPr>
          <a:lstStyle/>
          <a:p>
            <a:pPr marL="228600" lvl="0" indent="-228600" algn="l" rtl="0">
              <a:lnSpc>
                <a:spcPct val="115000"/>
              </a:lnSpc>
              <a:spcBef>
                <a:spcPts val="600"/>
              </a:spcBef>
              <a:spcAft>
                <a:spcPts val="0"/>
              </a:spcAft>
              <a:buSzPts val="1400"/>
              <a:buChar char="•"/>
            </a:pPr>
            <a:r>
              <a:rPr lang="en-US" dirty="0">
                <a:solidFill>
                  <a:srgbClr val="212121"/>
                </a:solidFill>
                <a:highlight>
                  <a:srgbClr val="FFFFFF"/>
                </a:highlight>
                <a:latin typeface="Roboto" panose="02000000000000000000"/>
                <a:ea typeface="Roboto" panose="02000000000000000000"/>
                <a:cs typeface="Roboto" panose="02000000000000000000"/>
                <a:sym typeface="Roboto" panose="02000000000000000000"/>
              </a:rPr>
              <a:t>This dataset contains 11 attributes, ID, Group, Age, BMI, Gender, Smoker, Day, Block, HR, ACC, QI. The data is collected from two groups, health control ('Control') and patients with a history of substance abuse ('Patient'), monitoring their average heart rate(HR) during the day and night. Apart from basic information such as Age and Gender, quality indicator (QI) is also recorded in the dataset.</a:t>
            </a:r>
            <a:endParaRPr lang="en-US" dirty="0">
              <a:solidFill>
                <a:srgbClr val="212121"/>
              </a:solidFill>
              <a:highlight>
                <a:srgbClr val="FFFFFF"/>
              </a:highlight>
              <a:latin typeface="Roboto" panose="02000000000000000000"/>
              <a:ea typeface="Roboto" panose="02000000000000000000"/>
              <a:cs typeface="Roboto" panose="02000000000000000000"/>
              <a:sym typeface="Roboto" panose="02000000000000000000"/>
            </a:endParaRPr>
          </a:p>
          <a:p>
            <a:pPr marL="228600" lvl="0" indent="-228600" algn="l" rtl="0">
              <a:lnSpc>
                <a:spcPct val="115000"/>
              </a:lnSpc>
              <a:spcBef>
                <a:spcPts val="600"/>
              </a:spcBef>
              <a:spcAft>
                <a:spcPts val="0"/>
              </a:spcAft>
              <a:buSzPts val="1400"/>
              <a:buChar char="•"/>
            </a:pPr>
            <a:r>
              <a:rPr lang="en-US" dirty="0">
                <a:solidFill>
                  <a:srgbClr val="212121"/>
                </a:solidFill>
                <a:highlight>
                  <a:srgbClr val="FFFFFF"/>
                </a:highlight>
                <a:latin typeface="Roboto" panose="02000000000000000000"/>
                <a:ea typeface="Roboto" panose="02000000000000000000"/>
                <a:cs typeface="Roboto" panose="02000000000000000000"/>
                <a:sym typeface="Roboto" panose="02000000000000000000"/>
              </a:rPr>
              <a:t>From the information below showing the data structure and type, it is observed that most of the data is object, and HR, ACC, and QI are numerical data. When checking the missing values in the dataset, only the Smoker attribute has 45 null values, which are filled with 'Na'.</a:t>
            </a:r>
            <a:endParaRPr dirty="0">
              <a:solidFill>
                <a:srgbClr val="212121"/>
              </a:solidFill>
              <a:highlight>
                <a:srgbClr val="FFFFFF"/>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127"/>
        <p:cNvGrpSpPr/>
        <p:nvPr/>
      </p:nvGrpSpPr>
      <p:grpSpPr>
        <a:xfrm>
          <a:off x="0" y="0"/>
          <a:ext cx="0" cy="0"/>
          <a:chOff x="0" y="0"/>
          <a:chExt cx="0" cy="0"/>
        </a:xfrm>
      </p:grpSpPr>
      <p:sp>
        <p:nvSpPr>
          <p:cNvPr id="128" name="Google Shape;128;p3"/>
          <p:cNvSpPr txBox="1">
            <a:spLocks noGrp="1"/>
          </p:cNvSpPr>
          <p:nvPr>
            <p:ph type="title"/>
          </p:nvPr>
        </p:nvSpPr>
        <p:spPr>
          <a:xfrm>
            <a:off x="834260" y="462455"/>
            <a:ext cx="10515600" cy="8222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24726"/>
              </a:buClr>
              <a:buSzPts val="3600"/>
              <a:buFont typeface="Quattrocento Sans" panose="020B0502050000020003"/>
              <a:buNone/>
            </a:pPr>
            <a:r>
              <a:rPr lang="en-US">
                <a:latin typeface="Quattrocento Sans" panose="020B0502050000020003"/>
                <a:ea typeface="Quattrocento Sans" panose="020B0502050000020003"/>
                <a:cs typeface="Quattrocento Sans" panose="020B0502050000020003"/>
                <a:sym typeface="Quattrocento Sans" panose="020B0502050000020003"/>
              </a:rPr>
              <a:t>Exercise 2</a:t>
            </a:r>
            <a:endParaRPr lang="en-US">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 name="TextBox 8"/>
          <p:cNvSpPr txBox="1"/>
          <p:nvPr/>
        </p:nvSpPr>
        <p:spPr>
          <a:xfrm>
            <a:off x="842140" y="1455938"/>
            <a:ext cx="2743200" cy="338554"/>
          </a:xfrm>
          <a:prstGeom prst="rect">
            <a:avLst/>
          </a:prstGeom>
          <a:noFill/>
        </p:spPr>
        <p:txBody>
          <a:bodyPr wrap="square" rtlCol="0">
            <a:spAutoFit/>
          </a:bodyPr>
          <a:lstStyle/>
          <a:p>
            <a:r>
              <a:rPr lang="en-US" sz="1600" dirty="0"/>
              <a:t>Data Exploratory</a:t>
            </a:r>
            <a:endParaRPr lang="en-GB" sz="1600" dirty="0"/>
          </a:p>
        </p:txBody>
      </p:sp>
      <p:sp>
        <p:nvSpPr>
          <p:cNvPr id="10" name="Google Shape;114;g11e4c8003d5_2_106"/>
          <p:cNvSpPr txBox="1">
            <a:spLocks noGrp="1"/>
          </p:cNvSpPr>
          <p:nvPr>
            <p:ph type="body" idx="1"/>
          </p:nvPr>
        </p:nvSpPr>
        <p:spPr>
          <a:xfrm>
            <a:off x="1038687" y="1717829"/>
            <a:ext cx="3835155" cy="4034901"/>
          </a:xfrm>
          <a:prstGeom prst="rect">
            <a:avLst/>
          </a:prstGeom>
          <a:noFill/>
          <a:ln>
            <a:noFill/>
          </a:ln>
        </p:spPr>
        <p:txBody>
          <a:bodyPr spcFirstLastPara="1" wrap="square" lIns="91425" tIns="45700" rIns="91425" bIns="45700" anchor="t" anchorCtr="0">
            <a:noAutofit/>
          </a:bodyPr>
          <a:lstStyle/>
          <a:p>
            <a:pPr marL="228600" lvl="0" indent="-228600" algn="l" rtl="0">
              <a:lnSpc>
                <a:spcPct val="115000"/>
              </a:lnSpc>
              <a:spcBef>
                <a:spcPts val="600"/>
              </a:spcBef>
              <a:spcAft>
                <a:spcPts val="0"/>
              </a:spcAft>
              <a:buSzPts val="1400"/>
              <a:buChar char="•"/>
            </a:pPr>
            <a:r>
              <a:rPr lang="en-US" dirty="0">
                <a:solidFill>
                  <a:srgbClr val="212121"/>
                </a:solidFill>
                <a:highlight>
                  <a:srgbClr val="FFFFFF"/>
                </a:highlight>
                <a:latin typeface="Roboto" panose="02000000000000000000"/>
                <a:ea typeface="Roboto" panose="02000000000000000000"/>
                <a:cs typeface="Roboto" panose="02000000000000000000"/>
                <a:sym typeface="Roboto" panose="02000000000000000000"/>
              </a:rPr>
              <a:t>The plots show the distribution and density by Age and Gender, which are also shown by different groups.</a:t>
            </a:r>
            <a:endParaRPr lang="en-US" dirty="0">
              <a:solidFill>
                <a:srgbClr val="212121"/>
              </a:solidFill>
              <a:highlight>
                <a:srgbClr val="FFFFFF"/>
              </a:highlight>
              <a:latin typeface="Roboto" panose="02000000000000000000"/>
              <a:ea typeface="Roboto" panose="02000000000000000000"/>
              <a:cs typeface="Roboto" panose="02000000000000000000"/>
              <a:sym typeface="Roboto" panose="02000000000000000000"/>
            </a:endParaRPr>
          </a:p>
          <a:p>
            <a:pPr marL="228600" lvl="0" indent="-228600" algn="l" rtl="0">
              <a:lnSpc>
                <a:spcPct val="115000"/>
              </a:lnSpc>
              <a:spcBef>
                <a:spcPts val="600"/>
              </a:spcBef>
              <a:spcAft>
                <a:spcPts val="0"/>
              </a:spcAft>
              <a:buSzPts val="1400"/>
              <a:buChar char="•"/>
            </a:pPr>
            <a:r>
              <a:rPr lang="en-US" dirty="0">
                <a:solidFill>
                  <a:srgbClr val="212121"/>
                </a:solidFill>
                <a:highlight>
                  <a:srgbClr val="FFFFFF"/>
                </a:highlight>
                <a:latin typeface="Roboto" panose="02000000000000000000"/>
                <a:ea typeface="Roboto" panose="02000000000000000000"/>
                <a:cs typeface="Roboto" panose="02000000000000000000"/>
                <a:sym typeface="Roboto" panose="02000000000000000000"/>
              </a:rPr>
              <a:t>The original data of Age is replaced with numerical data using </a:t>
            </a:r>
            <a:r>
              <a:rPr lang="en-US" dirty="0" err="1">
                <a:solidFill>
                  <a:srgbClr val="212121"/>
                </a:solidFill>
                <a:highlight>
                  <a:srgbClr val="FFFFFF"/>
                </a:highlight>
                <a:latin typeface="Roboto" panose="02000000000000000000"/>
                <a:ea typeface="Roboto" panose="02000000000000000000"/>
                <a:cs typeface="Roboto" panose="02000000000000000000"/>
                <a:sym typeface="Roboto" panose="02000000000000000000"/>
              </a:rPr>
              <a:t>dic</a:t>
            </a:r>
            <a:r>
              <a:rPr lang="en-US" dirty="0">
                <a:solidFill>
                  <a:srgbClr val="212121"/>
                </a:solidFill>
                <a:highlight>
                  <a:srgbClr val="FFFFFF"/>
                </a:highlight>
                <a:latin typeface="Roboto" panose="02000000000000000000"/>
                <a:ea typeface="Roboto" panose="02000000000000000000"/>
                <a:cs typeface="Roboto" panose="02000000000000000000"/>
                <a:sym typeface="Roboto" panose="02000000000000000000"/>
              </a:rPr>
              <a:t>(). It is shown that the data are collected from people with ages ranging from 20 to 65+, and the distribution peaks at the twenties and forties. There is no obvious difference between the 'Control' and 'Patient' groups.</a:t>
            </a:r>
            <a:endParaRPr lang="en-US" dirty="0">
              <a:solidFill>
                <a:srgbClr val="212121"/>
              </a:solidFill>
              <a:highlight>
                <a:srgbClr val="FFFFFF"/>
              </a:highlight>
              <a:latin typeface="Roboto" panose="02000000000000000000"/>
              <a:ea typeface="Roboto" panose="02000000000000000000"/>
              <a:cs typeface="Roboto" panose="02000000000000000000"/>
              <a:sym typeface="Roboto" panose="02000000000000000000"/>
            </a:endParaRPr>
          </a:p>
          <a:p>
            <a:pPr marL="228600" lvl="0" indent="-228600" algn="l" rtl="0">
              <a:lnSpc>
                <a:spcPct val="115000"/>
              </a:lnSpc>
              <a:spcBef>
                <a:spcPts val="600"/>
              </a:spcBef>
              <a:spcAft>
                <a:spcPts val="0"/>
              </a:spcAft>
              <a:buSzPts val="1400"/>
              <a:buChar char="•"/>
            </a:pPr>
            <a:r>
              <a:rPr lang="en-US" dirty="0">
                <a:solidFill>
                  <a:srgbClr val="212121"/>
                </a:solidFill>
                <a:highlight>
                  <a:srgbClr val="FFFFFF"/>
                </a:highlight>
                <a:latin typeface="Roboto" panose="02000000000000000000"/>
                <a:ea typeface="Roboto" panose="02000000000000000000"/>
                <a:cs typeface="Roboto" panose="02000000000000000000"/>
                <a:sym typeface="Roboto" panose="02000000000000000000"/>
              </a:rPr>
              <a:t>For the Gender attribute, I encode it with a value 0 for females and 1 for males. In the group of 'Patient', there is more female than male.</a:t>
            </a:r>
            <a:endParaRPr dirty="0">
              <a:solidFill>
                <a:srgbClr val="212121"/>
              </a:solidFill>
              <a:highlight>
                <a:srgbClr val="FFFFFF"/>
              </a:highlight>
              <a:latin typeface="Roboto" panose="02000000000000000000"/>
              <a:ea typeface="Roboto" panose="02000000000000000000"/>
              <a:cs typeface="Roboto" panose="02000000000000000000"/>
              <a:sym typeface="Roboto" panose="02000000000000000000"/>
            </a:endParaRPr>
          </a:p>
        </p:txBody>
      </p:sp>
      <p:pic>
        <p:nvPicPr>
          <p:cNvPr id="4" name="Picture 3"/>
          <p:cNvPicPr>
            <a:picLocks noChangeAspect="1"/>
          </p:cNvPicPr>
          <p:nvPr/>
        </p:nvPicPr>
        <p:blipFill>
          <a:blip r:embed="rId1"/>
          <a:stretch>
            <a:fillRect/>
          </a:stretch>
        </p:blipFill>
        <p:spPr>
          <a:xfrm>
            <a:off x="4961638" y="1794492"/>
            <a:ext cx="3539668" cy="2472431"/>
          </a:xfrm>
          <a:prstGeom prst="rect">
            <a:avLst/>
          </a:prstGeom>
        </p:spPr>
      </p:pic>
      <p:pic>
        <p:nvPicPr>
          <p:cNvPr id="5" name="Picture 4"/>
          <p:cNvPicPr>
            <a:picLocks noChangeAspect="1"/>
          </p:cNvPicPr>
          <p:nvPr/>
        </p:nvPicPr>
        <p:blipFill>
          <a:blip r:embed="rId2"/>
          <a:stretch>
            <a:fillRect/>
          </a:stretch>
        </p:blipFill>
        <p:spPr>
          <a:xfrm>
            <a:off x="5229208" y="4414345"/>
            <a:ext cx="3276839" cy="1607506"/>
          </a:xfrm>
          <a:prstGeom prst="rect">
            <a:avLst/>
          </a:prstGeom>
        </p:spPr>
      </p:pic>
      <p:pic>
        <p:nvPicPr>
          <p:cNvPr id="6" name="Picture 5"/>
          <p:cNvPicPr>
            <a:picLocks noChangeAspect="1"/>
          </p:cNvPicPr>
          <p:nvPr/>
        </p:nvPicPr>
        <p:blipFill>
          <a:blip r:embed="rId3"/>
          <a:stretch>
            <a:fillRect/>
          </a:stretch>
        </p:blipFill>
        <p:spPr>
          <a:xfrm>
            <a:off x="8501306" y="1796341"/>
            <a:ext cx="3341506" cy="2470582"/>
          </a:xfrm>
          <a:prstGeom prst="rect">
            <a:avLst/>
          </a:prstGeom>
        </p:spPr>
      </p:pic>
      <p:pic>
        <p:nvPicPr>
          <p:cNvPr id="7" name="Picture 6"/>
          <p:cNvPicPr>
            <a:picLocks noChangeAspect="1"/>
          </p:cNvPicPr>
          <p:nvPr/>
        </p:nvPicPr>
        <p:blipFill>
          <a:blip r:embed="rId4"/>
          <a:stretch>
            <a:fillRect/>
          </a:stretch>
        </p:blipFill>
        <p:spPr>
          <a:xfrm>
            <a:off x="8565973" y="4414345"/>
            <a:ext cx="3276839" cy="1607506"/>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27"/>
        <p:cNvGrpSpPr/>
        <p:nvPr/>
      </p:nvGrpSpPr>
      <p:grpSpPr>
        <a:xfrm>
          <a:off x="0" y="0"/>
          <a:ext cx="0" cy="0"/>
          <a:chOff x="0" y="0"/>
          <a:chExt cx="0" cy="0"/>
        </a:xfrm>
      </p:grpSpPr>
      <p:sp>
        <p:nvSpPr>
          <p:cNvPr id="128" name="Google Shape;128;p3"/>
          <p:cNvSpPr txBox="1">
            <a:spLocks noGrp="1"/>
          </p:cNvSpPr>
          <p:nvPr>
            <p:ph type="title"/>
          </p:nvPr>
        </p:nvSpPr>
        <p:spPr>
          <a:xfrm>
            <a:off x="834260" y="462455"/>
            <a:ext cx="10515600" cy="8222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24726"/>
              </a:buClr>
              <a:buSzPts val="3600"/>
              <a:buFont typeface="Quattrocento Sans" panose="020B0502050000020003"/>
              <a:buNone/>
            </a:pPr>
            <a:r>
              <a:rPr lang="en-US">
                <a:latin typeface="Quattrocento Sans" panose="020B0502050000020003"/>
                <a:ea typeface="Quattrocento Sans" panose="020B0502050000020003"/>
                <a:cs typeface="Quattrocento Sans" panose="020B0502050000020003"/>
                <a:sym typeface="Quattrocento Sans" panose="020B0502050000020003"/>
              </a:rPr>
              <a:t>Exercise 2</a:t>
            </a:r>
            <a:endParaRPr lang="en-US">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 name="TextBox 8"/>
          <p:cNvSpPr txBox="1"/>
          <p:nvPr/>
        </p:nvSpPr>
        <p:spPr>
          <a:xfrm>
            <a:off x="842140" y="1455938"/>
            <a:ext cx="2743200" cy="338554"/>
          </a:xfrm>
          <a:prstGeom prst="rect">
            <a:avLst/>
          </a:prstGeom>
          <a:noFill/>
        </p:spPr>
        <p:txBody>
          <a:bodyPr wrap="square" rtlCol="0">
            <a:spAutoFit/>
          </a:bodyPr>
          <a:lstStyle/>
          <a:p>
            <a:r>
              <a:rPr lang="en-US" sz="1600" dirty="0"/>
              <a:t>Data Exploratory</a:t>
            </a:r>
            <a:endParaRPr lang="en-GB" sz="1600" dirty="0"/>
          </a:p>
        </p:txBody>
      </p:sp>
      <p:sp>
        <p:nvSpPr>
          <p:cNvPr id="10" name="Google Shape;114;g11e4c8003d5_2_106"/>
          <p:cNvSpPr txBox="1">
            <a:spLocks noGrp="1"/>
          </p:cNvSpPr>
          <p:nvPr>
            <p:ph type="body" idx="1"/>
          </p:nvPr>
        </p:nvSpPr>
        <p:spPr>
          <a:xfrm>
            <a:off x="1038687" y="1717830"/>
            <a:ext cx="10311173" cy="1404892"/>
          </a:xfrm>
          <a:prstGeom prst="rect">
            <a:avLst/>
          </a:prstGeom>
          <a:noFill/>
          <a:ln>
            <a:noFill/>
          </a:ln>
        </p:spPr>
        <p:txBody>
          <a:bodyPr spcFirstLastPara="1" wrap="square" lIns="91425" tIns="45700" rIns="91425" bIns="45700" anchor="t" anchorCtr="0">
            <a:noAutofit/>
          </a:bodyPr>
          <a:lstStyle/>
          <a:p>
            <a:pPr marL="228600" lvl="0" indent="-228600" algn="l" rtl="0">
              <a:lnSpc>
                <a:spcPct val="115000"/>
              </a:lnSpc>
              <a:spcBef>
                <a:spcPts val="600"/>
              </a:spcBef>
              <a:spcAft>
                <a:spcPts val="0"/>
              </a:spcAft>
              <a:buSzPts val="1400"/>
              <a:buChar char="•"/>
            </a:pPr>
            <a:r>
              <a:rPr lang="en-US" dirty="0">
                <a:solidFill>
                  <a:srgbClr val="212121"/>
                </a:solidFill>
                <a:highlight>
                  <a:srgbClr val="FFFFFF"/>
                </a:highlight>
                <a:latin typeface="Roboto" panose="02000000000000000000"/>
                <a:ea typeface="Roboto" panose="02000000000000000000"/>
                <a:cs typeface="Roboto" panose="02000000000000000000"/>
                <a:sym typeface="Roboto" panose="02000000000000000000"/>
              </a:rPr>
              <a:t>There are extreme values (obvious outliers) in QI as shown in the plot, which are all coming from the same person with an 'ID' of 69. Since there is a limited amount of data, I replace those outliers with QI values randomly selected from the people in the same group with similar biological information, rather than excluding these data.</a:t>
            </a:r>
            <a:endParaRPr dirty="0">
              <a:solidFill>
                <a:srgbClr val="212121"/>
              </a:solidFill>
              <a:highlight>
                <a:srgbClr val="FFFFFF"/>
              </a:highlight>
              <a:latin typeface="Roboto" panose="02000000000000000000"/>
              <a:ea typeface="Roboto" panose="02000000000000000000"/>
              <a:cs typeface="Roboto" panose="02000000000000000000"/>
              <a:sym typeface="Roboto" panose="02000000000000000000"/>
            </a:endParaRPr>
          </a:p>
        </p:txBody>
      </p:sp>
      <p:pic>
        <p:nvPicPr>
          <p:cNvPr id="2" name="Picture 1"/>
          <p:cNvPicPr>
            <a:picLocks noChangeAspect="1"/>
          </p:cNvPicPr>
          <p:nvPr/>
        </p:nvPicPr>
        <p:blipFill rotWithShape="1">
          <a:blip r:embed="rId1"/>
          <a:srcRect t="9078"/>
          <a:stretch>
            <a:fillRect/>
          </a:stretch>
        </p:blipFill>
        <p:spPr>
          <a:xfrm>
            <a:off x="701096" y="3432075"/>
            <a:ext cx="3318247" cy="2356370"/>
          </a:xfrm>
          <a:prstGeom prst="rect">
            <a:avLst/>
          </a:prstGeom>
        </p:spPr>
      </p:pic>
      <p:pic>
        <p:nvPicPr>
          <p:cNvPr id="3" name="Picture 2"/>
          <p:cNvPicPr>
            <a:picLocks noChangeAspect="1"/>
          </p:cNvPicPr>
          <p:nvPr/>
        </p:nvPicPr>
        <p:blipFill>
          <a:blip r:embed="rId2"/>
          <a:stretch>
            <a:fillRect/>
          </a:stretch>
        </p:blipFill>
        <p:spPr>
          <a:xfrm>
            <a:off x="4213549" y="3384614"/>
            <a:ext cx="3409509" cy="2437122"/>
          </a:xfrm>
          <a:prstGeom prst="rect">
            <a:avLst/>
          </a:prstGeom>
        </p:spPr>
      </p:pic>
      <p:pic>
        <p:nvPicPr>
          <p:cNvPr id="8" name="Picture 7"/>
          <p:cNvPicPr>
            <a:picLocks noChangeAspect="1"/>
          </p:cNvPicPr>
          <p:nvPr/>
        </p:nvPicPr>
        <p:blipFill>
          <a:blip r:embed="rId3"/>
          <a:stretch>
            <a:fillRect/>
          </a:stretch>
        </p:blipFill>
        <p:spPr>
          <a:xfrm>
            <a:off x="7817264" y="3384614"/>
            <a:ext cx="3532596" cy="2437122"/>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136"/>
        <p:cNvGrpSpPr/>
        <p:nvPr/>
      </p:nvGrpSpPr>
      <p:grpSpPr>
        <a:xfrm>
          <a:off x="0" y="0"/>
          <a:ext cx="0" cy="0"/>
          <a:chOff x="0" y="0"/>
          <a:chExt cx="0" cy="0"/>
        </a:xfrm>
      </p:grpSpPr>
      <p:sp>
        <p:nvSpPr>
          <p:cNvPr id="137" name="Google Shape;137;g11e4c8003d5_2_19"/>
          <p:cNvSpPr txBox="1">
            <a:spLocks noGrp="1"/>
          </p:cNvSpPr>
          <p:nvPr>
            <p:ph type="title"/>
          </p:nvPr>
        </p:nvSpPr>
        <p:spPr>
          <a:xfrm>
            <a:off x="834260" y="462455"/>
            <a:ext cx="10515600" cy="822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24726"/>
              </a:buClr>
              <a:buSzPts val="3600"/>
              <a:buFont typeface="Quattrocento Sans" panose="020B0502050000020003"/>
              <a:buNone/>
            </a:pPr>
            <a:r>
              <a:rPr lang="en-US">
                <a:latin typeface="Quattrocento Sans" panose="020B0502050000020003"/>
                <a:ea typeface="Quattrocento Sans" panose="020B0502050000020003"/>
                <a:cs typeface="Quattrocento Sans" panose="020B0502050000020003"/>
                <a:sym typeface="Quattrocento Sans" panose="020B0502050000020003"/>
              </a:rPr>
              <a:t>Exercise 2</a:t>
            </a:r>
            <a:endParaRPr lang="en-US">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2" name="Picture 1"/>
          <p:cNvPicPr>
            <a:picLocks noChangeAspect="1"/>
          </p:cNvPicPr>
          <p:nvPr/>
        </p:nvPicPr>
        <p:blipFill>
          <a:blip r:embed="rId1"/>
          <a:stretch>
            <a:fillRect/>
          </a:stretch>
        </p:blipFill>
        <p:spPr>
          <a:xfrm>
            <a:off x="621436" y="3882101"/>
            <a:ext cx="3593533" cy="2030427"/>
          </a:xfrm>
          <a:prstGeom prst="rect">
            <a:avLst/>
          </a:prstGeom>
        </p:spPr>
      </p:pic>
      <p:pic>
        <p:nvPicPr>
          <p:cNvPr id="3" name="Picture 2"/>
          <p:cNvPicPr>
            <a:picLocks noChangeAspect="1"/>
          </p:cNvPicPr>
          <p:nvPr/>
        </p:nvPicPr>
        <p:blipFill>
          <a:blip r:embed="rId2"/>
          <a:stretch>
            <a:fillRect/>
          </a:stretch>
        </p:blipFill>
        <p:spPr>
          <a:xfrm>
            <a:off x="4392272" y="3882101"/>
            <a:ext cx="3593533" cy="2030427"/>
          </a:xfrm>
          <a:prstGeom prst="rect">
            <a:avLst/>
          </a:prstGeom>
        </p:spPr>
      </p:pic>
      <p:pic>
        <p:nvPicPr>
          <p:cNvPr id="4" name="Picture 3"/>
          <p:cNvPicPr>
            <a:picLocks noChangeAspect="1"/>
          </p:cNvPicPr>
          <p:nvPr/>
        </p:nvPicPr>
        <p:blipFill>
          <a:blip r:embed="rId3"/>
          <a:stretch>
            <a:fillRect/>
          </a:stretch>
        </p:blipFill>
        <p:spPr>
          <a:xfrm>
            <a:off x="8163108" y="3882101"/>
            <a:ext cx="3593533" cy="2030427"/>
          </a:xfrm>
          <a:prstGeom prst="rect">
            <a:avLst/>
          </a:prstGeom>
        </p:spPr>
      </p:pic>
      <p:sp>
        <p:nvSpPr>
          <p:cNvPr id="12" name="TextBox 11"/>
          <p:cNvSpPr txBox="1"/>
          <p:nvPr/>
        </p:nvSpPr>
        <p:spPr>
          <a:xfrm>
            <a:off x="842140" y="1455938"/>
            <a:ext cx="2743200" cy="338554"/>
          </a:xfrm>
          <a:prstGeom prst="rect">
            <a:avLst/>
          </a:prstGeom>
          <a:noFill/>
        </p:spPr>
        <p:txBody>
          <a:bodyPr wrap="square" rtlCol="0">
            <a:spAutoFit/>
          </a:bodyPr>
          <a:lstStyle/>
          <a:p>
            <a:r>
              <a:rPr lang="en-US" sz="1600" dirty="0"/>
              <a:t>Data Exploratory</a:t>
            </a:r>
            <a:endParaRPr lang="en-GB" sz="1600" dirty="0"/>
          </a:p>
        </p:txBody>
      </p:sp>
      <p:sp>
        <p:nvSpPr>
          <p:cNvPr id="13" name="Google Shape;114;g11e4c8003d5_2_106"/>
          <p:cNvSpPr txBox="1">
            <a:spLocks noGrp="1"/>
          </p:cNvSpPr>
          <p:nvPr>
            <p:ph type="body" idx="1"/>
          </p:nvPr>
        </p:nvSpPr>
        <p:spPr>
          <a:xfrm>
            <a:off x="1038687" y="1717830"/>
            <a:ext cx="10311173" cy="1404892"/>
          </a:xfrm>
          <a:prstGeom prst="rect">
            <a:avLst/>
          </a:prstGeom>
          <a:noFill/>
          <a:ln>
            <a:noFill/>
          </a:ln>
        </p:spPr>
        <p:txBody>
          <a:bodyPr spcFirstLastPara="1" wrap="square" lIns="91425" tIns="45700" rIns="91425" bIns="45700" anchor="t" anchorCtr="0">
            <a:noAutofit/>
          </a:bodyPr>
          <a:lstStyle/>
          <a:p>
            <a:pPr marL="228600" lvl="0" indent="-228600" algn="l" rtl="0">
              <a:lnSpc>
                <a:spcPct val="115000"/>
              </a:lnSpc>
              <a:spcBef>
                <a:spcPts val="600"/>
              </a:spcBef>
              <a:spcAft>
                <a:spcPts val="0"/>
              </a:spcAft>
              <a:buSzPts val="1400"/>
              <a:buChar char="•"/>
            </a:pPr>
            <a:r>
              <a:rPr lang="en-US" dirty="0">
                <a:solidFill>
                  <a:srgbClr val="212121"/>
                </a:solidFill>
                <a:highlight>
                  <a:srgbClr val="FFFFFF"/>
                </a:highlight>
                <a:latin typeface="Roboto" panose="02000000000000000000"/>
                <a:ea typeface="Roboto" panose="02000000000000000000"/>
                <a:cs typeface="Roboto" panose="02000000000000000000"/>
                <a:sym typeface="Roboto" panose="02000000000000000000"/>
              </a:rPr>
              <a:t>I investigate the influence of Block, Smoker, Gender on HR in different groups by jitter plots. It should be noticed that the heart rate of group 'Patient' is larger and spreads more than the group 'Control', indicating that substance abuse could lead to a higher heart rate with a larger spread.</a:t>
            </a:r>
            <a:endParaRPr lang="en-US" dirty="0">
              <a:solidFill>
                <a:srgbClr val="212121"/>
              </a:solidFill>
              <a:highlight>
                <a:srgbClr val="FFFFFF"/>
              </a:highlight>
              <a:latin typeface="Roboto" panose="02000000000000000000"/>
              <a:ea typeface="Roboto" panose="02000000000000000000"/>
              <a:cs typeface="Roboto" panose="02000000000000000000"/>
              <a:sym typeface="Roboto" panose="02000000000000000000"/>
            </a:endParaRPr>
          </a:p>
          <a:p>
            <a:pPr marL="228600" lvl="0" indent="-228600" algn="l" rtl="0">
              <a:lnSpc>
                <a:spcPct val="115000"/>
              </a:lnSpc>
              <a:spcBef>
                <a:spcPts val="600"/>
              </a:spcBef>
              <a:spcAft>
                <a:spcPts val="0"/>
              </a:spcAft>
              <a:buSzPts val="1400"/>
              <a:buChar char="•"/>
            </a:pPr>
            <a:r>
              <a:rPr lang="en-US" dirty="0">
                <a:solidFill>
                  <a:srgbClr val="212121"/>
                </a:solidFill>
                <a:highlight>
                  <a:srgbClr val="FFFFFF"/>
                </a:highlight>
                <a:latin typeface="Roboto" panose="02000000000000000000"/>
                <a:ea typeface="Roboto" panose="02000000000000000000"/>
                <a:cs typeface="Roboto" panose="02000000000000000000"/>
                <a:sym typeface="Roboto" panose="02000000000000000000"/>
              </a:rPr>
              <a:t>The heart rate during the day is large than that during the night, which could be related to more activities during the day.</a:t>
            </a:r>
            <a:endParaRPr lang="en-US" dirty="0">
              <a:solidFill>
                <a:srgbClr val="212121"/>
              </a:solidFill>
              <a:highlight>
                <a:srgbClr val="FFFFFF"/>
              </a:highlight>
              <a:latin typeface="Roboto" panose="02000000000000000000"/>
              <a:ea typeface="Roboto" panose="02000000000000000000"/>
              <a:cs typeface="Roboto" panose="02000000000000000000"/>
              <a:sym typeface="Roboto" panose="02000000000000000000"/>
            </a:endParaRPr>
          </a:p>
          <a:p>
            <a:pPr marL="228600" lvl="0" indent="-228600" algn="l" rtl="0">
              <a:lnSpc>
                <a:spcPct val="115000"/>
              </a:lnSpc>
              <a:spcBef>
                <a:spcPts val="600"/>
              </a:spcBef>
              <a:spcAft>
                <a:spcPts val="0"/>
              </a:spcAft>
              <a:buSzPts val="1400"/>
              <a:buChar char="•"/>
            </a:pPr>
            <a:r>
              <a:rPr lang="en-US" dirty="0">
                <a:solidFill>
                  <a:srgbClr val="212121"/>
                </a:solidFill>
                <a:highlight>
                  <a:srgbClr val="FFFFFF"/>
                </a:highlight>
                <a:latin typeface="Roboto" panose="02000000000000000000"/>
                <a:ea typeface="Roboto" panose="02000000000000000000"/>
                <a:cs typeface="Roboto" panose="02000000000000000000"/>
                <a:sym typeface="Roboto" panose="02000000000000000000"/>
              </a:rPr>
              <a:t>There is no clear impact of Smoker and Gender on HR.</a:t>
            </a:r>
            <a:endParaRPr dirty="0">
              <a:solidFill>
                <a:srgbClr val="212121"/>
              </a:solidFill>
              <a:highlight>
                <a:srgbClr val="FFFFFF"/>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136"/>
        <p:cNvGrpSpPr/>
        <p:nvPr/>
      </p:nvGrpSpPr>
      <p:grpSpPr>
        <a:xfrm>
          <a:off x="0" y="0"/>
          <a:ext cx="0" cy="0"/>
          <a:chOff x="0" y="0"/>
          <a:chExt cx="0" cy="0"/>
        </a:xfrm>
      </p:grpSpPr>
      <p:sp>
        <p:nvSpPr>
          <p:cNvPr id="137" name="Google Shape;137;g11e4c8003d5_2_19"/>
          <p:cNvSpPr txBox="1">
            <a:spLocks noGrp="1"/>
          </p:cNvSpPr>
          <p:nvPr>
            <p:ph type="title"/>
          </p:nvPr>
        </p:nvSpPr>
        <p:spPr>
          <a:xfrm>
            <a:off x="834260" y="462455"/>
            <a:ext cx="10515600" cy="822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24726"/>
              </a:buClr>
              <a:buSzPts val="3600"/>
              <a:buFont typeface="Quattrocento Sans" panose="020B0502050000020003"/>
              <a:buNone/>
            </a:pPr>
            <a:r>
              <a:rPr lang="en-US">
                <a:latin typeface="Quattrocento Sans" panose="020B0502050000020003"/>
                <a:ea typeface="Quattrocento Sans" panose="020B0502050000020003"/>
                <a:cs typeface="Quattrocento Sans" panose="020B0502050000020003"/>
                <a:sym typeface="Quattrocento Sans" panose="020B0502050000020003"/>
              </a:rPr>
              <a:t>Exercise 2</a:t>
            </a:r>
            <a:endParaRPr lang="en-US">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 name="TextBox 11"/>
          <p:cNvSpPr txBox="1"/>
          <p:nvPr/>
        </p:nvSpPr>
        <p:spPr>
          <a:xfrm>
            <a:off x="842140" y="1455938"/>
            <a:ext cx="2743200" cy="338554"/>
          </a:xfrm>
          <a:prstGeom prst="rect">
            <a:avLst/>
          </a:prstGeom>
          <a:noFill/>
        </p:spPr>
        <p:txBody>
          <a:bodyPr wrap="square" rtlCol="0">
            <a:spAutoFit/>
          </a:bodyPr>
          <a:lstStyle/>
          <a:p>
            <a:r>
              <a:rPr lang="en-US" sz="1600" dirty="0"/>
              <a:t>Data Exploratory</a:t>
            </a:r>
            <a:endParaRPr lang="en-GB" sz="1600" dirty="0"/>
          </a:p>
        </p:txBody>
      </p:sp>
      <p:sp>
        <p:nvSpPr>
          <p:cNvPr id="13" name="Google Shape;114;g11e4c8003d5_2_106"/>
          <p:cNvSpPr txBox="1">
            <a:spLocks noGrp="1"/>
          </p:cNvSpPr>
          <p:nvPr>
            <p:ph type="body" idx="1"/>
          </p:nvPr>
        </p:nvSpPr>
        <p:spPr>
          <a:xfrm>
            <a:off x="1038687" y="1717830"/>
            <a:ext cx="4039339" cy="3684232"/>
          </a:xfrm>
          <a:prstGeom prst="rect">
            <a:avLst/>
          </a:prstGeom>
          <a:noFill/>
          <a:ln>
            <a:noFill/>
          </a:ln>
        </p:spPr>
        <p:txBody>
          <a:bodyPr spcFirstLastPara="1" wrap="square" lIns="91425" tIns="45700" rIns="91425" bIns="45700" anchor="t" anchorCtr="0">
            <a:noAutofit/>
          </a:bodyPr>
          <a:lstStyle/>
          <a:p>
            <a:pPr marL="228600" lvl="0" indent="-228600" algn="l" rtl="0">
              <a:lnSpc>
                <a:spcPct val="115000"/>
              </a:lnSpc>
              <a:spcBef>
                <a:spcPts val="600"/>
              </a:spcBef>
              <a:spcAft>
                <a:spcPts val="0"/>
              </a:spcAft>
              <a:buSzPts val="1400"/>
              <a:buChar char="•"/>
            </a:pPr>
            <a:r>
              <a:rPr lang="en-US" dirty="0">
                <a:solidFill>
                  <a:srgbClr val="212121"/>
                </a:solidFill>
                <a:highlight>
                  <a:srgbClr val="FFFFFF"/>
                </a:highlight>
                <a:latin typeface="Roboto" panose="02000000000000000000"/>
                <a:ea typeface="Roboto" panose="02000000000000000000"/>
                <a:cs typeface="Roboto" panose="02000000000000000000"/>
                <a:sym typeface="Roboto" panose="02000000000000000000"/>
              </a:rPr>
              <a:t>No significant correlation between heart rate and ACC is observed, while there is a positive correlation between heart rate and quality indicator.</a:t>
            </a:r>
            <a:endParaRPr dirty="0">
              <a:solidFill>
                <a:srgbClr val="212121"/>
              </a:solidFill>
              <a:highlight>
                <a:srgbClr val="FFFFFF"/>
              </a:highlight>
              <a:latin typeface="Roboto" panose="02000000000000000000"/>
              <a:ea typeface="Roboto" panose="02000000000000000000"/>
              <a:cs typeface="Roboto" panose="02000000000000000000"/>
              <a:sym typeface="Roboto" panose="02000000000000000000"/>
            </a:endParaRPr>
          </a:p>
        </p:txBody>
      </p:sp>
      <p:pic>
        <p:nvPicPr>
          <p:cNvPr id="5" name="Picture 4"/>
          <p:cNvPicPr>
            <a:picLocks noChangeAspect="1"/>
          </p:cNvPicPr>
          <p:nvPr/>
        </p:nvPicPr>
        <p:blipFill>
          <a:blip r:embed="rId1"/>
          <a:stretch>
            <a:fillRect/>
          </a:stretch>
        </p:blipFill>
        <p:spPr>
          <a:xfrm>
            <a:off x="6501415" y="1794492"/>
            <a:ext cx="4444751" cy="4444751"/>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136"/>
        <p:cNvGrpSpPr/>
        <p:nvPr/>
      </p:nvGrpSpPr>
      <p:grpSpPr>
        <a:xfrm>
          <a:off x="0" y="0"/>
          <a:ext cx="0" cy="0"/>
          <a:chOff x="0" y="0"/>
          <a:chExt cx="0" cy="0"/>
        </a:xfrm>
      </p:grpSpPr>
      <p:sp>
        <p:nvSpPr>
          <p:cNvPr id="137" name="Google Shape;137;g11e4c8003d5_2_19"/>
          <p:cNvSpPr txBox="1">
            <a:spLocks noGrp="1"/>
          </p:cNvSpPr>
          <p:nvPr>
            <p:ph type="title"/>
          </p:nvPr>
        </p:nvSpPr>
        <p:spPr>
          <a:xfrm>
            <a:off x="834260" y="462455"/>
            <a:ext cx="10515600" cy="822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24726"/>
              </a:buClr>
              <a:buSzPts val="3600"/>
              <a:buFont typeface="Quattrocento Sans" panose="020B0502050000020003"/>
              <a:buNone/>
            </a:pPr>
            <a:r>
              <a:rPr lang="en-US">
                <a:latin typeface="Quattrocento Sans" panose="020B0502050000020003"/>
                <a:ea typeface="Quattrocento Sans" panose="020B0502050000020003"/>
                <a:cs typeface="Quattrocento Sans" panose="020B0502050000020003"/>
                <a:sym typeface="Quattrocento Sans" panose="020B0502050000020003"/>
              </a:rPr>
              <a:t>Exercise 2</a:t>
            </a:r>
            <a:endParaRPr lang="en-US">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 name="TextBox 11"/>
          <p:cNvSpPr txBox="1"/>
          <p:nvPr/>
        </p:nvSpPr>
        <p:spPr>
          <a:xfrm>
            <a:off x="842140" y="1455938"/>
            <a:ext cx="2743200" cy="338554"/>
          </a:xfrm>
          <a:prstGeom prst="rect">
            <a:avLst/>
          </a:prstGeom>
          <a:noFill/>
        </p:spPr>
        <p:txBody>
          <a:bodyPr wrap="square" rtlCol="0">
            <a:spAutoFit/>
          </a:bodyPr>
          <a:lstStyle/>
          <a:p>
            <a:r>
              <a:rPr lang="en-US" sz="1600" dirty="0"/>
              <a:t>Baseline</a:t>
            </a:r>
            <a:endParaRPr lang="en-GB" sz="1600" dirty="0"/>
          </a:p>
        </p:txBody>
      </p:sp>
      <p:sp>
        <p:nvSpPr>
          <p:cNvPr id="13" name="Google Shape;114;g11e4c8003d5_2_106"/>
          <p:cNvSpPr txBox="1">
            <a:spLocks noGrp="1"/>
          </p:cNvSpPr>
          <p:nvPr>
            <p:ph type="body" idx="1"/>
          </p:nvPr>
        </p:nvSpPr>
        <p:spPr>
          <a:xfrm>
            <a:off x="1038687" y="1717830"/>
            <a:ext cx="4039339" cy="3684232"/>
          </a:xfrm>
          <a:prstGeom prst="rect">
            <a:avLst/>
          </a:prstGeom>
          <a:noFill/>
          <a:ln>
            <a:noFill/>
          </a:ln>
        </p:spPr>
        <p:txBody>
          <a:bodyPr spcFirstLastPara="1" wrap="square" lIns="91425" tIns="45700" rIns="91425" bIns="45700" anchor="t" anchorCtr="0">
            <a:noAutofit/>
          </a:bodyPr>
          <a:lstStyle/>
          <a:p>
            <a:pPr marL="228600" lvl="0" indent="-228600" algn="l" rtl="0">
              <a:lnSpc>
                <a:spcPct val="115000"/>
              </a:lnSpc>
              <a:spcBef>
                <a:spcPts val="600"/>
              </a:spcBef>
              <a:spcAft>
                <a:spcPts val="0"/>
              </a:spcAft>
              <a:buSzPts val="1400"/>
              <a:buChar char="•"/>
            </a:pPr>
            <a:r>
              <a:rPr lang="en-US" dirty="0">
                <a:solidFill>
                  <a:srgbClr val="212121"/>
                </a:solidFill>
                <a:highlight>
                  <a:srgbClr val="FFFFFF"/>
                </a:highlight>
                <a:latin typeface="Roboto" panose="02000000000000000000"/>
                <a:ea typeface="Roboto" panose="02000000000000000000"/>
                <a:cs typeface="Roboto" panose="02000000000000000000"/>
                <a:sym typeface="Roboto" panose="02000000000000000000"/>
              </a:rPr>
              <a:t>The attributes Group, Age, BMI, Gender, Smoker, Block are applied with one hot encoding in order to convert object to numerical value. The correlation plot is based on the one hot data. The attribute Day is excluded and not be considered in the model training since it has the least correlation with heart rate according to the correlation.</a:t>
            </a:r>
            <a:endParaRPr dirty="0">
              <a:solidFill>
                <a:srgbClr val="212121"/>
              </a:solidFill>
              <a:highlight>
                <a:srgbClr val="FFFFFF"/>
              </a:highlight>
              <a:latin typeface="Roboto" panose="02000000000000000000"/>
              <a:ea typeface="Roboto" panose="02000000000000000000"/>
              <a:cs typeface="Roboto" panose="02000000000000000000"/>
              <a:sym typeface="Roboto" panose="02000000000000000000"/>
            </a:endParaRPr>
          </a:p>
        </p:txBody>
      </p:sp>
      <p:pic>
        <p:nvPicPr>
          <p:cNvPr id="3" name="Picture 2"/>
          <p:cNvPicPr>
            <a:picLocks noChangeAspect="1"/>
          </p:cNvPicPr>
          <p:nvPr/>
        </p:nvPicPr>
        <p:blipFill>
          <a:blip r:embed="rId1"/>
          <a:stretch>
            <a:fillRect/>
          </a:stretch>
        </p:blipFill>
        <p:spPr>
          <a:xfrm>
            <a:off x="5320535" y="1455938"/>
            <a:ext cx="6029325" cy="5324475"/>
          </a:xfrm>
          <a:prstGeom prst="rect">
            <a:avLst/>
          </a:prstGeom>
        </p:spPr>
      </p:pic>
    </p:spTree>
  </p:cSld>
  <p:clrMapOvr>
    <a:masterClrMapping/>
  </p:clrMapOvr>
  <p:transition/>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QuickStarter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5585</Words>
  <Application>WPS 演示</Application>
  <PresentationFormat>Widescreen</PresentationFormat>
  <Paragraphs>73</Paragraphs>
  <Slides>10</Slides>
  <Notes>10</Notes>
  <HiddenSlides>9</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10</vt:i4>
      </vt:variant>
    </vt:vector>
  </HeadingPairs>
  <TitlesOfParts>
    <vt:vector size="22" baseType="lpstr">
      <vt:lpstr>Arial</vt:lpstr>
      <vt:lpstr>SimSun</vt:lpstr>
      <vt:lpstr>Wingdings</vt:lpstr>
      <vt:lpstr>Arial</vt:lpstr>
      <vt:lpstr>Calibri</vt:lpstr>
      <vt:lpstr>Calibri</vt:lpstr>
      <vt:lpstr>Quattrocento Sans</vt:lpstr>
      <vt:lpstr>Roboto</vt:lpstr>
      <vt:lpstr>Microsoft YaHei</vt:lpstr>
      <vt:lpstr>Arial Unicode MS</vt:lpstr>
      <vt:lpstr>Office Theme</vt:lpstr>
      <vt:lpstr>QuickStarter Theme</vt:lpstr>
      <vt:lpstr>Exercises for Data Analysis  of Heart Rate</vt:lpstr>
      <vt:lpstr>Exercise 1</vt:lpstr>
      <vt:lpstr>Exercise 1</vt:lpstr>
      <vt:lpstr>Exercise 2</vt:lpstr>
      <vt:lpstr>Exercise 2</vt:lpstr>
      <vt:lpstr>Exercise 2</vt:lpstr>
      <vt:lpstr>Exercise 2</vt:lpstr>
      <vt:lpstr>Exercise 2</vt:lpstr>
      <vt:lpstr>Exercise 2</vt:lpstr>
      <vt:lpstr>Exercise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Exercises for Data Analysis  of Heart Rate</dc:title>
  <dc:creator>Yang Han (imec)</dc:creator>
  <cp:lastModifiedBy>爽苓～</cp:lastModifiedBy>
  <cp:revision>10</cp:revision>
  <dcterms:created xsi:type="dcterms:W3CDTF">2022-03-20T12:36:00Z</dcterms:created>
  <dcterms:modified xsi:type="dcterms:W3CDTF">2022-03-20T22:08:42Z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0x010100334452505049744185AB672B80B6F4B9</vt:lpwstr>
  </property>
  <property fmtid="{D5CDD505-2E9C-101B-9397-08002B2CF9AE}" pid="3" name="MSIP_Label_742f1027-543b-4592-b1f7-59305f7d44ab_Enabled">
    <vt:lpwstr>true</vt:lpwstr>
  </property>
  <property fmtid="{D5CDD505-2E9C-101B-9397-08002B2CF9AE}" pid="4" name="MSIP_Label_742f1027-543b-4592-b1f7-59305f7d44ab_SetDate">
    <vt:lpwstr>2022-03-20T22:03:42Z</vt:lpwstr>
  </property>
  <property fmtid="{D5CDD505-2E9C-101B-9397-08002B2CF9AE}" pid="5" name="MSIP_Label_742f1027-543b-4592-b1f7-59305f7d44ab_Method">
    <vt:lpwstr>Privileged</vt:lpwstr>
  </property>
  <property fmtid="{D5CDD505-2E9C-101B-9397-08002B2CF9AE}" pid="6" name="MSIP_Label_742f1027-543b-4592-b1f7-59305f7d44ab_Name">
    <vt:lpwstr>Public - General - Marked</vt:lpwstr>
  </property>
  <property fmtid="{D5CDD505-2E9C-101B-9397-08002B2CF9AE}" pid="7" name="MSIP_Label_742f1027-543b-4592-b1f7-59305f7d44ab_SiteId">
    <vt:lpwstr>a72d5a72-25ee-40f0-9bd1-067cb5b770d4</vt:lpwstr>
  </property>
  <property fmtid="{D5CDD505-2E9C-101B-9397-08002B2CF9AE}" pid="8" name="MSIP_Label_742f1027-543b-4592-b1f7-59305f7d44ab_ActionId">
    <vt:lpwstr>5e9d6219-0406-4631-942a-4b76cd649550</vt:lpwstr>
  </property>
  <property fmtid="{D5CDD505-2E9C-101B-9397-08002B2CF9AE}" pid="9" name="MSIP_Label_742f1027-543b-4592-b1f7-59305f7d44ab_ContentBits">
    <vt:lpwstr>2</vt:lpwstr>
  </property>
  <property fmtid="{D5CDD505-2E9C-101B-9397-08002B2CF9AE}" pid="10" name="ICV">
    <vt:lpwstr>1215EE6F146F4F799135E3C97AE7A182</vt:lpwstr>
  </property>
  <property fmtid="{D5CDD505-2E9C-101B-9397-08002B2CF9AE}" pid="11" name="KSOProductBuildVer">
    <vt:lpwstr>2052-11.1.0.11365</vt:lpwstr>
  </property>
</Properties>
</file>