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sldIdLst>
    <p:sldId id="337" r:id="rId2"/>
    <p:sldId id="267" r:id="rId3"/>
    <p:sldId id="338" r:id="rId4"/>
    <p:sldId id="339" r:id="rId5"/>
    <p:sldId id="340" r:id="rId6"/>
    <p:sldId id="341" r:id="rId7"/>
    <p:sldId id="342" r:id="rId8"/>
    <p:sldId id="343" r:id="rId9"/>
    <p:sldId id="268" r:id="rId10"/>
    <p:sldId id="332" r:id="rId11"/>
    <p:sldId id="277" r:id="rId12"/>
    <p:sldId id="311" r:id="rId13"/>
    <p:sldId id="306" r:id="rId14"/>
    <p:sldId id="346" r:id="rId15"/>
    <p:sldId id="260" r:id="rId16"/>
    <p:sldId id="294" r:id="rId17"/>
    <p:sldId id="333" r:id="rId18"/>
    <p:sldId id="345" r:id="rId19"/>
    <p:sldId id="348" r:id="rId20"/>
    <p:sldId id="349" r:id="rId21"/>
    <p:sldId id="350" r:id="rId22"/>
    <p:sldId id="279" r:id="rId23"/>
    <p:sldId id="351" r:id="rId24"/>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006" autoAdjust="0"/>
    <p:restoredTop sz="94045" autoAdjust="0"/>
  </p:normalViewPr>
  <p:slideViewPr>
    <p:cSldViewPr snapToGrid="0">
      <p:cViewPr varScale="1">
        <p:scale>
          <a:sx n="68" d="100"/>
          <a:sy n="68" d="100"/>
        </p:scale>
        <p:origin x="178" y="24"/>
      </p:cViewPr>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5EAA2215-83A7-4EE1-873D-EA51D7B822FC}" type="doc">
      <dgm:prSet loTypeId="urn:microsoft.com/office/officeart/2005/8/layout/chevron1" loCatId="process" qsTypeId="urn:microsoft.com/office/officeart/2005/8/quickstyle/simple3" qsCatId="simple" csTypeId="urn:microsoft.com/office/officeart/2005/8/colors/accent0_1" csCatId="mainScheme" phldr="1"/>
      <dgm:spPr/>
    </dgm:pt>
    <dgm:pt modelId="{54552C7B-C317-4C22-9FDC-9DD0A57D8A88}">
      <dgm:prSet phldrT="[文本]"/>
      <dgm:spPr/>
      <dgm:t>
        <a:bodyPr/>
        <a:lstStyle/>
        <a:p>
          <a:r>
            <a:rPr lang="en-US" altLang="zh-CN" dirty="0"/>
            <a:t>One group of sentences</a:t>
          </a:r>
          <a:endParaRPr lang="zh-CN" altLang="en-US" dirty="0"/>
        </a:p>
      </dgm:t>
    </dgm:pt>
    <dgm:pt modelId="{5D7B858D-9F90-48DD-A723-921B658DA7F2}" type="parTrans" cxnId="{EA2734C3-430F-42C5-BF39-BC6BFD243D44}">
      <dgm:prSet/>
      <dgm:spPr/>
      <dgm:t>
        <a:bodyPr/>
        <a:lstStyle/>
        <a:p>
          <a:endParaRPr lang="zh-CN" altLang="en-US"/>
        </a:p>
      </dgm:t>
    </dgm:pt>
    <dgm:pt modelId="{1ADE3B33-7F0F-4302-A54F-B39288DBE3CE}" type="sibTrans" cxnId="{EA2734C3-430F-42C5-BF39-BC6BFD243D44}">
      <dgm:prSet/>
      <dgm:spPr/>
      <dgm:t>
        <a:bodyPr/>
        <a:lstStyle/>
        <a:p>
          <a:endParaRPr lang="zh-CN" altLang="en-US"/>
        </a:p>
      </dgm:t>
    </dgm:pt>
    <dgm:pt modelId="{161BEF31-7B37-462F-9C91-11349CA97938}">
      <dgm:prSet phldrT="[文本]"/>
      <dgm:spPr/>
      <dgm:t>
        <a:bodyPr/>
        <a:lstStyle/>
        <a:p>
          <a:r>
            <a:rPr lang="en-US" altLang="zh-CN" dirty="0"/>
            <a:t>Want to know answers to questions about existing factors? Yes/No</a:t>
          </a:r>
          <a:endParaRPr lang="zh-CN" altLang="en-US" dirty="0"/>
        </a:p>
      </dgm:t>
    </dgm:pt>
    <dgm:pt modelId="{DFF1F300-D9EB-4455-91E7-210E407A5E07}" type="parTrans" cxnId="{AEFE1E5E-1D7C-47FD-82DE-5D8B9093BDF5}">
      <dgm:prSet/>
      <dgm:spPr/>
      <dgm:t>
        <a:bodyPr/>
        <a:lstStyle/>
        <a:p>
          <a:endParaRPr lang="zh-CN" altLang="en-US"/>
        </a:p>
      </dgm:t>
    </dgm:pt>
    <dgm:pt modelId="{343D834D-A7C3-4C64-82B6-3042595F4009}" type="sibTrans" cxnId="{AEFE1E5E-1D7C-47FD-82DE-5D8B9093BDF5}">
      <dgm:prSet/>
      <dgm:spPr/>
      <dgm:t>
        <a:bodyPr/>
        <a:lstStyle/>
        <a:p>
          <a:endParaRPr lang="zh-CN" altLang="en-US"/>
        </a:p>
      </dgm:t>
    </dgm:pt>
    <dgm:pt modelId="{25A772B3-4048-4DEE-8D71-B10C74A629A4}">
      <dgm:prSet phldrT="[文本]"/>
      <dgm:spPr/>
      <dgm:t>
        <a:bodyPr/>
        <a:lstStyle/>
        <a:p>
          <a:r>
            <a:rPr lang="en-US" altLang="zh-CN" dirty="0"/>
            <a:t>Any other questions important to you?</a:t>
          </a:r>
          <a:endParaRPr lang="zh-CN" altLang="en-US" dirty="0"/>
        </a:p>
      </dgm:t>
    </dgm:pt>
    <dgm:pt modelId="{FE48CFF9-C874-4BC3-A80B-DD88513D91EE}" type="parTrans" cxnId="{2FC3D4A0-D8B5-486C-83E8-8C6EC3DE5D0C}">
      <dgm:prSet/>
      <dgm:spPr/>
      <dgm:t>
        <a:bodyPr/>
        <a:lstStyle/>
        <a:p>
          <a:endParaRPr lang="zh-CN" altLang="en-US"/>
        </a:p>
      </dgm:t>
    </dgm:pt>
    <dgm:pt modelId="{B051ED92-86F2-4072-99DE-F8E522BDF480}" type="sibTrans" cxnId="{2FC3D4A0-D8B5-486C-83E8-8C6EC3DE5D0C}">
      <dgm:prSet/>
      <dgm:spPr/>
      <dgm:t>
        <a:bodyPr/>
        <a:lstStyle/>
        <a:p>
          <a:endParaRPr lang="zh-CN" altLang="en-US"/>
        </a:p>
      </dgm:t>
    </dgm:pt>
    <dgm:pt modelId="{48319310-0E93-4CEB-9B92-239707BE4021}" type="pres">
      <dgm:prSet presAssocID="{5EAA2215-83A7-4EE1-873D-EA51D7B822FC}" presName="Name0" presStyleCnt="0">
        <dgm:presLayoutVars>
          <dgm:dir/>
          <dgm:animLvl val="lvl"/>
          <dgm:resizeHandles val="exact"/>
        </dgm:presLayoutVars>
      </dgm:prSet>
      <dgm:spPr/>
    </dgm:pt>
    <dgm:pt modelId="{00E1AADD-D497-405A-8BE0-5AC1C189EB35}" type="pres">
      <dgm:prSet presAssocID="{54552C7B-C317-4C22-9FDC-9DD0A57D8A88}" presName="parTxOnly" presStyleLbl="node1" presStyleIdx="0" presStyleCnt="3">
        <dgm:presLayoutVars>
          <dgm:chMax val="0"/>
          <dgm:chPref val="0"/>
          <dgm:bulletEnabled val="1"/>
        </dgm:presLayoutVars>
      </dgm:prSet>
      <dgm:spPr/>
    </dgm:pt>
    <dgm:pt modelId="{DB4B7475-0000-4D12-9CC5-F3A80974F227}" type="pres">
      <dgm:prSet presAssocID="{1ADE3B33-7F0F-4302-A54F-B39288DBE3CE}" presName="parTxOnlySpace" presStyleCnt="0"/>
      <dgm:spPr/>
    </dgm:pt>
    <dgm:pt modelId="{7F6728DB-81C6-43A0-B408-D7759FCCB488}" type="pres">
      <dgm:prSet presAssocID="{161BEF31-7B37-462F-9C91-11349CA97938}" presName="parTxOnly" presStyleLbl="node1" presStyleIdx="1" presStyleCnt="3">
        <dgm:presLayoutVars>
          <dgm:chMax val="0"/>
          <dgm:chPref val="0"/>
          <dgm:bulletEnabled val="1"/>
        </dgm:presLayoutVars>
      </dgm:prSet>
      <dgm:spPr/>
    </dgm:pt>
    <dgm:pt modelId="{83564D1E-BC0E-4D78-9D08-9FC27BFA723D}" type="pres">
      <dgm:prSet presAssocID="{343D834D-A7C3-4C64-82B6-3042595F4009}" presName="parTxOnlySpace" presStyleCnt="0"/>
      <dgm:spPr/>
    </dgm:pt>
    <dgm:pt modelId="{DAF6E176-C096-4D9E-A4DE-6E5A640B50C6}" type="pres">
      <dgm:prSet presAssocID="{25A772B3-4048-4DEE-8D71-B10C74A629A4}" presName="parTxOnly" presStyleLbl="node1" presStyleIdx="2" presStyleCnt="3">
        <dgm:presLayoutVars>
          <dgm:chMax val="0"/>
          <dgm:chPref val="0"/>
          <dgm:bulletEnabled val="1"/>
        </dgm:presLayoutVars>
      </dgm:prSet>
      <dgm:spPr/>
    </dgm:pt>
  </dgm:ptLst>
  <dgm:cxnLst>
    <dgm:cxn modelId="{AEFE1E5E-1D7C-47FD-82DE-5D8B9093BDF5}" srcId="{5EAA2215-83A7-4EE1-873D-EA51D7B822FC}" destId="{161BEF31-7B37-462F-9C91-11349CA97938}" srcOrd="1" destOrd="0" parTransId="{DFF1F300-D9EB-4455-91E7-210E407A5E07}" sibTransId="{343D834D-A7C3-4C64-82B6-3042595F4009}"/>
    <dgm:cxn modelId="{CEAF5459-0B06-4F9D-9328-F9AC3E99D9A4}" type="presOf" srcId="{25A772B3-4048-4DEE-8D71-B10C74A629A4}" destId="{DAF6E176-C096-4D9E-A4DE-6E5A640B50C6}" srcOrd="0" destOrd="0" presId="urn:microsoft.com/office/officeart/2005/8/layout/chevron1"/>
    <dgm:cxn modelId="{2FC3D4A0-D8B5-486C-83E8-8C6EC3DE5D0C}" srcId="{5EAA2215-83A7-4EE1-873D-EA51D7B822FC}" destId="{25A772B3-4048-4DEE-8D71-B10C74A629A4}" srcOrd="2" destOrd="0" parTransId="{FE48CFF9-C874-4BC3-A80B-DD88513D91EE}" sibTransId="{B051ED92-86F2-4072-99DE-F8E522BDF480}"/>
    <dgm:cxn modelId="{75C4F9A7-8018-46E1-94FF-3E3607D8B26C}" type="presOf" srcId="{161BEF31-7B37-462F-9C91-11349CA97938}" destId="{7F6728DB-81C6-43A0-B408-D7759FCCB488}" srcOrd="0" destOrd="0" presId="urn:microsoft.com/office/officeart/2005/8/layout/chevron1"/>
    <dgm:cxn modelId="{EA2734C3-430F-42C5-BF39-BC6BFD243D44}" srcId="{5EAA2215-83A7-4EE1-873D-EA51D7B822FC}" destId="{54552C7B-C317-4C22-9FDC-9DD0A57D8A88}" srcOrd="0" destOrd="0" parTransId="{5D7B858D-9F90-48DD-A723-921B658DA7F2}" sibTransId="{1ADE3B33-7F0F-4302-A54F-B39288DBE3CE}"/>
    <dgm:cxn modelId="{313558E7-6962-4081-B601-922C7FB98825}" type="presOf" srcId="{54552C7B-C317-4C22-9FDC-9DD0A57D8A88}" destId="{00E1AADD-D497-405A-8BE0-5AC1C189EB35}" srcOrd="0" destOrd="0" presId="urn:microsoft.com/office/officeart/2005/8/layout/chevron1"/>
    <dgm:cxn modelId="{E1077AE7-0D5E-4F6C-A431-E91D6146135B}" type="presOf" srcId="{5EAA2215-83A7-4EE1-873D-EA51D7B822FC}" destId="{48319310-0E93-4CEB-9B92-239707BE4021}" srcOrd="0" destOrd="0" presId="urn:microsoft.com/office/officeart/2005/8/layout/chevron1"/>
    <dgm:cxn modelId="{976BC889-02D7-4F2B-AF01-25A4BBB33AF1}" type="presParOf" srcId="{48319310-0E93-4CEB-9B92-239707BE4021}" destId="{00E1AADD-D497-405A-8BE0-5AC1C189EB35}" srcOrd="0" destOrd="0" presId="urn:microsoft.com/office/officeart/2005/8/layout/chevron1"/>
    <dgm:cxn modelId="{C8A9B749-A2B8-4795-90C0-D115F1AF1296}" type="presParOf" srcId="{48319310-0E93-4CEB-9B92-239707BE4021}" destId="{DB4B7475-0000-4D12-9CC5-F3A80974F227}" srcOrd="1" destOrd="0" presId="urn:microsoft.com/office/officeart/2005/8/layout/chevron1"/>
    <dgm:cxn modelId="{1431C3CB-BCA5-43D7-A665-D9325A2C71A3}" type="presParOf" srcId="{48319310-0E93-4CEB-9B92-239707BE4021}" destId="{7F6728DB-81C6-43A0-B408-D7759FCCB488}" srcOrd="2" destOrd="0" presId="urn:microsoft.com/office/officeart/2005/8/layout/chevron1"/>
    <dgm:cxn modelId="{6E364CA0-DC14-4351-9A4A-5AD8E20C23EB}" type="presParOf" srcId="{48319310-0E93-4CEB-9B92-239707BE4021}" destId="{83564D1E-BC0E-4D78-9D08-9FC27BFA723D}" srcOrd="3" destOrd="0" presId="urn:microsoft.com/office/officeart/2005/8/layout/chevron1"/>
    <dgm:cxn modelId="{0447E08B-7716-486A-943E-659A1CFE6C8A}" type="presParOf" srcId="{48319310-0E93-4CEB-9B92-239707BE4021}" destId="{DAF6E176-C096-4D9E-A4DE-6E5A640B50C6}" srcOrd="4" destOrd="0" presId="urn:microsoft.com/office/officeart/2005/8/layout/chevron1"/>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EAA2215-83A7-4EE1-873D-EA51D7B822FC}" type="doc">
      <dgm:prSet loTypeId="urn:microsoft.com/office/officeart/2005/8/layout/chevron1" loCatId="process" qsTypeId="urn:microsoft.com/office/officeart/2005/8/quickstyle/simple3" qsCatId="simple" csTypeId="urn:microsoft.com/office/officeart/2005/8/colors/accent0_1" csCatId="mainScheme" phldr="1"/>
      <dgm:spPr/>
    </dgm:pt>
    <dgm:pt modelId="{54552C7B-C317-4C22-9FDC-9DD0A57D8A88}">
      <dgm:prSet phldrT="[文本]"/>
      <dgm:spPr/>
      <dgm:t>
        <a:bodyPr/>
        <a:lstStyle/>
        <a:p>
          <a:r>
            <a:rPr lang="en-US" altLang="zh-CN" dirty="0"/>
            <a:t>Role prompt</a:t>
          </a:r>
          <a:endParaRPr lang="zh-CN" altLang="en-US" dirty="0"/>
        </a:p>
      </dgm:t>
    </dgm:pt>
    <dgm:pt modelId="{5D7B858D-9F90-48DD-A723-921B658DA7F2}" type="parTrans" cxnId="{EA2734C3-430F-42C5-BF39-BC6BFD243D44}">
      <dgm:prSet/>
      <dgm:spPr/>
      <dgm:t>
        <a:bodyPr/>
        <a:lstStyle/>
        <a:p>
          <a:endParaRPr lang="zh-CN" altLang="en-US"/>
        </a:p>
      </dgm:t>
    </dgm:pt>
    <dgm:pt modelId="{1ADE3B33-7F0F-4302-A54F-B39288DBE3CE}" type="sibTrans" cxnId="{EA2734C3-430F-42C5-BF39-BC6BFD243D44}">
      <dgm:prSet/>
      <dgm:spPr/>
      <dgm:t>
        <a:bodyPr/>
        <a:lstStyle/>
        <a:p>
          <a:endParaRPr lang="zh-CN" altLang="en-US"/>
        </a:p>
      </dgm:t>
    </dgm:pt>
    <dgm:pt modelId="{161BEF31-7B37-462F-9C91-11349CA97938}">
      <dgm:prSet phldrT="[文本]"/>
      <dgm:spPr/>
      <dgm:t>
        <a:bodyPr/>
        <a:lstStyle/>
        <a:p>
          <a:r>
            <a:rPr lang="en-US" altLang="zh-CN" dirty="0"/>
            <a:t>One group of sentences</a:t>
          </a:r>
          <a:endParaRPr lang="zh-CN" altLang="en-US" dirty="0"/>
        </a:p>
      </dgm:t>
    </dgm:pt>
    <dgm:pt modelId="{DFF1F300-D9EB-4455-91E7-210E407A5E07}" type="parTrans" cxnId="{AEFE1E5E-1D7C-47FD-82DE-5D8B9093BDF5}">
      <dgm:prSet/>
      <dgm:spPr/>
      <dgm:t>
        <a:bodyPr/>
        <a:lstStyle/>
        <a:p>
          <a:endParaRPr lang="zh-CN" altLang="en-US"/>
        </a:p>
      </dgm:t>
    </dgm:pt>
    <dgm:pt modelId="{343D834D-A7C3-4C64-82B6-3042595F4009}" type="sibTrans" cxnId="{AEFE1E5E-1D7C-47FD-82DE-5D8B9093BDF5}">
      <dgm:prSet/>
      <dgm:spPr/>
      <dgm:t>
        <a:bodyPr/>
        <a:lstStyle/>
        <a:p>
          <a:endParaRPr lang="zh-CN" altLang="en-US"/>
        </a:p>
      </dgm:t>
    </dgm:pt>
    <dgm:pt modelId="{25A772B3-4048-4DEE-8D71-B10C74A629A4}">
      <dgm:prSet phldrT="[文本]"/>
      <dgm:spPr/>
      <dgm:t>
        <a:bodyPr/>
        <a:lstStyle/>
        <a:p>
          <a:r>
            <a:rPr lang="en-US" altLang="zh-CN" dirty="0"/>
            <a:t>Survey prompt</a:t>
          </a:r>
          <a:endParaRPr lang="zh-CN" altLang="en-US" dirty="0"/>
        </a:p>
      </dgm:t>
    </dgm:pt>
    <dgm:pt modelId="{FE48CFF9-C874-4BC3-A80B-DD88513D91EE}" type="parTrans" cxnId="{2FC3D4A0-D8B5-486C-83E8-8C6EC3DE5D0C}">
      <dgm:prSet/>
      <dgm:spPr/>
      <dgm:t>
        <a:bodyPr/>
        <a:lstStyle/>
        <a:p>
          <a:endParaRPr lang="zh-CN" altLang="en-US"/>
        </a:p>
      </dgm:t>
    </dgm:pt>
    <dgm:pt modelId="{B051ED92-86F2-4072-99DE-F8E522BDF480}" type="sibTrans" cxnId="{2FC3D4A0-D8B5-486C-83E8-8C6EC3DE5D0C}">
      <dgm:prSet/>
      <dgm:spPr/>
      <dgm:t>
        <a:bodyPr/>
        <a:lstStyle/>
        <a:p>
          <a:endParaRPr lang="zh-CN" altLang="en-US"/>
        </a:p>
      </dgm:t>
    </dgm:pt>
    <dgm:pt modelId="{48319310-0E93-4CEB-9B92-239707BE4021}" type="pres">
      <dgm:prSet presAssocID="{5EAA2215-83A7-4EE1-873D-EA51D7B822FC}" presName="Name0" presStyleCnt="0">
        <dgm:presLayoutVars>
          <dgm:dir/>
          <dgm:animLvl val="lvl"/>
          <dgm:resizeHandles val="exact"/>
        </dgm:presLayoutVars>
      </dgm:prSet>
      <dgm:spPr/>
    </dgm:pt>
    <dgm:pt modelId="{00E1AADD-D497-405A-8BE0-5AC1C189EB35}" type="pres">
      <dgm:prSet presAssocID="{54552C7B-C317-4C22-9FDC-9DD0A57D8A88}" presName="parTxOnly" presStyleLbl="node1" presStyleIdx="0" presStyleCnt="3">
        <dgm:presLayoutVars>
          <dgm:chMax val="0"/>
          <dgm:chPref val="0"/>
          <dgm:bulletEnabled val="1"/>
        </dgm:presLayoutVars>
      </dgm:prSet>
      <dgm:spPr/>
    </dgm:pt>
    <dgm:pt modelId="{DB4B7475-0000-4D12-9CC5-F3A80974F227}" type="pres">
      <dgm:prSet presAssocID="{1ADE3B33-7F0F-4302-A54F-B39288DBE3CE}" presName="parTxOnlySpace" presStyleCnt="0"/>
      <dgm:spPr/>
    </dgm:pt>
    <dgm:pt modelId="{7F6728DB-81C6-43A0-B408-D7759FCCB488}" type="pres">
      <dgm:prSet presAssocID="{161BEF31-7B37-462F-9C91-11349CA97938}" presName="parTxOnly" presStyleLbl="node1" presStyleIdx="1" presStyleCnt="3">
        <dgm:presLayoutVars>
          <dgm:chMax val="0"/>
          <dgm:chPref val="0"/>
          <dgm:bulletEnabled val="1"/>
        </dgm:presLayoutVars>
      </dgm:prSet>
      <dgm:spPr/>
    </dgm:pt>
    <dgm:pt modelId="{83564D1E-BC0E-4D78-9D08-9FC27BFA723D}" type="pres">
      <dgm:prSet presAssocID="{343D834D-A7C3-4C64-82B6-3042595F4009}" presName="parTxOnlySpace" presStyleCnt="0"/>
      <dgm:spPr/>
    </dgm:pt>
    <dgm:pt modelId="{DAF6E176-C096-4D9E-A4DE-6E5A640B50C6}" type="pres">
      <dgm:prSet presAssocID="{25A772B3-4048-4DEE-8D71-B10C74A629A4}" presName="parTxOnly" presStyleLbl="node1" presStyleIdx="2" presStyleCnt="3">
        <dgm:presLayoutVars>
          <dgm:chMax val="0"/>
          <dgm:chPref val="0"/>
          <dgm:bulletEnabled val="1"/>
        </dgm:presLayoutVars>
      </dgm:prSet>
      <dgm:spPr/>
    </dgm:pt>
  </dgm:ptLst>
  <dgm:cxnLst>
    <dgm:cxn modelId="{AEFE1E5E-1D7C-47FD-82DE-5D8B9093BDF5}" srcId="{5EAA2215-83A7-4EE1-873D-EA51D7B822FC}" destId="{161BEF31-7B37-462F-9C91-11349CA97938}" srcOrd="1" destOrd="0" parTransId="{DFF1F300-D9EB-4455-91E7-210E407A5E07}" sibTransId="{343D834D-A7C3-4C64-82B6-3042595F4009}"/>
    <dgm:cxn modelId="{CEAF5459-0B06-4F9D-9328-F9AC3E99D9A4}" type="presOf" srcId="{25A772B3-4048-4DEE-8D71-B10C74A629A4}" destId="{DAF6E176-C096-4D9E-A4DE-6E5A640B50C6}" srcOrd="0" destOrd="0" presId="urn:microsoft.com/office/officeart/2005/8/layout/chevron1"/>
    <dgm:cxn modelId="{2FC3D4A0-D8B5-486C-83E8-8C6EC3DE5D0C}" srcId="{5EAA2215-83A7-4EE1-873D-EA51D7B822FC}" destId="{25A772B3-4048-4DEE-8D71-B10C74A629A4}" srcOrd="2" destOrd="0" parTransId="{FE48CFF9-C874-4BC3-A80B-DD88513D91EE}" sibTransId="{B051ED92-86F2-4072-99DE-F8E522BDF480}"/>
    <dgm:cxn modelId="{75C4F9A7-8018-46E1-94FF-3E3607D8B26C}" type="presOf" srcId="{161BEF31-7B37-462F-9C91-11349CA97938}" destId="{7F6728DB-81C6-43A0-B408-D7759FCCB488}" srcOrd="0" destOrd="0" presId="urn:microsoft.com/office/officeart/2005/8/layout/chevron1"/>
    <dgm:cxn modelId="{EA2734C3-430F-42C5-BF39-BC6BFD243D44}" srcId="{5EAA2215-83A7-4EE1-873D-EA51D7B822FC}" destId="{54552C7B-C317-4C22-9FDC-9DD0A57D8A88}" srcOrd="0" destOrd="0" parTransId="{5D7B858D-9F90-48DD-A723-921B658DA7F2}" sibTransId="{1ADE3B33-7F0F-4302-A54F-B39288DBE3CE}"/>
    <dgm:cxn modelId="{313558E7-6962-4081-B601-922C7FB98825}" type="presOf" srcId="{54552C7B-C317-4C22-9FDC-9DD0A57D8A88}" destId="{00E1AADD-D497-405A-8BE0-5AC1C189EB35}" srcOrd="0" destOrd="0" presId="urn:microsoft.com/office/officeart/2005/8/layout/chevron1"/>
    <dgm:cxn modelId="{E1077AE7-0D5E-4F6C-A431-E91D6146135B}" type="presOf" srcId="{5EAA2215-83A7-4EE1-873D-EA51D7B822FC}" destId="{48319310-0E93-4CEB-9B92-239707BE4021}" srcOrd="0" destOrd="0" presId="urn:microsoft.com/office/officeart/2005/8/layout/chevron1"/>
    <dgm:cxn modelId="{976BC889-02D7-4F2B-AF01-25A4BBB33AF1}" type="presParOf" srcId="{48319310-0E93-4CEB-9B92-239707BE4021}" destId="{00E1AADD-D497-405A-8BE0-5AC1C189EB35}" srcOrd="0" destOrd="0" presId="urn:microsoft.com/office/officeart/2005/8/layout/chevron1"/>
    <dgm:cxn modelId="{C8A9B749-A2B8-4795-90C0-D115F1AF1296}" type="presParOf" srcId="{48319310-0E93-4CEB-9B92-239707BE4021}" destId="{DB4B7475-0000-4D12-9CC5-F3A80974F227}" srcOrd="1" destOrd="0" presId="urn:microsoft.com/office/officeart/2005/8/layout/chevron1"/>
    <dgm:cxn modelId="{1431C3CB-BCA5-43D7-A665-D9325A2C71A3}" type="presParOf" srcId="{48319310-0E93-4CEB-9B92-239707BE4021}" destId="{7F6728DB-81C6-43A0-B408-D7759FCCB488}" srcOrd="2" destOrd="0" presId="urn:microsoft.com/office/officeart/2005/8/layout/chevron1"/>
    <dgm:cxn modelId="{6E364CA0-DC14-4351-9A4A-5AD8E20C23EB}" type="presParOf" srcId="{48319310-0E93-4CEB-9B92-239707BE4021}" destId="{83564D1E-BC0E-4D78-9D08-9FC27BFA723D}" srcOrd="3" destOrd="0" presId="urn:microsoft.com/office/officeart/2005/8/layout/chevron1"/>
    <dgm:cxn modelId="{0447E08B-7716-486A-943E-659A1CFE6C8A}" type="presParOf" srcId="{48319310-0E93-4CEB-9B92-239707BE4021}" destId="{DAF6E176-C096-4D9E-A4DE-6E5A640B50C6}" srcOrd="4" destOrd="0" presId="urn:microsoft.com/office/officeart/2005/8/layout/chevron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1AADD-D497-405A-8BE0-5AC1C189EB35}">
      <dsp:nvSpPr>
        <dsp:cNvPr id="0" name=""/>
        <dsp:cNvSpPr/>
      </dsp:nvSpPr>
      <dsp:spPr>
        <a:xfrm>
          <a:off x="1542" y="1700937"/>
          <a:ext cx="1879719" cy="751887"/>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altLang="zh-CN" sz="900" kern="1200" dirty="0"/>
            <a:t>One group of sentences</a:t>
          </a:r>
          <a:endParaRPr lang="zh-CN" altLang="en-US" sz="900" kern="1200" dirty="0"/>
        </a:p>
      </dsp:txBody>
      <dsp:txXfrm>
        <a:off x="377486" y="1700937"/>
        <a:ext cx="1127832" cy="751887"/>
      </dsp:txXfrm>
    </dsp:sp>
    <dsp:sp modelId="{7F6728DB-81C6-43A0-B408-D7759FCCB488}">
      <dsp:nvSpPr>
        <dsp:cNvPr id="0" name=""/>
        <dsp:cNvSpPr/>
      </dsp:nvSpPr>
      <dsp:spPr>
        <a:xfrm>
          <a:off x="1693290" y="1700937"/>
          <a:ext cx="1879719" cy="751887"/>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altLang="zh-CN" sz="900" kern="1200" dirty="0"/>
            <a:t>Want to know answers to questions about existing factors? Yes/No</a:t>
          </a:r>
          <a:endParaRPr lang="zh-CN" altLang="en-US" sz="900" kern="1200" dirty="0"/>
        </a:p>
      </dsp:txBody>
      <dsp:txXfrm>
        <a:off x="2069234" y="1700937"/>
        <a:ext cx="1127832" cy="751887"/>
      </dsp:txXfrm>
    </dsp:sp>
    <dsp:sp modelId="{DAF6E176-C096-4D9E-A4DE-6E5A640B50C6}">
      <dsp:nvSpPr>
        <dsp:cNvPr id="0" name=""/>
        <dsp:cNvSpPr/>
      </dsp:nvSpPr>
      <dsp:spPr>
        <a:xfrm>
          <a:off x="3385037" y="1700937"/>
          <a:ext cx="1879719" cy="751887"/>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6005" tIns="12002" rIns="12002" bIns="12002" numCol="1" spcCol="1270" anchor="ctr" anchorCtr="0">
          <a:noAutofit/>
        </a:bodyPr>
        <a:lstStyle/>
        <a:p>
          <a:pPr marL="0" lvl="0" indent="0" algn="ctr" defTabSz="400050">
            <a:lnSpc>
              <a:spcPct val="90000"/>
            </a:lnSpc>
            <a:spcBef>
              <a:spcPct val="0"/>
            </a:spcBef>
            <a:spcAft>
              <a:spcPct val="35000"/>
            </a:spcAft>
            <a:buNone/>
          </a:pPr>
          <a:r>
            <a:rPr lang="en-US" altLang="zh-CN" sz="900" kern="1200" dirty="0"/>
            <a:t>Any other questions important to you?</a:t>
          </a:r>
          <a:endParaRPr lang="zh-CN" altLang="en-US" sz="900" kern="1200" dirty="0"/>
        </a:p>
      </dsp:txBody>
      <dsp:txXfrm>
        <a:off x="3760981" y="1700937"/>
        <a:ext cx="1127832" cy="751887"/>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0E1AADD-D497-405A-8BE0-5AC1C189EB35}">
      <dsp:nvSpPr>
        <dsp:cNvPr id="0" name=""/>
        <dsp:cNvSpPr/>
      </dsp:nvSpPr>
      <dsp:spPr>
        <a:xfrm>
          <a:off x="1288" y="1132176"/>
          <a:ext cx="1569650" cy="6278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Role prompt</a:t>
          </a:r>
          <a:endParaRPr lang="zh-CN" altLang="en-US" sz="1200" kern="1200" dirty="0"/>
        </a:p>
      </dsp:txBody>
      <dsp:txXfrm>
        <a:off x="315218" y="1132176"/>
        <a:ext cx="941790" cy="627860"/>
      </dsp:txXfrm>
    </dsp:sp>
    <dsp:sp modelId="{7F6728DB-81C6-43A0-B408-D7759FCCB488}">
      <dsp:nvSpPr>
        <dsp:cNvPr id="0" name=""/>
        <dsp:cNvSpPr/>
      </dsp:nvSpPr>
      <dsp:spPr>
        <a:xfrm>
          <a:off x="1413974" y="1132176"/>
          <a:ext cx="1569650" cy="6278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One group of sentences</a:t>
          </a:r>
          <a:endParaRPr lang="zh-CN" altLang="en-US" sz="1200" kern="1200" dirty="0"/>
        </a:p>
      </dsp:txBody>
      <dsp:txXfrm>
        <a:off x="1727904" y="1132176"/>
        <a:ext cx="941790" cy="627860"/>
      </dsp:txXfrm>
    </dsp:sp>
    <dsp:sp modelId="{DAF6E176-C096-4D9E-A4DE-6E5A640B50C6}">
      <dsp:nvSpPr>
        <dsp:cNvPr id="0" name=""/>
        <dsp:cNvSpPr/>
      </dsp:nvSpPr>
      <dsp:spPr>
        <a:xfrm>
          <a:off x="2826659" y="1132176"/>
          <a:ext cx="1569650" cy="627860"/>
        </a:xfrm>
        <a:prstGeom prst="chevron">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8006" tIns="16002" rIns="16002" bIns="16002" numCol="1" spcCol="1270" anchor="ctr" anchorCtr="0">
          <a:noAutofit/>
        </a:bodyPr>
        <a:lstStyle/>
        <a:p>
          <a:pPr marL="0" lvl="0" indent="0" algn="ctr" defTabSz="533400">
            <a:lnSpc>
              <a:spcPct val="90000"/>
            </a:lnSpc>
            <a:spcBef>
              <a:spcPct val="0"/>
            </a:spcBef>
            <a:spcAft>
              <a:spcPct val="35000"/>
            </a:spcAft>
            <a:buNone/>
          </a:pPr>
          <a:r>
            <a:rPr lang="en-US" altLang="zh-CN" sz="1200" kern="1200" dirty="0"/>
            <a:t>Survey prompt</a:t>
          </a:r>
          <a:endParaRPr lang="zh-CN" altLang="en-US" sz="1200" kern="1200" dirty="0"/>
        </a:p>
      </dsp:txBody>
      <dsp:txXfrm>
        <a:off x="3140589" y="1132176"/>
        <a:ext cx="941790" cy="627860"/>
      </dsp:txXfrm>
    </dsp:sp>
  </dsp:spTree>
</dsp:drawing>
</file>

<file path=ppt/diagrams/layout1.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layout2.xml><?xml version="1.0" encoding="utf-8"?>
<dgm:layoutDef xmlns:dgm="http://schemas.openxmlformats.org/drawingml/2006/diagram" xmlns:a="http://schemas.openxmlformats.org/drawingml/2006/main" uniqueId="urn:microsoft.com/office/officeart/2005/8/layout/chevron1">
  <dgm:title val=""/>
  <dgm:desc val=""/>
  <dgm:catLst>
    <dgm:cat type="process" pri="9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hoose name="Name4">
      <dgm:if name="Name5" axis="des" func="maxDepth" op="gte" val="2">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1.5"/>
          <dgm:constr type="h" for="des" forName="desTx" refType="primFontSz" refFor="des" refForName="parTx" fact="0.5"/>
          <dgm:constr type="w" for="ch" forName="space" op="equ" val="-6"/>
        </dgm:constrLst>
        <dgm:ruleLst>
          <dgm:rule type="w" for="ch" forName="composite" val="0" fact="NaN" max="NaN"/>
          <dgm:rule type="primFontSz" for="des" forName="parTx" val="5" fact="NaN" max="NaN"/>
        </dgm:ruleLst>
        <dgm:forEach name="Name6" axis="ch" ptType="node">
          <dgm:layoutNode name="composite">
            <dgm:alg type="composite"/>
            <dgm:shape xmlns:r="http://schemas.openxmlformats.org/officeDocument/2006/relationships" r:blip="">
              <dgm:adjLst/>
            </dgm:shape>
            <dgm:presOf/>
            <dgm:choose name="Name7">
              <dgm:if name="Name8" func="var" arg="dir" op="equ" val="norm">
                <dgm:constrLst>
                  <dgm:constr type="l" for="ch" forName="parTx"/>
                  <dgm:constr type="w" for="ch" forName="parTx" refType="w"/>
                  <dgm:constr type="t" for="ch" forName="parTx"/>
                  <dgm:constr type="l" for="ch" forName="desTx"/>
                  <dgm:constr type="w" for="ch" forName="desTx" refType="w" refFor="ch" refForName="parTx" fact="0.8"/>
                  <dgm:constr type="t" for="ch" forName="desTx" refType="h" refFor="ch" refForName="parTx" fact="1.125"/>
                </dgm:constrLst>
              </dgm:if>
              <dgm:else name="Name9">
                <dgm:constrLst>
                  <dgm:constr type="l" for="ch" forName="parTx"/>
                  <dgm:constr type="w" for="ch" forName="parTx" refType="w"/>
                  <dgm:constr type="t" for="ch" forName="parTx"/>
                  <dgm:constr type="l" for="ch" forName="desTx" refType="w" fact="0.2"/>
                  <dgm:constr type="w" for="ch" forName="desTx" refType="w" refFor="ch" refForName="parTx" fact="0.8"/>
                  <dgm:constr type="t" for="ch" forName="desTx" refType="h" refFor="ch" refForName="parTx" fact="1.125"/>
                </dgm:constrLst>
              </dgm:else>
            </dgm:choose>
            <dgm:ruleLst>
              <dgm:rule type="h" val="INF" fact="NaN" max="NaN"/>
            </dgm:ruleLst>
            <dgm:layoutNode name="parTx">
              <dgm:varLst>
                <dgm:chMax val="0"/>
                <dgm:chPref val="0"/>
                <dgm:bulletEnabled val="1"/>
              </dgm:varLst>
              <dgm:alg type="tx"/>
              <dgm:choose name="Name10">
                <dgm:if name="Name11" func="var" arg="dir" op="equ" val="norm">
                  <dgm:shape xmlns:r="http://schemas.openxmlformats.org/officeDocument/2006/relationships" type="chevron" r:blip="">
                    <dgm:adjLst/>
                  </dgm:shape>
                </dgm:if>
                <dgm:else name="Name12">
                  <dgm:shape xmlns:r="http://schemas.openxmlformats.org/officeDocument/2006/relationships" rot="180" type="chevron" r:blip="">
                    <dgm:adjLst/>
                  </dgm:shape>
                </dgm:else>
              </dgm:choose>
              <dgm:presOf axis="self" ptType="node"/>
              <dgm:choose name="Name13">
                <dgm:if name="Name14" func="var" arg="dir" op="equ" val="norm">
                  <dgm:constrLst>
                    <dgm:constr type="h" refType="w" op="lte" fact="0.4"/>
                    <dgm:constr type="h"/>
                    <dgm:constr type="tMarg" refType="primFontSz" fact="0.105"/>
                    <dgm:constr type="bMarg" refType="primFontSz" fact="0.105"/>
                    <dgm:constr type="lMarg" refType="primFontSz" fact="0.315"/>
                    <dgm:constr type="rMarg" refType="primFontSz" fact="0.105"/>
                  </dgm:constrLst>
                </dgm:if>
                <dgm:else name="Name15">
                  <dgm:constrLst>
                    <dgm:constr type="h" refType="w" op="lte" fact="0.4"/>
                    <dgm:constr type="h"/>
                    <dgm:constr type="tMarg" refType="primFontSz" fact="0.105"/>
                    <dgm:constr type="bMarg" refType="primFontSz" fact="0.105"/>
                    <dgm:constr type="lMarg" refType="primFontSz" fact="0.105"/>
                    <dgm:constr type="rMarg" refType="primFontSz" fact="0.315"/>
                  </dgm:constrLst>
                </dgm:else>
              </dgm:choose>
              <dgm:ruleLst>
                <dgm:rule type="h" val="INF" fact="NaN" max="NaN"/>
              </dgm:ruleLst>
            </dgm:layoutNode>
            <dgm:layoutNode name="desTx" styleLbl="revTx">
              <dgm:varLst>
                <dgm:bulletEnabled val="1"/>
              </dgm:varLst>
              <dgm:alg type="tx">
                <dgm:param type="stBulletLvl" val="1"/>
              </dgm:alg>
              <dgm:choose name="Name16">
                <dgm:if name="Name17" axis="ch" ptType="node" func="cnt" op="gte" val="1">
                  <dgm:shape xmlns:r="http://schemas.openxmlformats.org/officeDocument/2006/relationships" type="rect" r:blip="">
                    <dgm:adjLst/>
                  </dgm:shape>
                </dgm:if>
                <dgm:else name="Name18">
                  <dgm:shape xmlns:r="http://schemas.openxmlformats.org/officeDocument/2006/relationships" type="rect" r:blip="" hideGeom="1">
                    <dgm:adjLst/>
                  </dgm:shape>
                </dgm:else>
              </dgm:choose>
              <dgm:presOf axis="des" ptType="node"/>
              <dgm:constrLst>
                <dgm:constr type="secFontSz" val="65"/>
                <dgm:constr type="primFontSz" refType="secFontSz"/>
                <dgm:constr type="h"/>
                <dgm:constr type="tMarg"/>
                <dgm:constr type="bMarg"/>
                <dgm:constr type="rMarg"/>
                <dgm:constr type="lMarg"/>
              </dgm:constrLst>
              <dgm:ruleLst>
                <dgm:rule type="h" val="INF" fact="NaN" max="NaN"/>
              </dgm:ruleLst>
            </dgm:layoutNode>
          </dgm:layoutNode>
          <dgm:forEach name="Name19" axis="followSib" ptType="sibTrans" cnt="1">
            <dgm:layoutNode name="space">
              <dgm:alg type="sp"/>
              <dgm:shape xmlns:r="http://schemas.openxmlformats.org/officeDocument/2006/relationships" r:blip="">
                <dgm:adjLst/>
              </dgm:shape>
              <dgm:presOf/>
              <dgm:constrLst/>
              <dgm:ruleLst/>
            </dgm:layoutNode>
          </dgm:forEach>
        </dgm:forEach>
      </dgm:if>
      <dgm:else name="Name20">
        <dgm:constrLst>
          <dgm:constr type="w" for="ch" forName="parTxOnly" refType="w"/>
          <dgm:constr type="h" for="des" forName="parTxOnly" op="equ"/>
          <dgm:constr type="primFontSz" for="des" forName="parTxOnly" op="equ" val="65"/>
          <dgm:constr type="w" for="ch" forName="parTxOnlySpace" refType="w" refFor="ch" refForName="parTxOnly" fact="-0.1"/>
        </dgm:constrLst>
        <dgm:ruleLst/>
        <dgm:forEach name="Name21" axis="ch" ptType="node">
          <dgm:layoutNode name="parTxOnly">
            <dgm:varLst>
              <dgm:chMax val="0"/>
              <dgm:chPref val="0"/>
              <dgm:bulletEnabled val="1"/>
            </dgm:varLst>
            <dgm:alg type="tx"/>
            <dgm:choose name="Name22">
              <dgm:if name="Name23" func="var" arg="dir" op="equ" val="norm">
                <dgm:shape xmlns:r="http://schemas.openxmlformats.org/officeDocument/2006/relationships" type="chevron" r:blip="">
                  <dgm:adjLst/>
                </dgm:shape>
              </dgm:if>
              <dgm:else name="Name24">
                <dgm:shape xmlns:r="http://schemas.openxmlformats.org/officeDocument/2006/relationships" rot="180" type="chevron" r:blip="">
                  <dgm:adjLst/>
                </dgm:shape>
              </dgm:else>
            </dgm:choose>
            <dgm:presOf axis="self" ptType="node"/>
            <dgm:choose name="Name25">
              <dgm:if name="Name26" func="var" arg="dir" op="equ" val="norm">
                <dgm:constrLst>
                  <dgm:constr type="h" refType="w" op="equ" fact="0.4"/>
                  <dgm:constr type="tMarg" refType="primFontSz" fact="0.105"/>
                  <dgm:constr type="bMarg" refType="primFontSz" fact="0.105"/>
                  <dgm:constr type="lMarg" refType="primFontSz" fact="0.315"/>
                  <dgm:constr type="rMarg" refType="primFontSz" fact="0.105"/>
                </dgm:constrLst>
              </dgm:if>
              <dgm:else name="Name27">
                <dgm:constrLst>
                  <dgm:constr type="h" refType="w" op="equ" fact="0.4"/>
                  <dgm:constr type="tMarg" refType="primFontSz" fact="0.105"/>
                  <dgm:constr type="bMarg" refType="primFontSz" fact="0.105"/>
                  <dgm:constr type="lMarg" refType="primFontSz" fact="0.105"/>
                  <dgm:constr type="rMarg" refType="primFontSz" fact="0.315"/>
                </dgm:constrLst>
              </dgm:else>
            </dgm:choose>
            <dgm:ruleLst>
              <dgm:rule type="primFontSz" val="5" fact="NaN" max="NaN"/>
            </dgm:ruleLst>
          </dgm:layoutNode>
          <dgm:forEach name="Name28" axis="followSib" ptType="sibTrans" cnt="1">
            <dgm:layoutNode name="parTxOnlySpace">
              <dgm:alg type="sp"/>
              <dgm:shape xmlns:r="http://schemas.openxmlformats.org/officeDocument/2006/relationships" r:blip="">
                <dgm:adjLst/>
              </dgm:shape>
              <dgm:presOf/>
              <dgm:constrLst/>
              <dgm:ruleLst/>
            </dgm:layoutNode>
          </dgm:forEach>
        </dgm:forEach>
      </dgm:else>
    </dgm:choose>
  </dgm:layoutNode>
</dgm:layoutDef>
</file>

<file path=ppt/diagrams/quickStyle1.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76AC80C-FB5A-46F0-96F6-5F7FD6AE8C70}" type="datetimeFigureOut">
              <a:rPr lang="zh-CN" altLang="en-US" smtClean="0"/>
              <a:t>2025/7/10</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67A700F3-AC45-4C28-91DF-0B379057B1D9}" type="slidenum">
              <a:rPr lang="zh-CN" altLang="en-US" smtClean="0"/>
              <a:t>‹#›</a:t>
            </a:fld>
            <a:endParaRPr lang="zh-CN" altLang="en-US"/>
          </a:p>
        </p:txBody>
      </p:sp>
    </p:spTree>
    <p:extLst>
      <p:ext uri="{BB962C8B-B14F-4D97-AF65-F5344CB8AC3E}">
        <p14:creationId xmlns:p14="http://schemas.microsoft.com/office/powerpoint/2010/main" val="38306227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4594A8-BC46-4CEC-EF4C-08A0F202D4F1}"/>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B5625D0E-9E08-CFA4-95B6-A196420101A2}"/>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B58ED778-90DC-A046-D241-4F096008D499}"/>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US Existing Factor + Enough = </a:t>
            </a:r>
            <a:r>
              <a:rPr lang="en-US" altLang="zh-CN" sz="1200" b="1" dirty="0"/>
              <a:t>61.026%</a:t>
            </a:r>
            <a:endParaRPr lang="zh-CN" altLang="en-US" sz="1200" b="1"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altLang="zh-CN" sz="1200" dirty="0"/>
              <a:t>CN Existing Factor + Enough = </a:t>
            </a:r>
            <a:r>
              <a:rPr lang="en-US" altLang="zh-CN" sz="1200" b="1" dirty="0"/>
              <a:t>46.934%</a:t>
            </a:r>
            <a:endParaRPr lang="zh-CN" altLang="en-US" sz="1200" b="1" dirty="0"/>
          </a:p>
          <a:p>
            <a:endParaRPr lang="zh-CN" altLang="en-US" dirty="0"/>
          </a:p>
        </p:txBody>
      </p:sp>
      <p:sp>
        <p:nvSpPr>
          <p:cNvPr id="4" name="灯片编号占位符 3">
            <a:extLst>
              <a:ext uri="{FF2B5EF4-FFF2-40B4-BE49-F238E27FC236}">
                <a16:creationId xmlns:a16="http://schemas.microsoft.com/office/drawing/2014/main" id="{F4C5161E-DB35-3D7C-E207-CCC6070666AB}"/>
              </a:ext>
            </a:extLst>
          </p:cNvPr>
          <p:cNvSpPr>
            <a:spLocks noGrp="1"/>
          </p:cNvSpPr>
          <p:nvPr>
            <p:ph type="sldNum" sz="quarter" idx="5"/>
          </p:nvPr>
        </p:nvSpPr>
        <p:spPr/>
        <p:txBody>
          <a:bodyPr/>
          <a:lstStyle/>
          <a:p>
            <a:fld id="{67A700F3-AC45-4C28-91DF-0B379057B1D9}" type="slidenum">
              <a:rPr lang="zh-CN" altLang="en-US" smtClean="0"/>
              <a:t>10</a:t>
            </a:fld>
            <a:endParaRPr lang="zh-CN" altLang="en-US"/>
          </a:p>
        </p:txBody>
      </p:sp>
    </p:spTree>
    <p:extLst>
      <p:ext uri="{BB962C8B-B14F-4D97-AF65-F5344CB8AC3E}">
        <p14:creationId xmlns:p14="http://schemas.microsoft.com/office/powerpoint/2010/main" val="22181276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the predicted probability of each outcome category of the response variable (</a:t>
            </a:r>
            <a:r>
              <a:rPr lang="en-US" altLang="zh-CN" dirty="0" err="1"/>
              <a:t>CorrectedFirstNewFactorCode</a:t>
            </a:r>
            <a:r>
              <a:rPr lang="en-US" altLang="zh-CN" dirty="0"/>
              <a:t>). This probability, ranging from 0 to 1, indicates the model’s estimated likelihood that a particular category occurs given the Nation</a:t>
            </a:r>
          </a:p>
          <a:p>
            <a:endParaRPr lang="en-US" altLang="zh-CN" dirty="0"/>
          </a:p>
          <a:p>
            <a:r>
              <a:rPr lang="en-US" altLang="zh-CN" dirty="0"/>
              <a:t>Represent the uncertainty or variability around the predicted probabilities, typically shown as 95% credible intervals. These intervals indicate the range within which the true predicted probability is likely to fall with high confidence, reflecting the model’s uncertainty in its estimates.</a:t>
            </a:r>
          </a:p>
          <a:p>
            <a:endParaRPr lang="en-US" altLang="zh-CN" dirty="0"/>
          </a:p>
          <a:p>
            <a:r>
              <a:rPr lang="en-US" altLang="zh-CN" dirty="0"/>
              <a:t>conformist bias, which is formally defined as the learning probability of a cultural variant increasing with its frequency (e.g., a practice of a cultural variant increasing with its frequency (e.g., a practice performed by 60% of the population is learned by observers 90% of the time). Existing psychological findings on conformity may or may </a:t>
            </a:r>
            <a:r>
              <a:rPr lang="en-US" altLang="zh-CN" dirty="0" err="1"/>
              <a:t>notreflect</a:t>
            </a:r>
            <a:r>
              <a:rPr lang="en-US" altLang="zh-CN" dirty="0"/>
              <a:t> </a:t>
            </a:r>
            <a:r>
              <a:rPr lang="en-US" altLang="zh-CN" dirty="0" err="1"/>
              <a:t>fre</a:t>
            </a:r>
            <a:endParaRPr lang="zh-CN" altLang="en-US" dirty="0"/>
          </a:p>
        </p:txBody>
      </p:sp>
      <p:sp>
        <p:nvSpPr>
          <p:cNvPr id="4" name="灯片编号占位符 3"/>
          <p:cNvSpPr>
            <a:spLocks noGrp="1"/>
          </p:cNvSpPr>
          <p:nvPr>
            <p:ph type="sldNum" sz="quarter" idx="5"/>
          </p:nvPr>
        </p:nvSpPr>
        <p:spPr/>
        <p:txBody>
          <a:bodyPr/>
          <a:lstStyle/>
          <a:p>
            <a:fld id="{67A700F3-AC45-4C28-91DF-0B379057B1D9}" type="slidenum">
              <a:rPr lang="zh-CN" altLang="en-US" smtClean="0"/>
              <a:t>17</a:t>
            </a:fld>
            <a:endParaRPr lang="zh-CN" altLang="en-US"/>
          </a:p>
        </p:txBody>
      </p:sp>
    </p:spTree>
    <p:extLst>
      <p:ext uri="{BB962C8B-B14F-4D97-AF65-F5344CB8AC3E}">
        <p14:creationId xmlns:p14="http://schemas.microsoft.com/office/powerpoint/2010/main" val="132908703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5"/>
          </p:nvPr>
        </p:nvSpPr>
        <p:spPr/>
        <p:txBody>
          <a:bodyPr/>
          <a:lstStyle/>
          <a:p>
            <a:fld id="{187CF0D1-058C-4CB4-96CD-5E02321ABFF7}" type="slidenum">
              <a:rPr lang="zh-CN" altLang="en-US" smtClean="0"/>
              <a:t>22</a:t>
            </a:fld>
            <a:endParaRPr lang="zh-CN" altLang="en-US"/>
          </a:p>
        </p:txBody>
      </p:sp>
    </p:spTree>
    <p:extLst>
      <p:ext uri="{BB962C8B-B14F-4D97-AF65-F5344CB8AC3E}">
        <p14:creationId xmlns:p14="http://schemas.microsoft.com/office/powerpoint/2010/main" val="124358101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E9E4201-097A-F9BC-3DE5-19F9A2EBFF74}"/>
            </a:ext>
          </a:extLst>
        </p:cNvPr>
        <p:cNvGrpSpPr/>
        <p:nvPr/>
      </p:nvGrpSpPr>
      <p:grpSpPr>
        <a:xfrm>
          <a:off x="0" y="0"/>
          <a:ext cx="0" cy="0"/>
          <a:chOff x="0" y="0"/>
          <a:chExt cx="0" cy="0"/>
        </a:xfrm>
      </p:grpSpPr>
      <p:sp>
        <p:nvSpPr>
          <p:cNvPr id="2" name="幻灯片图像占位符 1">
            <a:extLst>
              <a:ext uri="{FF2B5EF4-FFF2-40B4-BE49-F238E27FC236}">
                <a16:creationId xmlns:a16="http://schemas.microsoft.com/office/drawing/2014/main" id="{3B04FA46-4C25-9EB8-F7C3-F29CA239BB5E}"/>
              </a:ext>
            </a:extLst>
          </p:cNvPr>
          <p:cNvSpPr>
            <a:spLocks noGrp="1" noRot="1" noChangeAspect="1"/>
          </p:cNvSpPr>
          <p:nvPr>
            <p:ph type="sldImg"/>
          </p:nvPr>
        </p:nvSpPr>
        <p:spPr/>
      </p:sp>
      <p:sp>
        <p:nvSpPr>
          <p:cNvPr id="3" name="备注占位符 2">
            <a:extLst>
              <a:ext uri="{FF2B5EF4-FFF2-40B4-BE49-F238E27FC236}">
                <a16:creationId xmlns:a16="http://schemas.microsoft.com/office/drawing/2014/main" id="{31BEA562-5240-C573-DD23-B4332A6AE057}"/>
              </a:ext>
            </a:extLst>
          </p:cNvPr>
          <p:cNvSpPr>
            <a:spLocks noGrp="1"/>
          </p:cNvSpPr>
          <p:nvPr>
            <p:ph type="body" idx="1"/>
          </p:nvPr>
        </p:nvSpPr>
        <p:spPr/>
        <p:txBody>
          <a:bodyPr/>
          <a:lstStyle/>
          <a:p>
            <a:endParaRPr lang="zh-CN" altLang="en-US" dirty="0"/>
          </a:p>
        </p:txBody>
      </p:sp>
      <p:sp>
        <p:nvSpPr>
          <p:cNvPr id="4" name="灯片编号占位符 3">
            <a:extLst>
              <a:ext uri="{FF2B5EF4-FFF2-40B4-BE49-F238E27FC236}">
                <a16:creationId xmlns:a16="http://schemas.microsoft.com/office/drawing/2014/main" id="{B8877DB2-FD73-E43A-FA7C-EE6F0D08F5ED}"/>
              </a:ext>
            </a:extLst>
          </p:cNvPr>
          <p:cNvSpPr>
            <a:spLocks noGrp="1"/>
          </p:cNvSpPr>
          <p:nvPr>
            <p:ph type="sldNum" sz="quarter" idx="5"/>
          </p:nvPr>
        </p:nvSpPr>
        <p:spPr/>
        <p:txBody>
          <a:bodyPr/>
          <a:lstStyle/>
          <a:p>
            <a:fld id="{187CF0D1-058C-4CB4-96CD-5E02321ABFF7}" type="slidenum">
              <a:rPr lang="zh-CN" altLang="en-US" smtClean="0"/>
              <a:t>23</a:t>
            </a:fld>
            <a:endParaRPr lang="zh-CN" altLang="en-US"/>
          </a:p>
        </p:txBody>
      </p:sp>
    </p:spTree>
    <p:extLst>
      <p:ext uri="{BB962C8B-B14F-4D97-AF65-F5344CB8AC3E}">
        <p14:creationId xmlns:p14="http://schemas.microsoft.com/office/powerpoint/2010/main" val="31021871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7AF3ECB-647F-2860-E449-B01B5FC6ADF8}"/>
              </a:ext>
            </a:extLst>
          </p:cNvPr>
          <p:cNvSpPr>
            <a:spLocks noGrp="1"/>
          </p:cNvSpPr>
          <p:nvPr>
            <p:ph type="ctrTitle"/>
          </p:nvPr>
        </p:nvSpPr>
        <p:spPr>
          <a:xfrm>
            <a:off x="1524000" y="1122363"/>
            <a:ext cx="9144000" cy="2387600"/>
          </a:xfrm>
        </p:spPr>
        <p:txBody>
          <a:bodyPr anchor="b"/>
          <a:lstStyle>
            <a:lvl1pPr algn="ctr">
              <a:defRPr sz="6000"/>
            </a:lvl1pPr>
          </a:lstStyle>
          <a:p>
            <a:r>
              <a:rPr lang="zh-CN" altLang="en-US"/>
              <a:t>单击此处编辑母版标题样式</a:t>
            </a:r>
          </a:p>
        </p:txBody>
      </p:sp>
      <p:sp>
        <p:nvSpPr>
          <p:cNvPr id="3" name="副标题 2">
            <a:extLst>
              <a:ext uri="{FF2B5EF4-FFF2-40B4-BE49-F238E27FC236}">
                <a16:creationId xmlns:a16="http://schemas.microsoft.com/office/drawing/2014/main" id="{53185CB4-7C82-0CE5-E162-92025DAD16DC}"/>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CN" altLang="en-US"/>
              <a:t>单击此处编辑母版副标题样式</a:t>
            </a:r>
          </a:p>
        </p:txBody>
      </p:sp>
      <p:sp>
        <p:nvSpPr>
          <p:cNvPr id="4" name="日期占位符 3">
            <a:extLst>
              <a:ext uri="{FF2B5EF4-FFF2-40B4-BE49-F238E27FC236}">
                <a16:creationId xmlns:a16="http://schemas.microsoft.com/office/drawing/2014/main" id="{19AE8215-884C-F9E0-F0BD-DBF2F7181BE4}"/>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5" name="页脚占位符 4">
            <a:extLst>
              <a:ext uri="{FF2B5EF4-FFF2-40B4-BE49-F238E27FC236}">
                <a16:creationId xmlns:a16="http://schemas.microsoft.com/office/drawing/2014/main" id="{492E3E6C-B6A3-9037-69C9-EBAEA5AFB4C0}"/>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67B50A5A-A93C-6017-4910-6A6C5426CF3F}"/>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535513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A9340E9-29B1-BC02-DDF8-7D22B991EB08}"/>
              </a:ext>
            </a:extLst>
          </p:cNvPr>
          <p:cNvSpPr>
            <a:spLocks noGrp="1"/>
          </p:cNvSpPr>
          <p:nvPr>
            <p:ph type="title"/>
          </p:nvPr>
        </p:nvSpPr>
        <p:spPr/>
        <p:txBody>
          <a:bodyPr/>
          <a:lstStyle/>
          <a:p>
            <a:r>
              <a:rPr lang="zh-CN" altLang="en-US"/>
              <a:t>单击此处编辑母版标题样式</a:t>
            </a:r>
          </a:p>
        </p:txBody>
      </p:sp>
      <p:sp>
        <p:nvSpPr>
          <p:cNvPr id="3" name="竖排文字占位符 2">
            <a:extLst>
              <a:ext uri="{FF2B5EF4-FFF2-40B4-BE49-F238E27FC236}">
                <a16:creationId xmlns:a16="http://schemas.microsoft.com/office/drawing/2014/main" id="{16C55A5A-BADF-07B7-1FB3-642ED04E8707}"/>
              </a:ext>
            </a:extLst>
          </p:cNvPr>
          <p:cNvSpPr>
            <a:spLocks noGrp="1"/>
          </p:cNvSpPr>
          <p:nvPr>
            <p:ph type="body" orient="vert" idx="1"/>
          </p:nvPr>
        </p:nvSpPr>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0A468729-0731-DBAE-23C4-B5B1644D1940}"/>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5" name="页脚占位符 4">
            <a:extLst>
              <a:ext uri="{FF2B5EF4-FFF2-40B4-BE49-F238E27FC236}">
                <a16:creationId xmlns:a16="http://schemas.microsoft.com/office/drawing/2014/main" id="{369DBF0F-3DAA-F31C-FA75-02C038486766}"/>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0944E771-65C0-E215-1001-E5E679DC2A5B}"/>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386564291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竖排标题与文本">
    <p:spTree>
      <p:nvGrpSpPr>
        <p:cNvPr id="1" name=""/>
        <p:cNvGrpSpPr/>
        <p:nvPr/>
      </p:nvGrpSpPr>
      <p:grpSpPr>
        <a:xfrm>
          <a:off x="0" y="0"/>
          <a:ext cx="0" cy="0"/>
          <a:chOff x="0" y="0"/>
          <a:chExt cx="0" cy="0"/>
        </a:xfrm>
      </p:grpSpPr>
      <p:sp>
        <p:nvSpPr>
          <p:cNvPr id="2" name="竖排标题 1">
            <a:extLst>
              <a:ext uri="{FF2B5EF4-FFF2-40B4-BE49-F238E27FC236}">
                <a16:creationId xmlns:a16="http://schemas.microsoft.com/office/drawing/2014/main" id="{3EAB3CEE-5BD3-75E8-82E5-371C98E7FF86}"/>
              </a:ext>
            </a:extLst>
          </p:cNvPr>
          <p:cNvSpPr>
            <a:spLocks noGrp="1"/>
          </p:cNvSpPr>
          <p:nvPr>
            <p:ph type="title" orient="vert"/>
          </p:nvPr>
        </p:nvSpPr>
        <p:spPr>
          <a:xfrm>
            <a:off x="8724900" y="365125"/>
            <a:ext cx="2628900" cy="5811838"/>
          </a:xfrm>
        </p:spPr>
        <p:txBody>
          <a:bodyPr vert="eaVert"/>
          <a:lstStyle/>
          <a:p>
            <a:r>
              <a:rPr lang="zh-CN" altLang="en-US"/>
              <a:t>单击此处编辑母版标题样式</a:t>
            </a:r>
          </a:p>
        </p:txBody>
      </p:sp>
      <p:sp>
        <p:nvSpPr>
          <p:cNvPr id="3" name="竖排文字占位符 2">
            <a:extLst>
              <a:ext uri="{FF2B5EF4-FFF2-40B4-BE49-F238E27FC236}">
                <a16:creationId xmlns:a16="http://schemas.microsoft.com/office/drawing/2014/main" id="{7F8FEC22-B2CF-70E2-426B-53B8C0756080}"/>
              </a:ext>
            </a:extLst>
          </p:cNvPr>
          <p:cNvSpPr>
            <a:spLocks noGrp="1"/>
          </p:cNvSpPr>
          <p:nvPr>
            <p:ph type="body" orient="vert" idx="1"/>
          </p:nvPr>
        </p:nvSpPr>
        <p:spPr>
          <a:xfrm>
            <a:off x="838200" y="365125"/>
            <a:ext cx="7734300" cy="5811838"/>
          </a:xfrm>
        </p:spPr>
        <p:txBody>
          <a:bodyPr vert="eaVert"/>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DEFB09DD-C127-1853-1A50-065E05525EC7}"/>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5" name="页脚占位符 4">
            <a:extLst>
              <a:ext uri="{FF2B5EF4-FFF2-40B4-BE49-F238E27FC236}">
                <a16:creationId xmlns:a16="http://schemas.microsoft.com/office/drawing/2014/main" id="{0E5CFD46-5D03-1457-3ECE-99A94972E02F}"/>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76BB2D7-6A40-3A39-940B-724C7D99B936}"/>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12822164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10311639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99004CD-E06F-EE00-4609-527BED15A966}"/>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B4F0B479-E5C7-978E-7276-36F4B1E9C239}"/>
              </a:ext>
            </a:extLst>
          </p:cNvPr>
          <p:cNvSpPr>
            <a:spLocks noGrp="1"/>
          </p:cNvSpPr>
          <p:nvPr>
            <p:ph idx="1"/>
          </p:nvPr>
        </p:nvSpPr>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C9EE2527-4BCC-256B-5BD6-374EB3705FA2}"/>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5" name="页脚占位符 4">
            <a:extLst>
              <a:ext uri="{FF2B5EF4-FFF2-40B4-BE49-F238E27FC236}">
                <a16:creationId xmlns:a16="http://schemas.microsoft.com/office/drawing/2014/main" id="{7A542C03-6464-3AF2-5724-96D5B50A83F4}"/>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B0DF109C-B94C-00F9-1497-09EDE1D71609}"/>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167414199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398C256-F4D8-DB0F-02E1-61F54F536754}"/>
              </a:ext>
            </a:extLst>
          </p:cNvPr>
          <p:cNvSpPr>
            <a:spLocks noGrp="1"/>
          </p:cNvSpPr>
          <p:nvPr>
            <p:ph type="title"/>
          </p:nvPr>
        </p:nvSpPr>
        <p:spPr>
          <a:xfrm>
            <a:off x="831850" y="1709738"/>
            <a:ext cx="10515600" cy="2852737"/>
          </a:xfrm>
        </p:spPr>
        <p:txBody>
          <a:bodyPr anchor="b"/>
          <a:lstStyle>
            <a:lvl1pPr>
              <a:defRPr sz="6000"/>
            </a:lvl1pPr>
          </a:lstStyle>
          <a:p>
            <a:r>
              <a:rPr lang="zh-CN" altLang="en-US"/>
              <a:t>单击此处编辑母版标题样式</a:t>
            </a:r>
          </a:p>
        </p:txBody>
      </p:sp>
      <p:sp>
        <p:nvSpPr>
          <p:cNvPr id="3" name="文本占位符 2">
            <a:extLst>
              <a:ext uri="{FF2B5EF4-FFF2-40B4-BE49-F238E27FC236}">
                <a16:creationId xmlns:a16="http://schemas.microsoft.com/office/drawing/2014/main" id="{153ACC92-CD6E-C416-3D75-255BCE4967C7}"/>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zh-CN" altLang="en-US"/>
              <a:t>单击此处编辑母版文本样式</a:t>
            </a:r>
          </a:p>
        </p:txBody>
      </p:sp>
      <p:sp>
        <p:nvSpPr>
          <p:cNvPr id="4" name="日期占位符 3">
            <a:extLst>
              <a:ext uri="{FF2B5EF4-FFF2-40B4-BE49-F238E27FC236}">
                <a16:creationId xmlns:a16="http://schemas.microsoft.com/office/drawing/2014/main" id="{7BF8A301-6E46-E76A-B589-10EBD66669C4}"/>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5" name="页脚占位符 4">
            <a:extLst>
              <a:ext uri="{FF2B5EF4-FFF2-40B4-BE49-F238E27FC236}">
                <a16:creationId xmlns:a16="http://schemas.microsoft.com/office/drawing/2014/main" id="{1CCE7A3E-F27A-6703-1788-F1DAE52B23AC}"/>
              </a:ext>
            </a:extLst>
          </p:cNvPr>
          <p:cNvSpPr>
            <a:spLocks noGrp="1"/>
          </p:cNvSpPr>
          <p:nvPr>
            <p:ph type="ftr" sz="quarter" idx="11"/>
          </p:nvPr>
        </p:nvSpPr>
        <p:spPr/>
        <p:txBody>
          <a:bodyPr/>
          <a:lstStyle/>
          <a:p>
            <a:endParaRPr lang="zh-CN" altLang="en-US"/>
          </a:p>
        </p:txBody>
      </p:sp>
      <p:sp>
        <p:nvSpPr>
          <p:cNvPr id="6" name="灯片编号占位符 5">
            <a:extLst>
              <a:ext uri="{FF2B5EF4-FFF2-40B4-BE49-F238E27FC236}">
                <a16:creationId xmlns:a16="http://schemas.microsoft.com/office/drawing/2014/main" id="{5E274952-547B-EE55-3E08-CB365A2F518C}"/>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168114080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F60C2AF-FF81-97B4-5A09-9EE1F422C8B5}"/>
              </a:ext>
            </a:extLst>
          </p:cNvPr>
          <p:cNvSpPr>
            <a:spLocks noGrp="1"/>
          </p:cNvSpPr>
          <p:nvPr>
            <p:ph type="title"/>
          </p:nvPr>
        </p:nvSpPr>
        <p:spPr/>
        <p:txBody>
          <a:bodyPr/>
          <a:lstStyle/>
          <a:p>
            <a:r>
              <a:rPr lang="zh-CN" altLang="en-US"/>
              <a:t>单击此处编辑母版标题样式</a:t>
            </a:r>
          </a:p>
        </p:txBody>
      </p:sp>
      <p:sp>
        <p:nvSpPr>
          <p:cNvPr id="3" name="内容占位符 2">
            <a:extLst>
              <a:ext uri="{FF2B5EF4-FFF2-40B4-BE49-F238E27FC236}">
                <a16:creationId xmlns:a16="http://schemas.microsoft.com/office/drawing/2014/main" id="{ADEE1C06-5DD6-328E-A807-41030CEFD1D2}"/>
              </a:ext>
            </a:extLst>
          </p:cNvPr>
          <p:cNvSpPr>
            <a:spLocks noGrp="1"/>
          </p:cNvSpPr>
          <p:nvPr>
            <p:ph sz="half" idx="1"/>
          </p:nvPr>
        </p:nvSpPr>
        <p:spPr>
          <a:xfrm>
            <a:off x="838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内容占位符 3">
            <a:extLst>
              <a:ext uri="{FF2B5EF4-FFF2-40B4-BE49-F238E27FC236}">
                <a16:creationId xmlns:a16="http://schemas.microsoft.com/office/drawing/2014/main" id="{E89A719F-A220-42A5-A4A5-5F970A491295}"/>
              </a:ext>
            </a:extLst>
          </p:cNvPr>
          <p:cNvSpPr>
            <a:spLocks noGrp="1"/>
          </p:cNvSpPr>
          <p:nvPr>
            <p:ph sz="half" idx="2"/>
          </p:nvPr>
        </p:nvSpPr>
        <p:spPr>
          <a:xfrm>
            <a:off x="6172200" y="1825625"/>
            <a:ext cx="5181600" cy="435133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日期占位符 4">
            <a:extLst>
              <a:ext uri="{FF2B5EF4-FFF2-40B4-BE49-F238E27FC236}">
                <a16:creationId xmlns:a16="http://schemas.microsoft.com/office/drawing/2014/main" id="{887D9D14-B3BD-ECBF-129E-8C44D5B628BD}"/>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6" name="页脚占位符 5">
            <a:extLst>
              <a:ext uri="{FF2B5EF4-FFF2-40B4-BE49-F238E27FC236}">
                <a16:creationId xmlns:a16="http://schemas.microsoft.com/office/drawing/2014/main" id="{5BEBA629-68AB-4354-89E9-114BE08DE520}"/>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026F1DC5-6BFC-AABC-C18F-3E4072194E07}"/>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30475969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D272B88B-2605-8411-5545-675E1864F047}"/>
              </a:ext>
            </a:extLst>
          </p:cNvPr>
          <p:cNvSpPr>
            <a:spLocks noGrp="1"/>
          </p:cNvSpPr>
          <p:nvPr>
            <p:ph type="title"/>
          </p:nvPr>
        </p:nvSpPr>
        <p:spPr>
          <a:xfrm>
            <a:off x="839788" y="365125"/>
            <a:ext cx="10515600" cy="1325563"/>
          </a:xfrm>
        </p:spPr>
        <p:txBody>
          <a:bodyPr/>
          <a:lstStyle/>
          <a:p>
            <a:r>
              <a:rPr lang="zh-CN" altLang="en-US"/>
              <a:t>单击此处编辑母版标题样式</a:t>
            </a:r>
          </a:p>
        </p:txBody>
      </p:sp>
      <p:sp>
        <p:nvSpPr>
          <p:cNvPr id="3" name="文本占位符 2">
            <a:extLst>
              <a:ext uri="{FF2B5EF4-FFF2-40B4-BE49-F238E27FC236}">
                <a16:creationId xmlns:a16="http://schemas.microsoft.com/office/drawing/2014/main" id="{129F9D0B-4575-E563-6277-B73A33FA784E}"/>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a:extLst>
              <a:ext uri="{FF2B5EF4-FFF2-40B4-BE49-F238E27FC236}">
                <a16:creationId xmlns:a16="http://schemas.microsoft.com/office/drawing/2014/main" id="{F758EC26-2B0B-B793-D84F-0D964E1E3686}"/>
              </a:ext>
            </a:extLst>
          </p:cNvPr>
          <p:cNvSpPr>
            <a:spLocks noGrp="1"/>
          </p:cNvSpPr>
          <p:nvPr>
            <p:ph sz="half" idx="2"/>
          </p:nvPr>
        </p:nvSpPr>
        <p:spPr>
          <a:xfrm>
            <a:off x="839788" y="2505075"/>
            <a:ext cx="5157787"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5" name="文本占位符 4">
            <a:extLst>
              <a:ext uri="{FF2B5EF4-FFF2-40B4-BE49-F238E27FC236}">
                <a16:creationId xmlns:a16="http://schemas.microsoft.com/office/drawing/2014/main" id="{691C0611-141F-969B-A27C-A8EC2238766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a:extLst>
              <a:ext uri="{FF2B5EF4-FFF2-40B4-BE49-F238E27FC236}">
                <a16:creationId xmlns:a16="http://schemas.microsoft.com/office/drawing/2014/main" id="{456005FD-5CBF-5FF7-BA9B-C77E309ABA07}"/>
              </a:ext>
            </a:extLst>
          </p:cNvPr>
          <p:cNvSpPr>
            <a:spLocks noGrp="1"/>
          </p:cNvSpPr>
          <p:nvPr>
            <p:ph sz="quarter" idx="4"/>
          </p:nvPr>
        </p:nvSpPr>
        <p:spPr>
          <a:xfrm>
            <a:off x="6172200" y="2505075"/>
            <a:ext cx="5183188" cy="3684588"/>
          </a:xfrm>
        </p:spPr>
        <p:txBody>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7" name="日期占位符 6">
            <a:extLst>
              <a:ext uri="{FF2B5EF4-FFF2-40B4-BE49-F238E27FC236}">
                <a16:creationId xmlns:a16="http://schemas.microsoft.com/office/drawing/2014/main" id="{9C3E16E4-77C8-2D18-0934-EFD731825D27}"/>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8" name="页脚占位符 7">
            <a:extLst>
              <a:ext uri="{FF2B5EF4-FFF2-40B4-BE49-F238E27FC236}">
                <a16:creationId xmlns:a16="http://schemas.microsoft.com/office/drawing/2014/main" id="{1E5E127D-283A-6678-28F1-6A32B3A21931}"/>
              </a:ext>
            </a:extLst>
          </p:cNvPr>
          <p:cNvSpPr>
            <a:spLocks noGrp="1"/>
          </p:cNvSpPr>
          <p:nvPr>
            <p:ph type="ftr" sz="quarter" idx="11"/>
          </p:nvPr>
        </p:nvSpPr>
        <p:spPr/>
        <p:txBody>
          <a:bodyPr/>
          <a:lstStyle/>
          <a:p>
            <a:endParaRPr lang="zh-CN" altLang="en-US"/>
          </a:p>
        </p:txBody>
      </p:sp>
      <p:sp>
        <p:nvSpPr>
          <p:cNvPr id="9" name="灯片编号占位符 8">
            <a:extLst>
              <a:ext uri="{FF2B5EF4-FFF2-40B4-BE49-F238E27FC236}">
                <a16:creationId xmlns:a16="http://schemas.microsoft.com/office/drawing/2014/main" id="{03281C99-3A1B-25F7-77B2-B53BA3854F41}"/>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158169424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F7F42627-4CDE-340A-ADAC-3979005C333C}"/>
              </a:ext>
            </a:extLst>
          </p:cNvPr>
          <p:cNvSpPr>
            <a:spLocks noGrp="1"/>
          </p:cNvSpPr>
          <p:nvPr>
            <p:ph type="title"/>
          </p:nvPr>
        </p:nvSpPr>
        <p:spPr/>
        <p:txBody>
          <a:bodyPr/>
          <a:lstStyle/>
          <a:p>
            <a:r>
              <a:rPr lang="zh-CN" altLang="en-US"/>
              <a:t>单击此处编辑母版标题样式</a:t>
            </a:r>
          </a:p>
        </p:txBody>
      </p:sp>
      <p:sp>
        <p:nvSpPr>
          <p:cNvPr id="3" name="日期占位符 2">
            <a:extLst>
              <a:ext uri="{FF2B5EF4-FFF2-40B4-BE49-F238E27FC236}">
                <a16:creationId xmlns:a16="http://schemas.microsoft.com/office/drawing/2014/main" id="{8F0CFD35-A54B-8828-2256-5BF07AA0D5E1}"/>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4" name="页脚占位符 3">
            <a:extLst>
              <a:ext uri="{FF2B5EF4-FFF2-40B4-BE49-F238E27FC236}">
                <a16:creationId xmlns:a16="http://schemas.microsoft.com/office/drawing/2014/main" id="{4AB14AA0-503B-C07B-C5F7-8A191AF43636}"/>
              </a:ext>
            </a:extLst>
          </p:cNvPr>
          <p:cNvSpPr>
            <a:spLocks noGrp="1"/>
          </p:cNvSpPr>
          <p:nvPr>
            <p:ph type="ftr" sz="quarter" idx="11"/>
          </p:nvPr>
        </p:nvSpPr>
        <p:spPr/>
        <p:txBody>
          <a:bodyPr/>
          <a:lstStyle/>
          <a:p>
            <a:endParaRPr lang="zh-CN" altLang="en-US"/>
          </a:p>
        </p:txBody>
      </p:sp>
      <p:sp>
        <p:nvSpPr>
          <p:cNvPr id="5" name="灯片编号占位符 4">
            <a:extLst>
              <a:ext uri="{FF2B5EF4-FFF2-40B4-BE49-F238E27FC236}">
                <a16:creationId xmlns:a16="http://schemas.microsoft.com/office/drawing/2014/main" id="{A495694F-756A-31AB-6197-2CFEAF8147FC}"/>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336096748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a:extLst>
              <a:ext uri="{FF2B5EF4-FFF2-40B4-BE49-F238E27FC236}">
                <a16:creationId xmlns:a16="http://schemas.microsoft.com/office/drawing/2014/main" id="{D3E75585-2F63-653E-2CDC-99DF5CC39F03}"/>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3" name="页脚占位符 2">
            <a:extLst>
              <a:ext uri="{FF2B5EF4-FFF2-40B4-BE49-F238E27FC236}">
                <a16:creationId xmlns:a16="http://schemas.microsoft.com/office/drawing/2014/main" id="{CDE09D39-EF37-CEDB-4705-B645C97CF645}"/>
              </a:ext>
            </a:extLst>
          </p:cNvPr>
          <p:cNvSpPr>
            <a:spLocks noGrp="1"/>
          </p:cNvSpPr>
          <p:nvPr>
            <p:ph type="ftr" sz="quarter" idx="11"/>
          </p:nvPr>
        </p:nvSpPr>
        <p:spPr/>
        <p:txBody>
          <a:bodyPr/>
          <a:lstStyle/>
          <a:p>
            <a:endParaRPr lang="zh-CN" altLang="en-US"/>
          </a:p>
        </p:txBody>
      </p:sp>
      <p:sp>
        <p:nvSpPr>
          <p:cNvPr id="4" name="灯片编号占位符 3">
            <a:extLst>
              <a:ext uri="{FF2B5EF4-FFF2-40B4-BE49-F238E27FC236}">
                <a16:creationId xmlns:a16="http://schemas.microsoft.com/office/drawing/2014/main" id="{E5386495-3D3D-B017-35D1-1440BF7D4F6E}"/>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242111252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954359B-6AB3-DD7A-4A72-08ACCB4C760F}"/>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内容占位符 2">
            <a:extLst>
              <a:ext uri="{FF2B5EF4-FFF2-40B4-BE49-F238E27FC236}">
                <a16:creationId xmlns:a16="http://schemas.microsoft.com/office/drawing/2014/main" id="{22232D48-F83B-EA80-B970-44378C570B5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文本占位符 3">
            <a:extLst>
              <a:ext uri="{FF2B5EF4-FFF2-40B4-BE49-F238E27FC236}">
                <a16:creationId xmlns:a16="http://schemas.microsoft.com/office/drawing/2014/main" id="{A92B5785-6E8F-6CCF-1621-71F6D523074C}"/>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6C667D0A-ED47-871A-5159-42E10EC9AA1A}"/>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6" name="页脚占位符 5">
            <a:extLst>
              <a:ext uri="{FF2B5EF4-FFF2-40B4-BE49-F238E27FC236}">
                <a16:creationId xmlns:a16="http://schemas.microsoft.com/office/drawing/2014/main" id="{C44565C7-9EB4-0E3E-BDD6-82D5A5F6D3D8}"/>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577F3EB-3349-0B56-6510-9E13C21F6397}"/>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22058945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99FFBE88-D47A-5EE5-4781-7EA634A06703}"/>
              </a:ext>
            </a:extLst>
          </p:cNvPr>
          <p:cNvSpPr>
            <a:spLocks noGrp="1"/>
          </p:cNvSpPr>
          <p:nvPr>
            <p:ph type="title"/>
          </p:nvPr>
        </p:nvSpPr>
        <p:spPr>
          <a:xfrm>
            <a:off x="839788" y="457200"/>
            <a:ext cx="3932237" cy="1600200"/>
          </a:xfrm>
        </p:spPr>
        <p:txBody>
          <a:bodyPr anchor="b"/>
          <a:lstStyle>
            <a:lvl1pPr>
              <a:defRPr sz="3200"/>
            </a:lvl1pPr>
          </a:lstStyle>
          <a:p>
            <a:r>
              <a:rPr lang="zh-CN" altLang="en-US"/>
              <a:t>单击此处编辑母版标题样式</a:t>
            </a:r>
          </a:p>
        </p:txBody>
      </p:sp>
      <p:sp>
        <p:nvSpPr>
          <p:cNvPr id="3" name="图片占位符 2">
            <a:extLst>
              <a:ext uri="{FF2B5EF4-FFF2-40B4-BE49-F238E27FC236}">
                <a16:creationId xmlns:a16="http://schemas.microsoft.com/office/drawing/2014/main" id="{1381F23D-CADB-3E8E-393B-2E87C62062D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CN" altLang="en-US"/>
          </a:p>
        </p:txBody>
      </p:sp>
      <p:sp>
        <p:nvSpPr>
          <p:cNvPr id="4" name="文本占位符 3">
            <a:extLst>
              <a:ext uri="{FF2B5EF4-FFF2-40B4-BE49-F238E27FC236}">
                <a16:creationId xmlns:a16="http://schemas.microsoft.com/office/drawing/2014/main" id="{431FBFCD-53A6-F90D-AB2C-CB8310D5B3A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CN" altLang="en-US"/>
              <a:t>单击此处编辑母版文本样式</a:t>
            </a:r>
          </a:p>
        </p:txBody>
      </p:sp>
      <p:sp>
        <p:nvSpPr>
          <p:cNvPr id="5" name="日期占位符 4">
            <a:extLst>
              <a:ext uri="{FF2B5EF4-FFF2-40B4-BE49-F238E27FC236}">
                <a16:creationId xmlns:a16="http://schemas.microsoft.com/office/drawing/2014/main" id="{E1C9B9D1-1ED1-A8C5-B330-108A01B18E60}"/>
              </a:ext>
            </a:extLst>
          </p:cNvPr>
          <p:cNvSpPr>
            <a:spLocks noGrp="1"/>
          </p:cNvSpPr>
          <p:nvPr>
            <p:ph type="dt" sz="half" idx="10"/>
          </p:nvPr>
        </p:nvSpPr>
        <p:spPr/>
        <p:txBody>
          <a:bodyPr/>
          <a:lstStyle/>
          <a:p>
            <a:fld id="{F0B1D9B5-0932-42C8-9F0B-714A2575FB53}" type="datetimeFigureOut">
              <a:rPr lang="zh-CN" altLang="en-US" smtClean="0"/>
              <a:t>2025/7/10</a:t>
            </a:fld>
            <a:endParaRPr lang="zh-CN" altLang="en-US"/>
          </a:p>
        </p:txBody>
      </p:sp>
      <p:sp>
        <p:nvSpPr>
          <p:cNvPr id="6" name="页脚占位符 5">
            <a:extLst>
              <a:ext uri="{FF2B5EF4-FFF2-40B4-BE49-F238E27FC236}">
                <a16:creationId xmlns:a16="http://schemas.microsoft.com/office/drawing/2014/main" id="{B20CB4DB-628B-4E21-582C-8C8681E33846}"/>
              </a:ext>
            </a:extLst>
          </p:cNvPr>
          <p:cNvSpPr>
            <a:spLocks noGrp="1"/>
          </p:cNvSpPr>
          <p:nvPr>
            <p:ph type="ftr" sz="quarter" idx="11"/>
          </p:nvPr>
        </p:nvSpPr>
        <p:spPr/>
        <p:txBody>
          <a:bodyPr/>
          <a:lstStyle/>
          <a:p>
            <a:endParaRPr lang="zh-CN" altLang="en-US"/>
          </a:p>
        </p:txBody>
      </p:sp>
      <p:sp>
        <p:nvSpPr>
          <p:cNvPr id="7" name="灯片编号占位符 6">
            <a:extLst>
              <a:ext uri="{FF2B5EF4-FFF2-40B4-BE49-F238E27FC236}">
                <a16:creationId xmlns:a16="http://schemas.microsoft.com/office/drawing/2014/main" id="{E9B56F4A-849E-BBD6-CC2E-9F691901F169}"/>
              </a:ext>
            </a:extLst>
          </p:cNvPr>
          <p:cNvSpPr>
            <a:spLocks noGrp="1"/>
          </p:cNvSpPr>
          <p:nvPr>
            <p:ph type="sldNum" sz="quarter" idx="12"/>
          </p:nvPr>
        </p:nvSpPr>
        <p:spPr/>
        <p:txBody>
          <a:body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2564235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标题占位符 1">
            <a:extLst>
              <a:ext uri="{FF2B5EF4-FFF2-40B4-BE49-F238E27FC236}">
                <a16:creationId xmlns:a16="http://schemas.microsoft.com/office/drawing/2014/main" id="{67A4882A-E50F-E985-8B76-032166646998}"/>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CN" altLang="en-US"/>
              <a:t>单击此处编辑母版标题样式</a:t>
            </a:r>
          </a:p>
        </p:txBody>
      </p:sp>
      <p:sp>
        <p:nvSpPr>
          <p:cNvPr id="3" name="文本占位符 2">
            <a:extLst>
              <a:ext uri="{FF2B5EF4-FFF2-40B4-BE49-F238E27FC236}">
                <a16:creationId xmlns:a16="http://schemas.microsoft.com/office/drawing/2014/main" id="{93F224CB-96A3-695F-1623-275496E41CC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4" name="日期占位符 3">
            <a:extLst>
              <a:ext uri="{FF2B5EF4-FFF2-40B4-BE49-F238E27FC236}">
                <a16:creationId xmlns:a16="http://schemas.microsoft.com/office/drawing/2014/main" id="{E736896D-D356-5457-D990-37DA3580B4D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F0B1D9B5-0932-42C8-9F0B-714A2575FB53}" type="datetimeFigureOut">
              <a:rPr lang="zh-CN" altLang="en-US" smtClean="0"/>
              <a:t>2025/7/10</a:t>
            </a:fld>
            <a:endParaRPr lang="zh-CN" altLang="en-US"/>
          </a:p>
        </p:txBody>
      </p:sp>
      <p:sp>
        <p:nvSpPr>
          <p:cNvPr id="5" name="页脚占位符 4">
            <a:extLst>
              <a:ext uri="{FF2B5EF4-FFF2-40B4-BE49-F238E27FC236}">
                <a16:creationId xmlns:a16="http://schemas.microsoft.com/office/drawing/2014/main" id="{9BC283CF-ECDD-B77E-9D29-95292F51357B}"/>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zh-CN" altLang="en-US"/>
          </a:p>
        </p:txBody>
      </p:sp>
      <p:sp>
        <p:nvSpPr>
          <p:cNvPr id="6" name="灯片编号占位符 5">
            <a:extLst>
              <a:ext uri="{FF2B5EF4-FFF2-40B4-BE49-F238E27FC236}">
                <a16:creationId xmlns:a16="http://schemas.microsoft.com/office/drawing/2014/main" id="{5E1E240B-82CD-0205-C60E-D0B6CA59D52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1CA2C43D-C101-47C7-ABF3-5BD93511769C}" type="slidenum">
              <a:rPr lang="zh-CN" altLang="en-US" smtClean="0"/>
              <a:t>‹#›</a:t>
            </a:fld>
            <a:endParaRPr lang="zh-CN" altLang="en-US"/>
          </a:p>
        </p:txBody>
      </p:sp>
    </p:spTree>
    <p:extLst>
      <p:ext uri="{BB962C8B-B14F-4D97-AF65-F5344CB8AC3E}">
        <p14:creationId xmlns:p14="http://schemas.microsoft.com/office/powerpoint/2010/main" val="411043266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2.xml"/><Relationship Id="rId5" Type="http://schemas.openxmlformats.org/officeDocument/2006/relationships/image" Target="../media/image4.png"/><Relationship Id="rId4" Type="http://schemas.openxmlformats.org/officeDocument/2006/relationships/image" Target="../media/image3.png"/></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1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2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3.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4.xml"/><Relationship Id="rId1" Type="http://schemas.openxmlformats.org/officeDocument/2006/relationships/slideLayout" Target="../slideLayouts/slideLayout12.xml"/><Relationship Id="rId6" Type="http://schemas.openxmlformats.org/officeDocument/2006/relationships/image" Target="../media/image4.png"/><Relationship Id="rId5" Type="http://schemas.openxmlformats.org/officeDocument/2006/relationships/image" Target="../media/image3.png"/><Relationship Id="rId4" Type="http://schemas.openxmlformats.org/officeDocument/2006/relationships/image" Target="../media/image2.jpeg"/></Relationships>
</file>

<file path=ppt/slides/_rels/slide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jpeg"/><Relationship Id="rId1" Type="http://schemas.openxmlformats.org/officeDocument/2006/relationships/slideLayout" Target="../slideLayouts/slideLayout12.xml"/></Relationships>
</file>

<file path=ppt/slides/_rels/slide6.xml.rels><?xml version="1.0" encoding="UTF-8" standalone="yes"?>
<Relationships xmlns="http://schemas.openxmlformats.org/package/2006/relationships"><Relationship Id="rId8" Type="http://schemas.openxmlformats.org/officeDocument/2006/relationships/diagramData" Target="../diagrams/data1.xml"/><Relationship Id="rId3" Type="http://schemas.openxmlformats.org/officeDocument/2006/relationships/image" Target="../media/image12.png"/><Relationship Id="rId7" Type="http://schemas.openxmlformats.org/officeDocument/2006/relationships/image" Target="../media/image16.png"/><Relationship Id="rId12" Type="http://schemas.microsoft.com/office/2007/relationships/diagramDrawing" Target="../diagrams/drawing1.xml"/><Relationship Id="rId2" Type="http://schemas.openxmlformats.org/officeDocument/2006/relationships/image" Target="../media/image11.png"/><Relationship Id="rId1" Type="http://schemas.openxmlformats.org/officeDocument/2006/relationships/slideLayout" Target="../slideLayouts/slideLayout12.xml"/><Relationship Id="rId6" Type="http://schemas.openxmlformats.org/officeDocument/2006/relationships/image" Target="../media/image15.png"/><Relationship Id="rId11" Type="http://schemas.openxmlformats.org/officeDocument/2006/relationships/diagramColors" Target="../diagrams/colors1.xml"/><Relationship Id="rId5" Type="http://schemas.openxmlformats.org/officeDocument/2006/relationships/image" Target="../media/image14.png"/><Relationship Id="rId10" Type="http://schemas.openxmlformats.org/officeDocument/2006/relationships/diagramQuickStyle" Target="../diagrams/quickStyle1.xml"/><Relationship Id="rId4" Type="http://schemas.openxmlformats.org/officeDocument/2006/relationships/image" Target="../media/image13.png"/><Relationship Id="rId9" Type="http://schemas.openxmlformats.org/officeDocument/2006/relationships/diagramLayout" Target="../diagrams/layout1.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p:cNvPicPr>
          <p:nvPr/>
        </p:nvPicPr>
        <p:blipFill>
          <a:blip r:embed="rId2">
            <a:alphaModFix/>
          </a:blip>
          <a:srcRect/>
          <a:stretch>
            <a:fillRect/>
          </a:stretch>
        </p:blipFill>
        <p:spPr>
          <a:xfrm>
            <a:off x="7052666" y="1392222"/>
            <a:ext cx="5139334" cy="5469064"/>
          </a:xfrm>
          <a:custGeom>
            <a:avLst/>
            <a:gdLst/>
            <a:ahLst/>
            <a:cxnLst/>
            <a:rect l="l" t="t" r="r" b="b"/>
            <a:pathLst>
              <a:path w="5139334" h="5469064">
                <a:moveTo>
                  <a:pt x="1882397" y="0"/>
                </a:moveTo>
                <a:lnTo>
                  <a:pt x="1904485" y="0"/>
                </a:lnTo>
                <a:lnTo>
                  <a:pt x="5139334" y="1709409"/>
                </a:lnTo>
                <a:lnTo>
                  <a:pt x="5139334" y="5469064"/>
                </a:lnTo>
                <a:lnTo>
                  <a:pt x="3608484" y="5469064"/>
                </a:lnTo>
                <a:lnTo>
                  <a:pt x="0" y="3562212"/>
                </a:lnTo>
                <a:close/>
              </a:path>
            </a:pathLst>
          </a:custGeom>
          <a:noFill/>
          <a:ln>
            <a:noFill/>
          </a:ln>
        </p:spPr>
      </p:pic>
      <p:pic>
        <p:nvPicPr>
          <p:cNvPr id="3" name="图片"/>
          <p:cNvPicPr>
            <a:picLocks noChangeAspect="1"/>
          </p:cNvPicPr>
          <p:nvPr/>
        </p:nvPicPr>
        <p:blipFill>
          <a:blip r:embed="rId3">
            <a:alphaModFix/>
          </a:blip>
          <a:srcRect/>
          <a:stretch>
            <a:fillRect/>
          </a:stretch>
        </p:blipFill>
        <p:spPr>
          <a:xfrm>
            <a:off x="6072000" y="5148662"/>
            <a:ext cx="4145946" cy="1712624"/>
          </a:xfrm>
          <a:custGeom>
            <a:avLst/>
            <a:gdLst/>
            <a:ahLst/>
            <a:cxnLst/>
            <a:rect l="l" t="t" r="r" b="b"/>
            <a:pathLst>
              <a:path w="4145946" h="1712624">
                <a:moveTo>
                  <a:pt x="905011" y="0"/>
                </a:moveTo>
                <a:lnTo>
                  <a:pt x="4145946" y="1712624"/>
                </a:lnTo>
                <a:lnTo>
                  <a:pt x="0" y="1712624"/>
                </a:lnTo>
                <a:close/>
              </a:path>
            </a:pathLst>
          </a:custGeom>
          <a:noFill/>
          <a:ln>
            <a:noFill/>
          </a:ln>
        </p:spPr>
      </p:pic>
      <p:sp>
        <p:nvSpPr>
          <p:cNvPr id="4" name="标题 1"/>
          <p:cNvSpPr txBox="1"/>
          <p:nvPr/>
        </p:nvSpPr>
        <p:spPr>
          <a:xfrm rot="1671213">
            <a:off x="6312164" y="5892767"/>
            <a:ext cx="3665616" cy="1937041"/>
          </a:xfrm>
          <a:custGeom>
            <a:avLst/>
            <a:gdLst>
              <a:gd name="connsiteX0" fmla="*/ 0 w 3931855"/>
              <a:gd name="connsiteY0" fmla="*/ 0 h 2077731"/>
              <a:gd name="connsiteX1" fmla="*/ 3931855 w 3931855"/>
              <a:gd name="connsiteY1" fmla="*/ 0 h 2077731"/>
              <a:gd name="connsiteX2" fmla="*/ 0 w 3931855"/>
              <a:gd name="connsiteY2" fmla="*/ 2077731 h 2077731"/>
            </a:gdLst>
            <a:ahLst/>
            <a:cxnLst/>
            <a:rect l="l" t="t" r="r" b="b"/>
            <a:pathLst>
              <a:path w="3931855" h="2077731">
                <a:moveTo>
                  <a:pt x="0" y="0"/>
                </a:moveTo>
                <a:lnTo>
                  <a:pt x="3931855" y="0"/>
                </a:lnTo>
                <a:lnTo>
                  <a:pt x="0" y="2077731"/>
                </a:lnTo>
                <a:close/>
              </a:path>
            </a:pathLst>
          </a:custGeom>
          <a:solidFill>
            <a:schemeClr val="accent1">
              <a:alpha val="80000"/>
            </a:schemeClr>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71213">
            <a:off x="7634681" y="-840471"/>
            <a:ext cx="5400000" cy="2230654"/>
          </a:xfrm>
          <a:custGeom>
            <a:avLst/>
            <a:gdLst>
              <a:gd name="connsiteX0" fmla="*/ 0 w 5567066"/>
              <a:gd name="connsiteY0" fmla="*/ 2299666 h 2299666"/>
              <a:gd name="connsiteX1" fmla="*/ 4351841 w 5567066"/>
              <a:gd name="connsiteY1" fmla="*/ 0 h 2299666"/>
              <a:gd name="connsiteX2" fmla="*/ 5567066 w 5567066"/>
              <a:gd name="connsiteY2" fmla="*/ 2299666 h 2299666"/>
            </a:gdLst>
            <a:ahLst/>
            <a:cxnLst/>
            <a:rect l="l" t="t" r="r" b="b"/>
            <a:pathLst>
              <a:path w="5567066" h="2299666">
                <a:moveTo>
                  <a:pt x="0" y="2299666"/>
                </a:moveTo>
                <a:lnTo>
                  <a:pt x="4351841" y="0"/>
                </a:lnTo>
                <a:lnTo>
                  <a:pt x="5567066" y="2299666"/>
                </a:lnTo>
                <a:close/>
              </a:path>
            </a:pathLst>
          </a:custGeom>
          <a:solidFill>
            <a:schemeClr val="accent2"/>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rot="1671213">
            <a:off x="-360211" y="-357613"/>
            <a:ext cx="956600" cy="2315751"/>
          </a:xfrm>
          <a:custGeom>
            <a:avLst/>
            <a:gdLst>
              <a:gd name="connsiteX0" fmla="*/ 0 w 956600"/>
              <a:gd name="connsiteY0" fmla="*/ 505501 h 2315751"/>
              <a:gd name="connsiteX1" fmla="*/ 956600 w 956600"/>
              <a:gd name="connsiteY1" fmla="*/ 0 h 2315751"/>
              <a:gd name="connsiteX2" fmla="*/ 956600 w 956600"/>
              <a:gd name="connsiteY2" fmla="*/ 2315751 h 2315751"/>
            </a:gdLst>
            <a:ahLst/>
            <a:cxnLst/>
            <a:rect l="l" t="t" r="r" b="b"/>
            <a:pathLst>
              <a:path w="956600" h="2315751">
                <a:moveTo>
                  <a:pt x="0" y="505501"/>
                </a:moveTo>
                <a:lnTo>
                  <a:pt x="956600" y="0"/>
                </a:lnTo>
                <a:lnTo>
                  <a:pt x="956600" y="2315751"/>
                </a:lnTo>
                <a:close/>
              </a:path>
            </a:pathLst>
          </a:custGeom>
          <a:solidFill>
            <a:schemeClr val="accent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96271" y="6601598"/>
            <a:ext cx="99263" cy="99263"/>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364876" y="6601598"/>
            <a:ext cx="99263" cy="99263"/>
          </a:xfrm>
          <a:prstGeom prst="ellips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533482" y="6601598"/>
            <a:ext cx="99263" cy="99263"/>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613964" y="1371600"/>
            <a:ext cx="6383736" cy="3480254"/>
          </a:xfrm>
          <a:prstGeom prst="rect">
            <a:avLst/>
          </a:prstGeom>
          <a:noFill/>
          <a:ln>
            <a:noFill/>
          </a:ln>
        </p:spPr>
        <p:txBody>
          <a:bodyPr vert="horz" wrap="square" lIns="0" tIns="0" rIns="0" bIns="0" rtlCol="0" anchor="ctr"/>
          <a:lstStyle/>
          <a:p>
            <a:pPr>
              <a:lnSpc>
                <a:spcPct val="130000"/>
              </a:lnSpc>
            </a:pPr>
            <a:r>
              <a:rPr lang="en-US" altLang="zh-CN" sz="3600" b="1" dirty="0"/>
              <a:t>How</a:t>
            </a:r>
            <a:r>
              <a:rPr lang="zh-CN" altLang="en-US" sz="3600" b="1" dirty="0"/>
              <a:t> </a:t>
            </a:r>
            <a:r>
              <a:rPr lang="en-US" altLang="zh-CN" sz="3600" b="1" dirty="0"/>
              <a:t>they blame: Comparison between AI and human across cultures</a:t>
            </a:r>
            <a:endParaRPr lang="zh-CN" altLang="en-US" sz="3600" b="1" dirty="0"/>
          </a:p>
        </p:txBody>
      </p:sp>
      <p:sp>
        <p:nvSpPr>
          <p:cNvPr id="18" name="标题 1"/>
          <p:cNvSpPr txBox="1"/>
          <p:nvPr/>
        </p:nvSpPr>
        <p:spPr>
          <a:xfrm>
            <a:off x="632746" y="5112899"/>
            <a:ext cx="6014488" cy="369332"/>
          </a:xfrm>
          <a:prstGeom prst="rect">
            <a:avLst/>
          </a:prstGeom>
          <a:noFill/>
          <a:ln>
            <a:noFill/>
          </a:ln>
        </p:spPr>
        <p:txBody>
          <a:bodyPr vert="horz" wrap="square" lIns="0" tIns="0" rIns="0" bIns="0" rtlCol="0" anchor="ctr"/>
          <a:lstStyle/>
          <a:p>
            <a:r>
              <a:rPr lang="en-US" altLang="zh-CN" dirty="0"/>
              <a:t>Shuang Zoe </a:t>
            </a:r>
            <a:r>
              <a:rPr lang="en-US" altLang="zh-CN" dirty="0" err="1"/>
              <a:t>Wang,</a:t>
            </a:r>
            <a:r>
              <a:rPr lang="en-US" altLang="zh-CN" dirty="0"/>
              <a:t> The Education University of Hong Kong</a:t>
            </a:r>
          </a:p>
          <a:p>
            <a:r>
              <a:rPr lang="en-US" altLang="zh-CN" dirty="0"/>
              <a:t>Emma E. Buchtel, The Education University of Hong Kong</a:t>
            </a:r>
            <a:endParaRPr lang="zh-CN" altLang="en-US" dirty="0"/>
          </a:p>
        </p:txBody>
      </p:sp>
      <p:grpSp>
        <p:nvGrpSpPr>
          <p:cNvPr id="25" name="组合 24">
            <a:extLst>
              <a:ext uri="{FF2B5EF4-FFF2-40B4-BE49-F238E27FC236}">
                <a16:creationId xmlns:a16="http://schemas.microsoft.com/office/drawing/2014/main" id="{6C453088-1742-F44E-44EA-53AC60600679}"/>
              </a:ext>
            </a:extLst>
          </p:cNvPr>
          <p:cNvGrpSpPr/>
          <p:nvPr/>
        </p:nvGrpSpPr>
        <p:grpSpPr>
          <a:xfrm>
            <a:off x="1571756" y="108727"/>
            <a:ext cx="5646553" cy="902563"/>
            <a:chOff x="1571756" y="108727"/>
            <a:chExt cx="5646553" cy="902563"/>
          </a:xfrm>
        </p:grpSpPr>
        <p:sp>
          <p:nvSpPr>
            <p:cNvPr id="22" name="Freeform 16">
              <a:extLst>
                <a:ext uri="{FF2B5EF4-FFF2-40B4-BE49-F238E27FC236}">
                  <a16:creationId xmlns:a16="http://schemas.microsoft.com/office/drawing/2014/main" id="{E7E874F9-F246-2823-F16A-8A6AB1331BD9}"/>
                </a:ext>
              </a:extLst>
            </p:cNvPr>
            <p:cNvSpPr/>
            <p:nvPr/>
          </p:nvSpPr>
          <p:spPr>
            <a:xfrm>
              <a:off x="4209218" y="108728"/>
              <a:ext cx="3009091" cy="902562"/>
            </a:xfrm>
            <a:custGeom>
              <a:avLst/>
              <a:gdLst/>
              <a:ahLst/>
              <a:cxnLst/>
              <a:rect l="l" t="t" r="r" b="b"/>
              <a:pathLst>
                <a:path w="5473454" h="1594210">
                  <a:moveTo>
                    <a:pt x="0" y="0"/>
                  </a:moveTo>
                  <a:lnTo>
                    <a:pt x="5473454" y="0"/>
                  </a:lnTo>
                  <a:lnTo>
                    <a:pt x="5473454" y="1594210"/>
                  </a:lnTo>
                  <a:lnTo>
                    <a:pt x="0" y="1594210"/>
                  </a:lnTo>
                  <a:lnTo>
                    <a:pt x="0" y="0"/>
                  </a:lnTo>
                  <a:close/>
                </a:path>
              </a:pathLst>
            </a:custGeom>
            <a:blipFill>
              <a:blip r:embed="rId4"/>
              <a:stretch>
                <a:fillRect/>
              </a:stretch>
            </a:blipFill>
          </p:spPr>
          <p:txBody>
            <a:bodyPr/>
            <a:lstStyle/>
            <a:p>
              <a:endParaRPr lang="zh-CN" altLang="en-US"/>
            </a:p>
          </p:txBody>
        </p:sp>
        <p:pic>
          <p:nvPicPr>
            <p:cNvPr id="24" name="图片 23">
              <a:extLst>
                <a:ext uri="{FF2B5EF4-FFF2-40B4-BE49-F238E27FC236}">
                  <a16:creationId xmlns:a16="http://schemas.microsoft.com/office/drawing/2014/main" id="{E27367FA-D79F-356E-FEBE-F458CB310A93}"/>
                </a:ext>
              </a:extLst>
            </p:cNvPr>
            <p:cNvPicPr>
              <a:picLocks noChangeAspect="1"/>
            </p:cNvPicPr>
            <p:nvPr/>
          </p:nvPicPr>
          <p:blipFill>
            <a:blip r:embed="rId5"/>
            <a:stretch>
              <a:fillRect/>
            </a:stretch>
          </p:blipFill>
          <p:spPr>
            <a:xfrm>
              <a:off x="1571756" y="108727"/>
              <a:ext cx="2363697" cy="761100"/>
            </a:xfrm>
            <a:prstGeom prst="rect">
              <a:avLst/>
            </a:prstGeom>
          </p:spPr>
        </p:pic>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F606D0-358F-7025-796A-E4DFB3BB4B3F}"/>
            </a:ext>
          </a:extLst>
        </p:cNvPr>
        <p:cNvGrpSpPr/>
        <p:nvPr/>
      </p:nvGrpSpPr>
      <p:grpSpPr>
        <a:xfrm>
          <a:off x="0" y="0"/>
          <a:ext cx="0" cy="0"/>
          <a:chOff x="0" y="0"/>
          <a:chExt cx="0" cy="0"/>
        </a:xfrm>
      </p:grpSpPr>
      <p:graphicFrame>
        <p:nvGraphicFramePr>
          <p:cNvPr id="2" name="表格 1">
            <a:extLst>
              <a:ext uri="{FF2B5EF4-FFF2-40B4-BE49-F238E27FC236}">
                <a16:creationId xmlns:a16="http://schemas.microsoft.com/office/drawing/2014/main" id="{F42F80F3-0941-CBD2-C520-39F498126D76}"/>
              </a:ext>
            </a:extLst>
          </p:cNvPr>
          <p:cNvGraphicFramePr>
            <a:graphicFrameLocks noGrp="1"/>
          </p:cNvGraphicFramePr>
          <p:nvPr>
            <p:extLst>
              <p:ext uri="{D42A27DB-BD31-4B8C-83A1-F6EECF244321}">
                <p14:modId xmlns:p14="http://schemas.microsoft.com/office/powerpoint/2010/main" val="3518954170"/>
              </p:ext>
            </p:extLst>
          </p:nvPr>
        </p:nvGraphicFramePr>
        <p:xfrm>
          <a:off x="4186072" y="412511"/>
          <a:ext cx="3252882" cy="6330823"/>
        </p:xfrm>
        <a:graphic>
          <a:graphicData uri="http://schemas.openxmlformats.org/drawingml/2006/table">
            <a:tbl>
              <a:tblPr/>
              <a:tblGrid>
                <a:gridCol w="1016813">
                  <a:extLst>
                    <a:ext uri="{9D8B030D-6E8A-4147-A177-3AD203B41FA5}">
                      <a16:colId xmlns:a16="http://schemas.microsoft.com/office/drawing/2014/main" val="1244515089"/>
                    </a:ext>
                  </a:extLst>
                </a:gridCol>
                <a:gridCol w="1219256">
                  <a:extLst>
                    <a:ext uri="{9D8B030D-6E8A-4147-A177-3AD203B41FA5}">
                      <a16:colId xmlns:a16="http://schemas.microsoft.com/office/drawing/2014/main" val="278398865"/>
                    </a:ext>
                  </a:extLst>
                </a:gridCol>
                <a:gridCol w="1016813">
                  <a:extLst>
                    <a:ext uri="{9D8B030D-6E8A-4147-A177-3AD203B41FA5}">
                      <a16:colId xmlns:a16="http://schemas.microsoft.com/office/drawing/2014/main" val="3192743324"/>
                    </a:ext>
                  </a:extLst>
                </a:gridCol>
              </a:tblGrid>
              <a:tr h="391886">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Culture</a:t>
                      </a:r>
                    </a:p>
                  </a:txBody>
                  <a:tcPr marL="3635" marR="3635" marT="36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Factor</a:t>
                      </a:r>
                    </a:p>
                  </a:txBody>
                  <a:tcPr marL="3635" marR="3635" marT="36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mn-ea"/>
                        </a:rPr>
                        <a:t>% (Top 10)</a:t>
                      </a:r>
                    </a:p>
                  </a:txBody>
                  <a:tcPr marL="3635" marR="3635" marT="3635"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758077871"/>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mn-ea"/>
                          <a:cs typeface="+mn-cs"/>
                        </a:rPr>
                        <a:t>Enough</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24.121</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438987533"/>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Reason</a:t>
                      </a:r>
                    </a:p>
                  </a:txBody>
                  <a:tcPr marL="3810" marR="3810" marT="3810" marB="0" anchor="ctr">
                    <a:lnL>
                      <a:noFill/>
                    </a:lnL>
                    <a:lnR>
                      <a:noFill/>
                    </a:lnR>
                    <a:lnT>
                      <a:noFill/>
                    </a:lnT>
                    <a:lnB>
                      <a:noFill/>
                    </a:lnB>
                    <a:solidFill>
                      <a:schemeClr val="bg2"/>
                    </a:solid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21.608</a:t>
                      </a:r>
                    </a:p>
                  </a:txBody>
                  <a:tcPr marL="3810" marR="3810" marT="3810" marB="0" anchor="ctr">
                    <a:lnL>
                      <a:noFill/>
                    </a:lnL>
                    <a:lnR>
                      <a:noFill/>
                    </a:lnR>
                    <a:lnT>
                      <a:noFill/>
                    </a:lnT>
                    <a:lnB>
                      <a:noFill/>
                    </a:lnB>
                    <a:solidFill>
                      <a:schemeClr val="bg2"/>
                    </a:solidFill>
                  </a:tcPr>
                </a:tc>
                <a:extLst>
                  <a:ext uri="{0D108BD9-81ED-4DB2-BD59-A6C34878D82A}">
                    <a16:rowId xmlns:a16="http://schemas.microsoft.com/office/drawing/2014/main" val="1839606956"/>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Incapacitating</a:t>
                      </a:r>
                    </a:p>
                  </a:txBody>
                  <a:tcPr marL="3810" marR="3810" marT="3810" marB="0" anchor="ctr">
                    <a:lnL>
                      <a:noFill/>
                    </a:lnL>
                    <a:lnR>
                      <a:noFill/>
                    </a:lnR>
                    <a:lnT>
                      <a:noFill/>
                    </a:lnT>
                    <a:lnB>
                      <a:noFill/>
                    </a:lnB>
                    <a:solidFill>
                      <a:schemeClr val="bg2"/>
                    </a:solid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17.085</a:t>
                      </a:r>
                    </a:p>
                  </a:txBody>
                  <a:tcPr marL="3810" marR="3810" marT="3810" marB="0" anchor="ctr">
                    <a:lnL>
                      <a:noFill/>
                    </a:lnL>
                    <a:lnR>
                      <a:noFill/>
                    </a:lnR>
                    <a:lnT>
                      <a:noFill/>
                    </a:lnT>
                    <a:lnB>
                      <a:noFill/>
                    </a:lnB>
                    <a:solidFill>
                      <a:schemeClr val="bg2"/>
                    </a:solidFill>
                  </a:tcPr>
                </a:tc>
                <a:extLst>
                  <a:ext uri="{0D108BD9-81ED-4DB2-BD59-A6C34878D82A}">
                    <a16:rowId xmlns:a16="http://schemas.microsoft.com/office/drawing/2014/main" val="2504439939"/>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Frequency</a:t>
                      </a:r>
                    </a:p>
                  </a:txBody>
                  <a:tcPr marL="3810" marR="3810" marT="3810"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3.769</a:t>
                      </a:r>
                    </a:p>
                  </a:txBody>
                  <a:tcPr marL="3810" marR="3810" marT="3810" marB="0" anchor="ctr">
                    <a:lnL>
                      <a:noFill/>
                    </a:lnL>
                    <a:lnR>
                      <a:noFill/>
                    </a:lnR>
                    <a:lnT>
                      <a:noFill/>
                    </a:lnT>
                    <a:lnB>
                      <a:noFill/>
                    </a:lnB>
                    <a:noFill/>
                  </a:tcPr>
                </a:tc>
                <a:extLst>
                  <a:ext uri="{0D108BD9-81ED-4DB2-BD59-A6C34878D82A}">
                    <a16:rowId xmlns:a16="http://schemas.microsoft.com/office/drawing/2014/main" val="369668320"/>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1" i="0" u="none" strike="noStrike" dirty="0">
                          <a:solidFill>
                            <a:srgbClr val="000000"/>
                          </a:solidFill>
                          <a:effectLst/>
                          <a:latin typeface="等线" panose="02010600030101010101" pitchFamily="2" charset="-122"/>
                          <a:ea typeface="等线" panose="02010600030101010101" pitchFamily="2" charset="-122"/>
                        </a:rPr>
                        <a:t>Apology</a:t>
                      </a:r>
                    </a:p>
                  </a:txBody>
                  <a:tcPr marL="3810" marR="3810" marT="3810" marB="0" anchor="ctr">
                    <a:lnL>
                      <a:noFill/>
                    </a:lnL>
                    <a:lnR>
                      <a:noFill/>
                    </a:lnR>
                    <a:lnT>
                      <a:noFill/>
                    </a:lnT>
                    <a:lnB>
                      <a:noFill/>
                    </a:lnB>
                    <a:noFill/>
                  </a:tcPr>
                </a:tc>
                <a:tc>
                  <a:txBody>
                    <a:bodyPr/>
                    <a:lstStyle/>
                    <a:p>
                      <a:pPr algn="ctr" fontAlgn="ctr"/>
                      <a:r>
                        <a:rPr lang="en-US" altLang="zh-CN" sz="1200" b="1" i="0" u="none" strike="noStrike" dirty="0">
                          <a:solidFill>
                            <a:srgbClr val="000000"/>
                          </a:solidFill>
                          <a:effectLst/>
                          <a:latin typeface="等线" panose="02010600030101010101" pitchFamily="2" charset="-122"/>
                          <a:ea typeface="等线" panose="02010600030101010101" pitchFamily="2" charset="-122"/>
                        </a:rPr>
                        <a:t>3.518</a:t>
                      </a:r>
                    </a:p>
                  </a:txBody>
                  <a:tcPr marL="3810" marR="3810" marT="3810" marB="0" anchor="ctr">
                    <a:lnL>
                      <a:noFill/>
                    </a:lnL>
                    <a:lnR>
                      <a:noFill/>
                    </a:lnR>
                    <a:lnT>
                      <a:noFill/>
                    </a:lnT>
                    <a:lnB>
                      <a:noFill/>
                    </a:lnB>
                    <a:noFill/>
                  </a:tcPr>
                </a:tc>
                <a:extLst>
                  <a:ext uri="{0D108BD9-81ED-4DB2-BD59-A6C34878D82A}">
                    <a16:rowId xmlns:a16="http://schemas.microsoft.com/office/drawing/2014/main" val="2374183712"/>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Age</a:t>
                      </a:r>
                    </a:p>
                  </a:txBody>
                  <a:tcPr marL="3810" marR="3810" marT="3810"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3.015</a:t>
                      </a:r>
                    </a:p>
                  </a:txBody>
                  <a:tcPr marL="3810" marR="3810" marT="3810" marB="0" anchor="ctr">
                    <a:lnL>
                      <a:noFill/>
                    </a:lnL>
                    <a:lnR>
                      <a:noFill/>
                    </a:lnR>
                    <a:lnT>
                      <a:noFill/>
                    </a:lnT>
                    <a:lnB>
                      <a:noFill/>
                    </a:lnB>
                    <a:noFill/>
                  </a:tcPr>
                </a:tc>
                <a:extLst>
                  <a:ext uri="{0D108BD9-81ED-4DB2-BD59-A6C34878D82A}">
                    <a16:rowId xmlns:a16="http://schemas.microsoft.com/office/drawing/2014/main" val="1231827508"/>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Context</a:t>
                      </a:r>
                    </a:p>
                  </a:txBody>
                  <a:tcPr marL="3810" marR="3810" marT="3810"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2.764</a:t>
                      </a:r>
                    </a:p>
                  </a:txBody>
                  <a:tcPr marL="3810" marR="3810" marT="3810" marB="0" anchor="ctr">
                    <a:lnL>
                      <a:noFill/>
                    </a:lnL>
                    <a:lnR>
                      <a:noFill/>
                    </a:lnR>
                    <a:lnT>
                      <a:noFill/>
                    </a:lnT>
                    <a:lnB>
                      <a:noFill/>
                    </a:lnB>
                    <a:noFill/>
                  </a:tcPr>
                </a:tc>
                <a:extLst>
                  <a:ext uri="{0D108BD9-81ED-4DB2-BD59-A6C34878D82A}">
                    <a16:rowId xmlns:a16="http://schemas.microsoft.com/office/drawing/2014/main" val="2658556382"/>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marL="0" algn="ctr" defTabSz="914400" rtl="0" eaLnBrk="1" fontAlgn="ctr" latinLnBrk="0" hangingPunct="1"/>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Awareness</a:t>
                      </a:r>
                    </a:p>
                  </a:txBody>
                  <a:tcPr marL="3810" marR="3810" marT="3810" marB="0" anchor="ctr">
                    <a:lnL>
                      <a:noFill/>
                    </a:lnL>
                    <a:lnR>
                      <a:noFill/>
                    </a:lnR>
                    <a:lnT>
                      <a:noFill/>
                    </a:lnT>
                    <a:lnB>
                      <a:noFill/>
                    </a:lnB>
                    <a:solidFill>
                      <a:schemeClr val="bg1">
                        <a:lumMod val="95000"/>
                      </a:schemeClr>
                    </a:solidFill>
                  </a:tcPr>
                </a:tc>
                <a:tc>
                  <a:txBody>
                    <a:bodyPr/>
                    <a:lstStyle/>
                    <a:p>
                      <a:pPr marL="0" algn="ctr" defTabSz="914400" rtl="0" eaLnBrk="1" fontAlgn="ctr" latinLnBrk="0" hangingPunct="1"/>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2.513</a:t>
                      </a:r>
                    </a:p>
                  </a:txBody>
                  <a:tcPr marL="3810" marR="3810" marT="381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419071072"/>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Consequence</a:t>
                      </a:r>
                    </a:p>
                  </a:txBody>
                  <a:tcPr marL="3810" marR="3810" marT="3810" marB="0" anchor="ctr">
                    <a:lnL>
                      <a:noFill/>
                    </a:lnL>
                    <a:lnR>
                      <a:noFill/>
                    </a:lnR>
                    <a:lnT>
                      <a:noFill/>
                    </a:lnT>
                    <a:lnB>
                      <a:noFill/>
                    </a:lnB>
                    <a:no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2.513</a:t>
                      </a:r>
                    </a:p>
                  </a:txBody>
                  <a:tcPr marL="3810" marR="3810" marT="3810" marB="0" anchor="ctr">
                    <a:lnL>
                      <a:noFill/>
                    </a:lnL>
                    <a:lnR>
                      <a:noFill/>
                    </a:lnR>
                    <a:lnT>
                      <a:noFill/>
                    </a:lnT>
                    <a:lnB>
                      <a:noFill/>
                    </a:lnB>
                    <a:noFill/>
                  </a:tcPr>
                </a:tc>
                <a:extLst>
                  <a:ext uri="{0D108BD9-81ED-4DB2-BD59-A6C34878D82A}">
                    <a16:rowId xmlns:a16="http://schemas.microsoft.com/office/drawing/2014/main" val="666012718"/>
                  </a:ext>
                </a:extLst>
              </a:tr>
              <a:tr h="363425">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Experience</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2.261</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77556420"/>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Reason</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2"/>
                    </a:solid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16.939</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2"/>
                    </a:solidFill>
                  </a:tcPr>
                </a:tc>
                <a:extLst>
                  <a:ext uri="{0D108BD9-81ED-4DB2-BD59-A6C34878D82A}">
                    <a16:rowId xmlns:a16="http://schemas.microsoft.com/office/drawing/2014/main" val="1679486867"/>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Incapacitating</a:t>
                      </a:r>
                    </a:p>
                  </a:txBody>
                  <a:tcPr marL="9525" marR="9525" marT="9525" marB="0" anchor="ctr">
                    <a:lnL>
                      <a:noFill/>
                    </a:lnL>
                    <a:lnR>
                      <a:noFill/>
                    </a:lnR>
                    <a:lnT>
                      <a:noFill/>
                    </a:lnT>
                    <a:lnB>
                      <a:noFill/>
                    </a:lnB>
                    <a:solidFill>
                      <a:schemeClr val="bg2"/>
                    </a:solid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12.653</a:t>
                      </a:r>
                    </a:p>
                  </a:txBody>
                  <a:tcPr marL="9525" marR="9525" marT="9525" marB="0" anchor="ctr">
                    <a:lnL>
                      <a:noFill/>
                    </a:lnL>
                    <a:lnR>
                      <a:noFill/>
                    </a:lnR>
                    <a:lnT>
                      <a:noFill/>
                    </a:lnT>
                    <a:lnB>
                      <a:noFill/>
                    </a:lnB>
                    <a:solidFill>
                      <a:schemeClr val="bg2"/>
                    </a:solidFill>
                  </a:tcPr>
                </a:tc>
                <a:extLst>
                  <a:ext uri="{0D108BD9-81ED-4DB2-BD59-A6C34878D82A}">
                    <a16:rowId xmlns:a16="http://schemas.microsoft.com/office/drawing/2014/main" val="765623814"/>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1" i="0" u="none" strike="noStrike" kern="1200" dirty="0">
                          <a:solidFill>
                            <a:srgbClr val="000000"/>
                          </a:solidFill>
                          <a:effectLst/>
                          <a:latin typeface="等线" panose="02010600030101010101" pitchFamily="2" charset="-122"/>
                          <a:ea typeface="等线" panose="02010600030101010101" pitchFamily="2" charset="-122"/>
                          <a:cs typeface="+mn-cs"/>
                        </a:rPr>
                        <a:t>Apology</a:t>
                      </a:r>
                    </a:p>
                  </a:txBody>
                  <a:tcPr marL="9525" marR="9525" marT="9525" marB="0" anchor="ctr">
                    <a:lnL>
                      <a:noFill/>
                    </a:lnL>
                    <a:lnR>
                      <a:noFill/>
                    </a:lnR>
                    <a:lnT>
                      <a:noFill/>
                    </a:lnT>
                    <a:lnB>
                      <a:noFill/>
                    </a:lnB>
                    <a:noFill/>
                  </a:tcPr>
                </a:tc>
                <a:tc>
                  <a:txBody>
                    <a:bodyPr/>
                    <a:lstStyle/>
                    <a:p>
                      <a:pPr algn="ctr" fontAlgn="ctr"/>
                      <a:r>
                        <a:rPr lang="en-US" altLang="zh-CN" sz="1200" b="1" i="0" u="none" strike="noStrike" kern="1200" dirty="0">
                          <a:solidFill>
                            <a:srgbClr val="000000"/>
                          </a:solidFill>
                          <a:effectLst/>
                          <a:latin typeface="等线" panose="02010600030101010101" pitchFamily="2" charset="-122"/>
                          <a:ea typeface="等线" panose="02010600030101010101" pitchFamily="2" charset="-122"/>
                          <a:cs typeface="+mn-cs"/>
                        </a:rPr>
                        <a:t>11.633</a:t>
                      </a:r>
                    </a:p>
                  </a:txBody>
                  <a:tcPr marL="9525" marR="9525" marT="9525" marB="0" anchor="ctr">
                    <a:lnL>
                      <a:noFill/>
                    </a:lnL>
                    <a:lnR>
                      <a:noFill/>
                    </a:lnR>
                    <a:lnT>
                      <a:noFill/>
                    </a:lnT>
                    <a:lnB>
                      <a:noFill/>
                    </a:lnB>
                    <a:noFill/>
                  </a:tcPr>
                </a:tc>
                <a:extLst>
                  <a:ext uri="{0D108BD9-81ED-4DB2-BD59-A6C34878D82A}">
                    <a16:rowId xmlns:a16="http://schemas.microsoft.com/office/drawing/2014/main" val="1925607576"/>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Awareness</a:t>
                      </a:r>
                    </a:p>
                  </a:txBody>
                  <a:tcPr marL="9525" marR="9525" marT="9525" marB="0" anchor="ctr">
                    <a:lnL>
                      <a:noFill/>
                    </a:lnL>
                    <a:lnR>
                      <a:noFill/>
                    </a:lnR>
                    <a:lnT>
                      <a:noFill/>
                    </a:lnT>
                    <a:lnB>
                      <a:noFill/>
                    </a:lnB>
                    <a:solidFill>
                      <a:schemeClr val="bg2"/>
                    </a:solid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7.551</a:t>
                      </a:r>
                    </a:p>
                  </a:txBody>
                  <a:tcPr marL="9525" marR="9525" marT="9525" marB="0" anchor="ctr">
                    <a:lnL>
                      <a:noFill/>
                    </a:lnL>
                    <a:lnR>
                      <a:noFill/>
                    </a:lnR>
                    <a:lnT>
                      <a:noFill/>
                    </a:lnT>
                    <a:lnB>
                      <a:noFill/>
                    </a:lnB>
                    <a:solidFill>
                      <a:schemeClr val="bg2"/>
                    </a:solidFill>
                  </a:tcPr>
                </a:tc>
                <a:extLst>
                  <a:ext uri="{0D108BD9-81ED-4DB2-BD59-A6C34878D82A}">
                    <a16:rowId xmlns:a16="http://schemas.microsoft.com/office/drawing/2014/main" val="830368354"/>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Consequence</a:t>
                      </a:r>
                    </a:p>
                  </a:txBody>
                  <a:tcPr marL="9525" marR="9525" marT="9525" marB="0" anchor="ctr">
                    <a:lnL>
                      <a:noFill/>
                    </a:lnL>
                    <a:lnR>
                      <a:noFill/>
                    </a:lnR>
                    <a:lnT>
                      <a:noFill/>
                    </a:lnT>
                    <a:lnB>
                      <a:noFill/>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6.735</a:t>
                      </a:r>
                    </a:p>
                  </a:txBody>
                  <a:tcPr marL="9525" marR="9525" marT="9525" marB="0" anchor="ctr">
                    <a:lnL>
                      <a:noFill/>
                    </a:lnL>
                    <a:lnR>
                      <a:noFill/>
                    </a:lnR>
                    <a:lnT>
                      <a:noFill/>
                    </a:lnT>
                    <a:lnB>
                      <a:noFill/>
                    </a:lnB>
                    <a:noFill/>
                  </a:tcPr>
                </a:tc>
                <a:extLst>
                  <a:ext uri="{0D108BD9-81ED-4DB2-BD59-A6C34878D82A}">
                    <a16:rowId xmlns:a16="http://schemas.microsoft.com/office/drawing/2014/main" val="3823759551"/>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Enough</a:t>
                      </a:r>
                    </a:p>
                  </a:txBody>
                  <a:tcPr marL="9525" marR="9525" marT="9525" marB="0" anchor="ctr">
                    <a:lnL>
                      <a:noFill/>
                    </a:lnL>
                    <a:lnR>
                      <a:noFill/>
                    </a:lnR>
                    <a:lnT>
                      <a:noFill/>
                    </a:lnT>
                    <a:lnB>
                      <a:noFill/>
                    </a:lnB>
                    <a:solidFill>
                      <a:schemeClr val="accent2">
                        <a:lumMod val="20000"/>
                        <a:lumOff val="80000"/>
                      </a:schemeClr>
                    </a:solid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6.122</a:t>
                      </a:r>
                    </a:p>
                  </a:txBody>
                  <a:tcPr marL="9525" marR="9525" marT="9525"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3353690051"/>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Character</a:t>
                      </a:r>
                    </a:p>
                  </a:txBody>
                  <a:tcPr marL="9525" marR="9525" marT="9525" marB="0" anchor="ctr">
                    <a:lnL>
                      <a:noFill/>
                    </a:lnL>
                    <a:lnR>
                      <a:noFill/>
                    </a:lnR>
                    <a:lnT>
                      <a:noFill/>
                    </a:lnT>
                    <a:lnB>
                      <a:noFill/>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4.490</a:t>
                      </a:r>
                    </a:p>
                  </a:txBody>
                  <a:tcPr marL="9525" marR="9525" marT="9525" marB="0" anchor="ctr">
                    <a:lnL>
                      <a:noFill/>
                    </a:lnL>
                    <a:lnR>
                      <a:noFill/>
                    </a:lnR>
                    <a:lnT>
                      <a:noFill/>
                    </a:lnT>
                    <a:lnB>
                      <a:noFill/>
                    </a:lnB>
                    <a:noFill/>
                  </a:tcPr>
                </a:tc>
                <a:extLst>
                  <a:ext uri="{0D108BD9-81ED-4DB2-BD59-A6C34878D82A}">
                    <a16:rowId xmlns:a16="http://schemas.microsoft.com/office/drawing/2014/main" val="136219529"/>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Context</a:t>
                      </a:r>
                    </a:p>
                  </a:txBody>
                  <a:tcPr marL="9525" marR="9525" marT="9525" marB="0" anchor="ctr">
                    <a:lnL>
                      <a:noFill/>
                    </a:lnL>
                    <a:lnR>
                      <a:noFill/>
                    </a:lnR>
                    <a:lnT>
                      <a:noFill/>
                    </a:lnT>
                    <a:lnB>
                      <a:noFill/>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4.286</a:t>
                      </a:r>
                    </a:p>
                  </a:txBody>
                  <a:tcPr marL="9525" marR="9525" marT="9525" marB="0" anchor="ctr">
                    <a:lnL>
                      <a:noFill/>
                    </a:lnL>
                    <a:lnR>
                      <a:noFill/>
                    </a:lnR>
                    <a:lnT>
                      <a:noFill/>
                    </a:lnT>
                    <a:lnB>
                      <a:noFill/>
                    </a:lnB>
                    <a:noFill/>
                  </a:tcPr>
                </a:tc>
                <a:extLst>
                  <a:ext uri="{0D108BD9-81ED-4DB2-BD59-A6C34878D82A}">
                    <a16:rowId xmlns:a16="http://schemas.microsoft.com/office/drawing/2014/main" val="3005878639"/>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kern="1200" dirty="0">
                          <a:solidFill>
                            <a:srgbClr val="000000"/>
                          </a:solidFill>
                          <a:effectLst/>
                          <a:latin typeface="等线" panose="02010600030101010101" pitchFamily="2" charset="-122"/>
                          <a:ea typeface="等线" panose="02010600030101010101" pitchFamily="2" charset="-122"/>
                          <a:cs typeface="+mn-cs"/>
                        </a:rPr>
                        <a:t>Frequency</a:t>
                      </a:r>
                    </a:p>
                  </a:txBody>
                  <a:tcPr marL="9525" marR="9525" marT="9525" marB="0" anchor="ctr">
                    <a:lnL>
                      <a:noFill/>
                    </a:lnL>
                    <a:lnR>
                      <a:noFill/>
                    </a:lnR>
                    <a:lnT>
                      <a:noFill/>
                    </a:lnT>
                    <a:lnB>
                      <a:noFill/>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3.469</a:t>
                      </a:r>
                    </a:p>
                  </a:txBody>
                  <a:tcPr marL="9525" marR="9525" marT="9525" marB="0" anchor="ctr">
                    <a:lnL>
                      <a:noFill/>
                    </a:lnL>
                    <a:lnR>
                      <a:noFill/>
                    </a:lnR>
                    <a:lnT>
                      <a:noFill/>
                    </a:lnT>
                    <a:lnB>
                      <a:noFill/>
                    </a:lnB>
                    <a:noFill/>
                  </a:tcPr>
                </a:tc>
                <a:extLst>
                  <a:ext uri="{0D108BD9-81ED-4DB2-BD59-A6C34878D82A}">
                    <a16:rowId xmlns:a16="http://schemas.microsoft.com/office/drawing/2014/main" val="1006819789"/>
                  </a:ext>
                </a:extLst>
              </a:tr>
              <a:tr h="293448">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kern="1200" dirty="0" err="1">
                          <a:solidFill>
                            <a:srgbClr val="000000"/>
                          </a:solidFill>
                          <a:effectLst/>
                          <a:latin typeface="等线" panose="02010600030101010101" pitchFamily="2" charset="-122"/>
                          <a:ea typeface="等线" panose="02010600030101010101" pitchFamily="2" charset="-122"/>
                          <a:cs typeface="+mn-cs"/>
                        </a:rPr>
                        <a:t>Uncodable</a:t>
                      </a:r>
                      <a:endParaRPr lang="en-US" sz="12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3.265</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03686730"/>
                  </a:ext>
                </a:extLst>
              </a:tr>
            </a:tbl>
          </a:graphicData>
        </a:graphic>
      </p:graphicFrame>
      <p:graphicFrame>
        <p:nvGraphicFramePr>
          <p:cNvPr id="6" name="表格 5">
            <a:extLst>
              <a:ext uri="{FF2B5EF4-FFF2-40B4-BE49-F238E27FC236}">
                <a16:creationId xmlns:a16="http://schemas.microsoft.com/office/drawing/2014/main" id="{FC9B40B3-EAB7-259F-AB05-CFA9AB387660}"/>
              </a:ext>
            </a:extLst>
          </p:cNvPr>
          <p:cNvGraphicFramePr>
            <a:graphicFrameLocks noGrp="1"/>
          </p:cNvGraphicFramePr>
          <p:nvPr>
            <p:extLst>
              <p:ext uri="{D42A27DB-BD31-4B8C-83A1-F6EECF244321}">
                <p14:modId xmlns:p14="http://schemas.microsoft.com/office/powerpoint/2010/main" val="1008131514"/>
              </p:ext>
            </p:extLst>
          </p:nvPr>
        </p:nvGraphicFramePr>
        <p:xfrm>
          <a:off x="61818" y="412511"/>
          <a:ext cx="3252882" cy="6282110"/>
        </p:xfrm>
        <a:graphic>
          <a:graphicData uri="http://schemas.openxmlformats.org/drawingml/2006/table">
            <a:tbl>
              <a:tblPr/>
              <a:tblGrid>
                <a:gridCol w="1084294">
                  <a:extLst>
                    <a:ext uri="{9D8B030D-6E8A-4147-A177-3AD203B41FA5}">
                      <a16:colId xmlns:a16="http://schemas.microsoft.com/office/drawing/2014/main" val="1362194844"/>
                    </a:ext>
                  </a:extLst>
                </a:gridCol>
                <a:gridCol w="1084294">
                  <a:extLst>
                    <a:ext uri="{9D8B030D-6E8A-4147-A177-3AD203B41FA5}">
                      <a16:colId xmlns:a16="http://schemas.microsoft.com/office/drawing/2014/main" val="3537829829"/>
                    </a:ext>
                  </a:extLst>
                </a:gridCol>
                <a:gridCol w="1084294">
                  <a:extLst>
                    <a:ext uri="{9D8B030D-6E8A-4147-A177-3AD203B41FA5}">
                      <a16:colId xmlns:a16="http://schemas.microsoft.com/office/drawing/2014/main" val="427057614"/>
                    </a:ext>
                  </a:extLst>
                </a:gridCol>
              </a:tblGrid>
              <a:tr h="373541">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Culture</a:t>
                      </a:r>
                    </a:p>
                  </a:txBody>
                  <a:tcPr marL="3810" marR="3810" marT="381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Top 10 Factors</a:t>
                      </a:r>
                    </a:p>
                  </a:txBody>
                  <a:tcPr marL="3810" marR="3810" marT="381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Percentage</a:t>
                      </a:r>
                    </a:p>
                  </a:txBody>
                  <a:tcPr marL="3810" marR="3810" marT="3810" marB="0" anchor="ctr">
                    <a:lnL>
                      <a:noFill/>
                    </a:lnL>
                    <a:lnR>
                      <a:noFill/>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3836545"/>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mn-ea"/>
                          <a:cs typeface="+mn-cs"/>
                        </a:rPr>
                        <a:t>Enough</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27.692</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solidFill>
                      <a:schemeClr val="accent2">
                        <a:lumMod val="20000"/>
                        <a:lumOff val="80000"/>
                      </a:schemeClr>
                    </a:solidFill>
                  </a:tcPr>
                </a:tc>
                <a:extLst>
                  <a:ext uri="{0D108BD9-81ED-4DB2-BD59-A6C34878D82A}">
                    <a16:rowId xmlns:a16="http://schemas.microsoft.com/office/drawing/2014/main" val="954792433"/>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Reason</a:t>
                      </a:r>
                    </a:p>
                  </a:txBody>
                  <a:tcPr marL="3810" marR="3810" marT="3810" marB="0" anchor="ctr">
                    <a:lnL>
                      <a:noFill/>
                    </a:lnL>
                    <a:lnR>
                      <a:noFill/>
                    </a:lnR>
                    <a:lnT>
                      <a:noFill/>
                    </a:lnT>
                    <a:lnB>
                      <a:noFill/>
                    </a:lnB>
                    <a:solidFill>
                      <a:schemeClr val="bg1">
                        <a:lumMod val="95000"/>
                      </a:schemeClr>
                    </a:solid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15.641</a:t>
                      </a:r>
                    </a:p>
                  </a:txBody>
                  <a:tcPr marL="3810" marR="3810" marT="381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3715012531"/>
                  </a:ext>
                </a:extLst>
              </a:tr>
              <a:tr h="349242">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Relationship</a:t>
                      </a:r>
                    </a:p>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Quality</a:t>
                      </a:r>
                    </a:p>
                  </a:txBody>
                  <a:tcPr marL="3810" marR="3810" marT="3810"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11.538</a:t>
                      </a:r>
                    </a:p>
                  </a:txBody>
                  <a:tcPr marL="3810" marR="3810" marT="3810" marB="0" anchor="ctr">
                    <a:lnL>
                      <a:noFill/>
                    </a:lnL>
                    <a:lnR>
                      <a:noFill/>
                    </a:lnR>
                    <a:lnT>
                      <a:noFill/>
                    </a:lnT>
                    <a:lnB>
                      <a:noFill/>
                    </a:lnB>
                    <a:noFill/>
                  </a:tcPr>
                </a:tc>
                <a:extLst>
                  <a:ext uri="{0D108BD9-81ED-4DB2-BD59-A6C34878D82A}">
                    <a16:rowId xmlns:a16="http://schemas.microsoft.com/office/drawing/2014/main" val="323431582"/>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Wrongness</a:t>
                      </a:r>
                    </a:p>
                  </a:txBody>
                  <a:tcPr marL="3810" marR="3810" marT="3810" marB="0" anchor="ctr">
                    <a:lnL>
                      <a:noFill/>
                    </a:lnL>
                    <a:lnR>
                      <a:noFill/>
                    </a:lnR>
                    <a:lnT>
                      <a:noFill/>
                    </a:lnT>
                    <a:lnB>
                      <a:noFill/>
                    </a:lnB>
                    <a:solidFill>
                      <a:schemeClr val="bg1">
                        <a:lumMod val="95000"/>
                      </a:schemeClr>
                    </a:solid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6.923</a:t>
                      </a:r>
                    </a:p>
                  </a:txBody>
                  <a:tcPr marL="3810" marR="3810" marT="3810" marB="0" anchor="ctr">
                    <a:lnL>
                      <a:noFill/>
                    </a:lnL>
                    <a:lnR>
                      <a:noFill/>
                    </a:lnR>
                    <a:lnT>
                      <a:noFill/>
                    </a:lnT>
                    <a:lnB>
                      <a:noFill/>
                    </a:lnB>
                    <a:solidFill>
                      <a:schemeClr val="bg1">
                        <a:lumMod val="95000"/>
                      </a:schemeClr>
                    </a:solidFill>
                  </a:tcPr>
                </a:tc>
                <a:extLst>
                  <a:ext uri="{0D108BD9-81ED-4DB2-BD59-A6C34878D82A}">
                    <a16:rowId xmlns:a16="http://schemas.microsoft.com/office/drawing/2014/main" val="1008276240"/>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Experience</a:t>
                      </a:r>
                    </a:p>
                  </a:txBody>
                  <a:tcPr marL="3810" marR="3810" marT="3810"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4.871</a:t>
                      </a:r>
                    </a:p>
                  </a:txBody>
                  <a:tcPr marL="3810" marR="3810" marT="3810" marB="0" anchor="ctr">
                    <a:lnL>
                      <a:noFill/>
                    </a:lnL>
                    <a:lnR>
                      <a:noFill/>
                    </a:lnR>
                    <a:lnT>
                      <a:noFill/>
                    </a:lnT>
                    <a:lnB>
                      <a:noFill/>
                    </a:lnB>
                    <a:noFill/>
                  </a:tcPr>
                </a:tc>
                <a:extLst>
                  <a:ext uri="{0D108BD9-81ED-4DB2-BD59-A6C34878D82A}">
                    <a16:rowId xmlns:a16="http://schemas.microsoft.com/office/drawing/2014/main" val="3282537258"/>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Incapacitating</a:t>
                      </a:r>
                    </a:p>
                  </a:txBody>
                  <a:tcPr marL="3810" marR="3810" marT="3810" marB="0" anchor="ctr">
                    <a:lnL>
                      <a:noFill/>
                    </a:lnL>
                    <a:lnR>
                      <a:noFill/>
                    </a:lnR>
                    <a:lnT>
                      <a:noFill/>
                    </a:lnT>
                    <a:lnB>
                      <a:noFill/>
                    </a:lnB>
                    <a:solidFill>
                      <a:schemeClr val="bg2"/>
                    </a:solid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4.359</a:t>
                      </a:r>
                    </a:p>
                  </a:txBody>
                  <a:tcPr marL="3810" marR="3810" marT="3810" marB="0" anchor="ctr">
                    <a:lnL>
                      <a:noFill/>
                    </a:lnL>
                    <a:lnR>
                      <a:noFill/>
                    </a:lnR>
                    <a:lnT>
                      <a:noFill/>
                    </a:lnT>
                    <a:lnB>
                      <a:noFill/>
                    </a:lnB>
                    <a:solidFill>
                      <a:schemeClr val="bg2"/>
                    </a:solidFill>
                  </a:tcPr>
                </a:tc>
                <a:extLst>
                  <a:ext uri="{0D108BD9-81ED-4DB2-BD59-A6C34878D82A}">
                    <a16:rowId xmlns:a16="http://schemas.microsoft.com/office/drawing/2014/main" val="3158501846"/>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Awareness</a:t>
                      </a:r>
                    </a:p>
                  </a:txBody>
                  <a:tcPr marL="3810" marR="3810" marT="3810" marB="0" anchor="ctr">
                    <a:lnL>
                      <a:noFill/>
                    </a:lnL>
                    <a:lnR>
                      <a:noFill/>
                    </a:lnR>
                    <a:lnT>
                      <a:noFill/>
                    </a:lnT>
                    <a:lnB>
                      <a:noFill/>
                    </a:lnB>
                    <a:solidFill>
                      <a:schemeClr val="bg2"/>
                    </a:solid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3.590</a:t>
                      </a:r>
                    </a:p>
                  </a:txBody>
                  <a:tcPr marL="3810" marR="3810" marT="3810" marB="0" anchor="ctr">
                    <a:lnL>
                      <a:noFill/>
                    </a:lnL>
                    <a:lnR>
                      <a:noFill/>
                    </a:lnR>
                    <a:lnT>
                      <a:noFill/>
                    </a:lnT>
                    <a:lnB>
                      <a:noFill/>
                    </a:lnB>
                    <a:solidFill>
                      <a:schemeClr val="bg2"/>
                    </a:solidFill>
                  </a:tcPr>
                </a:tc>
                <a:extLst>
                  <a:ext uri="{0D108BD9-81ED-4DB2-BD59-A6C34878D82A}">
                    <a16:rowId xmlns:a16="http://schemas.microsoft.com/office/drawing/2014/main" val="4051969081"/>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altLang="zh-CN" sz="1200" b="0" i="0" u="none" strike="noStrike" dirty="0" err="1">
                          <a:solidFill>
                            <a:srgbClr val="000000"/>
                          </a:solidFill>
                          <a:effectLst/>
                          <a:latin typeface="等线" panose="02010600030101010101" pitchFamily="2" charset="-122"/>
                          <a:ea typeface="+mn-ea"/>
                        </a:rPr>
                        <a:t>Uncodable</a:t>
                      </a:r>
                      <a:endParaRPr lang="en-US" altLang="zh-CN" sz="1200" b="0" i="0" u="none" strike="noStrike" dirty="0">
                        <a:solidFill>
                          <a:srgbClr val="000000"/>
                        </a:solidFill>
                        <a:effectLst/>
                        <a:latin typeface="等线" panose="02010600030101010101" pitchFamily="2" charset="-122"/>
                        <a:ea typeface="+mn-ea"/>
                      </a:endParaRPr>
                    </a:p>
                  </a:txBody>
                  <a:tcPr marL="3810" marR="3810" marT="3810"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3.077</a:t>
                      </a:r>
                    </a:p>
                  </a:txBody>
                  <a:tcPr marL="3810" marR="3810" marT="3810" marB="0" anchor="ctr">
                    <a:lnL>
                      <a:noFill/>
                    </a:lnL>
                    <a:lnR>
                      <a:noFill/>
                    </a:lnR>
                    <a:lnT>
                      <a:noFill/>
                    </a:lnT>
                    <a:lnB>
                      <a:noFill/>
                    </a:lnB>
                    <a:noFill/>
                  </a:tcPr>
                </a:tc>
                <a:extLst>
                  <a:ext uri="{0D108BD9-81ED-4DB2-BD59-A6C34878D82A}">
                    <a16:rowId xmlns:a16="http://schemas.microsoft.com/office/drawing/2014/main" val="1500573404"/>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fontAlgn="ctr"/>
                      <a:r>
                        <a:rPr lang="en-US" sz="1200" b="1" i="0" u="none" strike="noStrike" dirty="0">
                          <a:solidFill>
                            <a:srgbClr val="000000"/>
                          </a:solidFill>
                          <a:effectLst/>
                          <a:latin typeface="等线" panose="02010600030101010101" pitchFamily="2" charset="-122"/>
                          <a:ea typeface="等线" panose="02010600030101010101" pitchFamily="2" charset="-122"/>
                        </a:rPr>
                        <a:t>A</a:t>
                      </a:r>
                      <a:r>
                        <a:rPr lang="en-US" altLang="zh-CN" sz="1200" b="1" i="0" u="none" strike="noStrike" dirty="0">
                          <a:solidFill>
                            <a:srgbClr val="000000"/>
                          </a:solidFill>
                          <a:effectLst/>
                          <a:latin typeface="等线" panose="02010600030101010101" pitchFamily="2" charset="-122"/>
                          <a:ea typeface="等线" panose="02010600030101010101" pitchFamily="2" charset="-122"/>
                        </a:rPr>
                        <a:t>pology</a:t>
                      </a:r>
                      <a:endParaRPr lang="en-US" sz="1200" b="1"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a:noFill/>
                    </a:lnT>
                    <a:lnB>
                      <a:noFill/>
                    </a:lnB>
                    <a:noFill/>
                  </a:tcPr>
                </a:tc>
                <a:tc>
                  <a:txBody>
                    <a:bodyPr/>
                    <a:lstStyle/>
                    <a:p>
                      <a:pPr algn="ctr" fontAlgn="ctr"/>
                      <a:r>
                        <a:rPr lang="en-US" altLang="zh-CN" sz="1200" b="1" i="0" u="none" strike="noStrike" dirty="0">
                          <a:solidFill>
                            <a:srgbClr val="000000"/>
                          </a:solidFill>
                          <a:effectLst/>
                          <a:latin typeface="等线" panose="02010600030101010101" pitchFamily="2" charset="-122"/>
                          <a:ea typeface="等线" panose="02010600030101010101" pitchFamily="2" charset="-122"/>
                        </a:rPr>
                        <a:t>2.821</a:t>
                      </a:r>
                    </a:p>
                  </a:txBody>
                  <a:tcPr marL="3810" marR="3810" marT="3810" marB="0" anchor="ctr">
                    <a:lnL>
                      <a:noFill/>
                    </a:lnL>
                    <a:lnR>
                      <a:noFill/>
                    </a:lnR>
                    <a:lnT>
                      <a:noFill/>
                    </a:lnT>
                    <a:lnB>
                      <a:noFill/>
                    </a:lnB>
                    <a:noFill/>
                  </a:tcPr>
                </a:tc>
                <a:extLst>
                  <a:ext uri="{0D108BD9-81ED-4DB2-BD59-A6C34878D82A}">
                    <a16:rowId xmlns:a16="http://schemas.microsoft.com/office/drawing/2014/main" val="3981906309"/>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Character</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2.821</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876308592"/>
                  </a:ext>
                </a:extLst>
              </a:tr>
              <a:tr h="197263">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Reason</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2"/>
                    </a:solid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15.094</a:t>
                      </a:r>
                    </a:p>
                  </a:txBody>
                  <a:tcPr marL="9525" marR="9525" marT="9525" marB="0" anchor="ctr">
                    <a:lnL>
                      <a:noFill/>
                    </a:lnL>
                    <a:lnR>
                      <a:noFill/>
                    </a:lnR>
                    <a:lnT w="12700" cap="flat" cmpd="sng" algn="ctr">
                      <a:solidFill>
                        <a:schemeClr val="tx1"/>
                      </a:solidFill>
                      <a:prstDash val="solid"/>
                      <a:round/>
                      <a:headEnd type="none" w="med" len="med"/>
                      <a:tailEnd type="none" w="med" len="med"/>
                    </a:lnT>
                    <a:lnB>
                      <a:noFill/>
                    </a:lnB>
                    <a:solidFill>
                      <a:schemeClr val="bg2"/>
                    </a:solidFill>
                  </a:tcPr>
                </a:tc>
                <a:extLst>
                  <a:ext uri="{0D108BD9-81ED-4DB2-BD59-A6C34878D82A}">
                    <a16:rowId xmlns:a16="http://schemas.microsoft.com/office/drawing/2014/main" val="1613867715"/>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Awareness</a:t>
                      </a:r>
                    </a:p>
                  </a:txBody>
                  <a:tcPr marL="9525" marR="9525" marT="9525" marB="0" anchor="ctr">
                    <a:lnL>
                      <a:noFill/>
                    </a:lnL>
                    <a:lnR>
                      <a:noFill/>
                    </a:lnR>
                    <a:lnT>
                      <a:noFill/>
                    </a:lnT>
                    <a:lnB>
                      <a:noFill/>
                    </a:lnB>
                    <a:solidFill>
                      <a:schemeClr val="bg2"/>
                    </a:solidFill>
                  </a:tcPr>
                </a:tc>
                <a:tc>
                  <a:txBody>
                    <a:bodyPr/>
                    <a:lstStyle/>
                    <a:p>
                      <a:pPr algn="ctr" fontAlgn="ctr"/>
                      <a:r>
                        <a:rPr lang="en-US" altLang="zh-CN" sz="1200" b="0" i="0" u="none" strike="noStrike">
                          <a:solidFill>
                            <a:srgbClr val="000000"/>
                          </a:solidFill>
                          <a:effectLst/>
                          <a:latin typeface="等线" panose="02010600030101010101" pitchFamily="2" charset="-122"/>
                          <a:ea typeface="等线" panose="02010600030101010101" pitchFamily="2" charset="-122"/>
                        </a:rPr>
                        <a:t>10.142</a:t>
                      </a:r>
                    </a:p>
                  </a:txBody>
                  <a:tcPr marL="9525" marR="9525" marT="9525" marB="0" anchor="ctr">
                    <a:lnL>
                      <a:noFill/>
                    </a:lnL>
                    <a:lnR>
                      <a:noFill/>
                    </a:lnR>
                    <a:lnT>
                      <a:noFill/>
                    </a:lnT>
                    <a:lnB>
                      <a:noFill/>
                    </a:lnB>
                    <a:solidFill>
                      <a:schemeClr val="bg2"/>
                    </a:solidFill>
                  </a:tcPr>
                </a:tc>
                <a:extLst>
                  <a:ext uri="{0D108BD9-81ED-4DB2-BD59-A6C34878D82A}">
                    <a16:rowId xmlns:a16="http://schemas.microsoft.com/office/drawing/2014/main" val="385266658"/>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1" i="0" u="none" strike="noStrike" dirty="0">
                          <a:solidFill>
                            <a:srgbClr val="000000"/>
                          </a:solidFill>
                          <a:effectLst/>
                          <a:latin typeface="等线" panose="02010600030101010101" pitchFamily="2" charset="-122"/>
                          <a:ea typeface="等线" panose="02010600030101010101" pitchFamily="2" charset="-122"/>
                        </a:rPr>
                        <a:t>Apology</a:t>
                      </a:r>
                    </a:p>
                  </a:txBody>
                  <a:tcPr marL="9525" marR="9525" marT="9525" marB="0" anchor="ctr">
                    <a:lnL>
                      <a:noFill/>
                    </a:lnL>
                    <a:lnR>
                      <a:noFill/>
                    </a:lnR>
                    <a:lnT>
                      <a:noFill/>
                    </a:lnT>
                    <a:lnB>
                      <a:noFill/>
                    </a:lnB>
                    <a:noFill/>
                  </a:tcPr>
                </a:tc>
                <a:tc>
                  <a:txBody>
                    <a:bodyPr/>
                    <a:lstStyle/>
                    <a:p>
                      <a:pPr algn="ctr" fontAlgn="ctr"/>
                      <a:r>
                        <a:rPr lang="en-US" altLang="zh-CN" sz="1200" b="1" i="0" u="none" strike="noStrike" dirty="0">
                          <a:solidFill>
                            <a:srgbClr val="000000"/>
                          </a:solidFill>
                          <a:effectLst/>
                          <a:latin typeface="等线" panose="02010600030101010101" pitchFamily="2" charset="-122"/>
                          <a:ea typeface="等线" panose="02010600030101010101" pitchFamily="2" charset="-122"/>
                        </a:rPr>
                        <a:t>9.198</a:t>
                      </a:r>
                    </a:p>
                  </a:txBody>
                  <a:tcPr marL="9525" marR="9525" marT="9525" marB="0" anchor="ctr">
                    <a:lnL>
                      <a:noFill/>
                    </a:lnL>
                    <a:lnR>
                      <a:noFill/>
                    </a:lnR>
                    <a:lnT>
                      <a:noFill/>
                    </a:lnT>
                    <a:lnB>
                      <a:noFill/>
                    </a:lnB>
                    <a:noFill/>
                  </a:tcPr>
                </a:tc>
                <a:extLst>
                  <a:ext uri="{0D108BD9-81ED-4DB2-BD59-A6C34878D82A}">
                    <a16:rowId xmlns:a16="http://schemas.microsoft.com/office/drawing/2014/main" val="2739973487"/>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Enough</a:t>
                      </a:r>
                    </a:p>
                  </a:txBody>
                  <a:tcPr marL="9525" marR="9525" marT="9525" marB="0" anchor="ctr">
                    <a:lnL>
                      <a:noFill/>
                    </a:lnL>
                    <a:lnR>
                      <a:noFill/>
                    </a:lnR>
                    <a:lnT>
                      <a:noFill/>
                    </a:lnT>
                    <a:lnB>
                      <a:noFill/>
                    </a:lnB>
                    <a:solidFill>
                      <a:schemeClr val="accent2">
                        <a:lumMod val="20000"/>
                        <a:lumOff val="80000"/>
                      </a:schemeClr>
                    </a:solid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8.726</a:t>
                      </a:r>
                    </a:p>
                  </a:txBody>
                  <a:tcPr marL="9525" marR="9525" marT="9525" marB="0" anchor="ctr">
                    <a:lnL>
                      <a:noFill/>
                    </a:lnL>
                    <a:lnR>
                      <a:noFill/>
                    </a:lnR>
                    <a:lnT>
                      <a:noFill/>
                    </a:lnT>
                    <a:lnB>
                      <a:noFill/>
                    </a:lnB>
                    <a:solidFill>
                      <a:schemeClr val="accent2">
                        <a:lumMod val="20000"/>
                        <a:lumOff val="80000"/>
                      </a:schemeClr>
                    </a:solidFill>
                  </a:tcPr>
                </a:tc>
                <a:extLst>
                  <a:ext uri="{0D108BD9-81ED-4DB2-BD59-A6C34878D82A}">
                    <a16:rowId xmlns:a16="http://schemas.microsoft.com/office/drawing/2014/main" val="470958566"/>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Consequence</a:t>
                      </a:r>
                    </a:p>
                  </a:txBody>
                  <a:tcPr marL="9525" marR="9525" marT="9525"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6.840</a:t>
                      </a:r>
                    </a:p>
                  </a:txBody>
                  <a:tcPr marL="9525" marR="9525" marT="9525" marB="0" anchor="ctr">
                    <a:lnL>
                      <a:noFill/>
                    </a:lnL>
                    <a:lnR>
                      <a:noFill/>
                    </a:lnR>
                    <a:lnT>
                      <a:noFill/>
                    </a:lnT>
                    <a:lnB>
                      <a:noFill/>
                    </a:lnB>
                    <a:noFill/>
                  </a:tcPr>
                </a:tc>
                <a:extLst>
                  <a:ext uri="{0D108BD9-81ED-4DB2-BD59-A6C34878D82A}">
                    <a16:rowId xmlns:a16="http://schemas.microsoft.com/office/drawing/2014/main" val="3147711977"/>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Wrongness</a:t>
                      </a:r>
                    </a:p>
                  </a:txBody>
                  <a:tcPr marL="9525" marR="9525" marT="9525" marB="0" anchor="ctr">
                    <a:lnL>
                      <a:noFill/>
                    </a:lnL>
                    <a:lnR>
                      <a:noFill/>
                    </a:lnR>
                    <a:lnT>
                      <a:noFill/>
                    </a:lnT>
                    <a:lnB>
                      <a:noFill/>
                    </a:lnB>
                    <a:solidFill>
                      <a:schemeClr val="bg2"/>
                    </a:solid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6.604</a:t>
                      </a:r>
                    </a:p>
                  </a:txBody>
                  <a:tcPr marL="9525" marR="9525" marT="9525" marB="0" anchor="ctr">
                    <a:lnL>
                      <a:noFill/>
                    </a:lnL>
                    <a:lnR>
                      <a:noFill/>
                    </a:lnR>
                    <a:lnT>
                      <a:noFill/>
                    </a:lnT>
                    <a:lnB>
                      <a:noFill/>
                    </a:lnB>
                    <a:solidFill>
                      <a:schemeClr val="bg2"/>
                    </a:solidFill>
                  </a:tcPr>
                </a:tc>
                <a:extLst>
                  <a:ext uri="{0D108BD9-81ED-4DB2-BD59-A6C34878D82A}">
                    <a16:rowId xmlns:a16="http://schemas.microsoft.com/office/drawing/2014/main" val="1866563939"/>
                  </a:ext>
                </a:extLst>
              </a:tr>
              <a:tr h="35464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Relationship</a:t>
                      </a:r>
                    </a:p>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Quality</a:t>
                      </a:r>
                    </a:p>
                  </a:txBody>
                  <a:tcPr marL="9525" marR="9525" marT="9525"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5.189</a:t>
                      </a:r>
                    </a:p>
                  </a:txBody>
                  <a:tcPr marL="9525" marR="9525" marT="9525" marB="0" anchor="ctr">
                    <a:lnL>
                      <a:noFill/>
                    </a:lnL>
                    <a:lnR>
                      <a:noFill/>
                    </a:lnR>
                    <a:lnT>
                      <a:noFill/>
                    </a:lnT>
                    <a:lnB>
                      <a:noFill/>
                    </a:lnB>
                    <a:noFill/>
                  </a:tcPr>
                </a:tc>
                <a:extLst>
                  <a:ext uri="{0D108BD9-81ED-4DB2-BD59-A6C34878D82A}">
                    <a16:rowId xmlns:a16="http://schemas.microsoft.com/office/drawing/2014/main" val="584450513"/>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Family Upbring</a:t>
                      </a:r>
                    </a:p>
                  </a:txBody>
                  <a:tcPr marL="9525" marR="9525" marT="9525"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4.717</a:t>
                      </a:r>
                    </a:p>
                  </a:txBody>
                  <a:tcPr marL="9525" marR="9525" marT="9525" marB="0" anchor="ctr">
                    <a:lnL>
                      <a:noFill/>
                    </a:lnL>
                    <a:lnR>
                      <a:noFill/>
                    </a:lnR>
                    <a:lnT>
                      <a:noFill/>
                    </a:lnT>
                    <a:lnB>
                      <a:noFill/>
                    </a:lnB>
                    <a:noFill/>
                  </a:tcPr>
                </a:tc>
                <a:extLst>
                  <a:ext uri="{0D108BD9-81ED-4DB2-BD59-A6C34878D82A}">
                    <a16:rowId xmlns:a16="http://schemas.microsoft.com/office/drawing/2014/main" val="469011008"/>
                  </a:ext>
                </a:extLst>
              </a:tr>
              <a:tr h="37648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fontAlgn="ctr"/>
                      <a:r>
                        <a:rPr lang="en-US" sz="1200" b="0" i="0" u="none" strike="noStrike" dirty="0">
                          <a:solidFill>
                            <a:srgbClr val="000000"/>
                          </a:solidFill>
                          <a:effectLst/>
                          <a:latin typeface="等线" panose="02010600030101010101" pitchFamily="2" charset="-122"/>
                          <a:ea typeface="等线" panose="02010600030101010101" pitchFamily="2" charset="-122"/>
                        </a:rPr>
                        <a:t>Frequency</a:t>
                      </a:r>
                    </a:p>
                  </a:txBody>
                  <a:tcPr marL="9525" marR="9525" marT="9525" marB="0" anchor="ctr">
                    <a:lnL>
                      <a:noFill/>
                    </a:lnL>
                    <a:lnR>
                      <a:noFill/>
                    </a:lnR>
                    <a:lnT>
                      <a:noFill/>
                    </a:lnT>
                    <a:lnB>
                      <a:noFill/>
                    </a:lnB>
                    <a:noFill/>
                  </a:tcPr>
                </a:tc>
                <a:tc>
                  <a:txBody>
                    <a:bodyPr/>
                    <a:lstStyle/>
                    <a:p>
                      <a:pPr algn="ctr" fontAlgn="ctr"/>
                      <a:r>
                        <a:rPr lang="en-US" altLang="zh-CN" sz="1200" b="0" i="0" u="none" strike="noStrike" dirty="0">
                          <a:solidFill>
                            <a:srgbClr val="000000"/>
                          </a:solidFill>
                          <a:effectLst/>
                          <a:latin typeface="等线" panose="02010600030101010101" pitchFamily="2" charset="-122"/>
                          <a:ea typeface="等线" panose="02010600030101010101" pitchFamily="2" charset="-122"/>
                        </a:rPr>
                        <a:t>4.717</a:t>
                      </a:r>
                    </a:p>
                  </a:txBody>
                  <a:tcPr marL="9525" marR="9525" marT="9525" marB="0" anchor="ctr">
                    <a:lnL>
                      <a:noFill/>
                    </a:lnL>
                    <a:lnR>
                      <a:noFill/>
                    </a:lnR>
                    <a:lnT>
                      <a:noFill/>
                    </a:lnT>
                    <a:lnB>
                      <a:noFill/>
                    </a:lnB>
                    <a:noFill/>
                  </a:tcPr>
                </a:tc>
                <a:extLst>
                  <a:ext uri="{0D108BD9-81ED-4DB2-BD59-A6C34878D82A}">
                    <a16:rowId xmlns:a16="http://schemas.microsoft.com/office/drawing/2014/main" val="2554413573"/>
                  </a:ext>
                </a:extLst>
              </a:tr>
              <a:tr h="197263">
                <a:tc>
                  <a:txBody>
                    <a:bodyPr/>
                    <a:lstStyle/>
                    <a:p>
                      <a:pPr algn="ctr" fontAlgn="ctr"/>
                      <a:r>
                        <a:rPr lang="en-US" sz="12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sz="1200" b="0" i="0" u="none" strike="noStrike" kern="1200" dirty="0" err="1">
                          <a:solidFill>
                            <a:srgbClr val="000000"/>
                          </a:solidFill>
                          <a:effectLst/>
                          <a:latin typeface="等线" panose="02010600030101010101" pitchFamily="2" charset="-122"/>
                          <a:ea typeface="等线" panose="02010600030101010101" pitchFamily="2" charset="-122"/>
                          <a:cs typeface="+mn-cs"/>
                        </a:rPr>
                        <a:t>Uncodable</a:t>
                      </a:r>
                      <a:endParaRPr lang="en-US" sz="1200" b="0" i="0" u="none" strike="noStrike" kern="1200" dirty="0">
                        <a:solidFill>
                          <a:srgbClr val="000000"/>
                        </a:solidFill>
                        <a:effectLst/>
                        <a:latin typeface="等线" panose="02010600030101010101" pitchFamily="2" charset="-122"/>
                        <a:ea typeface="等线" panose="02010600030101010101" pitchFamily="2" charset="-122"/>
                        <a:cs typeface="+mn-cs"/>
                      </a:endParaRP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fontAlgn="ctr"/>
                      <a:r>
                        <a:rPr lang="en-US" altLang="zh-CN" sz="1200" b="0" i="0" u="none" strike="noStrike" kern="1200" dirty="0">
                          <a:solidFill>
                            <a:srgbClr val="000000"/>
                          </a:solidFill>
                          <a:effectLst/>
                          <a:latin typeface="等线" panose="02010600030101010101" pitchFamily="2" charset="-122"/>
                          <a:ea typeface="等线" panose="02010600030101010101" pitchFamily="2" charset="-122"/>
                          <a:cs typeface="+mn-cs"/>
                        </a:rPr>
                        <a:t>3.302</a:t>
                      </a:r>
                    </a:p>
                  </a:txBody>
                  <a:tcPr marL="9525" marR="9525" marT="9525"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964365351"/>
                  </a:ext>
                </a:extLst>
              </a:tr>
            </a:tbl>
          </a:graphicData>
        </a:graphic>
      </p:graphicFrame>
      <p:sp>
        <p:nvSpPr>
          <p:cNvPr id="7" name="标注: 线形 6">
            <a:extLst>
              <a:ext uri="{FF2B5EF4-FFF2-40B4-BE49-F238E27FC236}">
                <a16:creationId xmlns:a16="http://schemas.microsoft.com/office/drawing/2014/main" id="{EF5CA9E2-459A-5D72-F764-E515DAAFF1C1}"/>
              </a:ext>
            </a:extLst>
          </p:cNvPr>
          <p:cNvSpPr/>
          <p:nvPr/>
        </p:nvSpPr>
        <p:spPr>
          <a:xfrm>
            <a:off x="3533847" y="478552"/>
            <a:ext cx="790647" cy="453763"/>
          </a:xfrm>
          <a:prstGeom prst="borderCallout1">
            <a:avLst>
              <a:gd name="adj1" fmla="val 49053"/>
              <a:gd name="adj2" fmla="val -5503"/>
              <a:gd name="adj3" fmla="val 38257"/>
              <a:gd name="adj4" fmla="val -83012"/>
            </a:avLst>
          </a:prstGeom>
          <a:solidFill>
            <a:schemeClr val="accent2">
              <a:lumMod val="40000"/>
              <a:lumOff val="60000"/>
            </a:schemeClr>
          </a:solidFill>
          <a:ln>
            <a:solidFill>
              <a:schemeClr val="accent2">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1100" dirty="0">
                <a:solidFill>
                  <a:schemeClr val="tx1"/>
                </a:solidFill>
              </a:rPr>
              <a:t>No more questions needed</a:t>
            </a:r>
            <a:endParaRPr lang="zh-CN" altLang="en-US" sz="1100" dirty="0">
              <a:solidFill>
                <a:schemeClr val="tx1"/>
              </a:solidFill>
            </a:endParaRPr>
          </a:p>
        </p:txBody>
      </p:sp>
      <p:sp>
        <p:nvSpPr>
          <p:cNvPr id="8" name="标注: 线形 7">
            <a:extLst>
              <a:ext uri="{FF2B5EF4-FFF2-40B4-BE49-F238E27FC236}">
                <a16:creationId xmlns:a16="http://schemas.microsoft.com/office/drawing/2014/main" id="{54E30600-A04C-E209-F642-209B4CEF4B2E}"/>
              </a:ext>
            </a:extLst>
          </p:cNvPr>
          <p:cNvSpPr/>
          <p:nvPr/>
        </p:nvSpPr>
        <p:spPr>
          <a:xfrm>
            <a:off x="3396343" y="1634729"/>
            <a:ext cx="928151" cy="1129097"/>
          </a:xfrm>
          <a:prstGeom prst="borderCallout1">
            <a:avLst>
              <a:gd name="adj1" fmla="val 50271"/>
              <a:gd name="adj2" fmla="val -1059"/>
              <a:gd name="adj3" fmla="val 46427"/>
              <a:gd name="adj4" fmla="val -16915"/>
            </a:avLst>
          </a:prstGeom>
          <a:solidFill>
            <a:schemeClr val="bg2">
              <a:lumMod val="90000"/>
            </a:schemeClr>
          </a:solidFill>
          <a:ln>
            <a:solidFill>
              <a:schemeClr val="bg2">
                <a:lumMod val="9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zh-CN" sz="900" dirty="0">
                <a:solidFill>
                  <a:schemeClr val="tx1"/>
                </a:solidFill>
              </a:rPr>
              <a:t>Existing factors from the model, including Denial Event, Intentionality, Preventability, Reason</a:t>
            </a:r>
            <a:endParaRPr lang="zh-CN" altLang="en-US" sz="900" dirty="0">
              <a:solidFill>
                <a:schemeClr val="tx1"/>
              </a:solidFill>
            </a:endParaRPr>
          </a:p>
        </p:txBody>
      </p:sp>
      <p:sp>
        <p:nvSpPr>
          <p:cNvPr id="4" name="文本框 3">
            <a:extLst>
              <a:ext uri="{FF2B5EF4-FFF2-40B4-BE49-F238E27FC236}">
                <a16:creationId xmlns:a16="http://schemas.microsoft.com/office/drawing/2014/main" id="{67869186-229E-C878-2696-5155817331F5}"/>
              </a:ext>
            </a:extLst>
          </p:cNvPr>
          <p:cNvSpPr txBox="1"/>
          <p:nvPr/>
        </p:nvSpPr>
        <p:spPr>
          <a:xfrm>
            <a:off x="61818" y="49236"/>
            <a:ext cx="3252882" cy="33855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1600" dirty="0"/>
              <a:t>Budaode</a:t>
            </a:r>
            <a:endParaRPr lang="zh-CN" altLang="en-US" sz="1600" dirty="0"/>
          </a:p>
        </p:txBody>
      </p:sp>
      <p:sp>
        <p:nvSpPr>
          <p:cNvPr id="5" name="文本框 4">
            <a:extLst>
              <a:ext uri="{FF2B5EF4-FFF2-40B4-BE49-F238E27FC236}">
                <a16:creationId xmlns:a16="http://schemas.microsoft.com/office/drawing/2014/main" id="{41D4089E-B433-1354-B989-0ECB803D6057}"/>
              </a:ext>
            </a:extLst>
          </p:cNvPr>
          <p:cNvSpPr txBox="1"/>
          <p:nvPr/>
        </p:nvSpPr>
        <p:spPr>
          <a:xfrm>
            <a:off x="4186072" y="49236"/>
            <a:ext cx="3252882" cy="338554"/>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1600" dirty="0"/>
              <a:t>Harmful</a:t>
            </a:r>
            <a:endParaRPr lang="zh-CN" altLang="en-US" sz="1600" dirty="0"/>
          </a:p>
        </p:txBody>
      </p:sp>
      <p:graphicFrame>
        <p:nvGraphicFramePr>
          <p:cNvPr id="9" name="内容占位符 4">
            <a:extLst>
              <a:ext uri="{FF2B5EF4-FFF2-40B4-BE49-F238E27FC236}">
                <a16:creationId xmlns:a16="http://schemas.microsoft.com/office/drawing/2014/main" id="{006C4D15-68DB-3CA1-C6D3-738B0923ECBF}"/>
              </a:ext>
            </a:extLst>
          </p:cNvPr>
          <p:cNvGraphicFramePr>
            <a:graphicFrameLocks/>
          </p:cNvGraphicFramePr>
          <p:nvPr>
            <p:extLst>
              <p:ext uri="{D42A27DB-BD31-4B8C-83A1-F6EECF244321}">
                <p14:modId xmlns:p14="http://schemas.microsoft.com/office/powerpoint/2010/main" val="4139335738"/>
              </p:ext>
            </p:extLst>
          </p:nvPr>
        </p:nvGraphicFramePr>
        <p:xfrm>
          <a:off x="7647709" y="115086"/>
          <a:ext cx="4375517" cy="1519643"/>
        </p:xfrm>
        <a:graphic>
          <a:graphicData uri="http://schemas.openxmlformats.org/drawingml/2006/table">
            <a:tbl>
              <a:tblPr/>
              <a:tblGrid>
                <a:gridCol w="1132004">
                  <a:extLst>
                    <a:ext uri="{9D8B030D-6E8A-4147-A177-3AD203B41FA5}">
                      <a16:colId xmlns:a16="http://schemas.microsoft.com/office/drawing/2014/main" val="3464943326"/>
                    </a:ext>
                  </a:extLst>
                </a:gridCol>
                <a:gridCol w="903256">
                  <a:extLst>
                    <a:ext uri="{9D8B030D-6E8A-4147-A177-3AD203B41FA5}">
                      <a16:colId xmlns:a16="http://schemas.microsoft.com/office/drawing/2014/main" val="2903590561"/>
                    </a:ext>
                  </a:extLst>
                </a:gridCol>
                <a:gridCol w="1225850">
                  <a:extLst>
                    <a:ext uri="{9D8B030D-6E8A-4147-A177-3AD203B41FA5}">
                      <a16:colId xmlns:a16="http://schemas.microsoft.com/office/drawing/2014/main" val="1994569377"/>
                    </a:ext>
                  </a:extLst>
                </a:gridCol>
                <a:gridCol w="1114407">
                  <a:extLst>
                    <a:ext uri="{9D8B030D-6E8A-4147-A177-3AD203B41FA5}">
                      <a16:colId xmlns:a16="http://schemas.microsoft.com/office/drawing/2014/main" val="1463738045"/>
                    </a:ext>
                  </a:extLst>
                </a:gridCol>
              </a:tblGrid>
              <a:tr h="506547">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Behavior</a:t>
                      </a:r>
                    </a:p>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Category</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Culture</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Existing</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Existing+</a:t>
                      </a:r>
                    </a:p>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Enough</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3914236"/>
                  </a:ext>
                </a:extLst>
              </a:tr>
              <a:tr h="253274">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Harm</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rtl="0" fontAlgn="ctr"/>
                      <a:r>
                        <a:rPr lang="de-DE" sz="1400" b="0" i="0" u="none" strike="noStrike">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rtl="0" fontAlgn="ctr"/>
                      <a:r>
                        <a:rPr lang="en-US" altLang="zh-CN" sz="1400" b="0" i="0" u="none" strike="noStrike">
                          <a:solidFill>
                            <a:srgbClr val="000000"/>
                          </a:solidFill>
                          <a:effectLst/>
                          <a:latin typeface="等线" panose="02010600030101010101" pitchFamily="2" charset="-122"/>
                          <a:ea typeface="等线" panose="02010600030101010101" pitchFamily="2" charset="-122"/>
                        </a:rPr>
                        <a:t>46.482</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70.603</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410239738"/>
                  </a:ext>
                </a:extLst>
              </a:tr>
              <a:tr h="253274">
                <a:tc>
                  <a:txBody>
                    <a:bodyPr/>
                    <a:lstStyle/>
                    <a:p>
                      <a:pPr algn="ctr" rtl="0" fontAlgn="ctr"/>
                      <a:r>
                        <a:rPr lang="de-DE" sz="1400" b="0" i="0" u="none" strike="noStrike">
                          <a:solidFill>
                            <a:srgbClr val="000000"/>
                          </a:solidFill>
                          <a:effectLst/>
                          <a:latin typeface="等线" panose="02010600030101010101" pitchFamily="2" charset="-122"/>
                          <a:ea typeface="等线" panose="02010600030101010101" pitchFamily="2" charset="-122"/>
                        </a:rPr>
                        <a:t>Budaode</a:t>
                      </a:r>
                    </a:p>
                  </a:txBody>
                  <a:tcPr marL="3810" marR="3810" marT="3810" marB="0" anchor="ctr">
                    <a:lnL>
                      <a:noFill/>
                    </a:lnL>
                    <a:lnR>
                      <a:noFill/>
                    </a:lnR>
                    <a:lnT>
                      <a:noFill/>
                    </a:lnT>
                    <a:lnB>
                      <a:noFill/>
                    </a:lnB>
                    <a:noFill/>
                  </a:tcPr>
                </a:tc>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a:solidFill>
                            <a:srgbClr val="000000"/>
                          </a:solidFill>
                          <a:effectLst/>
                          <a:latin typeface="等线" panose="02010600030101010101" pitchFamily="2" charset="-122"/>
                          <a:ea typeface="等线" panose="02010600030101010101" pitchFamily="2" charset="-122"/>
                        </a:rPr>
                        <a:t>33.333</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61.026</a:t>
                      </a:r>
                    </a:p>
                  </a:txBody>
                  <a:tcPr marL="3810" marR="3810" marT="3810" marB="0" anchor="ctr">
                    <a:lnL>
                      <a:noFill/>
                    </a:lnL>
                    <a:lnR>
                      <a:noFill/>
                    </a:lnR>
                    <a:lnT>
                      <a:noFill/>
                    </a:lnT>
                    <a:lnB>
                      <a:noFill/>
                    </a:lnB>
                    <a:noFill/>
                  </a:tcPr>
                </a:tc>
                <a:extLst>
                  <a:ext uri="{0D108BD9-81ED-4DB2-BD59-A6C34878D82A}">
                    <a16:rowId xmlns:a16="http://schemas.microsoft.com/office/drawing/2014/main" val="1362761640"/>
                  </a:ext>
                </a:extLst>
              </a:tr>
              <a:tr h="253274">
                <a:tc>
                  <a:txBody>
                    <a:bodyPr/>
                    <a:lstStyle/>
                    <a:p>
                      <a:pPr algn="ctr" rtl="0" fontAlgn="ctr"/>
                      <a:r>
                        <a:rPr lang="de-DE" sz="1400" b="0" i="0" u="none" strike="noStrike">
                          <a:solidFill>
                            <a:srgbClr val="000000"/>
                          </a:solidFill>
                          <a:effectLst/>
                          <a:latin typeface="等线" panose="02010600030101010101" pitchFamily="2" charset="-122"/>
                          <a:ea typeface="等线" panose="02010600030101010101" pitchFamily="2" charset="-122"/>
                        </a:rPr>
                        <a:t>Budaode</a:t>
                      </a:r>
                    </a:p>
                  </a:txBody>
                  <a:tcPr marL="3810" marR="3810" marT="3810" marB="0" anchor="ctr">
                    <a:lnL>
                      <a:noFill/>
                    </a:lnL>
                    <a:lnR>
                      <a:noFill/>
                    </a:lnR>
                    <a:lnT>
                      <a:noFill/>
                    </a:lnT>
                    <a:lnB>
                      <a:noFill/>
                    </a:lnB>
                    <a:noFill/>
                  </a:tcPr>
                </a:tc>
                <a:tc>
                  <a:txBody>
                    <a:bodyPr/>
                    <a:lstStyle/>
                    <a:p>
                      <a:pPr algn="ctr" rtl="0" fontAlgn="ctr"/>
                      <a:r>
                        <a:rPr lang="de-DE" sz="14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a:solidFill>
                            <a:srgbClr val="000000"/>
                          </a:solidFill>
                          <a:effectLst/>
                          <a:latin typeface="等线" panose="02010600030101010101" pitchFamily="2" charset="-122"/>
                          <a:ea typeface="等线" panose="02010600030101010101" pitchFamily="2" charset="-122"/>
                        </a:rPr>
                        <a:t>38.208</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a:solidFill>
                            <a:srgbClr val="000000"/>
                          </a:solidFill>
                          <a:effectLst/>
                          <a:latin typeface="等线" panose="02010600030101010101" pitchFamily="2" charset="-122"/>
                          <a:ea typeface="等线" panose="02010600030101010101" pitchFamily="2" charset="-122"/>
                        </a:rPr>
                        <a:t>46.934</a:t>
                      </a:r>
                    </a:p>
                  </a:txBody>
                  <a:tcPr marL="3810" marR="3810" marT="3810" marB="0" anchor="ctr">
                    <a:lnL>
                      <a:noFill/>
                    </a:lnL>
                    <a:lnR>
                      <a:noFill/>
                    </a:lnR>
                    <a:lnT>
                      <a:noFill/>
                    </a:lnT>
                    <a:lnB>
                      <a:noFill/>
                    </a:lnB>
                    <a:noFill/>
                  </a:tcPr>
                </a:tc>
                <a:extLst>
                  <a:ext uri="{0D108BD9-81ED-4DB2-BD59-A6C34878D82A}">
                    <a16:rowId xmlns:a16="http://schemas.microsoft.com/office/drawing/2014/main" val="1016238145"/>
                  </a:ext>
                </a:extLst>
              </a:tr>
              <a:tr h="253274">
                <a:tc>
                  <a:txBody>
                    <a:bodyPr/>
                    <a:lstStyle/>
                    <a:p>
                      <a:pPr algn="ctr" rtl="0" fontAlgn="ctr"/>
                      <a:r>
                        <a:rPr lang="de-DE" sz="1400" b="0" i="0" u="none" strike="noStrike">
                          <a:solidFill>
                            <a:srgbClr val="000000"/>
                          </a:solidFill>
                          <a:effectLst/>
                          <a:latin typeface="等线" panose="02010600030101010101" pitchFamily="2" charset="-122"/>
                          <a:ea typeface="等线" panose="02010600030101010101" pitchFamily="2" charset="-122"/>
                        </a:rPr>
                        <a:t>Harm</a:t>
                      </a:r>
                    </a:p>
                  </a:txBody>
                  <a:tcPr marL="3810" marR="3810" marT="381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rtl="0" fontAlgn="ctr"/>
                      <a:r>
                        <a:rPr lang="de-DE" sz="1400" b="0" i="0" u="none" strike="noStrike">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rtl="0" fontAlgn="ctr"/>
                      <a:r>
                        <a:rPr lang="en-US" altLang="zh-CN" sz="1400" b="0" i="0" u="none" strike="noStrike">
                          <a:solidFill>
                            <a:srgbClr val="000000"/>
                          </a:solidFill>
                          <a:effectLst/>
                          <a:latin typeface="等线" panose="02010600030101010101" pitchFamily="2" charset="-122"/>
                          <a:ea typeface="等线" panose="02010600030101010101" pitchFamily="2" charset="-122"/>
                        </a:rPr>
                        <a:t>40.612</a:t>
                      </a:r>
                    </a:p>
                  </a:txBody>
                  <a:tcPr marL="3810" marR="3810" marT="3810" marB="0" anchor="ctr">
                    <a:lnL>
                      <a:noFill/>
                    </a:lnL>
                    <a:lnR>
                      <a:noFill/>
                    </a:lnR>
                    <a:lnT>
                      <a:noFill/>
                    </a:lnT>
                    <a:lnB w="6350" cap="flat" cmpd="sng" algn="ctr">
                      <a:solidFill>
                        <a:srgbClr val="000000"/>
                      </a:solidFill>
                      <a:prstDash val="solid"/>
                      <a:round/>
                      <a:headEnd type="none" w="med" len="med"/>
                      <a:tailEnd type="none" w="med" len="med"/>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46.735</a:t>
                      </a:r>
                    </a:p>
                  </a:txBody>
                  <a:tcPr marL="3810" marR="3810" marT="3810" marB="0" anchor="ctr">
                    <a:lnL>
                      <a:noFill/>
                    </a:lnL>
                    <a:lnR>
                      <a:noFill/>
                    </a:lnR>
                    <a:lnT>
                      <a:noFill/>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3238631828"/>
                  </a:ext>
                </a:extLst>
              </a:tr>
            </a:tbl>
          </a:graphicData>
        </a:graphic>
      </p:graphicFrame>
      <p:sp>
        <p:nvSpPr>
          <p:cNvPr id="11" name="文本框 10">
            <a:extLst>
              <a:ext uri="{FF2B5EF4-FFF2-40B4-BE49-F238E27FC236}">
                <a16:creationId xmlns:a16="http://schemas.microsoft.com/office/drawing/2014/main" id="{74AD8949-7848-4B60-F4FD-9487B749A4B1}"/>
              </a:ext>
            </a:extLst>
          </p:cNvPr>
          <p:cNvSpPr txBox="1"/>
          <p:nvPr/>
        </p:nvSpPr>
        <p:spPr>
          <a:xfrm>
            <a:off x="7647709" y="1949712"/>
            <a:ext cx="4375517" cy="369331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Existing factors had higher percentages for US (even for budaode behaviors) than CN</a:t>
            </a:r>
          </a:p>
          <a:p>
            <a:pPr marL="742950" lvl="1" indent="-285750">
              <a:buFont typeface="Arial" panose="020B0604020202020204" pitchFamily="34" charset="0"/>
              <a:buChar char="•"/>
            </a:pPr>
            <a:r>
              <a:rPr lang="en-US" altLang="zh-CN" dirty="0"/>
              <a:t>US rely more on existing factors for harmful than budaode</a:t>
            </a:r>
          </a:p>
          <a:p>
            <a:pPr marL="742950" lvl="1" indent="-285750">
              <a:buFont typeface="Arial" panose="020B0604020202020204" pitchFamily="34" charset="0"/>
              <a:buChar char="•"/>
            </a:pPr>
            <a:r>
              <a:rPr lang="en-US" altLang="zh-CN" dirty="0"/>
              <a:t>Only slight difference in percentage of existing factors for the two groups in CN</a:t>
            </a:r>
          </a:p>
          <a:p>
            <a:pPr marL="742950" lvl="1"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b="1" dirty="0">
                <a:solidFill>
                  <a:srgbClr val="FF0000"/>
                </a:solidFill>
              </a:rPr>
              <a:t>Apology</a:t>
            </a:r>
            <a:r>
              <a:rPr lang="en-US" altLang="zh-CN" dirty="0"/>
              <a:t> is an important new factor for all groups but the percentage in CN is much higher than that in US</a:t>
            </a:r>
          </a:p>
          <a:p>
            <a:pPr marL="285750" indent="-285750">
              <a:buFont typeface="Arial" panose="020B0604020202020204" pitchFamily="34" charset="0"/>
              <a:buChar char="•"/>
            </a:pPr>
            <a:endParaRPr lang="zh-CN" altLang="en-US" dirty="0"/>
          </a:p>
        </p:txBody>
      </p:sp>
    </p:spTree>
    <p:extLst>
      <p:ext uri="{BB962C8B-B14F-4D97-AF65-F5344CB8AC3E}">
        <p14:creationId xmlns:p14="http://schemas.microsoft.com/office/powerpoint/2010/main" val="15863069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B1C1C308-B616-FFC1-864E-54ECEABB89A1}"/>
              </a:ext>
            </a:extLst>
          </p:cNvPr>
          <p:cNvSpPr>
            <a:spLocks noGrp="1"/>
          </p:cNvSpPr>
          <p:nvPr>
            <p:ph type="title"/>
          </p:nvPr>
        </p:nvSpPr>
        <p:spPr/>
        <p:txBody>
          <a:bodyPr/>
          <a:lstStyle/>
          <a:p>
            <a:r>
              <a:rPr kumimoji="1" lang="en-US" altLang="zh-CN" sz="3600" i="1" dirty="0">
                <a:ln w="12700">
                  <a:noFill/>
                </a:ln>
                <a:solidFill>
                  <a:srgbClr val="006A60">
                    <a:alpha val="100000"/>
                  </a:srgbClr>
                </a:solidFill>
                <a:latin typeface="Malgun Gothic Semilight" panose="020B0502040204020203" pitchFamily="34" charset="-122"/>
                <a:ea typeface="Malgun Gothic Semilight" panose="020B0502040204020203" pitchFamily="34" charset="-122"/>
                <a:cs typeface="+mn-cs"/>
              </a:rPr>
              <a:t>Compare Apology with Other Top 10 Factors across Cultures</a:t>
            </a:r>
            <a:endParaRPr kumimoji="1" lang="zh-CN" altLang="en-US" sz="3600" i="1" dirty="0">
              <a:ln w="12700">
                <a:noFill/>
              </a:ln>
              <a:solidFill>
                <a:srgbClr val="006A60">
                  <a:alpha val="100000"/>
                </a:srgbClr>
              </a:solidFill>
              <a:latin typeface="Malgun Gothic Semilight" panose="020B0502040204020203" pitchFamily="34" charset="-122"/>
              <a:ea typeface="Malgun Gothic Semilight" panose="020B0502040204020203" pitchFamily="34" charset="-122"/>
              <a:cs typeface="+mn-cs"/>
            </a:endParaRPr>
          </a:p>
        </p:txBody>
      </p:sp>
      <p:sp>
        <p:nvSpPr>
          <p:cNvPr id="3" name="文本占位符 2">
            <a:extLst>
              <a:ext uri="{FF2B5EF4-FFF2-40B4-BE49-F238E27FC236}">
                <a16:creationId xmlns:a16="http://schemas.microsoft.com/office/drawing/2014/main" id="{55609096-1B64-2681-8EBE-D0B218572187}"/>
              </a:ext>
            </a:extLst>
          </p:cNvPr>
          <p:cNvSpPr>
            <a:spLocks noGrp="1"/>
          </p:cNvSpPr>
          <p:nvPr>
            <p:ph type="body" idx="1"/>
          </p:nvPr>
        </p:nvSpPr>
        <p:spPr/>
        <p:txBody>
          <a:bodyPr>
            <a:normAutofit/>
          </a:bodyPr>
          <a:lstStyle/>
          <a:p>
            <a:r>
              <a:rPr lang="en-US" altLang="zh-CN" dirty="0"/>
              <a:t>We used Bayesian multinomial logistic regression models to test how Culture influence the probability of asking questions of each factor compared with that of asking information about apology. </a:t>
            </a:r>
          </a:p>
        </p:txBody>
      </p:sp>
    </p:spTree>
    <p:extLst>
      <p:ext uri="{BB962C8B-B14F-4D97-AF65-F5344CB8AC3E}">
        <p14:creationId xmlns:p14="http://schemas.microsoft.com/office/powerpoint/2010/main" val="706223485"/>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F2E5AE-3582-D14C-74C3-CEF291D12608}"/>
            </a:ext>
          </a:extLst>
        </p:cNvPr>
        <p:cNvGrpSpPr/>
        <p:nvPr/>
      </p:nvGrpSpPr>
      <p:grpSpPr>
        <a:xfrm>
          <a:off x="0" y="0"/>
          <a:ext cx="0" cy="0"/>
          <a:chOff x="0" y="0"/>
          <a:chExt cx="0" cy="0"/>
        </a:xfrm>
      </p:grpSpPr>
      <p:pic>
        <p:nvPicPr>
          <p:cNvPr id="5" name="图片 4">
            <a:extLst>
              <a:ext uri="{FF2B5EF4-FFF2-40B4-BE49-F238E27FC236}">
                <a16:creationId xmlns:a16="http://schemas.microsoft.com/office/drawing/2014/main" id="{A11BBD24-04E4-18EA-3E37-3AEEC5CBB91B}"/>
              </a:ext>
            </a:extLst>
          </p:cNvPr>
          <p:cNvPicPr>
            <a:picLocks noChangeAspect="1"/>
          </p:cNvPicPr>
          <p:nvPr/>
        </p:nvPicPr>
        <p:blipFill>
          <a:blip r:embed="rId2"/>
          <a:stretch>
            <a:fillRect/>
          </a:stretch>
        </p:blipFill>
        <p:spPr>
          <a:xfrm>
            <a:off x="3595337" y="0"/>
            <a:ext cx="8586339" cy="6858000"/>
          </a:xfrm>
          <a:prstGeom prst="rect">
            <a:avLst/>
          </a:prstGeom>
        </p:spPr>
      </p:pic>
      <p:sp>
        <p:nvSpPr>
          <p:cNvPr id="2" name="标题 1">
            <a:extLst>
              <a:ext uri="{FF2B5EF4-FFF2-40B4-BE49-F238E27FC236}">
                <a16:creationId xmlns:a16="http://schemas.microsoft.com/office/drawing/2014/main" id="{8A46FDDA-9374-763A-EF81-C119D5BDB775}"/>
              </a:ext>
            </a:extLst>
          </p:cNvPr>
          <p:cNvSpPr>
            <a:spLocks noGrp="1"/>
          </p:cNvSpPr>
          <p:nvPr>
            <p:ph type="title"/>
          </p:nvPr>
        </p:nvSpPr>
        <p:spPr>
          <a:xfrm>
            <a:off x="10324" y="-87047"/>
            <a:ext cx="10515600" cy="1325563"/>
          </a:xfrm>
        </p:spPr>
        <p:txBody>
          <a:bodyPr>
            <a:noAutofit/>
          </a:bodyPr>
          <a:lstStyle/>
          <a:p>
            <a:r>
              <a:rPr lang="en-US" altLang="zh-CN" sz="2800" dirty="0"/>
              <a:t>Harm Human Data</a:t>
            </a:r>
            <a:endParaRPr lang="zh-CN" altLang="en-US" sz="2800" dirty="0"/>
          </a:p>
        </p:txBody>
      </p:sp>
      <p:sp>
        <p:nvSpPr>
          <p:cNvPr id="11" name="内容占位符 2">
            <a:extLst>
              <a:ext uri="{FF2B5EF4-FFF2-40B4-BE49-F238E27FC236}">
                <a16:creationId xmlns:a16="http://schemas.microsoft.com/office/drawing/2014/main" id="{67CC3A2A-8DEC-1D8F-30B7-9A77199D8588}"/>
              </a:ext>
            </a:extLst>
          </p:cNvPr>
          <p:cNvSpPr>
            <a:spLocks noGrp="1"/>
          </p:cNvSpPr>
          <p:nvPr>
            <p:ph idx="1"/>
          </p:nvPr>
        </p:nvSpPr>
        <p:spPr>
          <a:xfrm>
            <a:off x="0" y="862722"/>
            <a:ext cx="3781353" cy="5923088"/>
          </a:xfrm>
        </p:spPr>
        <p:txBody>
          <a:bodyPr>
            <a:normAutofit fontScale="92500" lnSpcReduction="10000"/>
          </a:bodyPr>
          <a:lstStyle/>
          <a:p>
            <a:pPr marL="0" indent="0">
              <a:buNone/>
            </a:pPr>
            <a:r>
              <a:rPr lang="en-US" altLang="zh-CN" sz="1200" b="1" dirty="0"/>
              <a:t>For Chinese, when comparing apology to other factors:</a:t>
            </a:r>
          </a:p>
          <a:p>
            <a:r>
              <a:rPr lang="en-US" altLang="zh-CN" sz="1200" dirty="0"/>
              <a:t>the Chinese are less likely to ask questions about</a:t>
            </a:r>
          </a:p>
          <a:p>
            <a:pPr lvl="1"/>
            <a:r>
              <a:rPr lang="en-US" altLang="zh-CN" sz="1100" dirty="0"/>
              <a:t>Age</a:t>
            </a:r>
          </a:p>
          <a:p>
            <a:pPr lvl="1"/>
            <a:r>
              <a:rPr lang="en-US" altLang="zh-CN" sz="1100" u="sng" dirty="0"/>
              <a:t>Awareness</a:t>
            </a:r>
          </a:p>
          <a:p>
            <a:pPr lvl="1"/>
            <a:r>
              <a:rPr lang="en-US" altLang="zh-CN" sz="1100" dirty="0"/>
              <a:t>Character</a:t>
            </a:r>
          </a:p>
          <a:p>
            <a:pPr lvl="1"/>
            <a:r>
              <a:rPr lang="en-US" altLang="zh-CN" sz="1100" dirty="0"/>
              <a:t>Context</a:t>
            </a:r>
          </a:p>
          <a:p>
            <a:pPr lvl="1"/>
            <a:r>
              <a:rPr lang="en-US" altLang="zh-CN" sz="1100" u="sng" dirty="0"/>
              <a:t>Enough</a:t>
            </a:r>
          </a:p>
          <a:p>
            <a:pPr lvl="1"/>
            <a:r>
              <a:rPr lang="en-US" altLang="zh-CN" sz="1100" dirty="0"/>
              <a:t>Consequence</a:t>
            </a:r>
          </a:p>
          <a:p>
            <a:pPr lvl="1"/>
            <a:r>
              <a:rPr lang="en-US" altLang="zh-CN" sz="1100" dirty="0"/>
              <a:t>Experience</a:t>
            </a:r>
          </a:p>
          <a:p>
            <a:pPr lvl="1"/>
            <a:r>
              <a:rPr lang="en-US" altLang="zh-CN" sz="1100" dirty="0"/>
              <a:t>Frequency</a:t>
            </a:r>
          </a:p>
          <a:p>
            <a:r>
              <a:rPr lang="en-US" altLang="zh-CN" sz="1200" dirty="0"/>
              <a:t>The probability of asking questions about apology is similar to that of questions about:</a:t>
            </a:r>
          </a:p>
          <a:p>
            <a:pPr lvl="1"/>
            <a:r>
              <a:rPr lang="en-US" altLang="zh-CN" sz="1100" u="sng" dirty="0"/>
              <a:t>Incapacitating</a:t>
            </a:r>
            <a:r>
              <a:rPr lang="en-US" altLang="zh-CN" sz="1100" dirty="0"/>
              <a:t> (+)</a:t>
            </a:r>
          </a:p>
          <a:p>
            <a:pPr lvl="1"/>
            <a:r>
              <a:rPr lang="en-US" altLang="zh-CN" sz="1100" u="sng" dirty="0"/>
              <a:t>Reason</a:t>
            </a:r>
            <a:r>
              <a:rPr lang="en-US" altLang="zh-CN" sz="1100" dirty="0"/>
              <a:t> (+)</a:t>
            </a:r>
          </a:p>
          <a:p>
            <a:pPr marL="0" indent="0">
              <a:buNone/>
            </a:pPr>
            <a:r>
              <a:rPr lang="en-US" altLang="zh-CN" sz="1200" b="1" dirty="0"/>
              <a:t>Compared to Chinese, US participants have a higher probability to ask questions about……than questions about apology:</a:t>
            </a:r>
          </a:p>
          <a:p>
            <a:pPr lvl="1"/>
            <a:r>
              <a:rPr lang="en-US" altLang="zh-CN" sz="1100" u="sng" dirty="0"/>
              <a:t>Enough </a:t>
            </a:r>
          </a:p>
          <a:p>
            <a:pPr lvl="1"/>
            <a:r>
              <a:rPr lang="en-US" altLang="zh-CN" sz="1100" dirty="0"/>
              <a:t>Age</a:t>
            </a:r>
          </a:p>
          <a:p>
            <a:pPr lvl="1"/>
            <a:r>
              <a:rPr lang="en-US" altLang="zh-CN" sz="1100" u="sng" dirty="0"/>
              <a:t>Incapacitating</a:t>
            </a:r>
          </a:p>
          <a:p>
            <a:pPr lvl="1"/>
            <a:r>
              <a:rPr lang="en-US" altLang="zh-CN" sz="1100" u="sng" dirty="0"/>
              <a:t>Reason </a:t>
            </a:r>
          </a:p>
          <a:p>
            <a:r>
              <a:rPr lang="en-US" altLang="zh-CN" sz="1200" dirty="0"/>
              <a:t>When comparing US and CN, no significant differences when asking following questions than apology questions:</a:t>
            </a:r>
          </a:p>
          <a:p>
            <a:pPr lvl="1"/>
            <a:r>
              <a:rPr lang="en-US" altLang="zh-CN" sz="1100" u="sng" dirty="0"/>
              <a:t>Awareness</a:t>
            </a:r>
          </a:p>
          <a:p>
            <a:pPr lvl="1"/>
            <a:r>
              <a:rPr lang="en-US" altLang="zh-CN" sz="1100" dirty="0"/>
              <a:t>Character</a:t>
            </a:r>
          </a:p>
          <a:p>
            <a:pPr lvl="1"/>
            <a:r>
              <a:rPr lang="en-US" altLang="zh-CN" sz="1100" dirty="0"/>
              <a:t>Consequence</a:t>
            </a:r>
          </a:p>
          <a:p>
            <a:pPr lvl="1"/>
            <a:r>
              <a:rPr lang="en-US" altLang="zh-CN" sz="1100" dirty="0"/>
              <a:t>Context</a:t>
            </a:r>
          </a:p>
          <a:p>
            <a:pPr lvl="1"/>
            <a:r>
              <a:rPr lang="en-US" altLang="zh-CN" sz="1100" dirty="0"/>
              <a:t>Experience</a:t>
            </a:r>
          </a:p>
          <a:p>
            <a:pPr lvl="1"/>
            <a:r>
              <a:rPr lang="en-US" altLang="zh-CN" sz="1100" dirty="0"/>
              <a:t>Frequency</a:t>
            </a:r>
          </a:p>
        </p:txBody>
      </p:sp>
      <p:sp>
        <p:nvSpPr>
          <p:cNvPr id="7" name="文本框 6">
            <a:extLst>
              <a:ext uri="{FF2B5EF4-FFF2-40B4-BE49-F238E27FC236}">
                <a16:creationId xmlns:a16="http://schemas.microsoft.com/office/drawing/2014/main" id="{278AEE5A-E800-A874-42C6-9470A92628E0}"/>
              </a:ext>
            </a:extLst>
          </p:cNvPr>
          <p:cNvSpPr txBox="1"/>
          <p:nvPr/>
        </p:nvSpPr>
        <p:spPr>
          <a:xfrm>
            <a:off x="1359534" y="1768216"/>
            <a:ext cx="2484159" cy="461665"/>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en-US" altLang="zh-CN" sz="1200" dirty="0"/>
              <a:t>Apology still important</a:t>
            </a:r>
          </a:p>
          <a:p>
            <a:pPr marL="171450" indent="-171450">
              <a:buFont typeface="Arial" panose="020B0604020202020204" pitchFamily="34" charset="0"/>
              <a:buChar char="•"/>
            </a:pPr>
            <a:r>
              <a:rPr lang="en-US" altLang="zh-CN" sz="1200" dirty="0"/>
              <a:t>Existing factors also important</a:t>
            </a:r>
          </a:p>
        </p:txBody>
      </p:sp>
      <p:sp>
        <p:nvSpPr>
          <p:cNvPr id="3" name="文本框 2">
            <a:extLst>
              <a:ext uri="{FF2B5EF4-FFF2-40B4-BE49-F238E27FC236}">
                <a16:creationId xmlns:a16="http://schemas.microsoft.com/office/drawing/2014/main" id="{EB21C96B-8ACF-5A1F-F9F2-B2B293E842B2}"/>
              </a:ext>
            </a:extLst>
          </p:cNvPr>
          <p:cNvSpPr txBox="1"/>
          <p:nvPr/>
        </p:nvSpPr>
        <p:spPr>
          <a:xfrm>
            <a:off x="1883801" y="4405441"/>
            <a:ext cx="2484159" cy="276999"/>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en-US" altLang="zh-CN" sz="1200" dirty="0"/>
              <a:t>Rely more on existing factors</a:t>
            </a:r>
          </a:p>
        </p:txBody>
      </p:sp>
      <p:sp>
        <p:nvSpPr>
          <p:cNvPr id="4" name="椭圆 3">
            <a:extLst>
              <a:ext uri="{FF2B5EF4-FFF2-40B4-BE49-F238E27FC236}">
                <a16:creationId xmlns:a16="http://schemas.microsoft.com/office/drawing/2014/main" id="{2A9266B2-DA90-E3A5-9AB0-E0002D722758}"/>
              </a:ext>
            </a:extLst>
          </p:cNvPr>
          <p:cNvSpPr/>
          <p:nvPr/>
        </p:nvSpPr>
        <p:spPr>
          <a:xfrm>
            <a:off x="8735921" y="72190"/>
            <a:ext cx="1496708" cy="4938117"/>
          </a:xfrm>
          <a:prstGeom prst="ellipse">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6" name="椭圆 5">
            <a:extLst>
              <a:ext uri="{FF2B5EF4-FFF2-40B4-BE49-F238E27FC236}">
                <a16:creationId xmlns:a16="http://schemas.microsoft.com/office/drawing/2014/main" id="{1428EF29-BFF7-5A95-8686-539652FD5751}"/>
              </a:ext>
            </a:extLst>
          </p:cNvPr>
          <p:cNvSpPr/>
          <p:nvPr/>
        </p:nvSpPr>
        <p:spPr>
          <a:xfrm>
            <a:off x="5803586" y="115548"/>
            <a:ext cx="1496708" cy="4938117"/>
          </a:xfrm>
          <a:prstGeom prst="ellipse">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8" name="椭圆 7">
            <a:extLst>
              <a:ext uri="{FF2B5EF4-FFF2-40B4-BE49-F238E27FC236}">
                <a16:creationId xmlns:a16="http://schemas.microsoft.com/office/drawing/2014/main" id="{AB6CE326-FF11-BD57-2981-391D2D4F0089}"/>
              </a:ext>
            </a:extLst>
          </p:cNvPr>
          <p:cNvSpPr/>
          <p:nvPr/>
        </p:nvSpPr>
        <p:spPr>
          <a:xfrm>
            <a:off x="4600045" y="2584606"/>
            <a:ext cx="1043723" cy="18903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2" name="文本框 11">
            <a:extLst>
              <a:ext uri="{FF2B5EF4-FFF2-40B4-BE49-F238E27FC236}">
                <a16:creationId xmlns:a16="http://schemas.microsoft.com/office/drawing/2014/main" id="{25F1BA84-CA7E-B2C2-25AE-5929589DC9D2}"/>
              </a:ext>
            </a:extLst>
          </p:cNvPr>
          <p:cNvSpPr txBox="1"/>
          <p:nvPr/>
        </p:nvSpPr>
        <p:spPr>
          <a:xfrm rot="10800000">
            <a:off x="3710338" y="1238516"/>
            <a:ext cx="461665" cy="2862259"/>
          </a:xfrm>
          <a:prstGeom prst="rect">
            <a:avLst/>
          </a:prstGeom>
          <a:noFill/>
        </p:spPr>
        <p:txBody>
          <a:bodyPr vert="eaVert" wrap="square" rtlCol="0">
            <a:spAutoFit/>
          </a:bodyPr>
          <a:lstStyle/>
          <a:p>
            <a:r>
              <a:rPr lang="en-US" altLang="zh-CN" dirty="0"/>
              <a:t>The predicted probability</a:t>
            </a:r>
            <a:endParaRPr lang="zh-CN" altLang="en-US" dirty="0"/>
          </a:p>
        </p:txBody>
      </p:sp>
    </p:spTree>
    <p:extLst>
      <p:ext uri="{BB962C8B-B14F-4D97-AF65-F5344CB8AC3E}">
        <p14:creationId xmlns:p14="http://schemas.microsoft.com/office/powerpoint/2010/main" val="143389189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5D2247-76FD-3B4E-6A88-09A44A31DB6A}"/>
            </a:ext>
          </a:extLst>
        </p:cNvPr>
        <p:cNvGrpSpPr/>
        <p:nvPr/>
      </p:nvGrpSpPr>
      <p:grpSpPr>
        <a:xfrm>
          <a:off x="0" y="0"/>
          <a:ext cx="0" cy="0"/>
          <a:chOff x="0" y="0"/>
          <a:chExt cx="0" cy="0"/>
        </a:xfrm>
      </p:grpSpPr>
      <p:pic>
        <p:nvPicPr>
          <p:cNvPr id="6" name="图片 5">
            <a:extLst>
              <a:ext uri="{FF2B5EF4-FFF2-40B4-BE49-F238E27FC236}">
                <a16:creationId xmlns:a16="http://schemas.microsoft.com/office/drawing/2014/main" id="{19E562D3-A8C8-6EA8-7BA3-03BE0618A3D4}"/>
              </a:ext>
            </a:extLst>
          </p:cNvPr>
          <p:cNvPicPr>
            <a:picLocks noChangeAspect="1"/>
          </p:cNvPicPr>
          <p:nvPr/>
        </p:nvPicPr>
        <p:blipFill>
          <a:blip r:embed="rId2"/>
          <a:stretch>
            <a:fillRect/>
          </a:stretch>
        </p:blipFill>
        <p:spPr>
          <a:xfrm>
            <a:off x="3605480" y="0"/>
            <a:ext cx="8592576" cy="6858000"/>
          </a:xfrm>
          <a:prstGeom prst="rect">
            <a:avLst/>
          </a:prstGeom>
        </p:spPr>
      </p:pic>
      <p:sp>
        <p:nvSpPr>
          <p:cNvPr id="2" name="标题 1">
            <a:extLst>
              <a:ext uri="{FF2B5EF4-FFF2-40B4-BE49-F238E27FC236}">
                <a16:creationId xmlns:a16="http://schemas.microsoft.com/office/drawing/2014/main" id="{CDC934F6-2204-0085-87B5-E5F393FB651A}"/>
              </a:ext>
            </a:extLst>
          </p:cNvPr>
          <p:cNvSpPr>
            <a:spLocks noGrp="1"/>
          </p:cNvSpPr>
          <p:nvPr>
            <p:ph type="title"/>
          </p:nvPr>
        </p:nvSpPr>
        <p:spPr>
          <a:xfrm>
            <a:off x="0" y="-152294"/>
            <a:ext cx="10515600" cy="1325563"/>
          </a:xfrm>
        </p:spPr>
        <p:txBody>
          <a:bodyPr>
            <a:noAutofit/>
          </a:bodyPr>
          <a:lstStyle/>
          <a:p>
            <a:r>
              <a:rPr lang="en-US" altLang="zh-CN" sz="2800" dirty="0"/>
              <a:t>Budaode Human Data</a:t>
            </a:r>
            <a:endParaRPr lang="zh-CN" altLang="en-US" sz="2800" dirty="0"/>
          </a:p>
        </p:txBody>
      </p:sp>
      <p:sp>
        <p:nvSpPr>
          <p:cNvPr id="3" name="内容占位符 2">
            <a:extLst>
              <a:ext uri="{FF2B5EF4-FFF2-40B4-BE49-F238E27FC236}">
                <a16:creationId xmlns:a16="http://schemas.microsoft.com/office/drawing/2014/main" id="{05FCDCA8-73D8-1A9E-12E8-646BC0A29638}"/>
              </a:ext>
            </a:extLst>
          </p:cNvPr>
          <p:cNvSpPr>
            <a:spLocks noGrp="1"/>
          </p:cNvSpPr>
          <p:nvPr>
            <p:ph idx="1"/>
          </p:nvPr>
        </p:nvSpPr>
        <p:spPr>
          <a:xfrm>
            <a:off x="0" y="862722"/>
            <a:ext cx="3781353" cy="5923088"/>
          </a:xfrm>
        </p:spPr>
        <p:txBody>
          <a:bodyPr>
            <a:normAutofit lnSpcReduction="10000"/>
          </a:bodyPr>
          <a:lstStyle/>
          <a:p>
            <a:pPr marL="0" indent="0">
              <a:buNone/>
            </a:pPr>
            <a:r>
              <a:rPr lang="en-US" altLang="zh-CN" sz="1200" b="1" dirty="0"/>
              <a:t>For Chinese, when comparing apology to other factors:</a:t>
            </a:r>
          </a:p>
          <a:p>
            <a:r>
              <a:rPr lang="en-US" altLang="zh-CN" sz="1200" dirty="0"/>
              <a:t>the Chinese are </a:t>
            </a:r>
            <a:r>
              <a:rPr lang="en-US" altLang="zh-CN" sz="1200" b="1" dirty="0"/>
              <a:t>less</a:t>
            </a:r>
            <a:r>
              <a:rPr lang="en-US" altLang="zh-CN" sz="1200" dirty="0"/>
              <a:t> likely to ask questions about</a:t>
            </a:r>
          </a:p>
          <a:p>
            <a:pPr lvl="1"/>
            <a:r>
              <a:rPr lang="en-US" altLang="zh-CN" sz="1000" dirty="0"/>
              <a:t>Consequence</a:t>
            </a:r>
          </a:p>
          <a:p>
            <a:pPr lvl="1"/>
            <a:r>
              <a:rPr lang="en-US" altLang="zh-CN" sz="1000" dirty="0"/>
              <a:t>Experience</a:t>
            </a:r>
          </a:p>
          <a:p>
            <a:pPr lvl="1"/>
            <a:r>
              <a:rPr lang="en-US" altLang="zh-CN" sz="1000" dirty="0"/>
              <a:t>Family Upbringing</a:t>
            </a:r>
          </a:p>
          <a:p>
            <a:pPr lvl="1"/>
            <a:r>
              <a:rPr lang="en-US" altLang="zh-CN" sz="1000" dirty="0"/>
              <a:t>Frequency</a:t>
            </a:r>
          </a:p>
          <a:p>
            <a:pPr lvl="1"/>
            <a:r>
              <a:rPr lang="en-US" altLang="zh-CN" sz="1000" u="sng" dirty="0"/>
              <a:t>Incapacitating</a:t>
            </a:r>
          </a:p>
          <a:p>
            <a:pPr lvl="1"/>
            <a:r>
              <a:rPr lang="en-US" altLang="zh-CN" sz="1000" u="sng" dirty="0"/>
              <a:t>Enough</a:t>
            </a:r>
          </a:p>
          <a:p>
            <a:r>
              <a:rPr lang="en-US" altLang="zh-CN" sz="1200" dirty="0"/>
              <a:t>The probability of asking questions about apology is </a:t>
            </a:r>
            <a:r>
              <a:rPr lang="en-US" altLang="zh-CN" sz="1200" b="1" dirty="0"/>
              <a:t>similar</a:t>
            </a:r>
            <a:r>
              <a:rPr lang="en-US" altLang="zh-CN" sz="1200" dirty="0"/>
              <a:t> to that of questions about:</a:t>
            </a:r>
          </a:p>
          <a:p>
            <a:pPr lvl="1"/>
            <a:r>
              <a:rPr lang="en-US" altLang="zh-CN" sz="1000" u="sng" dirty="0"/>
              <a:t>Reason</a:t>
            </a:r>
            <a:r>
              <a:rPr lang="en-US" altLang="zh-CN" sz="1000" dirty="0"/>
              <a:t> (+), </a:t>
            </a:r>
            <a:r>
              <a:rPr lang="en-US" altLang="zh-CN" sz="1000" u="sng" dirty="0"/>
              <a:t>wrongness</a:t>
            </a:r>
            <a:r>
              <a:rPr lang="en-US" altLang="zh-CN" sz="1000" dirty="0"/>
              <a:t> (-), </a:t>
            </a:r>
            <a:r>
              <a:rPr lang="en-US" altLang="zh-CN" sz="1000" u="sng" dirty="0"/>
              <a:t>awareness</a:t>
            </a:r>
            <a:r>
              <a:rPr lang="en-US" altLang="zh-CN" sz="1000" dirty="0"/>
              <a:t> (-)</a:t>
            </a:r>
          </a:p>
          <a:p>
            <a:pPr lvl="1"/>
            <a:r>
              <a:rPr lang="en-US" altLang="zh-CN" sz="1000" dirty="0"/>
              <a:t>Relationship quality (-)</a:t>
            </a:r>
          </a:p>
          <a:p>
            <a:pPr marL="0" indent="0">
              <a:buNone/>
            </a:pPr>
            <a:r>
              <a:rPr lang="en-US" altLang="zh-CN" sz="1200" b="1" dirty="0"/>
              <a:t>Compared to Chinese, US participants have a </a:t>
            </a:r>
            <a:r>
              <a:rPr lang="en-US" altLang="zh-CN" sz="1200" b="1" u="sng" dirty="0"/>
              <a:t>higher</a:t>
            </a:r>
            <a:r>
              <a:rPr lang="en-US" altLang="zh-CN" sz="1200" b="1" dirty="0"/>
              <a:t> probability to ask questions about……than questions about apology:</a:t>
            </a:r>
          </a:p>
          <a:p>
            <a:pPr lvl="1"/>
            <a:r>
              <a:rPr lang="en-US" altLang="zh-CN" sz="1000" dirty="0"/>
              <a:t>Enough </a:t>
            </a:r>
          </a:p>
          <a:p>
            <a:pPr lvl="1"/>
            <a:r>
              <a:rPr lang="en-US" altLang="zh-CN" sz="1000" dirty="0"/>
              <a:t>Experience</a:t>
            </a:r>
          </a:p>
          <a:p>
            <a:pPr lvl="1"/>
            <a:r>
              <a:rPr lang="en-US" altLang="zh-CN" sz="1000" u="sng" dirty="0"/>
              <a:t>Incapacitating</a:t>
            </a:r>
          </a:p>
          <a:p>
            <a:pPr lvl="1"/>
            <a:r>
              <a:rPr lang="en-US" altLang="zh-CN" sz="1000" u="sng" dirty="0"/>
              <a:t>Reason </a:t>
            </a:r>
          </a:p>
          <a:p>
            <a:pPr lvl="1"/>
            <a:r>
              <a:rPr lang="en-US" altLang="zh-CN" sz="1000" dirty="0"/>
              <a:t>Relationship quality</a:t>
            </a:r>
          </a:p>
          <a:p>
            <a:pPr lvl="1"/>
            <a:r>
              <a:rPr lang="en-US" altLang="zh-CN" sz="1000" u="sng" dirty="0"/>
              <a:t>Wrongness</a:t>
            </a:r>
          </a:p>
          <a:p>
            <a:r>
              <a:rPr lang="en-US" altLang="zh-CN" sz="1200" dirty="0"/>
              <a:t>When comparing US and CN, no significant differences when asking following questions than apology questions:</a:t>
            </a:r>
          </a:p>
          <a:p>
            <a:pPr lvl="1"/>
            <a:r>
              <a:rPr lang="en-US" altLang="zh-CN" sz="1100" u="sng" dirty="0"/>
              <a:t>Awareness</a:t>
            </a:r>
          </a:p>
          <a:p>
            <a:pPr lvl="1"/>
            <a:r>
              <a:rPr lang="en-US" altLang="zh-CN" sz="1100" dirty="0"/>
              <a:t>Consequence</a:t>
            </a:r>
          </a:p>
          <a:p>
            <a:pPr lvl="1"/>
            <a:r>
              <a:rPr lang="en-US" altLang="zh-CN" sz="1100" dirty="0"/>
              <a:t>Family upbringing</a:t>
            </a:r>
          </a:p>
          <a:p>
            <a:pPr lvl="1"/>
            <a:r>
              <a:rPr lang="en-US" altLang="zh-CN" sz="1100" dirty="0"/>
              <a:t>frequency</a:t>
            </a:r>
          </a:p>
        </p:txBody>
      </p:sp>
      <p:sp>
        <p:nvSpPr>
          <p:cNvPr id="7" name="文本框 6">
            <a:extLst>
              <a:ext uri="{FF2B5EF4-FFF2-40B4-BE49-F238E27FC236}">
                <a16:creationId xmlns:a16="http://schemas.microsoft.com/office/drawing/2014/main" id="{0236DE9C-50AE-87EA-ECEB-A279AFBF74FE}"/>
              </a:ext>
            </a:extLst>
          </p:cNvPr>
          <p:cNvSpPr txBox="1"/>
          <p:nvPr/>
        </p:nvSpPr>
        <p:spPr>
          <a:xfrm>
            <a:off x="1967483" y="1566631"/>
            <a:ext cx="2672530" cy="769441"/>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en-US" altLang="zh-CN" sz="1100" b="1" dirty="0"/>
              <a:t>CN</a:t>
            </a:r>
            <a:r>
              <a:rPr lang="en-US" altLang="zh-CN" sz="1100" dirty="0"/>
              <a:t>: </a:t>
            </a:r>
            <a:r>
              <a:rPr lang="en-US" altLang="zh-CN" sz="1100" b="1" dirty="0"/>
              <a:t>Apology still very important</a:t>
            </a:r>
            <a:r>
              <a:rPr lang="en-US" altLang="zh-CN" sz="1100" dirty="0"/>
              <a:t>. Reason is the only one slightly higher than apology, though not statistically significant.</a:t>
            </a:r>
          </a:p>
        </p:txBody>
      </p:sp>
      <p:sp>
        <p:nvSpPr>
          <p:cNvPr id="4" name="文本框 3">
            <a:extLst>
              <a:ext uri="{FF2B5EF4-FFF2-40B4-BE49-F238E27FC236}">
                <a16:creationId xmlns:a16="http://schemas.microsoft.com/office/drawing/2014/main" id="{213A1243-E4D4-6BC6-DA6D-5B3330DE290A}"/>
              </a:ext>
            </a:extLst>
          </p:cNvPr>
          <p:cNvSpPr txBox="1"/>
          <p:nvPr/>
        </p:nvSpPr>
        <p:spPr>
          <a:xfrm>
            <a:off x="1967483" y="4023923"/>
            <a:ext cx="2672530" cy="600164"/>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en-US" altLang="zh-CN" sz="1100" b="1" dirty="0"/>
              <a:t>US</a:t>
            </a:r>
            <a:r>
              <a:rPr lang="en-US" altLang="zh-CN" sz="1100" dirty="0"/>
              <a:t>: Rely more on Existing Factors than apology but also focus on experience and relationship quality</a:t>
            </a:r>
            <a:endParaRPr lang="zh-CN" altLang="en-US" sz="1100" dirty="0"/>
          </a:p>
        </p:txBody>
      </p:sp>
      <p:sp>
        <p:nvSpPr>
          <p:cNvPr id="5" name="文本框 4">
            <a:extLst>
              <a:ext uri="{FF2B5EF4-FFF2-40B4-BE49-F238E27FC236}">
                <a16:creationId xmlns:a16="http://schemas.microsoft.com/office/drawing/2014/main" id="{ACF23C50-717F-9CE6-B49A-225207444699}"/>
              </a:ext>
            </a:extLst>
          </p:cNvPr>
          <p:cNvSpPr txBox="1"/>
          <p:nvPr/>
        </p:nvSpPr>
        <p:spPr>
          <a:xfrm>
            <a:off x="5913510" y="478001"/>
            <a:ext cx="2672530" cy="938719"/>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buFont typeface="Arial" panose="020B0604020202020204" pitchFamily="34" charset="0"/>
              <a:buChar char="•"/>
            </a:pPr>
            <a:r>
              <a:rPr lang="en-US" altLang="zh-CN" sz="1100" dirty="0"/>
              <a:t>For </a:t>
            </a:r>
            <a:r>
              <a:rPr lang="en-US" altLang="zh-CN" sz="1100" i="1" dirty="0"/>
              <a:t>budaode</a:t>
            </a:r>
            <a:r>
              <a:rPr lang="en-US" altLang="zh-CN" sz="1100" dirty="0"/>
              <a:t> behaviors, the existing factors do not differ significantly from those in other topics, especially in the Chinese sample, compared to harmful behaviors.</a:t>
            </a:r>
          </a:p>
        </p:txBody>
      </p:sp>
      <p:sp>
        <p:nvSpPr>
          <p:cNvPr id="8" name="文本框 7">
            <a:extLst>
              <a:ext uri="{FF2B5EF4-FFF2-40B4-BE49-F238E27FC236}">
                <a16:creationId xmlns:a16="http://schemas.microsoft.com/office/drawing/2014/main" id="{1C4AAC77-016C-7D46-146A-FA644938262A}"/>
              </a:ext>
            </a:extLst>
          </p:cNvPr>
          <p:cNvSpPr txBox="1"/>
          <p:nvPr/>
        </p:nvSpPr>
        <p:spPr>
          <a:xfrm>
            <a:off x="10787882" y="135501"/>
            <a:ext cx="461665" cy="2862259"/>
          </a:xfrm>
          <a:prstGeom prst="rect">
            <a:avLst/>
          </a:prstGeom>
          <a:noFill/>
        </p:spPr>
        <p:txBody>
          <a:bodyPr vert="eaVert" wrap="square" rtlCol="0">
            <a:spAutoFit/>
          </a:bodyPr>
          <a:lstStyle/>
          <a:p>
            <a:r>
              <a:rPr lang="en-US" altLang="zh-CN" dirty="0"/>
              <a:t>The predicted probability</a:t>
            </a:r>
            <a:endParaRPr lang="zh-CN" altLang="en-US" dirty="0"/>
          </a:p>
        </p:txBody>
      </p:sp>
      <p:sp>
        <p:nvSpPr>
          <p:cNvPr id="9" name="椭圆 8">
            <a:extLst>
              <a:ext uri="{FF2B5EF4-FFF2-40B4-BE49-F238E27FC236}">
                <a16:creationId xmlns:a16="http://schemas.microsoft.com/office/drawing/2014/main" id="{A2DF79AC-3F69-00A9-C913-353B8931EEB9}"/>
              </a:ext>
            </a:extLst>
          </p:cNvPr>
          <p:cNvSpPr/>
          <p:nvPr/>
        </p:nvSpPr>
        <p:spPr>
          <a:xfrm>
            <a:off x="5009566" y="3034363"/>
            <a:ext cx="280490" cy="18903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椭圆 9">
            <a:extLst>
              <a:ext uri="{FF2B5EF4-FFF2-40B4-BE49-F238E27FC236}">
                <a16:creationId xmlns:a16="http://schemas.microsoft.com/office/drawing/2014/main" id="{61EA2120-D1E6-E357-7640-979C9E00DED6}"/>
              </a:ext>
            </a:extLst>
          </p:cNvPr>
          <p:cNvSpPr/>
          <p:nvPr/>
        </p:nvSpPr>
        <p:spPr>
          <a:xfrm>
            <a:off x="8323321" y="4324005"/>
            <a:ext cx="280490" cy="1890353"/>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44402255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C2A0BE-A6C6-D18C-22F8-0C2461D03C0C}"/>
            </a:ext>
          </a:extLst>
        </p:cNvPr>
        <p:cNvGrpSpPr/>
        <p:nvPr/>
      </p:nvGrpSpPr>
      <p:grpSpPr>
        <a:xfrm>
          <a:off x="0" y="0"/>
          <a:ext cx="0" cy="0"/>
          <a:chOff x="0" y="0"/>
          <a:chExt cx="0" cy="0"/>
        </a:xfrm>
      </p:grpSpPr>
      <p:sp>
        <p:nvSpPr>
          <p:cNvPr id="2" name="标题 1">
            <a:extLst>
              <a:ext uri="{FF2B5EF4-FFF2-40B4-BE49-F238E27FC236}">
                <a16:creationId xmlns:a16="http://schemas.microsoft.com/office/drawing/2014/main" id="{5B63D019-5524-DB02-7E84-5F8F0BAA84BF}"/>
              </a:ext>
            </a:extLst>
          </p:cNvPr>
          <p:cNvSpPr txBox="1"/>
          <p:nvPr/>
        </p:nvSpPr>
        <p:spPr>
          <a:xfrm rot="2274982">
            <a:off x="-726086" y="-1462294"/>
            <a:ext cx="2785489" cy="5745732"/>
          </a:xfrm>
          <a:custGeom>
            <a:avLst/>
            <a:gdLst>
              <a:gd name="connsiteX0" fmla="*/ 0 w 2785489"/>
              <a:gd name="connsiteY0" fmla="*/ 2169722 h 5745732"/>
              <a:gd name="connsiteX1" fmla="*/ 2785489 w 2785489"/>
              <a:gd name="connsiteY1" fmla="*/ 0 h 5745732"/>
              <a:gd name="connsiteX2" fmla="*/ 2785489 w 2785489"/>
              <a:gd name="connsiteY2" fmla="*/ 5745732 h 5745732"/>
            </a:gdLst>
            <a:ahLst/>
            <a:cxnLst/>
            <a:rect l="l" t="t" r="r" b="b"/>
            <a:pathLst>
              <a:path w="2785489" h="5745732">
                <a:moveTo>
                  <a:pt x="0" y="2169722"/>
                </a:moveTo>
                <a:lnTo>
                  <a:pt x="2785489" y="0"/>
                </a:lnTo>
                <a:lnTo>
                  <a:pt x="2785489" y="5745732"/>
                </a:lnTo>
                <a:close/>
              </a:path>
            </a:pathLst>
          </a:custGeom>
          <a:solidFill>
            <a:schemeClr val="accent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a:extLst>
              <a:ext uri="{FF2B5EF4-FFF2-40B4-BE49-F238E27FC236}">
                <a16:creationId xmlns:a16="http://schemas.microsoft.com/office/drawing/2014/main" id="{C3AC262C-26F4-53BD-3F3D-44FB47C49D15}"/>
              </a:ext>
            </a:extLst>
          </p:cNvPr>
          <p:cNvSpPr txBox="1"/>
          <p:nvPr/>
        </p:nvSpPr>
        <p:spPr>
          <a:xfrm rot="2274982">
            <a:off x="10335963" y="2997550"/>
            <a:ext cx="2510423" cy="5178342"/>
          </a:xfrm>
          <a:custGeom>
            <a:avLst/>
            <a:gdLst>
              <a:gd name="connsiteX0" fmla="*/ 0 w 2510423"/>
              <a:gd name="connsiteY0" fmla="*/ 0 h 5178342"/>
              <a:gd name="connsiteX1" fmla="*/ 2510423 w 2510423"/>
              <a:gd name="connsiteY1" fmla="*/ 3222880 h 5178342"/>
              <a:gd name="connsiteX2" fmla="*/ 0 w 2510423"/>
              <a:gd name="connsiteY2" fmla="*/ 5178342 h 5178342"/>
            </a:gdLst>
            <a:ahLst/>
            <a:cxnLst/>
            <a:rect l="l" t="t" r="r" b="b"/>
            <a:pathLst>
              <a:path w="2510423" h="5178342">
                <a:moveTo>
                  <a:pt x="0" y="0"/>
                </a:moveTo>
                <a:lnTo>
                  <a:pt x="2510423" y="3222880"/>
                </a:lnTo>
                <a:lnTo>
                  <a:pt x="0" y="5178342"/>
                </a:lnTo>
                <a:close/>
              </a:path>
            </a:pathLst>
          </a:custGeom>
          <a:solidFill>
            <a:schemeClr val="accent2"/>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a:extLst>
              <a:ext uri="{FF2B5EF4-FFF2-40B4-BE49-F238E27FC236}">
                <a16:creationId xmlns:a16="http://schemas.microsoft.com/office/drawing/2014/main" id="{47A99C2F-EF41-7805-2C53-433BB68F31D1}"/>
              </a:ext>
            </a:extLst>
          </p:cNvPr>
          <p:cNvSpPr txBox="1"/>
          <p:nvPr/>
        </p:nvSpPr>
        <p:spPr>
          <a:xfrm>
            <a:off x="196271" y="6601598"/>
            <a:ext cx="99263" cy="99263"/>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a:extLst>
              <a:ext uri="{FF2B5EF4-FFF2-40B4-BE49-F238E27FC236}">
                <a16:creationId xmlns:a16="http://schemas.microsoft.com/office/drawing/2014/main" id="{C2F770D6-1A83-1070-3A2E-E0F06D04168E}"/>
              </a:ext>
            </a:extLst>
          </p:cNvPr>
          <p:cNvSpPr txBox="1"/>
          <p:nvPr/>
        </p:nvSpPr>
        <p:spPr>
          <a:xfrm>
            <a:off x="364876" y="6601598"/>
            <a:ext cx="99263" cy="99263"/>
          </a:xfrm>
          <a:prstGeom prst="ellips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a:extLst>
              <a:ext uri="{FF2B5EF4-FFF2-40B4-BE49-F238E27FC236}">
                <a16:creationId xmlns:a16="http://schemas.microsoft.com/office/drawing/2014/main" id="{994C8064-166D-C1E7-845F-9D230836E8A0}"/>
              </a:ext>
            </a:extLst>
          </p:cNvPr>
          <p:cNvSpPr txBox="1"/>
          <p:nvPr/>
        </p:nvSpPr>
        <p:spPr>
          <a:xfrm>
            <a:off x="533482" y="6601598"/>
            <a:ext cx="99263" cy="99263"/>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cxnSp>
        <p:nvCxnSpPr>
          <p:cNvPr id="7" name="线条 1">
            <a:extLst>
              <a:ext uri="{FF2B5EF4-FFF2-40B4-BE49-F238E27FC236}">
                <a16:creationId xmlns:a16="http://schemas.microsoft.com/office/drawing/2014/main" id="{796E1F11-A481-AA3E-C135-A4CF5CDF3043}"/>
              </a:ext>
            </a:extLst>
          </p:cNvPr>
          <p:cNvCxnSpPr/>
          <p:nvPr/>
        </p:nvCxnSpPr>
        <p:spPr>
          <a:xfrm>
            <a:off x="1973943" y="4617064"/>
            <a:ext cx="8280000" cy="0"/>
          </a:xfrm>
          <a:prstGeom prst="line">
            <a:avLst/>
          </a:prstGeom>
          <a:noFill/>
          <a:ln w="6350" cap="sq">
            <a:solidFill>
              <a:schemeClr val="accent1"/>
            </a:solidFill>
            <a:miter/>
          </a:ln>
        </p:spPr>
      </p:cxnSp>
      <p:cxnSp>
        <p:nvCxnSpPr>
          <p:cNvPr id="8" name="线条 1">
            <a:extLst>
              <a:ext uri="{FF2B5EF4-FFF2-40B4-BE49-F238E27FC236}">
                <a16:creationId xmlns:a16="http://schemas.microsoft.com/office/drawing/2014/main" id="{806135BF-8838-4F59-2760-DDAF4A0C3E32}"/>
              </a:ext>
            </a:extLst>
          </p:cNvPr>
          <p:cNvCxnSpPr/>
          <p:nvPr/>
        </p:nvCxnSpPr>
        <p:spPr>
          <a:xfrm>
            <a:off x="1973943" y="2661147"/>
            <a:ext cx="8280000" cy="0"/>
          </a:xfrm>
          <a:prstGeom prst="line">
            <a:avLst/>
          </a:prstGeom>
          <a:noFill/>
          <a:ln w="6350" cap="sq">
            <a:solidFill>
              <a:schemeClr val="accent1"/>
            </a:solidFill>
            <a:miter/>
          </a:ln>
        </p:spPr>
      </p:cxnSp>
      <p:sp>
        <p:nvSpPr>
          <p:cNvPr id="9" name="标题 1">
            <a:extLst>
              <a:ext uri="{FF2B5EF4-FFF2-40B4-BE49-F238E27FC236}">
                <a16:creationId xmlns:a16="http://schemas.microsoft.com/office/drawing/2014/main" id="{423C2340-9D88-5C87-89A7-38DD999C3567}"/>
              </a:ext>
            </a:extLst>
          </p:cNvPr>
          <p:cNvSpPr txBox="1"/>
          <p:nvPr/>
        </p:nvSpPr>
        <p:spPr>
          <a:xfrm>
            <a:off x="11263180" y="191189"/>
            <a:ext cx="200570" cy="200569"/>
          </a:xfrm>
          <a:prstGeom prst="rtTriangle">
            <a:avLst/>
          </a:prstGeom>
          <a:solidFill>
            <a:schemeClr val="accent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9BDDDC38-BBFA-63EF-2FB2-9AD9BB6C78F2}"/>
              </a:ext>
            </a:extLst>
          </p:cNvPr>
          <p:cNvSpPr txBox="1"/>
          <p:nvPr/>
        </p:nvSpPr>
        <p:spPr>
          <a:xfrm rot="10800000">
            <a:off x="11263180" y="191317"/>
            <a:ext cx="200570" cy="200569"/>
          </a:xfrm>
          <a:prstGeom prst="rtTriangle">
            <a:avLst/>
          </a:prstGeom>
          <a:solidFill>
            <a:schemeClr val="accent2"/>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a:extLst>
              <a:ext uri="{FF2B5EF4-FFF2-40B4-BE49-F238E27FC236}">
                <a16:creationId xmlns:a16="http://schemas.microsoft.com/office/drawing/2014/main" id="{C8C9828B-F32C-2806-7770-599E3EF78E0F}"/>
              </a:ext>
            </a:extLst>
          </p:cNvPr>
          <p:cNvSpPr txBox="1"/>
          <p:nvPr/>
        </p:nvSpPr>
        <p:spPr>
          <a:xfrm>
            <a:off x="1973944" y="2743774"/>
            <a:ext cx="8280000" cy="1779697"/>
          </a:xfrm>
          <a:prstGeom prst="rect">
            <a:avLst/>
          </a:prstGeom>
          <a:noFill/>
          <a:ln>
            <a:noFill/>
          </a:ln>
        </p:spPr>
        <p:txBody>
          <a:bodyPr vert="horz" wrap="square" lIns="0" tIns="0" rIns="0" bIns="0" rtlCol="0" anchor="ctr"/>
          <a:lstStyle/>
          <a:p>
            <a:pPr algn="ctr">
              <a:lnSpc>
                <a:spcPct val="130000"/>
              </a:lnSpc>
            </a:pPr>
            <a:r>
              <a:rPr kumimoji="1" lang="en-US" altLang="zh-CN"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rPr>
              <a:t>Study 2</a:t>
            </a:r>
            <a:r>
              <a:rPr kumimoji="1" lang="zh-CN" altLang="en-US"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rPr>
              <a:t>：</a:t>
            </a:r>
            <a:r>
              <a:rPr kumimoji="1" lang="en-US" altLang="zh-CN"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rPr>
              <a:t>Compare AI &amp; Human</a:t>
            </a:r>
            <a:endParaRPr kumimoji="1" lang="zh-CN" altLang="en-US"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endParaRPr>
          </a:p>
        </p:txBody>
      </p:sp>
      <p:grpSp>
        <p:nvGrpSpPr>
          <p:cNvPr id="14" name="组合 13">
            <a:extLst>
              <a:ext uri="{FF2B5EF4-FFF2-40B4-BE49-F238E27FC236}">
                <a16:creationId xmlns:a16="http://schemas.microsoft.com/office/drawing/2014/main" id="{C4809708-AE91-142A-E75C-B4BC61309920}"/>
              </a:ext>
            </a:extLst>
          </p:cNvPr>
          <p:cNvGrpSpPr/>
          <p:nvPr/>
        </p:nvGrpSpPr>
        <p:grpSpPr>
          <a:xfrm>
            <a:off x="4607390" y="126251"/>
            <a:ext cx="5646553" cy="902563"/>
            <a:chOff x="1571756" y="108727"/>
            <a:chExt cx="5646553" cy="902563"/>
          </a:xfrm>
        </p:grpSpPr>
        <p:sp>
          <p:nvSpPr>
            <p:cNvPr id="15" name="Freeform 16">
              <a:extLst>
                <a:ext uri="{FF2B5EF4-FFF2-40B4-BE49-F238E27FC236}">
                  <a16:creationId xmlns:a16="http://schemas.microsoft.com/office/drawing/2014/main" id="{1871E2A7-9FF0-EC5F-53BF-DA7A8043074C}"/>
                </a:ext>
              </a:extLst>
            </p:cNvPr>
            <p:cNvSpPr/>
            <p:nvPr/>
          </p:nvSpPr>
          <p:spPr>
            <a:xfrm>
              <a:off x="4209218" y="108728"/>
              <a:ext cx="3009091" cy="902562"/>
            </a:xfrm>
            <a:custGeom>
              <a:avLst/>
              <a:gdLst/>
              <a:ahLst/>
              <a:cxnLst/>
              <a:rect l="l" t="t" r="r" b="b"/>
              <a:pathLst>
                <a:path w="5473454" h="1594210">
                  <a:moveTo>
                    <a:pt x="0" y="0"/>
                  </a:moveTo>
                  <a:lnTo>
                    <a:pt x="5473454" y="0"/>
                  </a:lnTo>
                  <a:lnTo>
                    <a:pt x="5473454" y="1594210"/>
                  </a:lnTo>
                  <a:lnTo>
                    <a:pt x="0" y="1594210"/>
                  </a:lnTo>
                  <a:lnTo>
                    <a:pt x="0" y="0"/>
                  </a:lnTo>
                  <a:close/>
                </a:path>
              </a:pathLst>
            </a:custGeom>
            <a:blipFill>
              <a:blip r:embed="rId2"/>
              <a:stretch>
                <a:fillRect/>
              </a:stretch>
            </a:blipFill>
          </p:spPr>
          <p:txBody>
            <a:bodyPr/>
            <a:lstStyle/>
            <a:p>
              <a:endParaRPr lang="zh-CN" altLang="en-US"/>
            </a:p>
          </p:txBody>
        </p:sp>
        <p:pic>
          <p:nvPicPr>
            <p:cNvPr id="16" name="图片 15">
              <a:extLst>
                <a:ext uri="{FF2B5EF4-FFF2-40B4-BE49-F238E27FC236}">
                  <a16:creationId xmlns:a16="http://schemas.microsoft.com/office/drawing/2014/main" id="{992C6B9D-3ADF-BECF-EE15-068699E87C30}"/>
                </a:ext>
              </a:extLst>
            </p:cNvPr>
            <p:cNvPicPr>
              <a:picLocks noChangeAspect="1"/>
            </p:cNvPicPr>
            <p:nvPr/>
          </p:nvPicPr>
          <p:blipFill>
            <a:blip r:embed="rId3"/>
            <a:stretch>
              <a:fillRect/>
            </a:stretch>
          </p:blipFill>
          <p:spPr>
            <a:xfrm>
              <a:off x="1571756" y="108727"/>
              <a:ext cx="2363697" cy="761100"/>
            </a:xfrm>
            <a:prstGeom prst="rect">
              <a:avLst/>
            </a:prstGeom>
          </p:spPr>
        </p:pic>
      </p:grpSp>
    </p:spTree>
    <p:extLst>
      <p:ext uri="{BB962C8B-B14F-4D97-AF65-F5344CB8AC3E}">
        <p14:creationId xmlns:p14="http://schemas.microsoft.com/office/powerpoint/2010/main" val="89155175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60A423-8AD8-DABA-156C-818B7001EDB1}"/>
            </a:ext>
          </a:extLst>
        </p:cNvPr>
        <p:cNvGrpSpPr/>
        <p:nvPr/>
      </p:nvGrpSpPr>
      <p:grpSpPr>
        <a:xfrm>
          <a:off x="0" y="0"/>
          <a:ext cx="0" cy="0"/>
          <a:chOff x="0" y="0"/>
          <a:chExt cx="0" cy="0"/>
        </a:xfrm>
      </p:grpSpPr>
      <p:pic>
        <p:nvPicPr>
          <p:cNvPr id="3" name="图片 2">
            <a:extLst>
              <a:ext uri="{FF2B5EF4-FFF2-40B4-BE49-F238E27FC236}">
                <a16:creationId xmlns:a16="http://schemas.microsoft.com/office/drawing/2014/main" id="{E0402F6C-08F1-DD36-6E14-34C5E889A62D}"/>
              </a:ext>
            </a:extLst>
          </p:cNvPr>
          <p:cNvPicPr>
            <a:picLocks noChangeAspect="1"/>
          </p:cNvPicPr>
          <p:nvPr/>
        </p:nvPicPr>
        <p:blipFill>
          <a:blip r:embed="rId2"/>
          <a:stretch>
            <a:fillRect/>
          </a:stretch>
        </p:blipFill>
        <p:spPr>
          <a:xfrm>
            <a:off x="487680" y="489466"/>
            <a:ext cx="10886839" cy="2578686"/>
          </a:xfrm>
          <a:prstGeom prst="rect">
            <a:avLst/>
          </a:prstGeom>
        </p:spPr>
      </p:pic>
      <p:sp>
        <p:nvSpPr>
          <p:cNvPr id="7" name="文本框 6">
            <a:extLst>
              <a:ext uri="{FF2B5EF4-FFF2-40B4-BE49-F238E27FC236}">
                <a16:creationId xmlns:a16="http://schemas.microsoft.com/office/drawing/2014/main" id="{F1F54300-B1A1-7CE6-4FC9-1F32640F2FB7}"/>
              </a:ext>
            </a:extLst>
          </p:cNvPr>
          <p:cNvSpPr txBox="1"/>
          <p:nvPr/>
        </p:nvSpPr>
        <p:spPr>
          <a:xfrm>
            <a:off x="9582307" y="-1"/>
            <a:ext cx="2609694" cy="584775"/>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3200" dirty="0"/>
              <a:t>AI * Budaode</a:t>
            </a:r>
            <a:endParaRPr lang="zh-CN" altLang="en-US" sz="3200" dirty="0"/>
          </a:p>
        </p:txBody>
      </p:sp>
      <p:sp>
        <p:nvSpPr>
          <p:cNvPr id="10" name="文本框 9">
            <a:extLst>
              <a:ext uri="{FF2B5EF4-FFF2-40B4-BE49-F238E27FC236}">
                <a16:creationId xmlns:a16="http://schemas.microsoft.com/office/drawing/2014/main" id="{4657CFCE-C36C-8381-93C1-0A19E293DD8A}"/>
              </a:ext>
            </a:extLst>
          </p:cNvPr>
          <p:cNvSpPr txBox="1"/>
          <p:nvPr/>
        </p:nvSpPr>
        <p:spPr>
          <a:xfrm>
            <a:off x="6956540" y="1069445"/>
            <a:ext cx="5111069" cy="369332"/>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sym typeface="Wingdings" panose="05000000000000000000" pitchFamily="2" charset="2"/>
              </a:rPr>
              <a:t>Apology still important</a:t>
            </a:r>
            <a:endParaRPr lang="en-US" altLang="zh-CN" dirty="0"/>
          </a:p>
        </p:txBody>
      </p:sp>
      <p:sp>
        <p:nvSpPr>
          <p:cNvPr id="5" name="文本框 4">
            <a:extLst>
              <a:ext uri="{FF2B5EF4-FFF2-40B4-BE49-F238E27FC236}">
                <a16:creationId xmlns:a16="http://schemas.microsoft.com/office/drawing/2014/main" id="{D4821074-A818-0493-A0BB-8CAD0978D7C3}"/>
              </a:ext>
            </a:extLst>
          </p:cNvPr>
          <p:cNvSpPr txBox="1"/>
          <p:nvPr/>
        </p:nvSpPr>
        <p:spPr>
          <a:xfrm>
            <a:off x="487680" y="120134"/>
            <a:ext cx="6172200" cy="369332"/>
          </a:xfrm>
          <a:prstGeom prst="rect">
            <a:avLst/>
          </a:prstGeom>
          <a:noFill/>
        </p:spPr>
        <p:txBody>
          <a:bodyPr wrap="square">
            <a:spAutoFit/>
          </a:bodyPr>
          <a:lstStyle/>
          <a:p>
            <a:r>
              <a:rPr lang="en-US" altLang="zh-CN" dirty="0"/>
              <a:t>“No New Factor” + Existing factor: US 70.23% &gt; CN 68.34%</a:t>
            </a:r>
          </a:p>
        </p:txBody>
      </p:sp>
      <p:sp>
        <p:nvSpPr>
          <p:cNvPr id="8" name="文本框 7">
            <a:extLst>
              <a:ext uri="{FF2B5EF4-FFF2-40B4-BE49-F238E27FC236}">
                <a16:creationId xmlns:a16="http://schemas.microsoft.com/office/drawing/2014/main" id="{BE55AAD5-2EFD-9F6D-971B-954228E59A73}"/>
              </a:ext>
            </a:extLst>
          </p:cNvPr>
          <p:cNvSpPr txBox="1"/>
          <p:nvPr/>
        </p:nvSpPr>
        <p:spPr>
          <a:xfrm>
            <a:off x="1533163" y="1149662"/>
            <a:ext cx="424796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Apology disappeared</a:t>
            </a:r>
          </a:p>
          <a:p>
            <a:pPr marL="285750" indent="-285750">
              <a:buFont typeface="Arial" panose="020B0604020202020204" pitchFamily="34" charset="0"/>
              <a:buChar char="•"/>
            </a:pPr>
            <a:r>
              <a:rPr lang="en-US" altLang="zh-CN" dirty="0"/>
              <a:t>The answers are highly focused on existing factors</a:t>
            </a:r>
            <a:endParaRPr lang="en-US" altLang="zh-CN" b="1" dirty="0"/>
          </a:p>
          <a:p>
            <a:endParaRPr lang="zh-CN" altLang="en-US" dirty="0"/>
          </a:p>
        </p:txBody>
      </p:sp>
      <p:pic>
        <p:nvPicPr>
          <p:cNvPr id="2" name="图片 1">
            <a:extLst>
              <a:ext uri="{FF2B5EF4-FFF2-40B4-BE49-F238E27FC236}">
                <a16:creationId xmlns:a16="http://schemas.microsoft.com/office/drawing/2014/main" id="{8669616A-7E6D-1E4D-1C1A-E6F8FB69345D}"/>
              </a:ext>
            </a:extLst>
          </p:cNvPr>
          <p:cNvPicPr>
            <a:picLocks noChangeAspect="1"/>
          </p:cNvPicPr>
          <p:nvPr/>
        </p:nvPicPr>
        <p:blipFill>
          <a:blip r:embed="rId3"/>
          <a:stretch>
            <a:fillRect/>
          </a:stretch>
        </p:blipFill>
        <p:spPr>
          <a:xfrm>
            <a:off x="487680" y="3679065"/>
            <a:ext cx="10886839" cy="2581326"/>
          </a:xfrm>
          <a:prstGeom prst="rect">
            <a:avLst/>
          </a:prstGeom>
        </p:spPr>
      </p:pic>
      <p:sp>
        <p:nvSpPr>
          <p:cNvPr id="4" name="文本框 3">
            <a:extLst>
              <a:ext uri="{FF2B5EF4-FFF2-40B4-BE49-F238E27FC236}">
                <a16:creationId xmlns:a16="http://schemas.microsoft.com/office/drawing/2014/main" id="{F8FBA95B-138C-01A6-2F2F-2B93A7A6FF06}"/>
              </a:ext>
            </a:extLst>
          </p:cNvPr>
          <p:cNvSpPr txBox="1"/>
          <p:nvPr/>
        </p:nvSpPr>
        <p:spPr>
          <a:xfrm>
            <a:off x="9582307" y="3196235"/>
            <a:ext cx="2609694" cy="584775"/>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3200" dirty="0"/>
              <a:t>AI * Harm</a:t>
            </a:r>
            <a:endParaRPr lang="zh-CN" altLang="en-US" sz="3200" dirty="0"/>
          </a:p>
        </p:txBody>
      </p:sp>
      <p:sp>
        <p:nvSpPr>
          <p:cNvPr id="6" name="文本框 5">
            <a:extLst>
              <a:ext uri="{FF2B5EF4-FFF2-40B4-BE49-F238E27FC236}">
                <a16:creationId xmlns:a16="http://schemas.microsoft.com/office/drawing/2014/main" id="{18B61540-3AB0-392C-FC97-ACC2826FDC00}"/>
              </a:ext>
            </a:extLst>
          </p:cNvPr>
          <p:cNvSpPr txBox="1"/>
          <p:nvPr/>
        </p:nvSpPr>
        <p:spPr>
          <a:xfrm>
            <a:off x="487680" y="3134679"/>
            <a:ext cx="6096000" cy="646331"/>
          </a:xfrm>
          <a:prstGeom prst="rect">
            <a:avLst/>
          </a:prstGeom>
          <a:noFill/>
        </p:spPr>
        <p:txBody>
          <a:bodyPr wrap="square">
            <a:spAutoFit/>
          </a:bodyPr>
          <a:lstStyle/>
          <a:p>
            <a:r>
              <a:rPr lang="en-US" altLang="zh-CN" dirty="0"/>
              <a:t>“No New Factor” + Existing factor: US 92.25 % &gt; CN 61.33 %</a:t>
            </a:r>
          </a:p>
          <a:p>
            <a:endParaRPr lang="en-US" altLang="zh-CN" dirty="0"/>
          </a:p>
        </p:txBody>
      </p:sp>
      <p:sp>
        <p:nvSpPr>
          <p:cNvPr id="11" name="文本框 10">
            <a:extLst>
              <a:ext uri="{FF2B5EF4-FFF2-40B4-BE49-F238E27FC236}">
                <a16:creationId xmlns:a16="http://schemas.microsoft.com/office/drawing/2014/main" id="{61535C4C-F7F3-049F-AEA0-F6CF286B52E7}"/>
              </a:ext>
            </a:extLst>
          </p:cNvPr>
          <p:cNvSpPr txBox="1"/>
          <p:nvPr/>
        </p:nvSpPr>
        <p:spPr>
          <a:xfrm>
            <a:off x="1533163" y="4219074"/>
            <a:ext cx="4247961" cy="1200329"/>
          </a:xfrm>
          <a:prstGeom prst="rect">
            <a:avLst/>
          </a:prstGeom>
          <a:noFill/>
        </p:spPr>
        <p:txBody>
          <a:bodyPr wrap="square" rtlCol="0">
            <a:spAutoFit/>
          </a:bodyPr>
          <a:lstStyle/>
          <a:p>
            <a:pPr marL="285750" indent="-285750">
              <a:buFont typeface="Arial" panose="020B0604020202020204" pitchFamily="34" charset="0"/>
              <a:buChar char="•"/>
            </a:pPr>
            <a:r>
              <a:rPr lang="en-US" altLang="zh-CN" dirty="0"/>
              <a:t>No new factor</a:t>
            </a:r>
          </a:p>
          <a:p>
            <a:pPr marL="285750" indent="-285750">
              <a:buFont typeface="Arial" panose="020B0604020202020204" pitchFamily="34" charset="0"/>
              <a:buChar char="•"/>
            </a:pPr>
            <a:r>
              <a:rPr lang="en-US" altLang="zh-CN" dirty="0"/>
              <a:t>The answers are highly focused on existing factors</a:t>
            </a:r>
            <a:endParaRPr lang="en-US" altLang="zh-CN" b="1" dirty="0"/>
          </a:p>
          <a:p>
            <a:endParaRPr lang="zh-CN" altLang="en-US" dirty="0"/>
          </a:p>
        </p:txBody>
      </p:sp>
      <p:sp>
        <p:nvSpPr>
          <p:cNvPr id="13" name="文本框 12">
            <a:extLst>
              <a:ext uri="{FF2B5EF4-FFF2-40B4-BE49-F238E27FC236}">
                <a16:creationId xmlns:a16="http://schemas.microsoft.com/office/drawing/2014/main" id="{2DDE3290-2BC0-570F-F306-4179EBA66A84}"/>
              </a:ext>
            </a:extLst>
          </p:cNvPr>
          <p:cNvSpPr txBox="1"/>
          <p:nvPr/>
        </p:nvSpPr>
        <p:spPr>
          <a:xfrm>
            <a:off x="7080931" y="4356900"/>
            <a:ext cx="4904510" cy="646331"/>
          </a:xfrm>
          <a:prstGeom prst="rect">
            <a:avLst/>
          </a:prstGeom>
          <a:noFill/>
        </p:spPr>
        <p:txBody>
          <a:bodyPr wrap="square">
            <a:spAutoFit/>
          </a:bodyPr>
          <a:lstStyle/>
          <a:p>
            <a:pPr marL="285750" indent="-285750">
              <a:buFont typeface="Arial" panose="020B0604020202020204" pitchFamily="34" charset="0"/>
              <a:buChar char="•"/>
            </a:pPr>
            <a:r>
              <a:rPr lang="en-US" altLang="zh-CN" dirty="0"/>
              <a:t>Consequence and Apology are still top 2 new factors. </a:t>
            </a:r>
          </a:p>
        </p:txBody>
      </p:sp>
      <p:sp>
        <p:nvSpPr>
          <p:cNvPr id="9" name="文本框 8">
            <a:extLst>
              <a:ext uri="{FF2B5EF4-FFF2-40B4-BE49-F238E27FC236}">
                <a16:creationId xmlns:a16="http://schemas.microsoft.com/office/drawing/2014/main" id="{75380AC8-2F49-CC9E-AC89-E18953184932}"/>
              </a:ext>
            </a:extLst>
          </p:cNvPr>
          <p:cNvSpPr txBox="1"/>
          <p:nvPr/>
        </p:nvSpPr>
        <p:spPr>
          <a:xfrm>
            <a:off x="487680" y="6273225"/>
            <a:ext cx="5538150" cy="461665"/>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2400" dirty="0"/>
              <a:t>US</a:t>
            </a:r>
            <a:endParaRPr lang="zh-CN" altLang="en-US" sz="2400" dirty="0"/>
          </a:p>
        </p:txBody>
      </p:sp>
      <p:sp>
        <p:nvSpPr>
          <p:cNvPr id="12" name="文本框 11">
            <a:extLst>
              <a:ext uri="{FF2B5EF4-FFF2-40B4-BE49-F238E27FC236}">
                <a16:creationId xmlns:a16="http://schemas.microsoft.com/office/drawing/2014/main" id="{12424E55-3313-18E5-77A2-52FA41BD772A}"/>
              </a:ext>
            </a:extLst>
          </p:cNvPr>
          <p:cNvSpPr txBox="1"/>
          <p:nvPr/>
        </p:nvSpPr>
        <p:spPr>
          <a:xfrm>
            <a:off x="6141830" y="6260391"/>
            <a:ext cx="5538150" cy="461665"/>
          </a:xfrm>
          <a:prstGeom prst="rect">
            <a:avLst/>
          </a:prstGeom>
          <a:solidFill>
            <a:schemeClr val="bg1">
              <a:lumMod val="65000"/>
            </a:schemeClr>
          </a:solidFill>
          <a:ln>
            <a:noFill/>
          </a:ln>
        </p:spPr>
        <p:style>
          <a:lnRef idx="0">
            <a:scrgbClr r="0" g="0" b="0"/>
          </a:lnRef>
          <a:fillRef idx="0">
            <a:scrgbClr r="0" g="0" b="0"/>
          </a:fillRef>
          <a:effectRef idx="0">
            <a:scrgbClr r="0" g="0" b="0"/>
          </a:effectRef>
          <a:fontRef idx="minor">
            <a:schemeClr val="lt1"/>
          </a:fontRef>
        </p:style>
        <p:txBody>
          <a:bodyPr wrap="square">
            <a:spAutoFit/>
          </a:bodyPr>
          <a:lstStyle/>
          <a:p>
            <a:pPr algn="ctr"/>
            <a:r>
              <a:rPr lang="en-US" altLang="zh-CN" sz="2400" dirty="0"/>
              <a:t>CN</a:t>
            </a:r>
            <a:endParaRPr lang="zh-CN" altLang="en-US" sz="2400" dirty="0"/>
          </a:p>
        </p:txBody>
      </p:sp>
      <p:sp>
        <p:nvSpPr>
          <p:cNvPr id="15" name="椭圆 14">
            <a:extLst>
              <a:ext uri="{FF2B5EF4-FFF2-40B4-BE49-F238E27FC236}">
                <a16:creationId xmlns:a16="http://schemas.microsoft.com/office/drawing/2014/main" id="{221BC742-6EF4-3FEA-111F-4D7FDFBF1DE2}"/>
              </a:ext>
            </a:extLst>
          </p:cNvPr>
          <p:cNvSpPr/>
          <p:nvPr/>
        </p:nvSpPr>
        <p:spPr>
          <a:xfrm>
            <a:off x="8094995" y="2049690"/>
            <a:ext cx="482826" cy="7926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6" name="椭圆 15">
            <a:extLst>
              <a:ext uri="{FF2B5EF4-FFF2-40B4-BE49-F238E27FC236}">
                <a16:creationId xmlns:a16="http://schemas.microsoft.com/office/drawing/2014/main" id="{A9F1E3C7-F5A3-20B1-03E4-586D5F6581B5}"/>
              </a:ext>
            </a:extLst>
          </p:cNvPr>
          <p:cNvSpPr/>
          <p:nvPr/>
        </p:nvSpPr>
        <p:spPr>
          <a:xfrm>
            <a:off x="7227741" y="5284723"/>
            <a:ext cx="482826" cy="792685"/>
          </a:xfrm>
          <a:prstGeom prst="ellipse">
            <a:avLst/>
          </a:prstGeom>
          <a:no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extLst>
      <p:ext uri="{BB962C8B-B14F-4D97-AF65-F5344CB8AC3E}">
        <p14:creationId xmlns:p14="http://schemas.microsoft.com/office/powerpoint/2010/main" val="23099150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文本框 6">
            <a:extLst>
              <a:ext uri="{FF2B5EF4-FFF2-40B4-BE49-F238E27FC236}">
                <a16:creationId xmlns:a16="http://schemas.microsoft.com/office/drawing/2014/main" id="{AC068F9D-C29A-7120-6EE1-B09A71A90E93}"/>
              </a:ext>
            </a:extLst>
          </p:cNvPr>
          <p:cNvSpPr txBox="1"/>
          <p:nvPr/>
        </p:nvSpPr>
        <p:spPr>
          <a:xfrm>
            <a:off x="521435" y="861627"/>
            <a:ext cx="4254164" cy="2270814"/>
          </a:xfrm>
          <a:prstGeom prst="rect">
            <a:avLst/>
          </a:prstGeom>
          <a:noFill/>
        </p:spPr>
        <p:txBody>
          <a:bodyPr wrap="square" rtlCol="0">
            <a:spAutoFit/>
          </a:bodyPr>
          <a:lstStyle/>
          <a:p>
            <a:pPr marL="285750" indent="-285750">
              <a:lnSpc>
                <a:spcPct val="150000"/>
              </a:lnSpc>
              <a:buFont typeface="Arial" panose="020B0604020202020204" pitchFamily="34" charset="0"/>
              <a:buChar char="•"/>
            </a:pPr>
            <a:r>
              <a:rPr lang="en-US" altLang="zh-CN" sz="1600" dirty="0"/>
              <a:t>AI had higher percentages than human</a:t>
            </a:r>
          </a:p>
          <a:p>
            <a:pPr marL="285750" indent="-285750">
              <a:lnSpc>
                <a:spcPct val="150000"/>
              </a:lnSpc>
              <a:buFont typeface="Arial" panose="020B0604020202020204" pitchFamily="34" charset="0"/>
              <a:buChar char="•"/>
            </a:pPr>
            <a:r>
              <a:rPr lang="en-US" altLang="zh-CN" sz="1600" dirty="0"/>
              <a:t>AI US rely more on existing factors than AI CN</a:t>
            </a:r>
          </a:p>
          <a:p>
            <a:pPr marL="742950" lvl="1" indent="-285750">
              <a:lnSpc>
                <a:spcPct val="150000"/>
              </a:lnSpc>
              <a:buFont typeface="Arial" panose="020B0604020202020204" pitchFamily="34" charset="0"/>
              <a:buChar char="•"/>
            </a:pPr>
            <a:r>
              <a:rPr lang="en-US" altLang="zh-CN" sz="1600" dirty="0"/>
              <a:t>AI US harmful &gt; AI US budaode</a:t>
            </a:r>
          </a:p>
          <a:p>
            <a:pPr marL="742950" lvl="1" indent="-285750">
              <a:lnSpc>
                <a:spcPct val="150000"/>
              </a:lnSpc>
              <a:buFont typeface="Arial" panose="020B0604020202020204" pitchFamily="34" charset="0"/>
              <a:buChar char="•"/>
            </a:pPr>
            <a:r>
              <a:rPr lang="en-US" altLang="zh-CN" sz="1600" dirty="0"/>
              <a:t>Smaller differences in AI CN</a:t>
            </a:r>
          </a:p>
          <a:p>
            <a:pPr>
              <a:lnSpc>
                <a:spcPct val="150000"/>
              </a:lnSpc>
            </a:pPr>
            <a:endParaRPr lang="en-US" altLang="zh-CN" sz="1600" dirty="0"/>
          </a:p>
        </p:txBody>
      </p:sp>
      <p:graphicFrame>
        <p:nvGraphicFramePr>
          <p:cNvPr id="5" name="内容占位符 4">
            <a:extLst>
              <a:ext uri="{FF2B5EF4-FFF2-40B4-BE49-F238E27FC236}">
                <a16:creationId xmlns:a16="http://schemas.microsoft.com/office/drawing/2014/main" id="{7665753E-4E90-2D70-BCCE-B2B3D1E1F04D}"/>
              </a:ext>
            </a:extLst>
          </p:cNvPr>
          <p:cNvGraphicFramePr>
            <a:graphicFrameLocks noGrp="1"/>
          </p:cNvGraphicFramePr>
          <p:nvPr>
            <p:ph idx="1"/>
            <p:extLst>
              <p:ext uri="{D42A27DB-BD31-4B8C-83A1-F6EECF244321}">
                <p14:modId xmlns:p14="http://schemas.microsoft.com/office/powerpoint/2010/main" val="3563199510"/>
              </p:ext>
            </p:extLst>
          </p:nvPr>
        </p:nvGraphicFramePr>
        <p:xfrm>
          <a:off x="4775600" y="861627"/>
          <a:ext cx="7156942" cy="3779520"/>
        </p:xfrm>
        <a:graphic>
          <a:graphicData uri="http://schemas.openxmlformats.org/drawingml/2006/table">
            <a:tbl>
              <a:tblPr/>
              <a:tblGrid>
                <a:gridCol w="1412362">
                  <a:extLst>
                    <a:ext uri="{9D8B030D-6E8A-4147-A177-3AD203B41FA5}">
                      <a16:colId xmlns:a16="http://schemas.microsoft.com/office/drawing/2014/main" val="2846275695"/>
                    </a:ext>
                  </a:extLst>
                </a:gridCol>
                <a:gridCol w="1412362">
                  <a:extLst>
                    <a:ext uri="{9D8B030D-6E8A-4147-A177-3AD203B41FA5}">
                      <a16:colId xmlns:a16="http://schemas.microsoft.com/office/drawing/2014/main" val="1700802399"/>
                    </a:ext>
                  </a:extLst>
                </a:gridCol>
                <a:gridCol w="1412362">
                  <a:extLst>
                    <a:ext uri="{9D8B030D-6E8A-4147-A177-3AD203B41FA5}">
                      <a16:colId xmlns:a16="http://schemas.microsoft.com/office/drawing/2014/main" val="3464943326"/>
                    </a:ext>
                  </a:extLst>
                </a:gridCol>
                <a:gridCol w="1529447">
                  <a:extLst>
                    <a:ext uri="{9D8B030D-6E8A-4147-A177-3AD203B41FA5}">
                      <a16:colId xmlns:a16="http://schemas.microsoft.com/office/drawing/2014/main" val="1994569377"/>
                    </a:ext>
                  </a:extLst>
                </a:gridCol>
                <a:gridCol w="1390409">
                  <a:extLst>
                    <a:ext uri="{9D8B030D-6E8A-4147-A177-3AD203B41FA5}">
                      <a16:colId xmlns:a16="http://schemas.microsoft.com/office/drawing/2014/main" val="1463738045"/>
                    </a:ext>
                  </a:extLst>
                </a:gridCol>
              </a:tblGrid>
              <a:tr h="755904">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Culture</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AI/Human</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Behavior</a:t>
                      </a:r>
                    </a:p>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Category</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de-DE" altLang="zh-CN" sz="1400" b="1" i="0" u="none" strike="noStrike" dirty="0">
                          <a:solidFill>
                            <a:srgbClr val="000000"/>
                          </a:solidFill>
                          <a:effectLst/>
                          <a:latin typeface="等线" panose="02010600030101010101" pitchFamily="2" charset="-122"/>
                          <a:ea typeface="+mn-ea"/>
                        </a:rPr>
                        <a:t>Existing+Enough</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tc>
                  <a:txBody>
                    <a:bodyPr/>
                    <a:lstStyle/>
                    <a:p>
                      <a:pPr algn="ctr" rtl="0" fontAlgn="ctr"/>
                      <a:r>
                        <a:rPr lang="de-DE" sz="1400" b="1" i="0" u="none" strike="noStrike" dirty="0">
                          <a:solidFill>
                            <a:srgbClr val="000000"/>
                          </a:solidFill>
                          <a:effectLst/>
                          <a:latin typeface="等线" panose="02010600030101010101" pitchFamily="2" charset="-122"/>
                          <a:ea typeface="等线" panose="02010600030101010101" pitchFamily="2" charset="-122"/>
                        </a:rPr>
                        <a:t>Sum</a:t>
                      </a:r>
                    </a:p>
                  </a:txBody>
                  <a:tcPr marL="3810" marR="3810" marT="3810" marB="0" anchor="ctr">
                    <a:lnL>
                      <a:noFill/>
                    </a:lnL>
                    <a:lnR>
                      <a:noFill/>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noFill/>
                  </a:tcPr>
                </a:tc>
                <a:extLst>
                  <a:ext uri="{0D108BD9-81ED-4DB2-BD59-A6C34878D82A}">
                    <a16:rowId xmlns:a16="http://schemas.microsoft.com/office/drawing/2014/main" val="1683914236"/>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AI</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Harm</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92.25</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92.25</a:t>
                      </a:r>
                    </a:p>
                  </a:txBody>
                  <a:tcPr marL="3810" marR="3810" marT="3810" marB="0" anchor="ctr">
                    <a:lnL>
                      <a:noFill/>
                    </a:lnL>
                    <a:lnR>
                      <a:noFill/>
                    </a:lnR>
                    <a:lnT w="6350" cap="flat" cmpd="sng" algn="ctr">
                      <a:solidFill>
                        <a:srgbClr val="000000"/>
                      </a:solidFill>
                      <a:prstDash val="solid"/>
                      <a:round/>
                      <a:headEnd type="none" w="med" len="med"/>
                      <a:tailEnd type="none" w="med" len="med"/>
                    </a:lnT>
                    <a:lnB>
                      <a:noFill/>
                    </a:lnB>
                    <a:noFill/>
                  </a:tcPr>
                </a:tc>
                <a:extLst>
                  <a:ext uri="{0D108BD9-81ED-4DB2-BD59-A6C34878D82A}">
                    <a16:rowId xmlns:a16="http://schemas.microsoft.com/office/drawing/2014/main" val="2744057236"/>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AI</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a:noFill/>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Budaode</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70.23</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70.23</a:t>
                      </a:r>
                    </a:p>
                  </a:txBody>
                  <a:tcPr marL="3810" marR="3810" marT="3810" marB="0" anchor="ctr">
                    <a:lnL>
                      <a:noFill/>
                    </a:lnL>
                    <a:lnR>
                      <a:noFill/>
                    </a:lnR>
                    <a:lnT>
                      <a:noFill/>
                    </a:lnT>
                    <a:lnB>
                      <a:noFill/>
                    </a:lnB>
                    <a:noFill/>
                  </a:tcPr>
                </a:tc>
                <a:extLst>
                  <a:ext uri="{0D108BD9-81ED-4DB2-BD59-A6C34878D82A}">
                    <a16:rowId xmlns:a16="http://schemas.microsoft.com/office/drawing/2014/main" val="410239738"/>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Human</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a:noFill/>
                    </a:lnT>
                    <a:lnB>
                      <a:noFill/>
                    </a:lnB>
                    <a:noFill/>
                  </a:tcPr>
                </a:tc>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Harm</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70.603</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70.603</a:t>
                      </a:r>
                    </a:p>
                  </a:txBody>
                  <a:tcPr marL="3810" marR="3810" marT="3810" marB="0" anchor="ctr">
                    <a:lnL>
                      <a:noFill/>
                    </a:lnL>
                    <a:lnR>
                      <a:noFill/>
                    </a:lnR>
                    <a:lnT>
                      <a:noFill/>
                    </a:lnT>
                    <a:lnB>
                      <a:noFill/>
                    </a:lnB>
                    <a:noFill/>
                  </a:tcPr>
                </a:tc>
                <a:extLst>
                  <a:ext uri="{0D108BD9-81ED-4DB2-BD59-A6C34878D82A}">
                    <a16:rowId xmlns:a16="http://schemas.microsoft.com/office/drawing/2014/main" val="3279873011"/>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US</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Human</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Budaode</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61.026</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61.026</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402234068"/>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AI</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Harm</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61.33</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61.33</a:t>
                      </a:r>
                    </a:p>
                  </a:txBody>
                  <a:tcPr marL="3810" marR="3810" marT="3810" marB="0" anchor="ctr">
                    <a:lnL>
                      <a:noFill/>
                    </a:lnL>
                    <a:lnR>
                      <a:noFill/>
                    </a:lnR>
                    <a:lnT w="12700" cap="flat" cmpd="sng" algn="ctr">
                      <a:solidFill>
                        <a:schemeClr val="tx1"/>
                      </a:solidFill>
                      <a:prstDash val="solid"/>
                      <a:round/>
                      <a:headEnd type="none" w="med" len="med"/>
                      <a:tailEnd type="none" w="med" len="med"/>
                    </a:lnT>
                    <a:lnB>
                      <a:noFill/>
                    </a:lnB>
                    <a:noFill/>
                  </a:tcPr>
                </a:tc>
                <a:extLst>
                  <a:ext uri="{0D108BD9-81ED-4DB2-BD59-A6C34878D82A}">
                    <a16:rowId xmlns:a16="http://schemas.microsoft.com/office/drawing/2014/main" val="4208888192"/>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AI</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a:noFill/>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Budaode</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68.34</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68.34</a:t>
                      </a:r>
                    </a:p>
                  </a:txBody>
                  <a:tcPr marL="3810" marR="3810" marT="3810" marB="0" anchor="ctr">
                    <a:lnL>
                      <a:noFill/>
                    </a:lnL>
                    <a:lnR>
                      <a:noFill/>
                    </a:lnR>
                    <a:lnT>
                      <a:noFill/>
                    </a:lnT>
                    <a:lnB>
                      <a:noFill/>
                    </a:lnB>
                    <a:noFill/>
                  </a:tcPr>
                </a:tc>
                <a:extLst>
                  <a:ext uri="{0D108BD9-81ED-4DB2-BD59-A6C34878D82A}">
                    <a16:rowId xmlns:a16="http://schemas.microsoft.com/office/drawing/2014/main" val="940641159"/>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a:noFill/>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Human</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a:noFill/>
                    </a:lnT>
                    <a:lnB>
                      <a:noFill/>
                    </a:lnB>
                    <a:noFill/>
                  </a:tcPr>
                </a:tc>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Harm</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46.735</a:t>
                      </a:r>
                    </a:p>
                  </a:txBody>
                  <a:tcPr marL="3810" marR="3810" marT="3810" marB="0" anchor="ctr">
                    <a:lnL>
                      <a:noFill/>
                    </a:lnL>
                    <a:lnR>
                      <a:noFill/>
                    </a:lnR>
                    <a:lnT>
                      <a:noFill/>
                    </a:lnT>
                    <a:lnB>
                      <a:noFill/>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46.735</a:t>
                      </a:r>
                    </a:p>
                  </a:txBody>
                  <a:tcPr marL="3810" marR="3810" marT="3810" marB="0" anchor="ctr">
                    <a:lnL>
                      <a:noFill/>
                    </a:lnL>
                    <a:lnR>
                      <a:noFill/>
                    </a:lnR>
                    <a:lnT>
                      <a:noFill/>
                    </a:lnT>
                    <a:lnB>
                      <a:noFill/>
                    </a:lnB>
                    <a:noFill/>
                  </a:tcPr>
                </a:tc>
                <a:extLst>
                  <a:ext uri="{0D108BD9-81ED-4DB2-BD59-A6C34878D82A}">
                    <a16:rowId xmlns:a16="http://schemas.microsoft.com/office/drawing/2014/main" val="1362761640"/>
                  </a:ext>
                </a:extLst>
              </a:tr>
              <a:tr h="377952">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CN</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de-DE" altLang="zh-CN" sz="1400" b="0" i="0" u="none" strike="noStrike" dirty="0">
                          <a:solidFill>
                            <a:srgbClr val="000000"/>
                          </a:solidFill>
                          <a:effectLst/>
                          <a:latin typeface="等线" panose="02010600030101010101" pitchFamily="2" charset="-122"/>
                          <a:ea typeface="+mn-ea"/>
                        </a:rPr>
                        <a:t>Human</a:t>
                      </a:r>
                      <a:endParaRPr lang="de-DE" sz="1400" b="0" i="0" u="none" strike="noStrike" dirty="0">
                        <a:solidFill>
                          <a:srgbClr val="000000"/>
                        </a:solidFill>
                        <a:effectLst/>
                        <a:latin typeface="等线" panose="02010600030101010101" pitchFamily="2" charset="-122"/>
                        <a:ea typeface="等线" panose="02010600030101010101" pitchFamily="2" charset="-122"/>
                      </a:endParaRP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de-DE" sz="1400" b="0" i="0" u="none" strike="noStrike" dirty="0">
                          <a:solidFill>
                            <a:srgbClr val="000000"/>
                          </a:solidFill>
                          <a:effectLst/>
                          <a:latin typeface="等线" panose="02010600030101010101" pitchFamily="2" charset="-122"/>
                          <a:ea typeface="等线" panose="02010600030101010101" pitchFamily="2" charset="-122"/>
                        </a:rPr>
                        <a:t>Budaode</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46.934</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tc>
                  <a:txBody>
                    <a:bodyPr/>
                    <a:lstStyle/>
                    <a:p>
                      <a:pPr algn="ctr" rtl="0" fontAlgn="ctr"/>
                      <a:r>
                        <a:rPr lang="en-US" altLang="zh-CN" sz="1400" b="0" i="0" u="none" strike="noStrike" dirty="0">
                          <a:solidFill>
                            <a:srgbClr val="000000"/>
                          </a:solidFill>
                          <a:effectLst/>
                          <a:latin typeface="等线" panose="02010600030101010101" pitchFamily="2" charset="-122"/>
                          <a:ea typeface="等线" panose="02010600030101010101" pitchFamily="2" charset="-122"/>
                        </a:rPr>
                        <a:t>46.934</a:t>
                      </a:r>
                    </a:p>
                  </a:txBody>
                  <a:tcPr marL="3810" marR="3810" marT="3810" marB="0" anchor="ctr">
                    <a:lnL>
                      <a:noFill/>
                    </a:lnL>
                    <a:lnR>
                      <a:noFill/>
                    </a:lnR>
                    <a:lnT>
                      <a:noFill/>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1016238145"/>
                  </a:ext>
                </a:extLst>
              </a:tr>
            </a:tbl>
          </a:graphicData>
        </a:graphic>
      </p:graphicFrame>
      <p:sp>
        <p:nvSpPr>
          <p:cNvPr id="6" name="文本框 5">
            <a:extLst>
              <a:ext uri="{FF2B5EF4-FFF2-40B4-BE49-F238E27FC236}">
                <a16:creationId xmlns:a16="http://schemas.microsoft.com/office/drawing/2014/main" id="{82742809-0A3E-2144-BA7B-8DD4AE749D1F}"/>
              </a:ext>
            </a:extLst>
          </p:cNvPr>
          <p:cNvSpPr txBox="1"/>
          <p:nvPr/>
        </p:nvSpPr>
        <p:spPr>
          <a:xfrm>
            <a:off x="736524" y="5171875"/>
            <a:ext cx="10862093" cy="1162819"/>
          </a:xfrm>
          <a:prstGeom prst="rect">
            <a:avLst/>
          </a:prstGeom>
          <a:ln>
            <a:solidFill>
              <a:schemeClr val="bg2">
                <a:lumMod val="90000"/>
              </a:schemeClr>
            </a:solidFill>
          </a:ln>
        </p:spPr>
        <p:style>
          <a:lnRef idx="2">
            <a:schemeClr val="dk1"/>
          </a:lnRef>
          <a:fillRef idx="1">
            <a:schemeClr val="lt1"/>
          </a:fillRef>
          <a:effectRef idx="0">
            <a:schemeClr val="dk1"/>
          </a:effectRef>
          <a:fontRef idx="minor">
            <a:schemeClr val="dk1"/>
          </a:fontRef>
        </p:style>
        <p:txBody>
          <a:bodyPr wrap="square" rtlCol="0">
            <a:spAutoFit/>
          </a:bodyPr>
          <a:lstStyle/>
          <a:p>
            <a:pPr marL="171450" indent="-171450">
              <a:lnSpc>
                <a:spcPct val="150000"/>
              </a:lnSpc>
              <a:buFont typeface="Arial" panose="020B0604020202020204" pitchFamily="34" charset="0"/>
              <a:buChar char="•"/>
            </a:pPr>
            <a:r>
              <a:rPr lang="en-US" altLang="zh-CN" sz="1600" dirty="0"/>
              <a:t>AI participants replicated the tendency of relying on existing factors in human participants (US &gt; CN, US harmful &gt; US budaode, slighter differences in CN)</a:t>
            </a:r>
          </a:p>
          <a:p>
            <a:pPr marL="171450" indent="-171450">
              <a:lnSpc>
                <a:spcPct val="150000"/>
              </a:lnSpc>
              <a:buFont typeface="Arial" panose="020B0604020202020204" pitchFamily="34" charset="0"/>
              <a:buChar char="•"/>
            </a:pPr>
            <a:r>
              <a:rPr lang="en-US" altLang="zh-CN" sz="1600" dirty="0"/>
              <a:t>AI amplified the tendency (AI &gt; Human)</a:t>
            </a:r>
          </a:p>
        </p:txBody>
      </p:sp>
    </p:spTree>
    <p:extLst>
      <p:ext uri="{BB962C8B-B14F-4D97-AF65-F5344CB8AC3E}">
        <p14:creationId xmlns:p14="http://schemas.microsoft.com/office/powerpoint/2010/main" val="5073849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descr="图形用户界面, 图表, 散点图&#10;&#10;AI 生成的内容可能不正确。">
            <a:extLst>
              <a:ext uri="{FF2B5EF4-FFF2-40B4-BE49-F238E27FC236}">
                <a16:creationId xmlns:a16="http://schemas.microsoft.com/office/drawing/2014/main" id="{E79B2475-7F7B-4366-C02F-814E413F06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19500" y="0"/>
            <a:ext cx="8572500" cy="6858000"/>
          </a:xfrm>
          <a:prstGeom prst="rect">
            <a:avLst/>
          </a:prstGeom>
        </p:spPr>
      </p:pic>
      <p:sp>
        <p:nvSpPr>
          <p:cNvPr id="6" name="椭圆 5">
            <a:extLst>
              <a:ext uri="{FF2B5EF4-FFF2-40B4-BE49-F238E27FC236}">
                <a16:creationId xmlns:a16="http://schemas.microsoft.com/office/drawing/2014/main" id="{4167FFDE-F92E-EABF-0B17-441C6AD69E79}"/>
              </a:ext>
            </a:extLst>
          </p:cNvPr>
          <p:cNvSpPr/>
          <p:nvPr/>
        </p:nvSpPr>
        <p:spPr>
          <a:xfrm>
            <a:off x="8441197" y="1292880"/>
            <a:ext cx="2403134" cy="929515"/>
          </a:xfrm>
          <a:prstGeom prst="ellipse">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7" name="椭圆 6">
            <a:extLst>
              <a:ext uri="{FF2B5EF4-FFF2-40B4-BE49-F238E27FC236}">
                <a16:creationId xmlns:a16="http://schemas.microsoft.com/office/drawing/2014/main" id="{C8B7ACB9-6D05-269F-B603-A6C321B1655B}"/>
              </a:ext>
            </a:extLst>
          </p:cNvPr>
          <p:cNvSpPr/>
          <p:nvPr/>
        </p:nvSpPr>
        <p:spPr>
          <a:xfrm>
            <a:off x="8513015" y="4683832"/>
            <a:ext cx="2403134" cy="1025472"/>
          </a:xfrm>
          <a:prstGeom prst="ellipse">
            <a:avLst/>
          </a:prstGeom>
          <a:noFill/>
          <a:ln>
            <a:solidFill>
              <a:schemeClr val="bg1">
                <a:lumMod val="6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1" name="文本框 10">
            <a:extLst>
              <a:ext uri="{FF2B5EF4-FFF2-40B4-BE49-F238E27FC236}">
                <a16:creationId xmlns:a16="http://schemas.microsoft.com/office/drawing/2014/main" id="{8D5D2CA1-B050-B265-5A99-DA848BD48A67}"/>
              </a:ext>
            </a:extLst>
          </p:cNvPr>
          <p:cNvSpPr txBox="1"/>
          <p:nvPr/>
        </p:nvSpPr>
        <p:spPr>
          <a:xfrm>
            <a:off x="65494" y="444623"/>
            <a:ext cx="3685310" cy="2031325"/>
          </a:xfrm>
          <a:prstGeom prst="rect">
            <a:avLst/>
          </a:prstGeom>
          <a:noFill/>
        </p:spPr>
        <p:txBody>
          <a:bodyPr wrap="square">
            <a:spAutoFit/>
          </a:bodyPr>
          <a:lstStyle/>
          <a:p>
            <a:pPr marL="285750" indent="-285750">
              <a:buFont typeface="Arial" panose="020B0604020202020204" pitchFamily="34" charset="0"/>
              <a:buChar char="•"/>
            </a:pPr>
            <a:r>
              <a:rPr lang="en-US" altLang="zh-CN" dirty="0"/>
              <a:t>Bayesian multinomial logistic regression models</a:t>
            </a:r>
          </a:p>
          <a:p>
            <a:pPr marL="285750" indent="-285750">
              <a:buFont typeface="Arial" panose="020B0604020202020204" pitchFamily="34" charset="0"/>
              <a:buChar char="•"/>
            </a:pPr>
            <a:r>
              <a:rPr lang="en-US" altLang="zh-CN" dirty="0"/>
              <a:t>Y axis: The predicted probability</a:t>
            </a:r>
          </a:p>
          <a:p>
            <a:pPr marL="285750" indent="-285750">
              <a:buFont typeface="Arial" panose="020B0604020202020204" pitchFamily="34" charset="0"/>
              <a:buChar char="•"/>
            </a:pPr>
            <a:r>
              <a:rPr lang="en-US" altLang="zh-CN" dirty="0"/>
              <a:t>Error bar: 95% credible intervals</a:t>
            </a:r>
          </a:p>
          <a:p>
            <a:pPr marL="285750" indent="-285750">
              <a:buFont typeface="Arial" panose="020B0604020202020204" pitchFamily="34" charset="0"/>
              <a:buChar char="•"/>
            </a:pPr>
            <a:endParaRPr lang="en-US" altLang="zh-CN" dirty="0"/>
          </a:p>
          <a:p>
            <a:pPr marL="285750" indent="-285750">
              <a:buFont typeface="Arial" panose="020B0604020202020204" pitchFamily="34" charset="0"/>
              <a:buChar char="•"/>
            </a:pPr>
            <a:r>
              <a:rPr lang="en-US" altLang="zh-CN" dirty="0"/>
              <a:t>Gap between enough and other factors</a:t>
            </a:r>
            <a:endParaRPr lang="zh-CN" altLang="en-US" dirty="0"/>
          </a:p>
        </p:txBody>
      </p:sp>
      <p:sp>
        <p:nvSpPr>
          <p:cNvPr id="12" name="文本框 11">
            <a:extLst>
              <a:ext uri="{FF2B5EF4-FFF2-40B4-BE49-F238E27FC236}">
                <a16:creationId xmlns:a16="http://schemas.microsoft.com/office/drawing/2014/main" id="{BCCC4A76-C0AD-768F-E77D-C3C9006BFCE1}"/>
              </a:ext>
            </a:extLst>
          </p:cNvPr>
          <p:cNvSpPr txBox="1"/>
          <p:nvPr/>
        </p:nvSpPr>
        <p:spPr>
          <a:xfrm>
            <a:off x="701150" y="3059668"/>
            <a:ext cx="1938351" cy="369332"/>
          </a:xfrm>
          <a:prstGeom prst="rect">
            <a:avLst/>
          </a:prstGeom>
          <a:noFill/>
        </p:spPr>
        <p:txBody>
          <a:bodyPr wrap="none" rtlCol="0">
            <a:spAutoFit/>
          </a:bodyPr>
          <a:lstStyle/>
          <a:p>
            <a:r>
              <a:rPr lang="en-US" altLang="zh-CN" b="1" dirty="0"/>
              <a:t>Conformist bias?</a:t>
            </a:r>
            <a:endParaRPr lang="zh-CN" altLang="en-US" b="1" dirty="0"/>
          </a:p>
        </p:txBody>
      </p:sp>
      <p:sp>
        <p:nvSpPr>
          <p:cNvPr id="2" name="文本框 1">
            <a:extLst>
              <a:ext uri="{FF2B5EF4-FFF2-40B4-BE49-F238E27FC236}">
                <a16:creationId xmlns:a16="http://schemas.microsoft.com/office/drawing/2014/main" id="{E3AE3521-9F11-EE41-9D50-262C4DCC87A0}"/>
              </a:ext>
            </a:extLst>
          </p:cNvPr>
          <p:cNvSpPr txBox="1"/>
          <p:nvPr/>
        </p:nvSpPr>
        <p:spPr>
          <a:xfrm rot="10800000">
            <a:off x="3388667" y="2102942"/>
            <a:ext cx="461665" cy="2862259"/>
          </a:xfrm>
          <a:prstGeom prst="rect">
            <a:avLst/>
          </a:prstGeom>
          <a:noFill/>
        </p:spPr>
        <p:txBody>
          <a:bodyPr vert="eaVert" wrap="square" rtlCol="0">
            <a:spAutoFit/>
          </a:bodyPr>
          <a:lstStyle/>
          <a:p>
            <a:r>
              <a:rPr lang="en-US" altLang="zh-CN" dirty="0"/>
              <a:t>The predicted probability</a:t>
            </a:r>
            <a:endParaRPr lang="zh-CN" altLang="en-US" dirty="0"/>
          </a:p>
        </p:txBody>
      </p:sp>
      <p:sp>
        <p:nvSpPr>
          <p:cNvPr id="4" name="文本框 3">
            <a:extLst>
              <a:ext uri="{FF2B5EF4-FFF2-40B4-BE49-F238E27FC236}">
                <a16:creationId xmlns:a16="http://schemas.microsoft.com/office/drawing/2014/main" id="{736DDF30-39FD-081D-FBDC-C32243DAE68A}"/>
              </a:ext>
            </a:extLst>
          </p:cNvPr>
          <p:cNvSpPr txBox="1"/>
          <p:nvPr/>
        </p:nvSpPr>
        <p:spPr>
          <a:xfrm>
            <a:off x="318497" y="3724828"/>
            <a:ext cx="3048000" cy="1754326"/>
          </a:xfrm>
          <a:prstGeom prst="rect">
            <a:avLst/>
          </a:prstGeom>
          <a:noFill/>
        </p:spPr>
        <p:txBody>
          <a:bodyPr wrap="square">
            <a:spAutoFit/>
          </a:bodyPr>
          <a:lstStyle/>
          <a:p>
            <a:r>
              <a:rPr lang="en-US" altLang="zh-CN" i="1" dirty="0"/>
              <a:t>the learning probability of a cultural variant increasing with its frequency (e.g., a practice performed by 60% of the population is learned by observers 90% of the time). </a:t>
            </a:r>
            <a:endParaRPr lang="zh-CN" altLang="en-US" i="1" dirty="0"/>
          </a:p>
        </p:txBody>
      </p:sp>
    </p:spTree>
    <p:extLst>
      <p:ext uri="{BB962C8B-B14F-4D97-AF65-F5344CB8AC3E}">
        <p14:creationId xmlns:p14="http://schemas.microsoft.com/office/powerpoint/2010/main" val="7044426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B6A0D9-ED4C-0303-84BF-7434FD170072}"/>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DF9CEA57-D076-1448-E8A6-89162E6A8D72}"/>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Conclusions and Discussion</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7E6711F6-13C8-E5D7-8CCE-4213C3F4E735}"/>
              </a:ext>
            </a:extLst>
          </p:cNvPr>
          <p:cNvCxnSpPr>
            <a:cxnSpLocks/>
          </p:cNvCxnSpPr>
          <p:nvPr/>
        </p:nvCxnSpPr>
        <p:spPr>
          <a:xfrm>
            <a:off x="660400" y="958850"/>
            <a:ext cx="1014476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5902C306-8531-7D5F-232C-2ACF9B457505}"/>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52564A5D-D1D9-6174-1C00-51F910A6F358}"/>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DAD5102C-8EE8-1CB5-CB5C-8F6E61749503}"/>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3" name="内容占位符 2">
            <a:extLst>
              <a:ext uri="{FF2B5EF4-FFF2-40B4-BE49-F238E27FC236}">
                <a16:creationId xmlns:a16="http://schemas.microsoft.com/office/drawing/2014/main" id="{B6A65C97-21D6-1BE5-39B7-409A94751C85}"/>
              </a:ext>
            </a:extLst>
          </p:cNvPr>
          <p:cNvSpPr txBox="1">
            <a:spLocks/>
          </p:cNvSpPr>
          <p:nvPr/>
        </p:nvSpPr>
        <p:spPr>
          <a:xfrm>
            <a:off x="660400" y="1253331"/>
            <a:ext cx="993902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dirty="0"/>
              <a:t>The path model of blame—originally developed in Western contexts—appears to align more closely with blame judgments in the U.S. sample, </a:t>
            </a:r>
            <a:r>
              <a:rPr lang="en-US" altLang="zh-CN" sz="1800" b="1" dirty="0"/>
              <a:t>particularly for harmful behaviors</a:t>
            </a:r>
            <a:r>
              <a:rPr lang="en-US" altLang="zh-CN" sz="1800" dirty="0"/>
              <a:t>. </a:t>
            </a:r>
          </a:p>
          <a:p>
            <a:pPr>
              <a:lnSpc>
                <a:spcPct val="150000"/>
              </a:lnSpc>
            </a:pPr>
            <a:r>
              <a:rPr lang="en-US" altLang="zh-CN" sz="1800" b="1" dirty="0"/>
              <a:t>AI in both cultural contexts showed an even greater dependence on existing factors</a:t>
            </a:r>
            <a:r>
              <a:rPr lang="en-US" altLang="zh-CN" sz="1800" dirty="0"/>
              <a:t>, suggesting that AI rely more heavily on the established path model when assigning blame, especially for harmful behaviors.</a:t>
            </a:r>
          </a:p>
          <a:p>
            <a:pPr>
              <a:lnSpc>
                <a:spcPct val="150000"/>
              </a:lnSpc>
            </a:pPr>
            <a:endParaRPr lang="en-US" altLang="zh-CN" sz="1800" dirty="0"/>
          </a:p>
        </p:txBody>
      </p:sp>
    </p:spTree>
    <p:extLst>
      <p:ext uri="{BB962C8B-B14F-4D97-AF65-F5344CB8AC3E}">
        <p14:creationId xmlns:p14="http://schemas.microsoft.com/office/powerpoint/2010/main" val="2191603532"/>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B3DFBE-2FB7-10E5-E094-9D473BE80416}"/>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3FDB1234-B0D3-ECB8-6C23-15B85B1D1A35}"/>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Conclusions and Discussion</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B3CEA26B-C554-73A1-8A95-14F4975627C3}"/>
              </a:ext>
            </a:extLst>
          </p:cNvPr>
          <p:cNvCxnSpPr>
            <a:cxnSpLocks/>
          </p:cNvCxnSpPr>
          <p:nvPr/>
        </p:nvCxnSpPr>
        <p:spPr>
          <a:xfrm>
            <a:off x="660400" y="958850"/>
            <a:ext cx="1014476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C9FBE560-F6EB-5D1D-840A-6DE438E29239}"/>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CBB36985-88E9-32E0-4763-DE0FCB09B0D3}"/>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214C66C9-00F3-AED4-21B5-1C11133FB706}"/>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3" name="内容占位符 2">
            <a:extLst>
              <a:ext uri="{FF2B5EF4-FFF2-40B4-BE49-F238E27FC236}">
                <a16:creationId xmlns:a16="http://schemas.microsoft.com/office/drawing/2014/main" id="{7886B307-FC50-F5CB-AA65-2A0452F4CC98}"/>
              </a:ext>
            </a:extLst>
          </p:cNvPr>
          <p:cNvSpPr txBox="1">
            <a:spLocks/>
          </p:cNvSpPr>
          <p:nvPr/>
        </p:nvSpPr>
        <p:spPr>
          <a:xfrm>
            <a:off x="584200" y="1190816"/>
            <a:ext cx="993902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dirty="0"/>
              <a:t>Cultural differences were also evident in the emphasis on </a:t>
            </a:r>
            <a:r>
              <a:rPr lang="en-US" altLang="zh-CN" sz="1800" b="1" dirty="0"/>
              <a:t>Apology</a:t>
            </a:r>
            <a:r>
              <a:rPr lang="en-US" altLang="zh-CN" sz="1800" dirty="0"/>
              <a:t>: Chinese participants placed more importance on this factor than U.S. participants. </a:t>
            </a:r>
          </a:p>
          <a:p>
            <a:pPr>
              <a:lnSpc>
                <a:spcPct val="150000"/>
              </a:lnSpc>
            </a:pPr>
            <a:r>
              <a:rPr lang="en-US" altLang="zh-CN" sz="1800" dirty="0"/>
              <a:t>Chinese AI participants mirrored their human counterparts by emphasizing Apology, whereas U.S. AI participants did not. </a:t>
            </a:r>
          </a:p>
          <a:p>
            <a:pPr marL="0" indent="0">
              <a:lnSpc>
                <a:spcPct val="150000"/>
              </a:lnSpc>
              <a:buNone/>
            </a:pPr>
            <a:endParaRPr lang="en-US" altLang="zh-CN" sz="1800" dirty="0"/>
          </a:p>
        </p:txBody>
      </p:sp>
    </p:spTree>
    <p:extLst>
      <p:ext uri="{BB962C8B-B14F-4D97-AF65-F5344CB8AC3E}">
        <p14:creationId xmlns:p14="http://schemas.microsoft.com/office/powerpoint/2010/main" val="9076726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 name="标题 1"/>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The</a:t>
            </a:r>
            <a:r>
              <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 </a:t>
            </a: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path</a:t>
            </a:r>
            <a:r>
              <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 </a:t>
            </a: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model</a:t>
            </a:r>
            <a:r>
              <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 </a:t>
            </a: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of</a:t>
            </a:r>
            <a:r>
              <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 </a:t>
            </a: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blame</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p:cNvCxnSpPr/>
          <p:nvPr/>
        </p:nvCxnSpPr>
        <p:spPr>
          <a:xfrm>
            <a:off x="660400" y="958850"/>
            <a:ext cx="11461750" cy="0"/>
          </a:xfrm>
          <a:prstGeom prst="line">
            <a:avLst/>
          </a:prstGeom>
          <a:noFill/>
          <a:ln w="28575" cap="sq">
            <a:gradFill>
              <a:gsLst>
                <a:gs pos="0">
                  <a:schemeClr val="accent1"/>
                </a:gs>
                <a:gs pos="100000">
                  <a:schemeClr val="bg1"/>
                </a:gs>
              </a:gsLst>
              <a:lin ang="0" scaled="0"/>
            </a:gradFill>
            <a:miter/>
          </a:ln>
        </p:spPr>
      </p:cxnSp>
      <p:grpSp>
        <p:nvGrpSpPr>
          <p:cNvPr id="18" name="组合 17"/>
          <p:cNvGrpSpPr/>
          <p:nvPr/>
        </p:nvGrpSpPr>
        <p:grpSpPr>
          <a:xfrm>
            <a:off x="203200" y="561165"/>
            <a:ext cx="381000" cy="158750"/>
            <a:chOff x="203200" y="561165"/>
            <a:chExt cx="381000" cy="158750"/>
          </a:xfrm>
        </p:grpSpPr>
        <p:sp>
          <p:nvSpPr>
            <p:cNvPr id="19" name="标题 1"/>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2" name="内容占位符 2">
            <a:extLst>
              <a:ext uri="{FF2B5EF4-FFF2-40B4-BE49-F238E27FC236}">
                <a16:creationId xmlns:a16="http://schemas.microsoft.com/office/drawing/2014/main" id="{62FF0F36-E191-D660-E894-D7630C777CA4}"/>
              </a:ext>
            </a:extLst>
          </p:cNvPr>
          <p:cNvSpPr txBox="1">
            <a:spLocks/>
          </p:cNvSpPr>
          <p:nvPr/>
        </p:nvSpPr>
        <p:spPr>
          <a:xfrm>
            <a:off x="660400" y="1144689"/>
            <a:ext cx="593563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b="1"/>
              <a:t>Socially shaped blame judgment </a:t>
            </a:r>
          </a:p>
          <a:p>
            <a:pPr lvl="1">
              <a:lnSpc>
                <a:spcPct val="150000"/>
              </a:lnSpc>
            </a:pPr>
            <a:r>
              <a:rPr lang="en-US" altLang="zh-CN" sz="1800"/>
              <a:t>Inaccurate blame </a:t>
            </a:r>
            <a:r>
              <a:rPr lang="en-US" altLang="zh-CN" sz="1800">
                <a:sym typeface="Wingdings" panose="05000000000000000000" pitchFamily="2" charset="2"/>
              </a:rPr>
              <a:t> </a:t>
            </a:r>
            <a:r>
              <a:rPr lang="en-US" altLang="zh-CN" sz="1800"/>
              <a:t>additional costs like retaliation and damaged ingroup relationships </a:t>
            </a:r>
            <a:r>
              <a:rPr lang="en-US" altLang="zh-CN" sz="1800">
                <a:sym typeface="Wingdings" panose="05000000000000000000" pitchFamily="2" charset="2"/>
              </a:rPr>
              <a:t> </a:t>
            </a:r>
            <a:r>
              <a:rPr lang="en-US" altLang="zh-CN" sz="1800"/>
              <a:t>need warrants to prove that the judgment is justified and correct. </a:t>
            </a:r>
          </a:p>
          <a:p>
            <a:pPr>
              <a:lnSpc>
                <a:spcPct val="150000"/>
              </a:lnSpc>
            </a:pPr>
            <a:r>
              <a:rPr lang="en-US" altLang="zh-CN" sz="1800" b="1"/>
              <a:t>Intentionality, Reasons, Preventability</a:t>
            </a:r>
          </a:p>
          <a:p>
            <a:pPr>
              <a:lnSpc>
                <a:spcPct val="150000"/>
              </a:lnSpc>
              <a:buFont typeface="Wingdings" panose="05000000000000000000" pitchFamily="2" charset="2"/>
              <a:buChar char="Ø"/>
            </a:pPr>
            <a:r>
              <a:rPr lang="en-US" altLang="zh-CN" sz="1800" b="1"/>
              <a:t>Cultural differences in morality definition</a:t>
            </a:r>
          </a:p>
          <a:p>
            <a:pPr lvl="1">
              <a:lnSpc>
                <a:spcPct val="150000"/>
              </a:lnSpc>
            </a:pPr>
            <a:r>
              <a:rPr lang="en-US" altLang="zh-CN" sz="1800"/>
              <a:t>Harmful: “Someone stuck a pin into a child’s palm”</a:t>
            </a:r>
          </a:p>
          <a:p>
            <a:pPr lvl="1">
              <a:lnSpc>
                <a:spcPct val="150000"/>
              </a:lnSpc>
            </a:pPr>
            <a:r>
              <a:rPr lang="en-US" altLang="zh-CN" sz="1800"/>
              <a:t>Budaode: “Someone didn't offer to help his mother carry her bags of groceries” </a:t>
            </a:r>
            <a:endParaRPr lang="en-US" altLang="zh-CN" sz="1800" dirty="0"/>
          </a:p>
        </p:txBody>
      </p:sp>
      <p:pic>
        <p:nvPicPr>
          <p:cNvPr id="3" name="图片 2">
            <a:extLst>
              <a:ext uri="{FF2B5EF4-FFF2-40B4-BE49-F238E27FC236}">
                <a16:creationId xmlns:a16="http://schemas.microsoft.com/office/drawing/2014/main" id="{4F6AEEF9-2556-6FDD-C438-5C482E55A1B0}"/>
              </a:ext>
            </a:extLst>
          </p:cNvPr>
          <p:cNvPicPr>
            <a:picLocks noChangeAspect="1"/>
          </p:cNvPicPr>
          <p:nvPr/>
        </p:nvPicPr>
        <p:blipFill>
          <a:blip r:embed="rId2"/>
          <a:stretch>
            <a:fillRect/>
          </a:stretch>
        </p:blipFill>
        <p:spPr>
          <a:xfrm>
            <a:off x="6773830" y="1453198"/>
            <a:ext cx="5274310" cy="2296160"/>
          </a:xfrm>
          <a:prstGeom prst="rect">
            <a:avLst/>
          </a:prstGeom>
        </p:spPr>
      </p:pic>
      <p:sp>
        <p:nvSpPr>
          <p:cNvPr id="4" name="文本框 3">
            <a:extLst>
              <a:ext uri="{FF2B5EF4-FFF2-40B4-BE49-F238E27FC236}">
                <a16:creationId xmlns:a16="http://schemas.microsoft.com/office/drawing/2014/main" id="{CB71AEB5-4483-40DE-F87E-A6A9A8EF58DA}"/>
              </a:ext>
            </a:extLst>
          </p:cNvPr>
          <p:cNvSpPr txBox="1"/>
          <p:nvPr/>
        </p:nvSpPr>
        <p:spPr>
          <a:xfrm>
            <a:off x="7912478" y="3872188"/>
            <a:ext cx="6094854" cy="320409"/>
          </a:xfrm>
          <a:prstGeom prst="rect">
            <a:avLst/>
          </a:prstGeom>
          <a:noFill/>
        </p:spPr>
        <p:txBody>
          <a:bodyPr wrap="square">
            <a:spAutoFit/>
          </a:bodyPr>
          <a:lstStyle/>
          <a:p>
            <a:pPr>
              <a:lnSpc>
                <a:spcPct val="150000"/>
              </a:lnSpc>
              <a:spcBef>
                <a:spcPts val="1200"/>
              </a:spcBef>
              <a:spcAft>
                <a:spcPts val="1200"/>
              </a:spcAft>
            </a:pP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Figure 1. The Path Model of Blame (Monroe &amp; Malle, 2018)</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pic>
        <p:nvPicPr>
          <p:cNvPr id="5" name="图片 4" descr="图示&#10;&#10;AI 生成的内容可能不正确。">
            <a:extLst>
              <a:ext uri="{FF2B5EF4-FFF2-40B4-BE49-F238E27FC236}">
                <a16:creationId xmlns:a16="http://schemas.microsoft.com/office/drawing/2014/main" id="{A30163A1-900A-FC2B-3539-670FAFCF700C}"/>
              </a:ext>
            </a:extLst>
          </p:cNvPr>
          <p:cNvPicPr>
            <a:picLocks noChangeAspect="1"/>
          </p:cNvPicPr>
          <p:nvPr/>
        </p:nvPicPr>
        <p:blipFill>
          <a:blip r:embed="rId3"/>
          <a:stretch>
            <a:fillRect/>
          </a:stretch>
        </p:blipFill>
        <p:spPr>
          <a:xfrm>
            <a:off x="7595520" y="4488179"/>
            <a:ext cx="3630930" cy="1833245"/>
          </a:xfrm>
          <a:prstGeom prst="rect">
            <a:avLst/>
          </a:prstGeom>
        </p:spPr>
      </p:pic>
      <p:sp>
        <p:nvSpPr>
          <p:cNvPr id="6" name="文本框 5">
            <a:extLst>
              <a:ext uri="{FF2B5EF4-FFF2-40B4-BE49-F238E27FC236}">
                <a16:creationId xmlns:a16="http://schemas.microsoft.com/office/drawing/2014/main" id="{B8203D3C-45A9-C0E7-FD7B-E1622950154A}"/>
              </a:ext>
            </a:extLst>
          </p:cNvPr>
          <p:cNvSpPr txBox="1"/>
          <p:nvPr/>
        </p:nvSpPr>
        <p:spPr>
          <a:xfrm>
            <a:off x="5995142" y="6374537"/>
            <a:ext cx="7002724" cy="320409"/>
          </a:xfrm>
          <a:prstGeom prst="rect">
            <a:avLst/>
          </a:prstGeom>
          <a:noFill/>
        </p:spPr>
        <p:txBody>
          <a:bodyPr wrap="square">
            <a:spAutoFit/>
          </a:bodyPr>
          <a:lstStyle/>
          <a:p>
            <a:pPr algn="ctr">
              <a:lnSpc>
                <a:spcPct val="150000"/>
              </a:lnSpc>
              <a:spcBef>
                <a:spcPts val="1200"/>
              </a:spcBef>
              <a:spcAft>
                <a:spcPts val="1200"/>
              </a:spcAft>
            </a:pP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Figure 2. Two-Channel Model (Murray et al., 2024)</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8" name="文本框 7">
            <a:extLst>
              <a:ext uri="{FF2B5EF4-FFF2-40B4-BE49-F238E27FC236}">
                <a16:creationId xmlns:a16="http://schemas.microsoft.com/office/drawing/2014/main" id="{04534D04-5AEE-8098-C620-4EADB83929A2}"/>
              </a:ext>
            </a:extLst>
          </p:cNvPr>
          <p:cNvSpPr txBox="1"/>
          <p:nvPr/>
        </p:nvSpPr>
        <p:spPr>
          <a:xfrm>
            <a:off x="660400" y="5983072"/>
            <a:ext cx="7002780" cy="646331"/>
          </a:xfrm>
          <a:prstGeom prst="rect">
            <a:avLst/>
          </a:prstGeom>
          <a:noFill/>
        </p:spPr>
        <p:txBody>
          <a:bodyPr wrap="square">
            <a:spAutoFit/>
          </a:bodyPr>
          <a:lstStyle/>
          <a:p>
            <a:r>
              <a:rPr lang="en-US" altLang="zh-CN" b="1" dirty="0"/>
              <a:t>Question 1: Are existing factors enough to explain the blame judgment across cultures? </a:t>
            </a:r>
            <a:endParaRPr lang="zh-CN" alt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862AD0F-4572-56DC-A218-E327BABEBB49}"/>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EE9FC56C-2C9F-2A42-B585-B4B3E6B13350}"/>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Conclusions and Discussion</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67A74409-C8E2-CE9C-602A-5CB432B9BDB7}"/>
              </a:ext>
            </a:extLst>
          </p:cNvPr>
          <p:cNvCxnSpPr>
            <a:cxnSpLocks/>
          </p:cNvCxnSpPr>
          <p:nvPr/>
        </p:nvCxnSpPr>
        <p:spPr>
          <a:xfrm>
            <a:off x="660400" y="958850"/>
            <a:ext cx="1014476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6E2D0EBD-EC5B-F8E0-CC30-F0EE4C076020}"/>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85E6CFE8-CE35-6919-28B7-40B3E41905D8}"/>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1BD96AFD-7F6F-F108-5E23-0AFC7E57953D}"/>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3" name="内容占位符 2">
            <a:extLst>
              <a:ext uri="{FF2B5EF4-FFF2-40B4-BE49-F238E27FC236}">
                <a16:creationId xmlns:a16="http://schemas.microsoft.com/office/drawing/2014/main" id="{897707FE-7F7E-A490-D5EA-4B7F52EA8CFE}"/>
              </a:ext>
            </a:extLst>
          </p:cNvPr>
          <p:cNvSpPr txBox="1">
            <a:spLocks/>
          </p:cNvSpPr>
          <p:nvPr/>
        </p:nvSpPr>
        <p:spPr>
          <a:xfrm>
            <a:off x="584200" y="1175576"/>
            <a:ext cx="105029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dirty="0"/>
              <a:t>Apology and moral judgment:</a:t>
            </a:r>
          </a:p>
          <a:p>
            <a:pPr lvl="1">
              <a:lnSpc>
                <a:spcPct val="150000"/>
              </a:lnSpc>
            </a:pPr>
            <a:r>
              <a:rPr lang="en-US" altLang="zh-CN" sz="1800" dirty="0"/>
              <a:t>Apology can </a:t>
            </a:r>
            <a:r>
              <a:rPr lang="en-US" altLang="zh-CN" sz="1800" b="1" dirty="0"/>
              <a:t>facilitate moral repair by rebuilding trust </a:t>
            </a:r>
            <a:r>
              <a:rPr lang="en-US" altLang="zh-CN" sz="1800" dirty="0"/>
              <a:t>(Yuan Bo, 2017). The trust-repairing effect of an apology will be even stronger if regret is expressed in the apology (Kox et al., 2021).</a:t>
            </a:r>
          </a:p>
          <a:p>
            <a:pPr lvl="1">
              <a:lnSpc>
                <a:spcPct val="150000"/>
              </a:lnSpc>
            </a:pPr>
            <a:r>
              <a:rPr lang="en-US" altLang="zh-CN" sz="1800" dirty="0"/>
              <a:t>Guilt and regret work as explicit signals suggesting that the offender has not thoroughly gone through such negative moral change and thus could </a:t>
            </a:r>
            <a:r>
              <a:rPr lang="en-US" altLang="zh-CN" sz="1800" b="1" dirty="0"/>
              <a:t>reduce the corruption and change the observer’s blame judgment </a:t>
            </a:r>
            <a:r>
              <a:rPr lang="en-US" altLang="zh-CN" sz="1800" dirty="0"/>
              <a:t>as a result (Anderson et al., 2024).</a:t>
            </a:r>
          </a:p>
          <a:p>
            <a:pPr>
              <a:lnSpc>
                <a:spcPct val="150000"/>
              </a:lnSpc>
            </a:pPr>
            <a:r>
              <a:rPr lang="en-US" altLang="zh-CN" sz="1800" dirty="0"/>
              <a:t>Cultural differences: </a:t>
            </a:r>
          </a:p>
          <a:p>
            <a:pPr lvl="1">
              <a:lnSpc>
                <a:spcPct val="150000"/>
              </a:lnSpc>
            </a:pPr>
            <a:r>
              <a:rPr lang="en-US" altLang="zh-CN" sz="1800" dirty="0"/>
              <a:t>Apology has a greater influence in repairing trust for Japanese than for Americans (Maddux et al., 2011).</a:t>
            </a:r>
          </a:p>
          <a:p>
            <a:pPr lvl="1">
              <a:lnSpc>
                <a:spcPct val="150000"/>
              </a:lnSpc>
            </a:pPr>
            <a:r>
              <a:rPr lang="en-US" altLang="zh-CN" sz="1800" dirty="0"/>
              <a:t>More collectivistic cultures like Japan rely more on apologies and excuses than Americans (</a:t>
            </a:r>
            <a:r>
              <a:rPr lang="en-US" altLang="zh-CN" sz="1800" dirty="0" err="1"/>
              <a:t>Itoi</a:t>
            </a:r>
            <a:r>
              <a:rPr lang="en-US" altLang="zh-CN" sz="1800" dirty="0"/>
              <a:t> et al., 1996)</a:t>
            </a:r>
            <a:endParaRPr lang="zh-CN" altLang="zh-CN" sz="1800" dirty="0"/>
          </a:p>
          <a:p>
            <a:pPr marL="0" indent="0">
              <a:lnSpc>
                <a:spcPct val="150000"/>
              </a:lnSpc>
              <a:buNone/>
            </a:pPr>
            <a:endParaRPr lang="en-US" altLang="zh-CN" sz="1800" dirty="0"/>
          </a:p>
        </p:txBody>
      </p:sp>
    </p:spTree>
    <p:extLst>
      <p:ext uri="{BB962C8B-B14F-4D97-AF65-F5344CB8AC3E}">
        <p14:creationId xmlns:p14="http://schemas.microsoft.com/office/powerpoint/2010/main" val="118184995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41797E-3D2E-AA62-02E9-059FBB1A18EB}"/>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ED3366C4-A84C-26E6-EE42-85030FB6906E}"/>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lang="en-US" altLang="zh-CN" sz="2800" b="1" dirty="0"/>
              <a:t>Implications and future directions</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DC234BBA-BC85-6BE3-F299-30E26D6D2928}"/>
              </a:ext>
            </a:extLst>
          </p:cNvPr>
          <p:cNvCxnSpPr>
            <a:cxnSpLocks/>
          </p:cNvCxnSpPr>
          <p:nvPr/>
        </p:nvCxnSpPr>
        <p:spPr>
          <a:xfrm>
            <a:off x="660400" y="958850"/>
            <a:ext cx="1014476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368770B7-50FD-E6DF-0E63-F20F118CD86A}"/>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4317F414-028D-F717-0828-65AAEDC91DB2}"/>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8C2DE7B5-D2F4-6624-3B5F-56B1C7FD23B6}"/>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3" name="内容占位符 2">
            <a:extLst>
              <a:ext uri="{FF2B5EF4-FFF2-40B4-BE49-F238E27FC236}">
                <a16:creationId xmlns:a16="http://schemas.microsoft.com/office/drawing/2014/main" id="{D1DAE6C7-BFE7-7C3E-E914-C92E5A1D7B60}"/>
              </a:ext>
            </a:extLst>
          </p:cNvPr>
          <p:cNvSpPr txBox="1">
            <a:spLocks/>
          </p:cNvSpPr>
          <p:nvPr/>
        </p:nvSpPr>
        <p:spPr>
          <a:xfrm>
            <a:off x="584200" y="1175576"/>
            <a:ext cx="10502900"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dirty="0"/>
              <a:t>Current study unveiled the cultural differences in how people assign their blame judgment, indicating the importance of considering culturally specific factors when applying the path model of blame.</a:t>
            </a:r>
          </a:p>
          <a:p>
            <a:pPr>
              <a:lnSpc>
                <a:spcPct val="150000"/>
              </a:lnSpc>
            </a:pPr>
            <a:r>
              <a:rPr lang="en-US" altLang="zh-CN" sz="1800" dirty="0"/>
              <a:t>Current study only used DeepSeek as AI participants. Future research will include not only more Chinese-oriented LLMs like DeepSeek but also will use other LLMs with potential cultural orientations like GPT, </a:t>
            </a:r>
            <a:r>
              <a:rPr lang="en-US" altLang="zh-CN" sz="1800" dirty="0" err="1"/>
              <a:t>GigaChat</a:t>
            </a:r>
            <a:r>
              <a:rPr lang="en-US" altLang="zh-CN" sz="1800" dirty="0"/>
              <a:t> etc. Besides, the sample size is limited in current study. In future studies, we will consider create more samples to better understand the blame mechanism and its cultural differences in LLM.</a:t>
            </a:r>
          </a:p>
          <a:p>
            <a:pPr marL="0" indent="0">
              <a:lnSpc>
                <a:spcPct val="150000"/>
              </a:lnSpc>
              <a:buNone/>
            </a:pPr>
            <a:endParaRPr lang="en-US" altLang="zh-CN" sz="1800" dirty="0"/>
          </a:p>
        </p:txBody>
      </p:sp>
    </p:spTree>
    <p:extLst>
      <p:ext uri="{BB962C8B-B14F-4D97-AF65-F5344CB8AC3E}">
        <p14:creationId xmlns:p14="http://schemas.microsoft.com/office/powerpoint/2010/main" val="163559336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p:cNvPicPr>
            <a:picLocks noChangeAspect="1"/>
          </p:cNvPicPr>
          <p:nvPr/>
        </p:nvPicPr>
        <p:blipFill>
          <a:blip r:embed="rId3">
            <a:alphaModFix/>
          </a:blip>
          <a:srcRect/>
          <a:stretch>
            <a:fillRect/>
          </a:stretch>
        </p:blipFill>
        <p:spPr>
          <a:xfrm>
            <a:off x="7052666" y="1392222"/>
            <a:ext cx="5139334" cy="5469064"/>
          </a:xfrm>
          <a:custGeom>
            <a:avLst/>
            <a:gdLst/>
            <a:ahLst/>
            <a:cxnLst/>
            <a:rect l="l" t="t" r="r" b="b"/>
            <a:pathLst>
              <a:path w="5139334" h="5469064">
                <a:moveTo>
                  <a:pt x="1882397" y="0"/>
                </a:moveTo>
                <a:lnTo>
                  <a:pt x="1904485" y="0"/>
                </a:lnTo>
                <a:lnTo>
                  <a:pt x="5139334" y="1709409"/>
                </a:lnTo>
                <a:lnTo>
                  <a:pt x="5139334" y="5469064"/>
                </a:lnTo>
                <a:lnTo>
                  <a:pt x="3608484" y="5469064"/>
                </a:lnTo>
                <a:lnTo>
                  <a:pt x="0" y="3562212"/>
                </a:lnTo>
                <a:close/>
              </a:path>
            </a:pathLst>
          </a:custGeom>
          <a:noFill/>
          <a:ln>
            <a:noFill/>
          </a:ln>
        </p:spPr>
      </p:pic>
      <p:pic>
        <p:nvPicPr>
          <p:cNvPr id="3" name="图片"/>
          <p:cNvPicPr>
            <a:picLocks noChangeAspect="1"/>
          </p:cNvPicPr>
          <p:nvPr/>
        </p:nvPicPr>
        <p:blipFill>
          <a:blip r:embed="rId4">
            <a:alphaModFix/>
          </a:blip>
          <a:srcRect/>
          <a:stretch>
            <a:fillRect/>
          </a:stretch>
        </p:blipFill>
        <p:spPr>
          <a:xfrm>
            <a:off x="6072000" y="5148662"/>
            <a:ext cx="4145946" cy="1712624"/>
          </a:xfrm>
          <a:custGeom>
            <a:avLst/>
            <a:gdLst/>
            <a:ahLst/>
            <a:cxnLst/>
            <a:rect l="l" t="t" r="r" b="b"/>
            <a:pathLst>
              <a:path w="4145946" h="1712624">
                <a:moveTo>
                  <a:pt x="905011" y="0"/>
                </a:moveTo>
                <a:lnTo>
                  <a:pt x="4145946" y="1712624"/>
                </a:lnTo>
                <a:lnTo>
                  <a:pt x="0" y="1712624"/>
                </a:lnTo>
                <a:close/>
              </a:path>
            </a:pathLst>
          </a:custGeom>
          <a:noFill/>
          <a:ln>
            <a:noFill/>
          </a:ln>
        </p:spPr>
      </p:pic>
      <p:sp>
        <p:nvSpPr>
          <p:cNvPr id="4" name="标题 1"/>
          <p:cNvSpPr txBox="1"/>
          <p:nvPr/>
        </p:nvSpPr>
        <p:spPr>
          <a:xfrm rot="1671213">
            <a:off x="6312164" y="5892767"/>
            <a:ext cx="3665616" cy="1937041"/>
          </a:xfrm>
          <a:custGeom>
            <a:avLst/>
            <a:gdLst>
              <a:gd name="connsiteX0" fmla="*/ 0 w 3931855"/>
              <a:gd name="connsiteY0" fmla="*/ 0 h 2077731"/>
              <a:gd name="connsiteX1" fmla="*/ 3931855 w 3931855"/>
              <a:gd name="connsiteY1" fmla="*/ 0 h 2077731"/>
              <a:gd name="connsiteX2" fmla="*/ 0 w 3931855"/>
              <a:gd name="connsiteY2" fmla="*/ 2077731 h 2077731"/>
            </a:gdLst>
            <a:ahLst/>
            <a:cxnLst/>
            <a:rect l="l" t="t" r="r" b="b"/>
            <a:pathLst>
              <a:path w="3931855" h="2077731">
                <a:moveTo>
                  <a:pt x="0" y="0"/>
                </a:moveTo>
                <a:lnTo>
                  <a:pt x="3931855" y="0"/>
                </a:lnTo>
                <a:lnTo>
                  <a:pt x="0" y="2077731"/>
                </a:lnTo>
                <a:close/>
              </a:path>
            </a:pathLst>
          </a:custGeom>
          <a:solidFill>
            <a:schemeClr val="accent1">
              <a:alpha val="80000"/>
            </a:schemeClr>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rot="1671213">
            <a:off x="7634681" y="-840471"/>
            <a:ext cx="5400000" cy="2230654"/>
          </a:xfrm>
          <a:custGeom>
            <a:avLst/>
            <a:gdLst>
              <a:gd name="connsiteX0" fmla="*/ 0 w 5567066"/>
              <a:gd name="connsiteY0" fmla="*/ 2299666 h 2299666"/>
              <a:gd name="connsiteX1" fmla="*/ 4351841 w 5567066"/>
              <a:gd name="connsiteY1" fmla="*/ 0 h 2299666"/>
              <a:gd name="connsiteX2" fmla="*/ 5567066 w 5567066"/>
              <a:gd name="connsiteY2" fmla="*/ 2299666 h 2299666"/>
            </a:gdLst>
            <a:ahLst/>
            <a:cxnLst/>
            <a:rect l="l" t="t" r="r" b="b"/>
            <a:pathLst>
              <a:path w="5567066" h="2299666">
                <a:moveTo>
                  <a:pt x="0" y="2299666"/>
                </a:moveTo>
                <a:lnTo>
                  <a:pt x="4351841" y="0"/>
                </a:lnTo>
                <a:lnTo>
                  <a:pt x="5567066" y="2299666"/>
                </a:lnTo>
                <a:close/>
              </a:path>
            </a:pathLst>
          </a:custGeom>
          <a:solidFill>
            <a:schemeClr val="accent2"/>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rot="1671213">
            <a:off x="-360211" y="-357613"/>
            <a:ext cx="956600" cy="2315751"/>
          </a:xfrm>
          <a:custGeom>
            <a:avLst/>
            <a:gdLst>
              <a:gd name="connsiteX0" fmla="*/ 0 w 956600"/>
              <a:gd name="connsiteY0" fmla="*/ 505501 h 2315751"/>
              <a:gd name="connsiteX1" fmla="*/ 956600 w 956600"/>
              <a:gd name="connsiteY1" fmla="*/ 0 h 2315751"/>
              <a:gd name="connsiteX2" fmla="*/ 956600 w 956600"/>
              <a:gd name="connsiteY2" fmla="*/ 2315751 h 2315751"/>
            </a:gdLst>
            <a:ahLst/>
            <a:cxnLst/>
            <a:rect l="l" t="t" r="r" b="b"/>
            <a:pathLst>
              <a:path w="956600" h="2315751">
                <a:moveTo>
                  <a:pt x="0" y="505501"/>
                </a:moveTo>
                <a:lnTo>
                  <a:pt x="956600" y="0"/>
                </a:lnTo>
                <a:lnTo>
                  <a:pt x="956600" y="2315751"/>
                </a:lnTo>
                <a:close/>
              </a:path>
            </a:pathLst>
          </a:custGeom>
          <a:solidFill>
            <a:schemeClr val="accent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p:cNvSpPr txBox="1"/>
          <p:nvPr/>
        </p:nvSpPr>
        <p:spPr>
          <a:xfrm>
            <a:off x="196271" y="6601598"/>
            <a:ext cx="99263" cy="99263"/>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364876" y="6601598"/>
            <a:ext cx="99263" cy="99263"/>
          </a:xfrm>
          <a:prstGeom prst="ellips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p:cNvSpPr txBox="1"/>
          <p:nvPr/>
        </p:nvSpPr>
        <p:spPr>
          <a:xfrm>
            <a:off x="533482" y="6601598"/>
            <a:ext cx="99263" cy="99263"/>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7" name="标题 1"/>
          <p:cNvSpPr txBox="1"/>
          <p:nvPr/>
        </p:nvSpPr>
        <p:spPr>
          <a:xfrm>
            <a:off x="613964" y="1371600"/>
            <a:ext cx="6383736" cy="3480254"/>
          </a:xfrm>
          <a:prstGeom prst="rect">
            <a:avLst/>
          </a:prstGeom>
          <a:noFill/>
          <a:ln>
            <a:noFill/>
          </a:ln>
        </p:spPr>
        <p:txBody>
          <a:bodyPr vert="horz" wrap="square" lIns="0" tIns="0" rIns="0" bIns="0" rtlCol="0" anchor="ctr"/>
          <a:lstStyle/>
          <a:p>
            <a:pPr algn="l">
              <a:lnSpc>
                <a:spcPct val="130000"/>
              </a:lnSpc>
            </a:pPr>
            <a:r>
              <a:rPr lang="en-US" altLang="zh-CN" sz="5400" b="1" dirty="0"/>
              <a:t>Thank You!</a:t>
            </a:r>
            <a:endParaRPr lang="zh-CN" altLang="en-US" sz="5400" b="1" dirty="0"/>
          </a:p>
        </p:txBody>
      </p:sp>
      <p:grpSp>
        <p:nvGrpSpPr>
          <p:cNvPr id="20" name="组合 19">
            <a:extLst>
              <a:ext uri="{FF2B5EF4-FFF2-40B4-BE49-F238E27FC236}">
                <a16:creationId xmlns:a16="http://schemas.microsoft.com/office/drawing/2014/main" id="{B07EFE22-A7B3-546B-B574-56F34019FBE0}"/>
              </a:ext>
            </a:extLst>
          </p:cNvPr>
          <p:cNvGrpSpPr/>
          <p:nvPr/>
        </p:nvGrpSpPr>
        <p:grpSpPr>
          <a:xfrm>
            <a:off x="1571756" y="108727"/>
            <a:ext cx="5646553" cy="902563"/>
            <a:chOff x="1571756" y="108727"/>
            <a:chExt cx="5646553" cy="902563"/>
          </a:xfrm>
        </p:grpSpPr>
        <p:sp>
          <p:nvSpPr>
            <p:cNvPr id="21" name="Freeform 16">
              <a:extLst>
                <a:ext uri="{FF2B5EF4-FFF2-40B4-BE49-F238E27FC236}">
                  <a16:creationId xmlns:a16="http://schemas.microsoft.com/office/drawing/2014/main" id="{FFF6D601-CAA1-4A81-40CB-8BE2F735C336}"/>
                </a:ext>
              </a:extLst>
            </p:cNvPr>
            <p:cNvSpPr/>
            <p:nvPr/>
          </p:nvSpPr>
          <p:spPr>
            <a:xfrm>
              <a:off x="4209218" y="108728"/>
              <a:ext cx="3009091" cy="902562"/>
            </a:xfrm>
            <a:custGeom>
              <a:avLst/>
              <a:gdLst/>
              <a:ahLst/>
              <a:cxnLst/>
              <a:rect l="l" t="t" r="r" b="b"/>
              <a:pathLst>
                <a:path w="5473454" h="1594210">
                  <a:moveTo>
                    <a:pt x="0" y="0"/>
                  </a:moveTo>
                  <a:lnTo>
                    <a:pt x="5473454" y="0"/>
                  </a:lnTo>
                  <a:lnTo>
                    <a:pt x="5473454" y="1594210"/>
                  </a:lnTo>
                  <a:lnTo>
                    <a:pt x="0" y="1594210"/>
                  </a:lnTo>
                  <a:lnTo>
                    <a:pt x="0" y="0"/>
                  </a:lnTo>
                  <a:close/>
                </a:path>
              </a:pathLst>
            </a:custGeom>
            <a:blipFill>
              <a:blip r:embed="rId5"/>
              <a:stretch>
                <a:fillRect/>
              </a:stretch>
            </a:blipFill>
          </p:spPr>
          <p:txBody>
            <a:bodyPr/>
            <a:lstStyle/>
            <a:p>
              <a:endParaRPr lang="zh-CN" altLang="en-US"/>
            </a:p>
          </p:txBody>
        </p:sp>
        <p:pic>
          <p:nvPicPr>
            <p:cNvPr id="22" name="图片 21">
              <a:extLst>
                <a:ext uri="{FF2B5EF4-FFF2-40B4-BE49-F238E27FC236}">
                  <a16:creationId xmlns:a16="http://schemas.microsoft.com/office/drawing/2014/main" id="{FF12328B-259E-95D8-7F7A-9ADCBFFF5FAA}"/>
                </a:ext>
              </a:extLst>
            </p:cNvPr>
            <p:cNvPicPr>
              <a:picLocks noChangeAspect="1"/>
            </p:cNvPicPr>
            <p:nvPr/>
          </p:nvPicPr>
          <p:blipFill>
            <a:blip r:embed="rId6"/>
            <a:stretch>
              <a:fillRect/>
            </a:stretch>
          </p:blipFill>
          <p:spPr>
            <a:xfrm>
              <a:off x="1571756" y="108727"/>
              <a:ext cx="2363697" cy="761100"/>
            </a:xfrm>
            <a:prstGeom prst="rect">
              <a:avLst/>
            </a:prstGeom>
          </p:spPr>
        </p:pic>
      </p:gr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EE3B35-C7B6-1558-BA96-771B3FF0B21E}"/>
            </a:ext>
          </a:extLst>
        </p:cNvPr>
        <p:cNvGrpSpPr/>
        <p:nvPr/>
      </p:nvGrpSpPr>
      <p:grpSpPr>
        <a:xfrm>
          <a:off x="0" y="0"/>
          <a:ext cx="0" cy="0"/>
          <a:chOff x="0" y="0"/>
          <a:chExt cx="0" cy="0"/>
        </a:xfrm>
      </p:grpSpPr>
      <p:pic>
        <p:nvPicPr>
          <p:cNvPr id="2" name="图片">
            <a:extLst>
              <a:ext uri="{FF2B5EF4-FFF2-40B4-BE49-F238E27FC236}">
                <a16:creationId xmlns:a16="http://schemas.microsoft.com/office/drawing/2014/main" id="{63ABFB4D-38D7-A545-0312-2C0F99492128}"/>
              </a:ext>
            </a:extLst>
          </p:cNvPr>
          <p:cNvPicPr>
            <a:picLocks noChangeAspect="1"/>
          </p:cNvPicPr>
          <p:nvPr/>
        </p:nvPicPr>
        <p:blipFill>
          <a:blip r:embed="rId3">
            <a:alphaModFix/>
          </a:blip>
          <a:srcRect/>
          <a:stretch>
            <a:fillRect/>
          </a:stretch>
        </p:blipFill>
        <p:spPr>
          <a:xfrm>
            <a:off x="7052666" y="1392222"/>
            <a:ext cx="5139334" cy="5469064"/>
          </a:xfrm>
          <a:custGeom>
            <a:avLst/>
            <a:gdLst/>
            <a:ahLst/>
            <a:cxnLst/>
            <a:rect l="l" t="t" r="r" b="b"/>
            <a:pathLst>
              <a:path w="5139334" h="5469064">
                <a:moveTo>
                  <a:pt x="1882397" y="0"/>
                </a:moveTo>
                <a:lnTo>
                  <a:pt x="1904485" y="0"/>
                </a:lnTo>
                <a:lnTo>
                  <a:pt x="5139334" y="1709409"/>
                </a:lnTo>
                <a:lnTo>
                  <a:pt x="5139334" y="5469064"/>
                </a:lnTo>
                <a:lnTo>
                  <a:pt x="3608484" y="5469064"/>
                </a:lnTo>
                <a:lnTo>
                  <a:pt x="0" y="3562212"/>
                </a:lnTo>
                <a:close/>
              </a:path>
            </a:pathLst>
          </a:custGeom>
          <a:noFill/>
          <a:ln>
            <a:noFill/>
          </a:ln>
        </p:spPr>
      </p:pic>
      <p:pic>
        <p:nvPicPr>
          <p:cNvPr id="3" name="图片">
            <a:extLst>
              <a:ext uri="{FF2B5EF4-FFF2-40B4-BE49-F238E27FC236}">
                <a16:creationId xmlns:a16="http://schemas.microsoft.com/office/drawing/2014/main" id="{49EEEEE7-6983-F91D-612E-9A64EEAFAF91}"/>
              </a:ext>
            </a:extLst>
          </p:cNvPr>
          <p:cNvPicPr>
            <a:picLocks noChangeAspect="1"/>
          </p:cNvPicPr>
          <p:nvPr/>
        </p:nvPicPr>
        <p:blipFill>
          <a:blip r:embed="rId4">
            <a:alphaModFix/>
          </a:blip>
          <a:srcRect/>
          <a:stretch>
            <a:fillRect/>
          </a:stretch>
        </p:blipFill>
        <p:spPr>
          <a:xfrm>
            <a:off x="6072000" y="5148662"/>
            <a:ext cx="4145946" cy="1712624"/>
          </a:xfrm>
          <a:custGeom>
            <a:avLst/>
            <a:gdLst/>
            <a:ahLst/>
            <a:cxnLst/>
            <a:rect l="l" t="t" r="r" b="b"/>
            <a:pathLst>
              <a:path w="4145946" h="1712624">
                <a:moveTo>
                  <a:pt x="905011" y="0"/>
                </a:moveTo>
                <a:lnTo>
                  <a:pt x="4145946" y="1712624"/>
                </a:lnTo>
                <a:lnTo>
                  <a:pt x="0" y="1712624"/>
                </a:lnTo>
                <a:close/>
              </a:path>
            </a:pathLst>
          </a:custGeom>
          <a:noFill/>
          <a:ln>
            <a:noFill/>
          </a:ln>
        </p:spPr>
      </p:pic>
      <p:sp>
        <p:nvSpPr>
          <p:cNvPr id="4" name="标题 1">
            <a:extLst>
              <a:ext uri="{FF2B5EF4-FFF2-40B4-BE49-F238E27FC236}">
                <a16:creationId xmlns:a16="http://schemas.microsoft.com/office/drawing/2014/main" id="{56DA4631-63B1-6FE1-9796-3066F02E09E7}"/>
              </a:ext>
            </a:extLst>
          </p:cNvPr>
          <p:cNvSpPr txBox="1"/>
          <p:nvPr/>
        </p:nvSpPr>
        <p:spPr>
          <a:xfrm rot="1671213">
            <a:off x="6312164" y="5892767"/>
            <a:ext cx="3665616" cy="1937041"/>
          </a:xfrm>
          <a:custGeom>
            <a:avLst/>
            <a:gdLst>
              <a:gd name="connsiteX0" fmla="*/ 0 w 3931855"/>
              <a:gd name="connsiteY0" fmla="*/ 0 h 2077731"/>
              <a:gd name="connsiteX1" fmla="*/ 3931855 w 3931855"/>
              <a:gd name="connsiteY1" fmla="*/ 0 h 2077731"/>
              <a:gd name="connsiteX2" fmla="*/ 0 w 3931855"/>
              <a:gd name="connsiteY2" fmla="*/ 2077731 h 2077731"/>
            </a:gdLst>
            <a:ahLst/>
            <a:cxnLst/>
            <a:rect l="l" t="t" r="r" b="b"/>
            <a:pathLst>
              <a:path w="3931855" h="2077731">
                <a:moveTo>
                  <a:pt x="0" y="0"/>
                </a:moveTo>
                <a:lnTo>
                  <a:pt x="3931855" y="0"/>
                </a:lnTo>
                <a:lnTo>
                  <a:pt x="0" y="2077731"/>
                </a:lnTo>
                <a:close/>
              </a:path>
            </a:pathLst>
          </a:custGeom>
          <a:solidFill>
            <a:schemeClr val="accent1">
              <a:alpha val="80000"/>
            </a:schemeClr>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5" name="标题 1">
            <a:extLst>
              <a:ext uri="{FF2B5EF4-FFF2-40B4-BE49-F238E27FC236}">
                <a16:creationId xmlns:a16="http://schemas.microsoft.com/office/drawing/2014/main" id="{BE34151A-9FE8-5FBB-56B8-E16E7338AD8E}"/>
              </a:ext>
            </a:extLst>
          </p:cNvPr>
          <p:cNvSpPr txBox="1"/>
          <p:nvPr/>
        </p:nvSpPr>
        <p:spPr>
          <a:xfrm rot="1671213">
            <a:off x="7634681" y="-840471"/>
            <a:ext cx="5400000" cy="2230654"/>
          </a:xfrm>
          <a:custGeom>
            <a:avLst/>
            <a:gdLst>
              <a:gd name="connsiteX0" fmla="*/ 0 w 5567066"/>
              <a:gd name="connsiteY0" fmla="*/ 2299666 h 2299666"/>
              <a:gd name="connsiteX1" fmla="*/ 4351841 w 5567066"/>
              <a:gd name="connsiteY1" fmla="*/ 0 h 2299666"/>
              <a:gd name="connsiteX2" fmla="*/ 5567066 w 5567066"/>
              <a:gd name="connsiteY2" fmla="*/ 2299666 h 2299666"/>
            </a:gdLst>
            <a:ahLst/>
            <a:cxnLst/>
            <a:rect l="l" t="t" r="r" b="b"/>
            <a:pathLst>
              <a:path w="5567066" h="2299666">
                <a:moveTo>
                  <a:pt x="0" y="2299666"/>
                </a:moveTo>
                <a:lnTo>
                  <a:pt x="4351841" y="0"/>
                </a:lnTo>
                <a:lnTo>
                  <a:pt x="5567066" y="2299666"/>
                </a:lnTo>
                <a:close/>
              </a:path>
            </a:pathLst>
          </a:custGeom>
          <a:solidFill>
            <a:schemeClr val="accent2"/>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a:extLst>
              <a:ext uri="{FF2B5EF4-FFF2-40B4-BE49-F238E27FC236}">
                <a16:creationId xmlns:a16="http://schemas.microsoft.com/office/drawing/2014/main" id="{2F7EFE10-8474-EA3B-4830-AE0851131B54}"/>
              </a:ext>
            </a:extLst>
          </p:cNvPr>
          <p:cNvSpPr txBox="1"/>
          <p:nvPr/>
        </p:nvSpPr>
        <p:spPr>
          <a:xfrm rot="1671213">
            <a:off x="-360211" y="-357613"/>
            <a:ext cx="956600" cy="2315751"/>
          </a:xfrm>
          <a:custGeom>
            <a:avLst/>
            <a:gdLst>
              <a:gd name="connsiteX0" fmla="*/ 0 w 956600"/>
              <a:gd name="connsiteY0" fmla="*/ 505501 h 2315751"/>
              <a:gd name="connsiteX1" fmla="*/ 956600 w 956600"/>
              <a:gd name="connsiteY1" fmla="*/ 0 h 2315751"/>
              <a:gd name="connsiteX2" fmla="*/ 956600 w 956600"/>
              <a:gd name="connsiteY2" fmla="*/ 2315751 h 2315751"/>
            </a:gdLst>
            <a:ahLst/>
            <a:cxnLst/>
            <a:rect l="l" t="t" r="r" b="b"/>
            <a:pathLst>
              <a:path w="956600" h="2315751">
                <a:moveTo>
                  <a:pt x="0" y="505501"/>
                </a:moveTo>
                <a:lnTo>
                  <a:pt x="956600" y="0"/>
                </a:lnTo>
                <a:lnTo>
                  <a:pt x="956600" y="2315751"/>
                </a:lnTo>
                <a:close/>
              </a:path>
            </a:pathLst>
          </a:custGeom>
          <a:solidFill>
            <a:schemeClr val="accent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1" name="标题 1">
            <a:extLst>
              <a:ext uri="{FF2B5EF4-FFF2-40B4-BE49-F238E27FC236}">
                <a16:creationId xmlns:a16="http://schemas.microsoft.com/office/drawing/2014/main" id="{0C1F88F7-EC3E-367C-3F25-814FA9F5F384}"/>
              </a:ext>
            </a:extLst>
          </p:cNvPr>
          <p:cNvSpPr txBox="1"/>
          <p:nvPr/>
        </p:nvSpPr>
        <p:spPr>
          <a:xfrm>
            <a:off x="196271" y="6601598"/>
            <a:ext cx="99263" cy="99263"/>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2" name="标题 1">
            <a:extLst>
              <a:ext uri="{FF2B5EF4-FFF2-40B4-BE49-F238E27FC236}">
                <a16:creationId xmlns:a16="http://schemas.microsoft.com/office/drawing/2014/main" id="{A37DAC05-F024-E905-68DD-496AB0660D3F}"/>
              </a:ext>
            </a:extLst>
          </p:cNvPr>
          <p:cNvSpPr txBox="1"/>
          <p:nvPr/>
        </p:nvSpPr>
        <p:spPr>
          <a:xfrm>
            <a:off x="364876" y="6601598"/>
            <a:ext cx="99263" cy="99263"/>
          </a:xfrm>
          <a:prstGeom prst="ellips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13" name="标题 1">
            <a:extLst>
              <a:ext uri="{FF2B5EF4-FFF2-40B4-BE49-F238E27FC236}">
                <a16:creationId xmlns:a16="http://schemas.microsoft.com/office/drawing/2014/main" id="{D7C8AE1F-7200-350D-B86F-77EB457D7414}"/>
              </a:ext>
            </a:extLst>
          </p:cNvPr>
          <p:cNvSpPr txBox="1"/>
          <p:nvPr/>
        </p:nvSpPr>
        <p:spPr>
          <a:xfrm>
            <a:off x="533482" y="6601598"/>
            <a:ext cx="99263" cy="99263"/>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sp>
        <p:nvSpPr>
          <p:cNvPr id="17" name="标题 1">
            <a:extLst>
              <a:ext uri="{FF2B5EF4-FFF2-40B4-BE49-F238E27FC236}">
                <a16:creationId xmlns:a16="http://schemas.microsoft.com/office/drawing/2014/main" id="{09A1F9C3-5D7F-A249-DEF5-EAA1B31C39F8}"/>
              </a:ext>
            </a:extLst>
          </p:cNvPr>
          <p:cNvSpPr txBox="1"/>
          <p:nvPr/>
        </p:nvSpPr>
        <p:spPr>
          <a:xfrm>
            <a:off x="613964" y="1371600"/>
            <a:ext cx="6383736" cy="3480254"/>
          </a:xfrm>
          <a:prstGeom prst="rect">
            <a:avLst/>
          </a:prstGeom>
          <a:noFill/>
          <a:ln>
            <a:noFill/>
          </a:ln>
        </p:spPr>
        <p:txBody>
          <a:bodyPr vert="horz" wrap="square" lIns="0" tIns="0" rIns="0" bIns="0" rtlCol="0" anchor="ctr"/>
          <a:lstStyle/>
          <a:p>
            <a:pPr algn="l">
              <a:lnSpc>
                <a:spcPct val="130000"/>
              </a:lnSpc>
            </a:pPr>
            <a:r>
              <a:rPr lang="en-US" altLang="zh-CN" sz="5400" b="1" dirty="0"/>
              <a:t>Q &amp; A</a:t>
            </a:r>
            <a:endParaRPr lang="zh-CN" altLang="en-US" sz="5400" b="1" dirty="0"/>
          </a:p>
        </p:txBody>
      </p:sp>
      <p:grpSp>
        <p:nvGrpSpPr>
          <p:cNvPr id="20" name="组合 19">
            <a:extLst>
              <a:ext uri="{FF2B5EF4-FFF2-40B4-BE49-F238E27FC236}">
                <a16:creationId xmlns:a16="http://schemas.microsoft.com/office/drawing/2014/main" id="{B1D34B32-A651-DD4D-F8DB-91F515D13376}"/>
              </a:ext>
            </a:extLst>
          </p:cNvPr>
          <p:cNvGrpSpPr/>
          <p:nvPr/>
        </p:nvGrpSpPr>
        <p:grpSpPr>
          <a:xfrm>
            <a:off x="1571756" y="108727"/>
            <a:ext cx="5646553" cy="902563"/>
            <a:chOff x="1571756" y="108727"/>
            <a:chExt cx="5646553" cy="902563"/>
          </a:xfrm>
        </p:grpSpPr>
        <p:sp>
          <p:nvSpPr>
            <p:cNvPr id="21" name="Freeform 16">
              <a:extLst>
                <a:ext uri="{FF2B5EF4-FFF2-40B4-BE49-F238E27FC236}">
                  <a16:creationId xmlns:a16="http://schemas.microsoft.com/office/drawing/2014/main" id="{27CBB75B-F0FE-7034-10D8-27E9DC8724F9}"/>
                </a:ext>
              </a:extLst>
            </p:cNvPr>
            <p:cNvSpPr/>
            <p:nvPr/>
          </p:nvSpPr>
          <p:spPr>
            <a:xfrm>
              <a:off x="4209218" y="108728"/>
              <a:ext cx="3009091" cy="902562"/>
            </a:xfrm>
            <a:custGeom>
              <a:avLst/>
              <a:gdLst/>
              <a:ahLst/>
              <a:cxnLst/>
              <a:rect l="l" t="t" r="r" b="b"/>
              <a:pathLst>
                <a:path w="5473454" h="1594210">
                  <a:moveTo>
                    <a:pt x="0" y="0"/>
                  </a:moveTo>
                  <a:lnTo>
                    <a:pt x="5473454" y="0"/>
                  </a:lnTo>
                  <a:lnTo>
                    <a:pt x="5473454" y="1594210"/>
                  </a:lnTo>
                  <a:lnTo>
                    <a:pt x="0" y="1594210"/>
                  </a:lnTo>
                  <a:lnTo>
                    <a:pt x="0" y="0"/>
                  </a:lnTo>
                  <a:close/>
                </a:path>
              </a:pathLst>
            </a:custGeom>
            <a:blipFill>
              <a:blip r:embed="rId5"/>
              <a:stretch>
                <a:fillRect/>
              </a:stretch>
            </a:blipFill>
          </p:spPr>
          <p:txBody>
            <a:bodyPr/>
            <a:lstStyle/>
            <a:p>
              <a:endParaRPr lang="zh-CN" altLang="en-US"/>
            </a:p>
          </p:txBody>
        </p:sp>
        <p:pic>
          <p:nvPicPr>
            <p:cNvPr id="22" name="图片 21">
              <a:extLst>
                <a:ext uri="{FF2B5EF4-FFF2-40B4-BE49-F238E27FC236}">
                  <a16:creationId xmlns:a16="http://schemas.microsoft.com/office/drawing/2014/main" id="{F577E94D-1EBC-4BAF-8403-06480905A5EB}"/>
                </a:ext>
              </a:extLst>
            </p:cNvPr>
            <p:cNvPicPr>
              <a:picLocks noChangeAspect="1"/>
            </p:cNvPicPr>
            <p:nvPr/>
          </p:nvPicPr>
          <p:blipFill>
            <a:blip r:embed="rId6"/>
            <a:stretch>
              <a:fillRect/>
            </a:stretch>
          </p:blipFill>
          <p:spPr>
            <a:xfrm>
              <a:off x="1571756" y="108727"/>
              <a:ext cx="2363697" cy="761100"/>
            </a:xfrm>
            <a:prstGeom prst="rect">
              <a:avLst/>
            </a:prstGeom>
          </p:spPr>
        </p:pic>
      </p:grpSp>
    </p:spTree>
    <p:extLst>
      <p:ext uri="{BB962C8B-B14F-4D97-AF65-F5344CB8AC3E}">
        <p14:creationId xmlns:p14="http://schemas.microsoft.com/office/powerpoint/2010/main" val="158975832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81030C1-1F42-FE45-4377-796E38DF9C63}"/>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2541F320-C8B9-5F7A-07C7-7552A1E135CC}"/>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New factors?</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AB782145-9D9D-C397-C796-2024AAE4D40B}"/>
              </a:ext>
            </a:extLst>
          </p:cNvPr>
          <p:cNvCxnSpPr/>
          <p:nvPr/>
        </p:nvCxnSpPr>
        <p:spPr>
          <a:xfrm>
            <a:off x="660400" y="958850"/>
            <a:ext cx="1146175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7A0E48B3-AD48-7867-6569-390B4D8EEF3A}"/>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7141DD35-C98C-26C8-656D-036E70A1811A}"/>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CA9C1406-A097-1A4A-12D9-F813F0A932C5}"/>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7" name="内容占位符 2">
            <a:extLst>
              <a:ext uri="{FF2B5EF4-FFF2-40B4-BE49-F238E27FC236}">
                <a16:creationId xmlns:a16="http://schemas.microsoft.com/office/drawing/2014/main" id="{B0B63091-B2E1-C0EF-E845-AD58678679E9}"/>
              </a:ext>
            </a:extLst>
          </p:cNvPr>
          <p:cNvSpPr txBox="1">
            <a:spLocks/>
          </p:cNvSpPr>
          <p:nvPr/>
        </p:nvSpPr>
        <p:spPr>
          <a:xfrm>
            <a:off x="660400" y="1315711"/>
            <a:ext cx="6366997" cy="4351338"/>
          </a:xfrm>
          <a:prstGeom prst="rect">
            <a:avLst/>
          </a:prstGeom>
        </p:spPr>
        <p:txBody>
          <a:bodyP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nSpc>
                <a:spcPct val="150000"/>
              </a:lnSpc>
            </a:pPr>
            <a:r>
              <a:rPr lang="en-US" altLang="zh-CN" sz="1800" dirty="0"/>
              <a:t>After violating norms, people will create statements to explain the unexpected or unwanted behaviors, which are called </a:t>
            </a:r>
            <a:r>
              <a:rPr lang="en-US" altLang="zh-CN" sz="1800" b="1" dirty="0"/>
              <a:t>accounts</a:t>
            </a:r>
            <a:r>
              <a:rPr lang="en-US" altLang="zh-CN" sz="1800" dirty="0"/>
              <a:t> (Gill, 2000). </a:t>
            </a:r>
          </a:p>
          <a:p>
            <a:pPr>
              <a:lnSpc>
                <a:spcPct val="150000"/>
              </a:lnSpc>
            </a:pPr>
            <a:r>
              <a:rPr lang="en-US" altLang="zh-CN" sz="1800" dirty="0"/>
              <a:t>Cultural differences in the preference for accounts: More collectivistic cultures like Japan rely more on apologies and excuses than Americans (</a:t>
            </a:r>
            <a:r>
              <a:rPr lang="en-US" altLang="zh-CN" sz="1800" dirty="0" err="1"/>
              <a:t>Itoi</a:t>
            </a:r>
            <a:r>
              <a:rPr lang="en-US" altLang="zh-CN" sz="1800" dirty="0"/>
              <a:t> et al., 1996)</a:t>
            </a:r>
            <a:endParaRPr lang="zh-CN" altLang="zh-CN" sz="1800" dirty="0"/>
          </a:p>
          <a:p>
            <a:pPr>
              <a:lnSpc>
                <a:spcPct val="150000"/>
              </a:lnSpc>
            </a:pPr>
            <a:endParaRPr lang="en-US" altLang="zh-CN" sz="1800" dirty="0"/>
          </a:p>
          <a:p>
            <a:pPr>
              <a:lnSpc>
                <a:spcPct val="150000"/>
              </a:lnSpc>
            </a:pPr>
            <a:endParaRPr lang="en-US" altLang="zh-CN" sz="1800" dirty="0"/>
          </a:p>
        </p:txBody>
      </p:sp>
      <p:pic>
        <p:nvPicPr>
          <p:cNvPr id="8" name="图片 7" descr="表格&#10;&#10;AI 生成的内容可能不正确。">
            <a:extLst>
              <a:ext uri="{FF2B5EF4-FFF2-40B4-BE49-F238E27FC236}">
                <a16:creationId xmlns:a16="http://schemas.microsoft.com/office/drawing/2014/main" id="{D7FA367E-F8F1-29A8-C6FF-32F455DCBD92}"/>
              </a:ext>
            </a:extLst>
          </p:cNvPr>
          <p:cNvPicPr>
            <a:picLocks noChangeAspect="1"/>
          </p:cNvPicPr>
          <p:nvPr/>
        </p:nvPicPr>
        <p:blipFill>
          <a:blip r:embed="rId2"/>
          <a:stretch>
            <a:fillRect/>
          </a:stretch>
        </p:blipFill>
        <p:spPr>
          <a:xfrm>
            <a:off x="7693476" y="1478599"/>
            <a:ext cx="3940034" cy="2560772"/>
          </a:xfrm>
          <a:prstGeom prst="rect">
            <a:avLst/>
          </a:prstGeom>
        </p:spPr>
      </p:pic>
      <p:sp>
        <p:nvSpPr>
          <p:cNvPr id="9" name="文本框 8">
            <a:extLst>
              <a:ext uri="{FF2B5EF4-FFF2-40B4-BE49-F238E27FC236}">
                <a16:creationId xmlns:a16="http://schemas.microsoft.com/office/drawing/2014/main" id="{F52E46EF-7DB7-028A-0F43-6344188C766A}"/>
              </a:ext>
            </a:extLst>
          </p:cNvPr>
          <p:cNvSpPr txBox="1"/>
          <p:nvPr/>
        </p:nvSpPr>
        <p:spPr>
          <a:xfrm>
            <a:off x="6616066" y="4095873"/>
            <a:ext cx="6094854" cy="320409"/>
          </a:xfrm>
          <a:prstGeom prst="rect">
            <a:avLst/>
          </a:prstGeom>
          <a:noFill/>
        </p:spPr>
        <p:txBody>
          <a:bodyPr wrap="square">
            <a:spAutoFit/>
          </a:bodyPr>
          <a:lstStyle/>
          <a:p>
            <a:pPr algn="ctr">
              <a:lnSpc>
                <a:spcPct val="150000"/>
              </a:lnSpc>
              <a:spcBef>
                <a:spcPts val="1200"/>
              </a:spcBef>
              <a:spcAft>
                <a:spcPts val="1200"/>
              </a:spcAft>
            </a:pP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Figure 3. The classification system of accounts (</a:t>
            </a:r>
            <a:r>
              <a:rPr lang="en-US" altLang="zh-CN" sz="1100" kern="100" dirty="0" err="1">
                <a:effectLst/>
                <a:latin typeface="等线" panose="02010600030101010101" pitchFamily="2" charset="-122"/>
                <a:ea typeface="等线" panose="02010600030101010101" pitchFamily="2" charset="-122"/>
                <a:cs typeface="Times New Roman" panose="02020603050405020304" pitchFamily="18" charset="0"/>
              </a:rPr>
              <a:t>Itoi</a:t>
            </a:r>
            <a:r>
              <a:rPr lang="en-US" altLang="zh-CN" sz="1100" kern="100" dirty="0">
                <a:effectLst/>
                <a:latin typeface="等线" panose="02010600030101010101" pitchFamily="2" charset="-122"/>
                <a:ea typeface="等线" panose="02010600030101010101" pitchFamily="2" charset="-122"/>
                <a:cs typeface="Times New Roman" panose="02020603050405020304" pitchFamily="18" charset="0"/>
              </a:rPr>
              <a:t> et al., 1996)</a:t>
            </a:r>
            <a:endParaRPr lang="zh-CN" altLang="zh-CN" sz="1100" kern="100" dirty="0">
              <a:effectLst/>
              <a:latin typeface="等线" panose="02010600030101010101" pitchFamily="2" charset="-122"/>
              <a:ea typeface="等线" panose="02010600030101010101" pitchFamily="2" charset="-122"/>
              <a:cs typeface="Times New Roman" panose="02020603050405020304" pitchFamily="18" charset="0"/>
            </a:endParaRPr>
          </a:p>
        </p:txBody>
      </p:sp>
      <p:sp>
        <p:nvSpPr>
          <p:cNvPr id="10" name="文本框 9">
            <a:extLst>
              <a:ext uri="{FF2B5EF4-FFF2-40B4-BE49-F238E27FC236}">
                <a16:creationId xmlns:a16="http://schemas.microsoft.com/office/drawing/2014/main" id="{9DCA05DD-AD68-CDB2-3C42-025A610A615B}"/>
              </a:ext>
            </a:extLst>
          </p:cNvPr>
          <p:cNvSpPr txBox="1"/>
          <p:nvPr/>
        </p:nvSpPr>
        <p:spPr>
          <a:xfrm>
            <a:off x="754286" y="4856999"/>
            <a:ext cx="10285281" cy="369332"/>
          </a:xfrm>
          <a:prstGeom prst="rect">
            <a:avLst/>
          </a:prstGeom>
          <a:noFill/>
        </p:spPr>
        <p:txBody>
          <a:bodyPr wrap="square" rtlCol="0">
            <a:spAutoFit/>
          </a:bodyPr>
          <a:lstStyle/>
          <a:p>
            <a:r>
              <a:rPr lang="en-US" altLang="zh-CN" b="1" dirty="0"/>
              <a:t>Question 2: Will new factors affect the blame judgment, especially for budaode behaviors?  </a:t>
            </a:r>
            <a:endParaRPr lang="zh-CN" altLang="en-US" b="1" dirty="0"/>
          </a:p>
        </p:txBody>
      </p:sp>
    </p:spTree>
    <p:extLst>
      <p:ext uri="{BB962C8B-B14F-4D97-AF65-F5344CB8AC3E}">
        <p14:creationId xmlns:p14="http://schemas.microsoft.com/office/powerpoint/2010/main" val="62718934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658726F-1420-333D-5EED-DB7B2E45D9E1}"/>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5D42E0C8-7E07-3934-DB4E-A8A1AD19B870}"/>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Blame in AI</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D298D1D8-DE2F-5617-2499-66EF8F85439F}"/>
              </a:ext>
            </a:extLst>
          </p:cNvPr>
          <p:cNvCxnSpPr/>
          <p:nvPr/>
        </p:nvCxnSpPr>
        <p:spPr>
          <a:xfrm>
            <a:off x="660400" y="958850"/>
            <a:ext cx="1146175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D8856C7A-F105-BB79-DACB-A81B5CED124B}"/>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2AA2AB15-040E-8FBD-CE86-9695ED36CB4E}"/>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1FEDBC52-EFF0-BB1E-956A-6021005ACCE6}"/>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pic>
        <p:nvPicPr>
          <p:cNvPr id="3" name="图片 2" descr="图表, 散点图&#10;&#10;AI 生成的内容可能不正确。">
            <a:extLst>
              <a:ext uri="{FF2B5EF4-FFF2-40B4-BE49-F238E27FC236}">
                <a16:creationId xmlns:a16="http://schemas.microsoft.com/office/drawing/2014/main" id="{45EF81B1-1903-87BF-96C1-34ADAA955114}"/>
              </a:ext>
            </a:extLst>
          </p:cNvPr>
          <p:cNvPicPr>
            <a:picLocks noChangeAspect="1"/>
          </p:cNvPicPr>
          <p:nvPr/>
        </p:nvPicPr>
        <p:blipFill>
          <a:blip r:embed="rId2"/>
          <a:stretch>
            <a:fillRect/>
          </a:stretch>
        </p:blipFill>
        <p:spPr>
          <a:xfrm>
            <a:off x="5863980" y="1625837"/>
            <a:ext cx="5813059" cy="3739716"/>
          </a:xfrm>
          <a:prstGeom prst="rect">
            <a:avLst/>
          </a:prstGeom>
        </p:spPr>
      </p:pic>
      <p:sp>
        <p:nvSpPr>
          <p:cNvPr id="4" name="文本框 3">
            <a:extLst>
              <a:ext uri="{FF2B5EF4-FFF2-40B4-BE49-F238E27FC236}">
                <a16:creationId xmlns:a16="http://schemas.microsoft.com/office/drawing/2014/main" id="{BC386EBB-3F3B-0B67-4D0C-839761D85F7F}"/>
              </a:ext>
            </a:extLst>
          </p:cNvPr>
          <p:cNvSpPr txBox="1"/>
          <p:nvPr/>
        </p:nvSpPr>
        <p:spPr>
          <a:xfrm>
            <a:off x="6601935" y="5571134"/>
            <a:ext cx="6096000" cy="246221"/>
          </a:xfrm>
          <a:prstGeom prst="rect">
            <a:avLst/>
          </a:prstGeom>
          <a:noFill/>
        </p:spPr>
        <p:txBody>
          <a:bodyPr wrap="square">
            <a:spAutoFit/>
          </a:bodyPr>
          <a:lstStyle/>
          <a:p>
            <a:r>
              <a:rPr lang="en-US" altLang="zh-CN" sz="1000" dirty="0"/>
              <a:t>Comparing the moral judgments of humans versus GPT (Dillion et al., 2023)</a:t>
            </a:r>
            <a:endParaRPr lang="zh-CN" altLang="en-US" sz="1000" dirty="0"/>
          </a:p>
        </p:txBody>
      </p:sp>
      <p:sp>
        <p:nvSpPr>
          <p:cNvPr id="5" name="内容占位符 2">
            <a:extLst>
              <a:ext uri="{FF2B5EF4-FFF2-40B4-BE49-F238E27FC236}">
                <a16:creationId xmlns:a16="http://schemas.microsoft.com/office/drawing/2014/main" id="{F1B0279C-45F0-FED6-0514-6B45BE5BF8B5}"/>
              </a:ext>
            </a:extLst>
          </p:cNvPr>
          <p:cNvSpPr txBox="1">
            <a:spLocks/>
          </p:cNvSpPr>
          <p:nvPr/>
        </p:nvSpPr>
        <p:spPr>
          <a:xfrm>
            <a:off x="660400" y="1547812"/>
            <a:ext cx="4806082"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1" dirty="0"/>
              <a:t>AI helps us to study Human beings</a:t>
            </a:r>
          </a:p>
          <a:p>
            <a:r>
              <a:rPr lang="en-US" altLang="zh-CN" sz="1800" dirty="0"/>
              <a:t>Understanding the behavior of AI, specifically LLM, can better assist human decision-making (Meng, 2024).</a:t>
            </a:r>
          </a:p>
          <a:p>
            <a:r>
              <a:rPr lang="en-US" altLang="zh-CN" sz="1800" dirty="0"/>
              <a:t>The moral judgments of GPT-3.5 were extremely well aligned with human moral judgments (Dillion et al., 2023).</a:t>
            </a:r>
          </a:p>
        </p:txBody>
      </p:sp>
    </p:spTree>
    <p:extLst>
      <p:ext uri="{BB962C8B-B14F-4D97-AF65-F5344CB8AC3E}">
        <p14:creationId xmlns:p14="http://schemas.microsoft.com/office/powerpoint/2010/main" val="366766817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3BF30-172C-4D8F-F201-4DC750B6FC45}"/>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52392938-8F94-77DB-0480-1B66C900B77F}"/>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Blame in AI</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066F84C4-BE42-0C96-929A-680CC825AA0F}"/>
              </a:ext>
            </a:extLst>
          </p:cNvPr>
          <p:cNvCxnSpPr>
            <a:cxnSpLocks/>
          </p:cNvCxnSpPr>
          <p:nvPr/>
        </p:nvCxnSpPr>
        <p:spPr>
          <a:xfrm>
            <a:off x="660400" y="958850"/>
            <a:ext cx="7332377"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2E94B28D-71A7-D490-C4AF-E7092344A78C}"/>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E842D689-2787-C57F-3582-A430B1B496F0}"/>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747318F8-AFDF-9218-EC10-60E19B1B9245}"/>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2" name="内容占位符 2">
            <a:extLst>
              <a:ext uri="{FF2B5EF4-FFF2-40B4-BE49-F238E27FC236}">
                <a16:creationId xmlns:a16="http://schemas.microsoft.com/office/drawing/2014/main" id="{91FF9859-F64E-4604-6BA3-846BD9A48096}"/>
              </a:ext>
            </a:extLst>
          </p:cNvPr>
          <p:cNvSpPr txBox="1">
            <a:spLocks/>
          </p:cNvSpPr>
          <p:nvPr/>
        </p:nvSpPr>
        <p:spPr>
          <a:xfrm>
            <a:off x="660400" y="1414449"/>
            <a:ext cx="6358588" cy="5097667"/>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800" b="1"/>
              <a:t>Human findings to improve AI and Human alignment </a:t>
            </a:r>
          </a:p>
          <a:p>
            <a:r>
              <a:rPr lang="en-US" altLang="zh-CN" sz="1800"/>
              <a:t>The importance of AI &amp; Human alignment</a:t>
            </a:r>
          </a:p>
          <a:p>
            <a:r>
              <a:rPr lang="en-US" altLang="zh-CN" sz="1800"/>
              <a:t>Cultural bias in AI</a:t>
            </a:r>
          </a:p>
          <a:p>
            <a:pPr lvl="1"/>
            <a:r>
              <a:rPr lang="en-US" altLang="zh-CN" sz="1800"/>
              <a:t>Training data dominated by Western corpora </a:t>
            </a:r>
            <a:r>
              <a:rPr lang="en-US" altLang="zh-CN" sz="1800">
                <a:sym typeface="Wingdings" panose="05000000000000000000" pitchFamily="2" charset="2"/>
              </a:rPr>
              <a:t> Biased</a:t>
            </a:r>
            <a:r>
              <a:rPr lang="en-US" altLang="zh-CN" sz="1800"/>
              <a:t> value, more similar to Western cultures (Yao et al., 2025). </a:t>
            </a:r>
          </a:p>
          <a:p>
            <a:pPr lvl="1"/>
            <a:r>
              <a:rPr lang="en-US" altLang="zh-CN" sz="1800"/>
              <a:t>LLMs reflect culturally situated biases rather than a universal  ethical framework (Segerer, 2025).</a:t>
            </a:r>
          </a:p>
          <a:p>
            <a:pPr lvl="1"/>
            <a:r>
              <a:rPr lang="en-US" altLang="zh-CN" sz="1800"/>
              <a:t>Prompt language affects LLM responses (Lu et al., 2025; Cao et al., 2023).</a:t>
            </a:r>
          </a:p>
          <a:p>
            <a:endParaRPr lang="zh-CN" altLang="en-US" sz="1800" dirty="0"/>
          </a:p>
        </p:txBody>
      </p:sp>
      <p:grpSp>
        <p:nvGrpSpPr>
          <p:cNvPr id="3" name="组合 2">
            <a:extLst>
              <a:ext uri="{FF2B5EF4-FFF2-40B4-BE49-F238E27FC236}">
                <a16:creationId xmlns:a16="http://schemas.microsoft.com/office/drawing/2014/main" id="{17DA7333-1B5F-23A3-D612-215CEA644F9D}"/>
              </a:ext>
            </a:extLst>
          </p:cNvPr>
          <p:cNvGrpSpPr/>
          <p:nvPr/>
        </p:nvGrpSpPr>
        <p:grpSpPr>
          <a:xfrm>
            <a:off x="7450550" y="118903"/>
            <a:ext cx="4316000" cy="2920311"/>
            <a:chOff x="838200" y="3191659"/>
            <a:chExt cx="4968114" cy="3205958"/>
          </a:xfrm>
        </p:grpSpPr>
        <p:pic>
          <p:nvPicPr>
            <p:cNvPr id="4" name="图片 3" descr="老式机器人">
              <a:extLst>
                <a:ext uri="{FF2B5EF4-FFF2-40B4-BE49-F238E27FC236}">
                  <a16:creationId xmlns:a16="http://schemas.microsoft.com/office/drawing/2014/main" id="{12872CF7-DE26-1DD9-02A8-5AF1755D90CA}"/>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38200" y="3191659"/>
              <a:ext cx="4489754" cy="3205958"/>
            </a:xfrm>
            <a:prstGeom prst="rect">
              <a:avLst/>
            </a:prstGeom>
          </p:spPr>
        </p:pic>
        <p:sp>
          <p:nvSpPr>
            <p:cNvPr id="5" name="文本框 4">
              <a:extLst>
                <a:ext uri="{FF2B5EF4-FFF2-40B4-BE49-F238E27FC236}">
                  <a16:creationId xmlns:a16="http://schemas.microsoft.com/office/drawing/2014/main" id="{817A8D3D-6F9A-9ADC-48ED-EB095F2E7B5D}"/>
                </a:ext>
              </a:extLst>
            </p:cNvPr>
            <p:cNvSpPr txBox="1"/>
            <p:nvPr/>
          </p:nvSpPr>
          <p:spPr>
            <a:xfrm>
              <a:off x="838200" y="3294063"/>
              <a:ext cx="4968114" cy="574398"/>
            </a:xfrm>
            <a:prstGeom prst="rect">
              <a:avLst/>
            </a:prstGeom>
            <a:noFill/>
          </p:spPr>
          <p:txBody>
            <a:bodyPr wrap="square" rtlCol="0">
              <a:spAutoFit/>
            </a:bodyPr>
            <a:lstStyle/>
            <a:p>
              <a:r>
                <a:rPr lang="en-US" altLang="zh-CN" sz="1400" b="1" dirty="0"/>
                <a:t>Example: Social robot as teachers to judge student’s immoral behaviors</a:t>
              </a:r>
              <a:endParaRPr lang="zh-CN" altLang="en-US" sz="1400" b="1" dirty="0"/>
            </a:p>
          </p:txBody>
        </p:sp>
      </p:grpSp>
      <p:pic>
        <p:nvPicPr>
          <p:cNvPr id="6" name="图片 5">
            <a:extLst>
              <a:ext uri="{FF2B5EF4-FFF2-40B4-BE49-F238E27FC236}">
                <a16:creationId xmlns:a16="http://schemas.microsoft.com/office/drawing/2014/main" id="{5857571E-013A-C816-3A27-E31E02DC04DF}"/>
              </a:ext>
            </a:extLst>
          </p:cNvPr>
          <p:cNvPicPr>
            <a:picLocks noChangeAspect="1"/>
          </p:cNvPicPr>
          <p:nvPr/>
        </p:nvPicPr>
        <p:blipFill>
          <a:blip r:embed="rId3"/>
          <a:stretch>
            <a:fillRect/>
          </a:stretch>
        </p:blipFill>
        <p:spPr>
          <a:xfrm>
            <a:off x="7450550" y="3488446"/>
            <a:ext cx="4168538" cy="3004429"/>
          </a:xfrm>
          <a:prstGeom prst="rect">
            <a:avLst/>
          </a:prstGeom>
        </p:spPr>
      </p:pic>
      <p:sp>
        <p:nvSpPr>
          <p:cNvPr id="7" name="文本框 6">
            <a:extLst>
              <a:ext uri="{FF2B5EF4-FFF2-40B4-BE49-F238E27FC236}">
                <a16:creationId xmlns:a16="http://schemas.microsoft.com/office/drawing/2014/main" id="{E116F8EB-71A0-5C40-C130-0C3D12A3F8D4}"/>
              </a:ext>
            </a:extLst>
          </p:cNvPr>
          <p:cNvSpPr txBox="1"/>
          <p:nvPr/>
        </p:nvSpPr>
        <p:spPr>
          <a:xfrm>
            <a:off x="7450550" y="6492875"/>
            <a:ext cx="6697980" cy="246221"/>
          </a:xfrm>
          <a:prstGeom prst="rect">
            <a:avLst/>
          </a:prstGeom>
          <a:noFill/>
        </p:spPr>
        <p:txBody>
          <a:bodyPr wrap="square">
            <a:spAutoFit/>
          </a:bodyPr>
          <a:lstStyle/>
          <a:p>
            <a:r>
              <a:rPr lang="zh-CN" altLang="en-US" sz="1000" dirty="0"/>
              <a:t>A representation of current </a:t>
            </a:r>
            <a:r>
              <a:rPr lang="en-US" altLang="zh-CN" sz="1000" dirty="0"/>
              <a:t>L</a:t>
            </a:r>
            <a:r>
              <a:rPr lang="zh-CN" altLang="en-US" sz="1000" dirty="0"/>
              <a:t>LMs with the  world-cultural map </a:t>
            </a:r>
            <a:r>
              <a:rPr lang="en-US" altLang="zh-CN" sz="1000" dirty="0"/>
              <a:t>(Rao et al., 2023)</a:t>
            </a:r>
            <a:endParaRPr lang="zh-CN" altLang="en-US" sz="1000" dirty="0"/>
          </a:p>
        </p:txBody>
      </p:sp>
      <p:sp>
        <p:nvSpPr>
          <p:cNvPr id="9" name="文本框 8">
            <a:extLst>
              <a:ext uri="{FF2B5EF4-FFF2-40B4-BE49-F238E27FC236}">
                <a16:creationId xmlns:a16="http://schemas.microsoft.com/office/drawing/2014/main" id="{D81CFD0D-BE51-90C3-868B-7FAAA9338103}"/>
              </a:ext>
            </a:extLst>
          </p:cNvPr>
          <p:cNvSpPr txBox="1"/>
          <p:nvPr/>
        </p:nvSpPr>
        <p:spPr>
          <a:xfrm>
            <a:off x="660400" y="4853297"/>
            <a:ext cx="6258560" cy="646331"/>
          </a:xfrm>
          <a:prstGeom prst="rect">
            <a:avLst/>
          </a:prstGeom>
          <a:noFill/>
        </p:spPr>
        <p:txBody>
          <a:bodyPr wrap="square" rtlCol="0">
            <a:spAutoFit/>
          </a:bodyPr>
          <a:lstStyle/>
          <a:p>
            <a:r>
              <a:rPr lang="en-US" altLang="zh-CN" b="1" dirty="0"/>
              <a:t>Question 3: Will AI participants and human participants show similar mechanism for blame judgment?  </a:t>
            </a:r>
            <a:endParaRPr lang="zh-CN" altLang="en-US" b="1" dirty="0"/>
          </a:p>
        </p:txBody>
      </p:sp>
    </p:spTree>
    <p:extLst>
      <p:ext uri="{BB962C8B-B14F-4D97-AF65-F5344CB8AC3E}">
        <p14:creationId xmlns:p14="http://schemas.microsoft.com/office/powerpoint/2010/main" val="132144255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84572E8-221A-8091-4BDB-43C55D7F7561}"/>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7FC66127-940B-6E81-FEA2-641AB4021749}"/>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Method</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D0AD8A71-5A55-7EE8-CCE0-898733FCF565}"/>
              </a:ext>
            </a:extLst>
          </p:cNvPr>
          <p:cNvCxnSpPr>
            <a:cxnSpLocks/>
          </p:cNvCxnSpPr>
          <p:nvPr/>
        </p:nvCxnSpPr>
        <p:spPr>
          <a:xfrm>
            <a:off x="660400" y="958850"/>
            <a:ext cx="384302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CC14B393-1755-E825-2EDD-CDE74FCEEE21}"/>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5689A00C-BCCE-3441-E1A9-86A84613E490}"/>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105C72E2-35B9-78E0-1922-17DDDF480286}"/>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pic>
        <p:nvPicPr>
          <p:cNvPr id="3" name="图片 2">
            <a:extLst>
              <a:ext uri="{FF2B5EF4-FFF2-40B4-BE49-F238E27FC236}">
                <a16:creationId xmlns:a16="http://schemas.microsoft.com/office/drawing/2014/main" id="{4D5CDC6A-BAD2-AA96-B4C5-DF5D98478D48}"/>
              </a:ext>
            </a:extLst>
          </p:cNvPr>
          <p:cNvPicPr>
            <a:picLocks noChangeAspect="1"/>
          </p:cNvPicPr>
          <p:nvPr/>
        </p:nvPicPr>
        <p:blipFill>
          <a:blip r:embed="rId2"/>
          <a:stretch>
            <a:fillRect/>
          </a:stretch>
        </p:blipFill>
        <p:spPr>
          <a:xfrm>
            <a:off x="584200" y="1248728"/>
            <a:ext cx="3034131" cy="1238109"/>
          </a:xfrm>
          <a:prstGeom prst="rect">
            <a:avLst/>
          </a:prstGeom>
        </p:spPr>
      </p:pic>
      <p:pic>
        <p:nvPicPr>
          <p:cNvPr id="4" name="图片 3">
            <a:extLst>
              <a:ext uri="{FF2B5EF4-FFF2-40B4-BE49-F238E27FC236}">
                <a16:creationId xmlns:a16="http://schemas.microsoft.com/office/drawing/2014/main" id="{D4AF13D6-B132-0403-1096-4DC579F1F86F}"/>
              </a:ext>
            </a:extLst>
          </p:cNvPr>
          <p:cNvPicPr>
            <a:picLocks noChangeAspect="1"/>
          </p:cNvPicPr>
          <p:nvPr/>
        </p:nvPicPr>
        <p:blipFill>
          <a:blip r:embed="rId3"/>
          <a:stretch>
            <a:fillRect/>
          </a:stretch>
        </p:blipFill>
        <p:spPr>
          <a:xfrm>
            <a:off x="557463" y="2500635"/>
            <a:ext cx="3116966" cy="1212153"/>
          </a:xfrm>
          <a:prstGeom prst="rect">
            <a:avLst/>
          </a:prstGeom>
        </p:spPr>
      </p:pic>
      <p:pic>
        <p:nvPicPr>
          <p:cNvPr id="5" name="图片 4">
            <a:extLst>
              <a:ext uri="{FF2B5EF4-FFF2-40B4-BE49-F238E27FC236}">
                <a16:creationId xmlns:a16="http://schemas.microsoft.com/office/drawing/2014/main" id="{71ECCA51-C7F0-A06D-CB74-0CB27E7314BD}"/>
              </a:ext>
            </a:extLst>
          </p:cNvPr>
          <p:cNvPicPr>
            <a:picLocks noChangeAspect="1"/>
          </p:cNvPicPr>
          <p:nvPr/>
        </p:nvPicPr>
        <p:blipFill>
          <a:blip r:embed="rId4"/>
          <a:stretch>
            <a:fillRect/>
          </a:stretch>
        </p:blipFill>
        <p:spPr>
          <a:xfrm>
            <a:off x="551853" y="3795829"/>
            <a:ext cx="2931843" cy="709080"/>
          </a:xfrm>
          <a:prstGeom prst="rect">
            <a:avLst/>
          </a:prstGeom>
        </p:spPr>
      </p:pic>
      <p:sp>
        <p:nvSpPr>
          <p:cNvPr id="6" name="内容占位符 2">
            <a:extLst>
              <a:ext uri="{FF2B5EF4-FFF2-40B4-BE49-F238E27FC236}">
                <a16:creationId xmlns:a16="http://schemas.microsoft.com/office/drawing/2014/main" id="{00FAF914-155D-9A19-6362-DA784801BCA6}"/>
              </a:ext>
            </a:extLst>
          </p:cNvPr>
          <p:cNvSpPr txBox="1">
            <a:spLocks/>
          </p:cNvSpPr>
          <p:nvPr/>
        </p:nvSpPr>
        <p:spPr>
          <a:xfrm>
            <a:off x="4792980" y="256171"/>
            <a:ext cx="739902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200" b="1"/>
              <a:t>Human data</a:t>
            </a:r>
          </a:p>
          <a:p>
            <a:r>
              <a:rPr lang="en-US" altLang="zh-CN" sz="1200"/>
              <a:t>Connect + Credamo/SoJump: 4 groups of Sentences (2 harmful behaviors * 2 budaode behaviors, including unfilial and uncivil)</a:t>
            </a:r>
          </a:p>
          <a:p>
            <a:pPr marL="0" indent="0">
              <a:buFont typeface="Arial" panose="020B0604020202020204" pitchFamily="34" charset="0"/>
              <a:buNone/>
            </a:pPr>
            <a:r>
              <a:rPr lang="en-US" altLang="zh-CN" sz="1200" i="1"/>
              <a:t>Example:</a:t>
            </a:r>
          </a:p>
          <a:p>
            <a:r>
              <a:rPr lang="en-US" altLang="zh-CN" sz="1200"/>
              <a:t>Survey</a:t>
            </a:r>
          </a:p>
          <a:p>
            <a:r>
              <a:rPr lang="en-US" altLang="zh-CN" sz="1200"/>
              <a:t>200 Chinese (175 valid)+ 200 American (195 valid) </a:t>
            </a:r>
            <a:endParaRPr lang="zh-CN" altLang="en-US" sz="1200"/>
          </a:p>
          <a:p>
            <a:pPr marL="0" indent="0">
              <a:buFont typeface="Arial" panose="020B0604020202020204" pitchFamily="34" charset="0"/>
              <a:buNone/>
            </a:pPr>
            <a:r>
              <a:rPr lang="en-US" altLang="zh-CN" sz="1200"/>
              <a:t> </a:t>
            </a:r>
            <a:endParaRPr lang="en-US" altLang="zh-CN" sz="1200" dirty="0"/>
          </a:p>
        </p:txBody>
      </p:sp>
      <p:pic>
        <p:nvPicPr>
          <p:cNvPr id="7" name="图片 6">
            <a:extLst>
              <a:ext uri="{FF2B5EF4-FFF2-40B4-BE49-F238E27FC236}">
                <a16:creationId xmlns:a16="http://schemas.microsoft.com/office/drawing/2014/main" id="{519E7F18-CEA3-36F6-D7D7-286AE6998CFD}"/>
              </a:ext>
            </a:extLst>
          </p:cNvPr>
          <p:cNvPicPr>
            <a:picLocks noChangeAspect="1"/>
          </p:cNvPicPr>
          <p:nvPr/>
        </p:nvPicPr>
        <p:blipFill>
          <a:blip r:embed="rId5"/>
          <a:stretch>
            <a:fillRect/>
          </a:stretch>
        </p:blipFill>
        <p:spPr>
          <a:xfrm>
            <a:off x="4792980" y="2178114"/>
            <a:ext cx="5266300" cy="1025359"/>
          </a:xfrm>
          <a:prstGeom prst="rect">
            <a:avLst/>
          </a:prstGeom>
        </p:spPr>
      </p:pic>
      <p:pic>
        <p:nvPicPr>
          <p:cNvPr id="8" name="图片 7">
            <a:extLst>
              <a:ext uri="{FF2B5EF4-FFF2-40B4-BE49-F238E27FC236}">
                <a16:creationId xmlns:a16="http://schemas.microsoft.com/office/drawing/2014/main" id="{91DB76CE-F157-B8B5-CA42-DCED00637DF9}"/>
              </a:ext>
            </a:extLst>
          </p:cNvPr>
          <p:cNvPicPr>
            <a:picLocks noChangeAspect="1"/>
          </p:cNvPicPr>
          <p:nvPr/>
        </p:nvPicPr>
        <p:blipFill>
          <a:blip r:embed="rId6"/>
          <a:stretch>
            <a:fillRect/>
          </a:stretch>
        </p:blipFill>
        <p:spPr>
          <a:xfrm>
            <a:off x="4792980" y="3272268"/>
            <a:ext cx="6208974" cy="1325563"/>
          </a:xfrm>
          <a:prstGeom prst="rect">
            <a:avLst/>
          </a:prstGeom>
        </p:spPr>
      </p:pic>
      <p:pic>
        <p:nvPicPr>
          <p:cNvPr id="9" name="图片 8">
            <a:extLst>
              <a:ext uri="{FF2B5EF4-FFF2-40B4-BE49-F238E27FC236}">
                <a16:creationId xmlns:a16="http://schemas.microsoft.com/office/drawing/2014/main" id="{5F003970-1EE7-65B3-C878-7FD963F02A3C}"/>
              </a:ext>
            </a:extLst>
          </p:cNvPr>
          <p:cNvPicPr>
            <a:picLocks noChangeAspect="1"/>
          </p:cNvPicPr>
          <p:nvPr/>
        </p:nvPicPr>
        <p:blipFill>
          <a:blip r:embed="rId7"/>
          <a:stretch>
            <a:fillRect/>
          </a:stretch>
        </p:blipFill>
        <p:spPr>
          <a:xfrm>
            <a:off x="4792980" y="4815533"/>
            <a:ext cx="6606540" cy="1516984"/>
          </a:xfrm>
          <a:prstGeom prst="rect">
            <a:avLst/>
          </a:prstGeom>
        </p:spPr>
      </p:pic>
      <p:graphicFrame>
        <p:nvGraphicFramePr>
          <p:cNvPr id="2" name="图示 1">
            <a:extLst>
              <a:ext uri="{FF2B5EF4-FFF2-40B4-BE49-F238E27FC236}">
                <a16:creationId xmlns:a16="http://schemas.microsoft.com/office/drawing/2014/main" id="{64939407-665E-369B-778F-20448DCA0441}"/>
              </a:ext>
            </a:extLst>
          </p:cNvPr>
          <p:cNvGraphicFramePr/>
          <p:nvPr>
            <p:extLst>
              <p:ext uri="{D42A27DB-BD31-4B8C-83A1-F6EECF244321}">
                <p14:modId xmlns:p14="http://schemas.microsoft.com/office/powerpoint/2010/main" val="156866126"/>
              </p:ext>
            </p:extLst>
          </p:nvPr>
        </p:nvGraphicFramePr>
        <p:xfrm>
          <a:off x="0" y="3712788"/>
          <a:ext cx="5266300" cy="4153763"/>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spTree>
    <p:extLst>
      <p:ext uri="{BB962C8B-B14F-4D97-AF65-F5344CB8AC3E}">
        <p14:creationId xmlns:p14="http://schemas.microsoft.com/office/powerpoint/2010/main" val="36487861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22A467C-028F-8957-F505-EAE4E7C35E3A}"/>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4986B578-3439-06AD-40C4-029A6F86A26D}"/>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Method</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A29C75A8-531E-F3AE-E262-53F21FE0BE00}"/>
              </a:ext>
            </a:extLst>
          </p:cNvPr>
          <p:cNvCxnSpPr>
            <a:cxnSpLocks/>
          </p:cNvCxnSpPr>
          <p:nvPr/>
        </p:nvCxnSpPr>
        <p:spPr>
          <a:xfrm>
            <a:off x="660400" y="958850"/>
            <a:ext cx="384302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28C99CDC-FC77-77F3-169C-AFFBDEB662B0}"/>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F746A961-3991-A787-4C58-EF91DEDEB534}"/>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A306593B-70A7-1B2A-FF2E-7BB4B88F21BC}"/>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sp>
        <p:nvSpPr>
          <p:cNvPr id="10" name="内容占位符 2">
            <a:extLst>
              <a:ext uri="{FF2B5EF4-FFF2-40B4-BE49-F238E27FC236}">
                <a16:creationId xmlns:a16="http://schemas.microsoft.com/office/drawing/2014/main" id="{30DFDDDE-BC8D-F0E0-7467-7B4818A5D655}"/>
              </a:ext>
            </a:extLst>
          </p:cNvPr>
          <p:cNvSpPr txBox="1">
            <a:spLocks/>
          </p:cNvSpPr>
          <p:nvPr/>
        </p:nvSpPr>
        <p:spPr>
          <a:xfrm>
            <a:off x="5081681" y="157638"/>
            <a:ext cx="4546600" cy="4351338"/>
          </a:xfrm>
          <a:prstGeom prst="rect">
            <a:avLst/>
          </a:prstGeom>
        </p:spPr>
        <p:txBody>
          <a:bodyP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endParaRPr lang="en-US" altLang="zh-CN" sz="1200"/>
          </a:p>
          <a:p>
            <a:pPr marL="0" indent="0">
              <a:buFont typeface="Arial" panose="020B0604020202020204" pitchFamily="34" charset="0"/>
              <a:buNone/>
            </a:pPr>
            <a:r>
              <a:rPr lang="en-US" altLang="zh-CN" sz="1200" b="1"/>
              <a:t>AI data</a:t>
            </a:r>
          </a:p>
          <a:p>
            <a:r>
              <a:rPr lang="en-US" altLang="zh-CN" sz="1200"/>
              <a:t>Python + Deepseek reasoner model API</a:t>
            </a:r>
          </a:p>
          <a:p>
            <a:r>
              <a:rPr lang="en-US" altLang="zh-CN" sz="1200"/>
              <a:t>Temperature=0.7, max_tokens=500</a:t>
            </a:r>
          </a:p>
          <a:p>
            <a:r>
              <a:rPr lang="en-US" altLang="zh-CN" sz="1200"/>
              <a:t>Prompts are refined and improved by ChatGPT</a:t>
            </a:r>
          </a:p>
          <a:p>
            <a:r>
              <a:rPr lang="en-US" altLang="zh-CN" sz="1200"/>
              <a:t>200 Chinese + 200 American</a:t>
            </a:r>
            <a:endParaRPr lang="zh-CN" altLang="en-US" sz="1200" dirty="0"/>
          </a:p>
        </p:txBody>
      </p:sp>
      <p:sp>
        <p:nvSpPr>
          <p:cNvPr id="11" name="内容占位符 2">
            <a:extLst>
              <a:ext uri="{FF2B5EF4-FFF2-40B4-BE49-F238E27FC236}">
                <a16:creationId xmlns:a16="http://schemas.microsoft.com/office/drawing/2014/main" id="{5F669AA3-20DF-8A4E-7D11-8E5DEDFB66BA}"/>
              </a:ext>
            </a:extLst>
          </p:cNvPr>
          <p:cNvSpPr txBox="1">
            <a:spLocks/>
          </p:cNvSpPr>
          <p:nvPr/>
        </p:nvSpPr>
        <p:spPr>
          <a:xfrm>
            <a:off x="5081681" y="2230436"/>
            <a:ext cx="6908800" cy="3596641"/>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050" b="1" dirty="0"/>
              <a:t>Role prompt</a:t>
            </a:r>
          </a:p>
          <a:p>
            <a:pPr>
              <a:lnSpc>
                <a:spcPct val="120000"/>
              </a:lnSpc>
            </a:pPr>
            <a:r>
              <a:rPr lang="en-US" altLang="zh-CN" sz="1050" dirty="0">
                <a:latin typeface="Times New Roman" panose="02020603050405020304" pitchFamily="18" charset="0"/>
                <a:cs typeface="Times New Roman" panose="02020603050405020304" pitchFamily="18" charset="0"/>
              </a:rPr>
              <a:t>You are an adult who was born and raised in the United States, and you are now thoughtfully participating in a questionnaire on moral judgment. Please respond in English. Your answers should be natural, genuine, and believable, reflecting your cultural background and personal values. Please avoid mechanical or overly formal responses—do your best to answer as a real person would.</a:t>
            </a:r>
          </a:p>
          <a:p>
            <a:pPr marL="0" indent="0">
              <a:buFont typeface="Arial" panose="020B0604020202020204" pitchFamily="34" charset="0"/>
              <a:buNone/>
            </a:pPr>
            <a:r>
              <a:rPr lang="en-US" altLang="zh-CN" sz="1050" b="1" dirty="0"/>
              <a:t>Survey prompt: Show 4 groups of statements </a:t>
            </a:r>
          </a:p>
          <a:p>
            <a:pPr>
              <a:lnSpc>
                <a:spcPts val="1425"/>
              </a:lnSpc>
            </a:pPr>
            <a:r>
              <a:rPr lang="en-US" altLang="zh-CN" sz="1050" dirty="0">
                <a:latin typeface="Times New Roman" panose="02020603050405020304" pitchFamily="18" charset="0"/>
                <a:cs typeface="Times New Roman" panose="02020603050405020304" pitchFamily="18" charset="0"/>
              </a:rPr>
              <a:t>Please evaluate the following group of behaviors as a whole, and answer the following questions: Behavior list: { ['sentences’])}</a:t>
            </a:r>
          </a:p>
          <a:p>
            <a:pPr>
              <a:lnSpc>
                <a:spcPts val="1425"/>
              </a:lnSpc>
              <a:buNone/>
            </a:pPr>
            <a:r>
              <a:rPr lang="en-US" altLang="zh-CN" sz="1050" dirty="0">
                <a:latin typeface="Times New Roman" panose="02020603050405020304" pitchFamily="18" charset="0"/>
                <a:cs typeface="Times New Roman" panose="02020603050405020304" pitchFamily="18" charset="0"/>
              </a:rPr>
              <a:t>     Sometimes you might feel that you do not have enough information to judge whether certain behavior deserves blame. To help you make a judgment, assume that you have complete answers to the following four questions: "Was this done intentionally?“, "Was there any reason that motivated the person to do this?“, "Could the person have prevented this event from happening?“, "Does this person frequently act this way in daily life?"</a:t>
            </a:r>
            <a:br>
              <a:rPr lang="en-US" altLang="zh-CN" sz="1050" dirty="0">
                <a:latin typeface="Times New Roman" panose="02020603050405020304" pitchFamily="18" charset="0"/>
                <a:cs typeface="Times New Roman" panose="02020603050405020304" pitchFamily="18" charset="0"/>
              </a:rPr>
            </a:br>
            <a:r>
              <a:rPr lang="en-US" altLang="zh-CN" sz="1050" dirty="0">
                <a:latin typeface="Times New Roman" panose="02020603050405020304" pitchFamily="18" charset="0"/>
                <a:cs typeface="Times New Roman" panose="02020603050405020304" pitchFamily="18" charset="0"/>
              </a:rPr>
              <a:t>Now, think about this: after knowing the information above, would you still need to understand anything else in order to make an accurate judgment?</a:t>
            </a:r>
            <a:br>
              <a:rPr lang="en-US" altLang="zh-CN" sz="1050" dirty="0">
                <a:latin typeface="Times New Roman" panose="02020603050405020304" pitchFamily="18" charset="0"/>
                <a:cs typeface="Times New Roman" panose="02020603050405020304" pitchFamily="18" charset="0"/>
              </a:rPr>
            </a:br>
            <a:r>
              <a:rPr lang="en-US" altLang="zh-CN" sz="1050" dirty="0">
                <a:latin typeface="Times New Roman" panose="02020603050405020304" pitchFamily="18" charset="0"/>
                <a:cs typeface="Times New Roman" panose="02020603050405020304" pitchFamily="18" charset="0"/>
              </a:rPr>
              <a:t>If yes, please propose at least one additional question you would like to ask, in the following format: "New question: ...; Explanation:...“ If you believe the information above is already sufficient for making a judgment, please answer: "No additional questions needed, Reason: …"</a:t>
            </a:r>
          </a:p>
        </p:txBody>
      </p:sp>
      <p:sp>
        <p:nvSpPr>
          <p:cNvPr id="12" name="内容占位符 2">
            <a:extLst>
              <a:ext uri="{FF2B5EF4-FFF2-40B4-BE49-F238E27FC236}">
                <a16:creationId xmlns:a16="http://schemas.microsoft.com/office/drawing/2014/main" id="{68732399-8848-F1CD-5584-CA6BBCFEB133}"/>
              </a:ext>
            </a:extLst>
          </p:cNvPr>
          <p:cNvSpPr txBox="1">
            <a:spLocks/>
          </p:cNvSpPr>
          <p:nvPr/>
        </p:nvSpPr>
        <p:spPr>
          <a:xfrm>
            <a:off x="496981" y="2235675"/>
            <a:ext cx="4397599" cy="2702719"/>
          </a:xfrm>
          <a:prstGeom prst="rect">
            <a:avLst/>
          </a:prstGeom>
          <a:ln>
            <a:solidFill>
              <a:schemeClr val="bg1">
                <a:lumMod val="85000"/>
              </a:schemeClr>
            </a:solidFill>
          </a:ln>
        </p:spPr>
        <p:style>
          <a:lnRef idx="2">
            <a:schemeClr val="dk1"/>
          </a:lnRef>
          <a:fillRef idx="1">
            <a:schemeClr val="lt1"/>
          </a:fillRef>
          <a:effectRef idx="0">
            <a:schemeClr val="dk1"/>
          </a:effectRef>
          <a:fontRef idx="minor">
            <a:schemeClr val="dk1"/>
          </a:fontRef>
        </p:style>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altLang="zh-CN" sz="1400" b="1" dirty="0"/>
              <a:t>Role prompt</a:t>
            </a:r>
          </a:p>
          <a:p>
            <a:pPr>
              <a:lnSpc>
                <a:spcPct val="120000"/>
              </a:lnSpc>
            </a:pPr>
            <a:r>
              <a:rPr lang="zh-CN" altLang="en-US" sz="1400" dirty="0">
                <a:latin typeface="Times New Roman" panose="02020603050405020304" pitchFamily="18" charset="0"/>
                <a:cs typeface="Times New Roman" panose="02020603050405020304" pitchFamily="18" charset="0"/>
              </a:rPr>
              <a:t>你是一个在中国内地出生并长大的成年人，正在认真参与一项关于道德判断的问卷调查。请以中文作答，回答风格应贴近真实、自然、可信，体现出你的文化背景和价值观。请避免机械化回答，尽量像真实受访者一样表达自己的想法。</a:t>
            </a:r>
            <a:endParaRPr lang="en-US" altLang="zh-CN" sz="1400" dirty="0">
              <a:latin typeface="Times New Roman" panose="02020603050405020304" pitchFamily="18" charset="0"/>
              <a:cs typeface="Times New Roman" panose="02020603050405020304" pitchFamily="18" charset="0"/>
            </a:endParaRPr>
          </a:p>
          <a:p>
            <a:pPr marL="0" indent="0">
              <a:buFont typeface="Arial" panose="020B0604020202020204" pitchFamily="34" charset="0"/>
              <a:buNone/>
            </a:pPr>
            <a:r>
              <a:rPr lang="en-US" altLang="zh-CN" sz="1400" b="1" dirty="0"/>
              <a:t>Survey prompt: Show 4 groups of statements </a:t>
            </a:r>
          </a:p>
          <a:p>
            <a:pPr>
              <a:lnSpc>
                <a:spcPct val="110000"/>
              </a:lnSpc>
              <a:buNone/>
            </a:pPr>
            <a:r>
              <a:rPr lang="en-US" altLang="zh-CN" sz="1400" dirty="0"/>
              <a:t>CN</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请对以下一组行为进行整体评估，回答以下问题：</a:t>
            </a:r>
            <a:br>
              <a:rPr lang="zh-CN" altLang="en-US" sz="1400" dirty="0">
                <a:latin typeface="Times New Roman" panose="02020603050405020304" pitchFamily="18" charset="0"/>
                <a:cs typeface="Times New Roman" panose="02020603050405020304" pitchFamily="18" charset="0"/>
              </a:rPr>
            </a:br>
            <a:r>
              <a:rPr lang="zh-CN" altLang="en-US" sz="1400" dirty="0">
                <a:latin typeface="Times New Roman" panose="02020603050405020304" pitchFamily="18" charset="0"/>
                <a:cs typeface="Times New Roman" panose="02020603050405020304" pitchFamily="18" charset="0"/>
              </a:rPr>
              <a:t>行为列表：</a:t>
            </a:r>
            <a:r>
              <a:rPr lang="en-US" altLang="zh-CN" sz="1400" dirty="0">
                <a:latin typeface="Times New Roman" panose="02020603050405020304" pitchFamily="18" charset="0"/>
                <a:cs typeface="Times New Roman" panose="02020603050405020304" pitchFamily="18" charset="0"/>
              </a:rPr>
              <a:t>{ ['sentences'])}</a:t>
            </a:r>
            <a:br>
              <a:rPr lang="zh-CN" altLang="en-US" sz="1400" dirty="0">
                <a:latin typeface="Times New Roman" panose="02020603050405020304" pitchFamily="18" charset="0"/>
                <a:cs typeface="Times New Roman" panose="02020603050405020304" pitchFamily="18" charset="0"/>
              </a:rPr>
            </a:br>
            <a:r>
              <a:rPr lang="en-US" altLang="zh-CN" sz="1400" dirty="0">
                <a:latin typeface="Times New Roman" panose="02020603050405020304" pitchFamily="18" charset="0"/>
                <a:cs typeface="Times New Roman" panose="02020603050405020304" pitchFamily="18" charset="0"/>
              </a:rPr>
              <a:t>### </a:t>
            </a:r>
            <a:r>
              <a:rPr lang="zh-CN" altLang="en-US" sz="1400" dirty="0">
                <a:latin typeface="Times New Roman" panose="02020603050405020304" pitchFamily="18" charset="0"/>
                <a:cs typeface="Times New Roman" panose="02020603050405020304" pitchFamily="18" charset="0"/>
              </a:rPr>
              <a:t>自主提问</a:t>
            </a:r>
            <a:br>
              <a:rPr lang="zh-CN" altLang="en-US" sz="1400" dirty="0">
                <a:latin typeface="Times New Roman" panose="02020603050405020304" pitchFamily="18" charset="0"/>
                <a:cs typeface="Times New Roman" panose="02020603050405020304" pitchFamily="18" charset="0"/>
              </a:rPr>
            </a:br>
            <a:r>
              <a:rPr lang="zh-CN" altLang="en-US" sz="1400" dirty="0">
                <a:latin typeface="Times New Roman" panose="02020603050405020304" pitchFamily="18" charset="0"/>
                <a:cs typeface="Times New Roman" panose="02020603050405020304" pitchFamily="18" charset="0"/>
              </a:rPr>
              <a:t>如果你还想了解其他信息以更好地判断这些行为是否应被责备，请写出你想问的问题。请至少提出一个问题。  </a:t>
            </a:r>
            <a:br>
              <a:rPr lang="zh-CN" altLang="en-US" sz="1400" dirty="0">
                <a:latin typeface="Times New Roman" panose="02020603050405020304" pitchFamily="18" charset="0"/>
                <a:cs typeface="Times New Roman" panose="02020603050405020304" pitchFamily="18" charset="0"/>
              </a:rPr>
            </a:br>
            <a:r>
              <a:rPr lang="zh-CN" altLang="en-US" sz="1400" dirty="0">
                <a:latin typeface="Times New Roman" panose="02020603050405020304" pitchFamily="18" charset="0"/>
                <a:cs typeface="Times New Roman" panose="02020603050405020304" pitchFamily="18" charset="0"/>
              </a:rPr>
              <a:t>如果有，请提出一个你认为最有可能的问题。如果无，请回答</a:t>
            </a:r>
            <a:r>
              <a:rPr lang="en-US" altLang="zh-CN" sz="1400" dirty="0">
                <a:latin typeface="Times New Roman" panose="02020603050405020304" pitchFamily="18" charset="0"/>
                <a:cs typeface="Times New Roman" panose="02020603050405020304" pitchFamily="18" charset="0"/>
              </a:rPr>
              <a:t>"</a:t>
            </a:r>
            <a:r>
              <a:rPr lang="zh-CN" altLang="en-US" sz="1400" dirty="0">
                <a:latin typeface="Times New Roman" panose="02020603050405020304" pitchFamily="18" charset="0"/>
                <a:cs typeface="Times New Roman" panose="02020603050405020304" pitchFamily="18" charset="0"/>
              </a:rPr>
              <a:t>没有想要问的问题，因为</a:t>
            </a:r>
            <a:r>
              <a:rPr lang="en-US" altLang="zh-CN" sz="1400" dirty="0">
                <a:latin typeface="Times New Roman" panose="02020603050405020304" pitchFamily="18" charset="0"/>
                <a:cs typeface="Times New Roman" panose="02020603050405020304" pitchFamily="18" charset="0"/>
              </a:rPr>
              <a:t>..."</a:t>
            </a:r>
            <a:endParaRPr lang="zh-CN" altLang="en-US" sz="1400" dirty="0">
              <a:latin typeface="Times New Roman" panose="02020603050405020304" pitchFamily="18" charset="0"/>
              <a:cs typeface="Times New Roman" panose="02020603050405020304" pitchFamily="18" charset="0"/>
            </a:endParaRPr>
          </a:p>
        </p:txBody>
      </p:sp>
      <p:graphicFrame>
        <p:nvGraphicFramePr>
          <p:cNvPr id="13" name="图示 12">
            <a:extLst>
              <a:ext uri="{FF2B5EF4-FFF2-40B4-BE49-F238E27FC236}">
                <a16:creationId xmlns:a16="http://schemas.microsoft.com/office/drawing/2014/main" id="{A5C9B81E-4058-5385-B7D9-C04105094EE5}"/>
              </a:ext>
            </a:extLst>
          </p:cNvPr>
          <p:cNvGraphicFramePr/>
          <p:nvPr>
            <p:extLst>
              <p:ext uri="{D42A27DB-BD31-4B8C-83A1-F6EECF244321}">
                <p14:modId xmlns:p14="http://schemas.microsoft.com/office/powerpoint/2010/main" val="3869776433"/>
              </p:ext>
            </p:extLst>
          </p:nvPr>
        </p:nvGraphicFramePr>
        <p:xfrm>
          <a:off x="502061" y="4069449"/>
          <a:ext cx="4397599" cy="289221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4832630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81C09EC-78D4-2592-5561-2804802036EE}"/>
            </a:ext>
          </a:extLst>
        </p:cNvPr>
        <p:cNvGrpSpPr/>
        <p:nvPr/>
      </p:nvGrpSpPr>
      <p:grpSpPr>
        <a:xfrm>
          <a:off x="0" y="0"/>
          <a:ext cx="0" cy="0"/>
          <a:chOff x="0" y="0"/>
          <a:chExt cx="0" cy="0"/>
        </a:xfrm>
      </p:grpSpPr>
      <p:sp>
        <p:nvSpPr>
          <p:cNvPr id="16" name="标题 1">
            <a:extLst>
              <a:ext uri="{FF2B5EF4-FFF2-40B4-BE49-F238E27FC236}">
                <a16:creationId xmlns:a16="http://schemas.microsoft.com/office/drawing/2014/main" id="{C90F0B68-01D1-8826-3667-AA9C4ED8DBF6}"/>
              </a:ext>
            </a:extLst>
          </p:cNvPr>
          <p:cNvSpPr txBox="1"/>
          <p:nvPr/>
        </p:nvSpPr>
        <p:spPr>
          <a:xfrm>
            <a:off x="660400" y="406540"/>
            <a:ext cx="10671175" cy="468000"/>
          </a:xfrm>
          <a:prstGeom prst="rect">
            <a:avLst/>
          </a:prstGeom>
          <a:noFill/>
          <a:ln>
            <a:noFill/>
          </a:ln>
        </p:spPr>
        <p:txBody>
          <a:bodyPr vert="horz" wrap="square" lIns="0" tIns="0" rIns="0" bIns="0" rtlCol="0" anchor="ctr"/>
          <a:lstStyle/>
          <a:p>
            <a:pPr>
              <a:lnSpc>
                <a:spcPct val="110000"/>
              </a:lnSpc>
            </a:pPr>
            <a:r>
              <a:rPr kumimoji="1" lang="en-US" altLang="zh-CN"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rPr>
              <a:t>Coding</a:t>
            </a:r>
            <a:endParaRPr kumimoji="1" lang="zh-CN" altLang="en-US" sz="2800" b="1" dirty="0">
              <a:ln w="12700">
                <a:noFill/>
              </a:ln>
              <a:solidFill>
                <a:srgbClr val="262626">
                  <a:alpha val="100000"/>
                </a:srgbClr>
              </a:solidFill>
              <a:latin typeface="Malgun Gothic Semilight" panose="020B0502040204020203" pitchFamily="34" charset="-122"/>
              <a:ea typeface="Malgun Gothic Semilight" panose="020B0502040204020203" pitchFamily="34" charset="-122"/>
              <a:cs typeface="Malgun Gothic Semilight" panose="020B0502040204020203" pitchFamily="34" charset="-122"/>
            </a:endParaRPr>
          </a:p>
        </p:txBody>
      </p:sp>
      <p:cxnSp>
        <p:nvCxnSpPr>
          <p:cNvPr id="17" name="线条 1">
            <a:extLst>
              <a:ext uri="{FF2B5EF4-FFF2-40B4-BE49-F238E27FC236}">
                <a16:creationId xmlns:a16="http://schemas.microsoft.com/office/drawing/2014/main" id="{DF4AB997-B624-176C-E457-B9D0AE4964CA}"/>
              </a:ext>
            </a:extLst>
          </p:cNvPr>
          <p:cNvCxnSpPr>
            <a:cxnSpLocks/>
          </p:cNvCxnSpPr>
          <p:nvPr/>
        </p:nvCxnSpPr>
        <p:spPr>
          <a:xfrm>
            <a:off x="660400" y="958850"/>
            <a:ext cx="3843020" cy="0"/>
          </a:xfrm>
          <a:prstGeom prst="line">
            <a:avLst/>
          </a:prstGeom>
          <a:noFill/>
          <a:ln w="28575" cap="sq">
            <a:gradFill>
              <a:gsLst>
                <a:gs pos="0">
                  <a:schemeClr val="accent1"/>
                </a:gs>
                <a:gs pos="100000">
                  <a:schemeClr val="bg1"/>
                </a:gs>
              </a:gsLst>
              <a:lin ang="0" scaled="0"/>
            </a:gradFill>
            <a:miter/>
          </a:ln>
        </p:spPr>
      </p:cxnSp>
      <p:grpSp>
        <p:nvGrpSpPr>
          <p:cNvPr id="18" name="组合 17">
            <a:extLst>
              <a:ext uri="{FF2B5EF4-FFF2-40B4-BE49-F238E27FC236}">
                <a16:creationId xmlns:a16="http://schemas.microsoft.com/office/drawing/2014/main" id="{C28281F9-DA89-826B-CAA0-C46F8F4F4DFC}"/>
              </a:ext>
            </a:extLst>
          </p:cNvPr>
          <p:cNvGrpSpPr/>
          <p:nvPr/>
        </p:nvGrpSpPr>
        <p:grpSpPr>
          <a:xfrm>
            <a:off x="203200" y="561165"/>
            <a:ext cx="381000" cy="158750"/>
            <a:chOff x="203200" y="561165"/>
            <a:chExt cx="381000" cy="158750"/>
          </a:xfrm>
        </p:grpSpPr>
        <p:sp>
          <p:nvSpPr>
            <p:cNvPr id="19" name="标题 1">
              <a:extLst>
                <a:ext uri="{FF2B5EF4-FFF2-40B4-BE49-F238E27FC236}">
                  <a16:creationId xmlns:a16="http://schemas.microsoft.com/office/drawing/2014/main" id="{470267E9-3972-3300-00D9-02C6D4CDF1B2}"/>
                </a:ext>
              </a:extLst>
            </p:cNvPr>
            <p:cNvSpPr txBox="1"/>
            <p:nvPr/>
          </p:nvSpPr>
          <p:spPr>
            <a:xfrm>
              <a:off x="42545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20" name="标题 1">
              <a:extLst>
                <a:ext uri="{FF2B5EF4-FFF2-40B4-BE49-F238E27FC236}">
                  <a16:creationId xmlns:a16="http://schemas.microsoft.com/office/drawing/2014/main" id="{B6E8E272-3ABE-EF49-7878-FDEF801C6DBF}"/>
                </a:ext>
              </a:extLst>
            </p:cNvPr>
            <p:cNvSpPr txBox="1"/>
            <p:nvPr/>
          </p:nvSpPr>
          <p:spPr>
            <a:xfrm>
              <a:off x="203200" y="561165"/>
              <a:ext cx="158750" cy="158750"/>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grpSp>
      <p:graphicFrame>
        <p:nvGraphicFramePr>
          <p:cNvPr id="2" name="表格 1">
            <a:extLst>
              <a:ext uri="{FF2B5EF4-FFF2-40B4-BE49-F238E27FC236}">
                <a16:creationId xmlns:a16="http://schemas.microsoft.com/office/drawing/2014/main" id="{ACCE5C5D-F657-21A3-391E-5212042810C4}"/>
              </a:ext>
            </a:extLst>
          </p:cNvPr>
          <p:cNvGraphicFramePr>
            <a:graphicFrameLocks noGrp="1"/>
          </p:cNvGraphicFramePr>
          <p:nvPr>
            <p:extLst>
              <p:ext uri="{D42A27DB-BD31-4B8C-83A1-F6EECF244321}">
                <p14:modId xmlns:p14="http://schemas.microsoft.com/office/powerpoint/2010/main" val="3903123882"/>
              </p:ext>
            </p:extLst>
          </p:nvPr>
        </p:nvGraphicFramePr>
        <p:xfrm>
          <a:off x="281940" y="1130300"/>
          <a:ext cx="11628120" cy="5524927"/>
        </p:xfrm>
        <a:graphic>
          <a:graphicData uri="http://schemas.openxmlformats.org/drawingml/2006/table">
            <a:tbl>
              <a:tblPr>
                <a:tableStyleId>{5C22544A-7EE6-4342-B048-85BDC9FD1C3A}</a:tableStyleId>
              </a:tblPr>
              <a:tblGrid>
                <a:gridCol w="1470783">
                  <a:extLst>
                    <a:ext uri="{9D8B030D-6E8A-4147-A177-3AD203B41FA5}">
                      <a16:colId xmlns:a16="http://schemas.microsoft.com/office/drawing/2014/main" val="2680847745"/>
                    </a:ext>
                  </a:extLst>
                </a:gridCol>
                <a:gridCol w="10157337">
                  <a:extLst>
                    <a:ext uri="{9D8B030D-6E8A-4147-A177-3AD203B41FA5}">
                      <a16:colId xmlns:a16="http://schemas.microsoft.com/office/drawing/2014/main" val="3394704681"/>
                    </a:ext>
                  </a:extLst>
                </a:gridCol>
              </a:tblGrid>
              <a:tr h="0">
                <a:tc>
                  <a:txBody>
                    <a:bodyPr/>
                    <a:lstStyle/>
                    <a:p>
                      <a:pPr algn="ctr" fontAlgn="ctr"/>
                      <a:r>
                        <a:rPr lang="de-DE" sz="1050" b="1" u="none" strike="noStrike" dirty="0">
                          <a:effectLst/>
                        </a:rPr>
                        <a:t>Factor</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de-DE" sz="1050" b="1" u="none" strike="noStrike" dirty="0">
                          <a:effectLst/>
                        </a:rPr>
                        <a:t>Definition</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3253450473"/>
                  </a:ext>
                </a:extLst>
              </a:tr>
              <a:tr h="222139">
                <a:tc>
                  <a:txBody>
                    <a:bodyPr/>
                    <a:lstStyle/>
                    <a:p>
                      <a:pPr algn="ctr" fontAlgn="ctr"/>
                      <a:r>
                        <a:rPr lang="de-DE" sz="1050" u="none" strike="noStrike">
                          <a:effectLst/>
                        </a:rPr>
                        <a:t>possible_agent</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the presence of an agent. possible agent assisting the behavior</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4205280134"/>
                  </a:ext>
                </a:extLst>
              </a:tr>
              <a:tr h="95408">
                <a:tc>
                  <a:txBody>
                    <a:bodyPr/>
                    <a:lstStyle/>
                    <a:p>
                      <a:pPr algn="ctr" fontAlgn="ctr"/>
                      <a:r>
                        <a:rPr lang="de-DE" sz="1050" u="none" strike="noStrike">
                          <a:effectLst/>
                        </a:rPr>
                        <a:t>victim_reaction</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How the victim/victims responded to the events.</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355851365"/>
                  </a:ext>
                </a:extLst>
              </a:tr>
              <a:tr h="95408">
                <a:tc>
                  <a:txBody>
                    <a:bodyPr/>
                    <a:lstStyle/>
                    <a:p>
                      <a:pPr algn="ctr" fontAlgn="ctr"/>
                      <a:r>
                        <a:rPr lang="de-DE" sz="1050" u="none" strike="noStrike">
                          <a:effectLst/>
                        </a:rPr>
                        <a:t>Surroundings_reaction</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How surrounding people responded to the events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3098735882"/>
                  </a:ext>
                </a:extLst>
              </a:tr>
              <a:tr h="127091">
                <a:tc>
                  <a:txBody>
                    <a:bodyPr/>
                    <a:lstStyle/>
                    <a:p>
                      <a:pPr algn="ctr" fontAlgn="ctr"/>
                      <a:r>
                        <a:rPr lang="de-DE" sz="1050" u="none" strike="noStrike">
                          <a:effectLst/>
                        </a:rPr>
                        <a:t>consequence</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Asks whether the event led to other negative consequences</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2403719908"/>
                  </a:ext>
                </a:extLst>
              </a:tr>
              <a:tr h="95408">
                <a:tc>
                  <a:txBody>
                    <a:bodyPr/>
                    <a:lstStyle/>
                    <a:p>
                      <a:pPr algn="ctr" fontAlgn="ctr"/>
                      <a:r>
                        <a:rPr lang="de-DE" sz="1050" u="none" strike="noStrike">
                          <a:effectLst/>
                        </a:rPr>
                        <a:t>age</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whether perpetrator is adult or child, old or young, etc</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1418590643"/>
                  </a:ext>
                </a:extLst>
              </a:tr>
              <a:tr h="32043">
                <a:tc>
                  <a:txBody>
                    <a:bodyPr/>
                    <a:lstStyle/>
                    <a:p>
                      <a:pPr algn="ctr" fontAlgn="ctr"/>
                      <a:r>
                        <a:rPr lang="de-DE" sz="1050" u="none" strike="noStrike">
                          <a:effectLst/>
                        </a:rPr>
                        <a:t>education</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de-DE" sz="1050" u="none" strike="noStrike" dirty="0">
                          <a:effectLst/>
                        </a:rPr>
                        <a:t>education level</a:t>
                      </a:r>
                      <a:endParaRPr lang="de-DE"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1270875018"/>
                  </a:ext>
                </a:extLst>
              </a:tr>
              <a:tr h="158774">
                <a:tc>
                  <a:txBody>
                    <a:bodyPr/>
                    <a:lstStyle/>
                    <a:p>
                      <a:pPr algn="ctr" fontAlgn="ctr"/>
                      <a:r>
                        <a:rPr lang="de-DE" sz="1050" u="none" strike="noStrike">
                          <a:effectLst/>
                        </a:rPr>
                        <a:t>demographic</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where does the agent come from, what's the status of the agent, what job, what race</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113399341"/>
                  </a:ext>
                </a:extLst>
              </a:tr>
              <a:tr h="206298">
                <a:tc>
                  <a:txBody>
                    <a:bodyPr/>
                    <a:lstStyle/>
                    <a:p>
                      <a:pPr algn="ctr" fontAlgn="ctr"/>
                      <a:r>
                        <a:rPr lang="de-DE" sz="1050" u="none" strike="noStrike" dirty="0">
                          <a:effectLst/>
                        </a:rPr>
                        <a:t>Wrongness</a:t>
                      </a:r>
                      <a:endParaRPr lang="de-DE"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tc>
                  <a:txBody>
                    <a:bodyPr/>
                    <a:lstStyle/>
                    <a:p>
                      <a:pPr algn="l" fontAlgn="ctr"/>
                      <a:r>
                        <a:rPr lang="en-US" sz="1050" u="none" strike="noStrike" dirty="0">
                          <a:effectLst/>
                        </a:rPr>
                        <a:t>Whether the agent is aware of the wrongness of his/her behavior, whether it is due to differences in norms rules and laws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extLst>
                  <a:ext uri="{0D108BD9-81ED-4DB2-BD59-A6C34878D82A}">
                    <a16:rowId xmlns:a16="http://schemas.microsoft.com/office/drawing/2014/main" val="3169191028"/>
                  </a:ext>
                </a:extLst>
              </a:tr>
              <a:tr h="95408">
                <a:tc>
                  <a:txBody>
                    <a:bodyPr/>
                    <a:lstStyle/>
                    <a:p>
                      <a:pPr algn="ctr" fontAlgn="ctr"/>
                      <a:r>
                        <a:rPr lang="de-DE" sz="1050" u="none" strike="noStrike">
                          <a:effectLst/>
                        </a:rPr>
                        <a:t>truth</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whether the agent really did it e.g. proof, eyewithness</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3260441570"/>
                  </a:ext>
                </a:extLst>
              </a:tr>
              <a:tr h="142932">
                <a:tc>
                  <a:txBody>
                    <a:bodyPr/>
                    <a:lstStyle/>
                    <a:p>
                      <a:pPr algn="ctr" fontAlgn="ctr"/>
                      <a:r>
                        <a:rPr lang="de-DE" sz="1050" u="none" strike="noStrike">
                          <a:effectLst/>
                        </a:rPr>
                        <a:t>identity</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the identity of the victims, e.g. minority group, good/bad person</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2345050574"/>
                  </a:ext>
                </a:extLst>
              </a:tr>
              <a:tr h="79567">
                <a:tc>
                  <a:txBody>
                    <a:bodyPr/>
                    <a:lstStyle/>
                    <a:p>
                      <a:pPr algn="ctr" fontAlgn="ctr"/>
                      <a:r>
                        <a:rPr lang="de-DE" sz="1050" u="none" strike="noStrike">
                          <a:effectLst/>
                        </a:rPr>
                        <a:t>method</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whether the perpetrator did it in a cruel way</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3385198965"/>
                  </a:ext>
                </a:extLst>
              </a:tr>
              <a:tr h="63726">
                <a:tc>
                  <a:txBody>
                    <a:bodyPr/>
                    <a:lstStyle/>
                    <a:p>
                      <a:pPr algn="ctr" fontAlgn="ctr"/>
                      <a:r>
                        <a:rPr lang="de-DE" sz="1050" u="none" strike="noStrike">
                          <a:effectLst/>
                        </a:rPr>
                        <a:t>punishment</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whether the agent has been punished</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2857177076"/>
                  </a:ext>
                </a:extLst>
              </a:tr>
              <a:tr h="142932">
                <a:tc>
                  <a:txBody>
                    <a:bodyPr/>
                    <a:lstStyle/>
                    <a:p>
                      <a:pPr algn="ctr" fontAlgn="ctr"/>
                      <a:r>
                        <a:rPr lang="de-DE" sz="1050" u="none" strike="noStrike" dirty="0">
                          <a:effectLst/>
                        </a:rPr>
                        <a:t>intentional</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tc>
                  <a:txBody>
                    <a:bodyPr/>
                    <a:lstStyle/>
                    <a:p>
                      <a:pPr algn="l" fontAlgn="ctr"/>
                      <a:r>
                        <a:rPr lang="en-US" sz="1050" u="none" strike="noStrike" dirty="0">
                          <a:effectLst/>
                        </a:rPr>
                        <a:t>whether a person/group caused the event intentionally/accidentally/by accident</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extLst>
                  <a:ext uri="{0D108BD9-81ED-4DB2-BD59-A6C34878D82A}">
                    <a16:rowId xmlns:a16="http://schemas.microsoft.com/office/drawing/2014/main" val="1668315305"/>
                  </a:ext>
                </a:extLst>
              </a:tr>
              <a:tr h="317188">
                <a:tc>
                  <a:txBody>
                    <a:bodyPr/>
                    <a:lstStyle/>
                    <a:p>
                      <a:pPr algn="ctr" fontAlgn="ctr"/>
                      <a:r>
                        <a:rPr lang="de-DE" sz="1050" u="none" strike="noStrike" dirty="0">
                          <a:effectLst/>
                        </a:rPr>
                        <a:t>Enough</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accent2">
                        <a:lumMod val="20000"/>
                        <a:lumOff val="80000"/>
                      </a:schemeClr>
                    </a:solidFill>
                  </a:tcPr>
                </a:tc>
                <a:tc>
                  <a:txBody>
                    <a:bodyPr/>
                    <a:lstStyle/>
                    <a:p>
                      <a:pPr algn="l" fontAlgn="ctr"/>
                      <a:r>
                        <a:rPr lang="en-US" sz="1050" u="none" strike="noStrike" dirty="0">
                          <a:effectLst/>
                        </a:rPr>
                        <a:t>1) no (just no more questions). 2)enough (the existing questions can cover) 3)obvious: the behaviors are obviously wrong/immoral 4)other reasons: not sever, not a big deal etc.</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accent2">
                        <a:lumMod val="20000"/>
                        <a:lumOff val="80000"/>
                      </a:schemeClr>
                    </a:solidFill>
                  </a:tcPr>
                </a:tc>
                <a:extLst>
                  <a:ext uri="{0D108BD9-81ED-4DB2-BD59-A6C34878D82A}">
                    <a16:rowId xmlns:a16="http://schemas.microsoft.com/office/drawing/2014/main" val="2548403963"/>
                  </a:ext>
                </a:extLst>
              </a:tr>
              <a:tr h="111250">
                <a:tc>
                  <a:txBody>
                    <a:bodyPr/>
                    <a:lstStyle/>
                    <a:p>
                      <a:pPr algn="ctr" fontAlgn="ctr"/>
                      <a:r>
                        <a:rPr lang="de-DE" sz="1050" u="none" strike="noStrike">
                          <a:effectLst/>
                        </a:rPr>
                        <a:t>frequency</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Whether agent has caused (or typically causes) similar events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4205907174"/>
                  </a:ext>
                </a:extLst>
              </a:tr>
              <a:tr h="127091">
                <a:tc>
                  <a:txBody>
                    <a:bodyPr/>
                    <a:lstStyle/>
                    <a:p>
                      <a:pPr algn="ctr" fontAlgn="ctr"/>
                      <a:r>
                        <a:rPr lang="de-DE" sz="1050" u="none" strike="noStrike">
                          <a:effectLst/>
                        </a:rPr>
                        <a:t>Character</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a:effectLst/>
                        </a:rPr>
                        <a:t>The agent's Character, personality, and moral Character in dailylife</a:t>
                      </a:r>
                      <a:endParaRPr 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1006966512"/>
                  </a:ext>
                </a:extLst>
              </a:tr>
              <a:tr h="333029">
                <a:tc>
                  <a:txBody>
                    <a:bodyPr/>
                    <a:lstStyle/>
                    <a:p>
                      <a:pPr algn="ctr" fontAlgn="ctr"/>
                      <a:r>
                        <a:rPr lang="de-DE" sz="1050" u="none" strike="noStrike" dirty="0">
                          <a:effectLst/>
                        </a:rPr>
                        <a:t>incapacitating</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tc>
                  <a:txBody>
                    <a:bodyPr/>
                    <a:lstStyle/>
                    <a:p>
                      <a:pPr algn="l" fontAlgn="ctr"/>
                      <a:r>
                        <a:rPr lang="en-US" sz="1050" u="none" strike="noStrike" dirty="0">
                          <a:effectLst/>
                        </a:rPr>
                        <a:t>whether the agent did the action out of free will, or whether they were forced to do so, whether they have the ability to understand the norms, whether they can control their behaviors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extLst>
                  <a:ext uri="{0D108BD9-81ED-4DB2-BD59-A6C34878D82A}">
                    <a16:rowId xmlns:a16="http://schemas.microsoft.com/office/drawing/2014/main" val="2340210110"/>
                  </a:ext>
                </a:extLst>
              </a:tr>
              <a:tr h="142932">
                <a:tc>
                  <a:txBody>
                    <a:bodyPr/>
                    <a:lstStyle/>
                    <a:p>
                      <a:pPr algn="ctr" fontAlgn="ctr"/>
                      <a:r>
                        <a:rPr lang="de-DE" sz="1050" u="none" strike="noStrike" dirty="0">
                          <a:effectLst/>
                        </a:rPr>
                        <a:t>awareness</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tc>
                  <a:txBody>
                    <a:bodyPr/>
                    <a:lstStyle/>
                    <a:p>
                      <a:pPr algn="l" fontAlgn="ctr"/>
                      <a:r>
                        <a:rPr lang="en-US" sz="1050" u="none" strike="noStrike" dirty="0">
                          <a:effectLst/>
                        </a:rPr>
                        <a:t>Whether the agent aware of the consequences that his/her behavior will cause</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extLst>
                  <a:ext uri="{0D108BD9-81ED-4DB2-BD59-A6C34878D82A}">
                    <a16:rowId xmlns:a16="http://schemas.microsoft.com/office/drawing/2014/main" val="741463748"/>
                  </a:ext>
                </a:extLst>
              </a:tr>
              <a:tr h="111250">
                <a:tc>
                  <a:txBody>
                    <a:bodyPr/>
                    <a:lstStyle/>
                    <a:p>
                      <a:pPr algn="ctr" fontAlgn="ctr"/>
                      <a:r>
                        <a:rPr lang="de-DE" sz="1050" u="none" strike="noStrike" dirty="0">
                          <a:effectLst/>
                        </a:rPr>
                        <a:t>preventability</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tc>
                  <a:txBody>
                    <a:bodyPr/>
                    <a:lstStyle/>
                    <a:p>
                      <a:pPr algn="l" fontAlgn="ctr"/>
                      <a:r>
                        <a:rPr lang="en-US" sz="1050" u="none" strike="noStrike" dirty="0">
                          <a:effectLst/>
                        </a:rPr>
                        <a:t>whether the agent was able to prevent the event from happening</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extLst>
                  <a:ext uri="{0D108BD9-81ED-4DB2-BD59-A6C34878D82A}">
                    <a16:rowId xmlns:a16="http://schemas.microsoft.com/office/drawing/2014/main" val="2023650586"/>
                  </a:ext>
                </a:extLst>
              </a:tr>
              <a:tr h="158774">
                <a:tc>
                  <a:txBody>
                    <a:bodyPr/>
                    <a:lstStyle/>
                    <a:p>
                      <a:pPr algn="ctr" fontAlgn="ctr"/>
                      <a:r>
                        <a:rPr lang="de-DE" sz="1050" u="none" strike="noStrike" dirty="0">
                          <a:effectLst/>
                        </a:rPr>
                        <a:t>reason</a:t>
                      </a:r>
                      <a:endParaRPr lang="de-DE" sz="1050" b="1"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tc>
                  <a:txBody>
                    <a:bodyPr/>
                    <a:lstStyle/>
                    <a:p>
                      <a:pPr algn="l" fontAlgn="ctr"/>
                      <a:r>
                        <a:rPr lang="en-US" sz="1050" u="none" strike="noStrike" dirty="0">
                          <a:effectLst/>
                        </a:rPr>
                        <a:t>agent’s reasons for bringing about the event, or whether the agent was justified in doing so</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75000"/>
                      </a:schemeClr>
                    </a:solidFill>
                  </a:tcPr>
                </a:tc>
                <a:extLst>
                  <a:ext uri="{0D108BD9-81ED-4DB2-BD59-A6C34878D82A}">
                    <a16:rowId xmlns:a16="http://schemas.microsoft.com/office/drawing/2014/main" val="834287333"/>
                  </a:ext>
                </a:extLst>
              </a:tr>
              <a:tr h="206298">
                <a:tc>
                  <a:txBody>
                    <a:bodyPr/>
                    <a:lstStyle/>
                    <a:p>
                      <a:pPr algn="ctr" fontAlgn="ctr"/>
                      <a:r>
                        <a:rPr lang="de-DE" sz="1050" u="none" strike="noStrike">
                          <a:effectLst/>
                        </a:rPr>
                        <a:t>relationship</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The relationship between the perpetrator and the victim e.g. what's their relationship, do they know each other, </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4256146372"/>
                  </a:ext>
                </a:extLst>
              </a:tr>
              <a:tr h="111250">
                <a:tc>
                  <a:txBody>
                    <a:bodyPr/>
                    <a:lstStyle/>
                    <a:p>
                      <a:pPr algn="ctr" fontAlgn="ctr"/>
                      <a:r>
                        <a:rPr lang="de-DE" sz="1050" u="none" strike="noStrike">
                          <a:effectLst/>
                        </a:rPr>
                        <a:t>RelationshipQuality</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good/bad relationship, close/distant relationship</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392816263"/>
                  </a:ext>
                </a:extLst>
              </a:tr>
              <a:tr h="602332">
                <a:tc>
                  <a:txBody>
                    <a:bodyPr/>
                    <a:lstStyle/>
                    <a:p>
                      <a:pPr algn="ctr" fontAlgn="ctr"/>
                      <a:r>
                        <a:rPr lang="de-DE" sz="1050" u="none" strike="noStrike" dirty="0">
                          <a:effectLst/>
                        </a:rPr>
                        <a:t>Apology</a:t>
                      </a:r>
                      <a:endParaRPr lang="de-DE"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Whether agent admitted to causing the event or accepted responsibility/blame for it, whether agent felt remorse for the behavior, whether the agent apologized to the victims, whether the agent made amends for his/her behavior in any way, whether the agent will correct the behavior</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2672087363"/>
                  </a:ext>
                </a:extLst>
              </a:tr>
              <a:tr h="95408">
                <a:tc>
                  <a:txBody>
                    <a:bodyPr/>
                    <a:lstStyle/>
                    <a:p>
                      <a:pPr algn="ctr" fontAlgn="ctr"/>
                      <a:r>
                        <a:rPr lang="de-DE" sz="1050" u="none" strike="noStrike">
                          <a:effectLst/>
                        </a:rPr>
                        <a:t>history</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whether the agent used to be victims of similar events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2571986232"/>
                  </a:ext>
                </a:extLst>
              </a:tr>
              <a:tr h="95408">
                <a:tc>
                  <a:txBody>
                    <a:bodyPr/>
                    <a:lstStyle/>
                    <a:p>
                      <a:pPr algn="ctr" fontAlgn="ctr"/>
                      <a:r>
                        <a:rPr lang="de-DE" sz="1050" u="none" strike="noStrike">
                          <a:effectLst/>
                        </a:rPr>
                        <a:t>context</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the context\situation where the agent did the action</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594721712"/>
                  </a:ext>
                </a:extLst>
              </a:tr>
              <a:tr h="269663">
                <a:tc>
                  <a:txBody>
                    <a:bodyPr/>
                    <a:lstStyle/>
                    <a:p>
                      <a:pPr algn="ctr" fontAlgn="ctr"/>
                      <a:endParaRPr lang="zh-CN" altLang="en-US"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en-US" sz="1050" u="none" strike="noStrike" dirty="0">
                          <a:effectLst/>
                        </a:rPr>
                        <a:t>General or distal experience that may influence the current behavior: Life experience, childhood experience etc. *Not immediate cause of the behaviors</a:t>
                      </a:r>
                      <a:endParaRPr lang="en-US"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1725569312"/>
                  </a:ext>
                </a:extLst>
              </a:tr>
              <a:tr h="95408">
                <a:tc>
                  <a:txBody>
                    <a:bodyPr/>
                    <a:lstStyle/>
                    <a:p>
                      <a:pPr algn="ctr" fontAlgn="ctr"/>
                      <a:r>
                        <a:rPr lang="de-DE" sz="1050" u="none" strike="noStrike">
                          <a:effectLst/>
                        </a:rPr>
                        <a:t>FamilyUpbring</a:t>
                      </a:r>
                      <a:endParaRPr lang="de-DE" sz="1050" b="0" i="0" u="none" strike="noStrike">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tc>
                  <a:txBody>
                    <a:bodyPr/>
                    <a:lstStyle/>
                    <a:p>
                      <a:pPr algn="l" fontAlgn="ctr"/>
                      <a:r>
                        <a:rPr lang="zh-CN" altLang="en-US" sz="1050" u="none" strike="noStrike" dirty="0">
                          <a:effectLst/>
                        </a:rPr>
                        <a:t>家庭教育，观念如何形成，家教， </a:t>
                      </a:r>
                      <a:r>
                        <a:rPr lang="de-DE" sz="1050" u="none" strike="noStrike" dirty="0">
                          <a:effectLst/>
                        </a:rPr>
                        <a:t>teach, upbringing</a:t>
                      </a:r>
                      <a:endParaRPr lang="de-DE" sz="1050" b="0" i="0" u="none" strike="noStrike" dirty="0">
                        <a:solidFill>
                          <a:srgbClr val="000000"/>
                        </a:solidFill>
                        <a:effectLst/>
                        <a:latin typeface="等线" panose="02010600030101010101" pitchFamily="2" charset="-122"/>
                        <a:ea typeface="等线" panose="02010600030101010101" pitchFamily="2" charset="-122"/>
                      </a:endParaRPr>
                    </a:p>
                  </a:txBody>
                  <a:tcPr marL="360" marR="360" marT="360" marB="0" anchor="ctr">
                    <a:solidFill>
                      <a:schemeClr val="bg1">
                        <a:lumMod val="95000"/>
                      </a:schemeClr>
                    </a:solidFill>
                  </a:tcPr>
                </a:tc>
                <a:extLst>
                  <a:ext uri="{0D108BD9-81ED-4DB2-BD59-A6C34878D82A}">
                    <a16:rowId xmlns:a16="http://schemas.microsoft.com/office/drawing/2014/main" val="2419394310"/>
                  </a:ext>
                </a:extLst>
              </a:tr>
            </a:tbl>
          </a:graphicData>
        </a:graphic>
      </p:graphicFrame>
      <p:sp>
        <p:nvSpPr>
          <p:cNvPr id="3" name="文本框 2">
            <a:extLst>
              <a:ext uri="{FF2B5EF4-FFF2-40B4-BE49-F238E27FC236}">
                <a16:creationId xmlns:a16="http://schemas.microsoft.com/office/drawing/2014/main" id="{8759DC6E-E354-1D0B-6C91-94D365AB0B33}"/>
              </a:ext>
            </a:extLst>
          </p:cNvPr>
          <p:cNvSpPr txBox="1"/>
          <p:nvPr/>
        </p:nvSpPr>
        <p:spPr>
          <a:xfrm>
            <a:off x="2887980" y="92306"/>
            <a:ext cx="9448800" cy="738664"/>
          </a:xfrm>
          <a:prstGeom prst="rect">
            <a:avLst/>
          </a:prstGeom>
          <a:noFill/>
        </p:spPr>
        <p:txBody>
          <a:bodyPr wrap="square" rtlCol="0">
            <a:spAutoFit/>
          </a:bodyPr>
          <a:lstStyle/>
          <a:p>
            <a:pPr marL="285750" indent="-285750">
              <a:buFont typeface="Arial" panose="020B0604020202020204" pitchFamily="34" charset="0"/>
              <a:buChar char="•"/>
            </a:pPr>
            <a:r>
              <a:rPr lang="en-US" altLang="zh-CN" sz="1400" dirty="0"/>
              <a:t>Codebook based on previous research </a:t>
            </a:r>
            <a:r>
              <a:rPr lang="en-US" altLang="zh-CN" sz="1000" dirty="0"/>
              <a:t>(Guglielmo &amp; Malle, 2017) </a:t>
            </a:r>
            <a:r>
              <a:rPr lang="en-US" altLang="zh-CN" sz="1400" dirty="0"/>
              <a:t>and revised by coders.</a:t>
            </a:r>
          </a:p>
          <a:p>
            <a:pPr marL="285750" indent="-285750">
              <a:buFont typeface="Arial" panose="020B0604020202020204" pitchFamily="34" charset="0"/>
              <a:buChar char="•"/>
            </a:pPr>
            <a:r>
              <a:rPr lang="en-US" altLang="zh-CN" sz="1400" dirty="0"/>
              <a:t>Three coders independently conducted a sample coding phase. Upon achieving an intercoder reliability of Cohen’s Kappa ≥ 0.8, they proceeded with formal coding and resolved any inconsistencies through discussion.</a:t>
            </a:r>
            <a:endParaRPr lang="zh-CN" altLang="en-US" sz="1400" dirty="0"/>
          </a:p>
        </p:txBody>
      </p:sp>
    </p:spTree>
    <p:extLst>
      <p:ext uri="{BB962C8B-B14F-4D97-AF65-F5344CB8AC3E}">
        <p14:creationId xmlns:p14="http://schemas.microsoft.com/office/powerpoint/2010/main" val="254765064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p:cNvSpPr txBox="1"/>
          <p:nvPr/>
        </p:nvSpPr>
        <p:spPr>
          <a:xfrm rot="2274982">
            <a:off x="-726086" y="-1462294"/>
            <a:ext cx="2785489" cy="5745732"/>
          </a:xfrm>
          <a:custGeom>
            <a:avLst/>
            <a:gdLst>
              <a:gd name="connsiteX0" fmla="*/ 0 w 2785489"/>
              <a:gd name="connsiteY0" fmla="*/ 2169722 h 5745732"/>
              <a:gd name="connsiteX1" fmla="*/ 2785489 w 2785489"/>
              <a:gd name="connsiteY1" fmla="*/ 0 h 5745732"/>
              <a:gd name="connsiteX2" fmla="*/ 2785489 w 2785489"/>
              <a:gd name="connsiteY2" fmla="*/ 5745732 h 5745732"/>
            </a:gdLst>
            <a:ahLst/>
            <a:cxnLst/>
            <a:rect l="l" t="t" r="r" b="b"/>
            <a:pathLst>
              <a:path w="2785489" h="5745732">
                <a:moveTo>
                  <a:pt x="0" y="2169722"/>
                </a:moveTo>
                <a:lnTo>
                  <a:pt x="2785489" y="0"/>
                </a:lnTo>
                <a:lnTo>
                  <a:pt x="2785489" y="5745732"/>
                </a:lnTo>
                <a:close/>
              </a:path>
            </a:pathLst>
          </a:custGeom>
          <a:solidFill>
            <a:schemeClr val="accent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3" name="标题 1"/>
          <p:cNvSpPr txBox="1"/>
          <p:nvPr/>
        </p:nvSpPr>
        <p:spPr>
          <a:xfrm rot="2274982">
            <a:off x="10335963" y="2997550"/>
            <a:ext cx="2510423" cy="5178342"/>
          </a:xfrm>
          <a:custGeom>
            <a:avLst/>
            <a:gdLst>
              <a:gd name="connsiteX0" fmla="*/ 0 w 2510423"/>
              <a:gd name="connsiteY0" fmla="*/ 0 h 5178342"/>
              <a:gd name="connsiteX1" fmla="*/ 2510423 w 2510423"/>
              <a:gd name="connsiteY1" fmla="*/ 3222880 h 5178342"/>
              <a:gd name="connsiteX2" fmla="*/ 0 w 2510423"/>
              <a:gd name="connsiteY2" fmla="*/ 5178342 h 5178342"/>
            </a:gdLst>
            <a:ahLst/>
            <a:cxnLst/>
            <a:rect l="l" t="t" r="r" b="b"/>
            <a:pathLst>
              <a:path w="2510423" h="5178342">
                <a:moveTo>
                  <a:pt x="0" y="0"/>
                </a:moveTo>
                <a:lnTo>
                  <a:pt x="2510423" y="3222880"/>
                </a:lnTo>
                <a:lnTo>
                  <a:pt x="0" y="5178342"/>
                </a:lnTo>
                <a:close/>
              </a:path>
            </a:pathLst>
          </a:custGeom>
          <a:solidFill>
            <a:schemeClr val="accent2"/>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4" name="标题 1"/>
          <p:cNvSpPr txBox="1"/>
          <p:nvPr/>
        </p:nvSpPr>
        <p:spPr>
          <a:xfrm>
            <a:off x="196271" y="6601598"/>
            <a:ext cx="99263" cy="99263"/>
          </a:xfrm>
          <a:prstGeom prst="ellipse">
            <a:avLst/>
          </a:prstGeom>
          <a:solidFill>
            <a:schemeClr val="accent1"/>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5" name="标题 1"/>
          <p:cNvSpPr txBox="1"/>
          <p:nvPr/>
        </p:nvSpPr>
        <p:spPr>
          <a:xfrm>
            <a:off x="364876" y="6601598"/>
            <a:ext cx="99263" cy="99263"/>
          </a:xfrm>
          <a:prstGeom prst="ellipse">
            <a:avLst/>
          </a:prstGeom>
          <a:solidFill>
            <a:schemeClr val="accent2"/>
          </a:solidFill>
          <a:ln w="12700" cap="sq">
            <a:noFill/>
            <a:miter/>
          </a:ln>
        </p:spPr>
        <p:txBody>
          <a:bodyPr vert="horz" wrap="square" lIns="91440" tIns="45720" rIns="91440" bIns="45720" rtlCol="0" anchor="ctr"/>
          <a:lstStyle/>
          <a:p>
            <a:pPr algn="ctr">
              <a:lnSpc>
                <a:spcPct val="110000"/>
              </a:lnSpc>
            </a:pPr>
            <a:endParaRPr kumimoji="1" lang="zh-CN" altLang="en-US"/>
          </a:p>
        </p:txBody>
      </p:sp>
      <p:sp>
        <p:nvSpPr>
          <p:cNvPr id="6" name="标题 1"/>
          <p:cNvSpPr txBox="1"/>
          <p:nvPr/>
        </p:nvSpPr>
        <p:spPr>
          <a:xfrm>
            <a:off x="533482" y="6601598"/>
            <a:ext cx="99263" cy="99263"/>
          </a:xfrm>
          <a:prstGeom prst="ellipse">
            <a:avLst/>
          </a:prstGeom>
          <a:noFill/>
          <a:ln w="12700" cap="sq">
            <a:solidFill>
              <a:schemeClr val="accent1"/>
            </a:solidFill>
            <a:miter/>
          </a:ln>
        </p:spPr>
        <p:txBody>
          <a:bodyPr vert="horz" wrap="square" lIns="91440" tIns="45720" rIns="91440" bIns="45720" rtlCol="0" anchor="ctr"/>
          <a:lstStyle/>
          <a:p>
            <a:pPr algn="ctr">
              <a:lnSpc>
                <a:spcPct val="110000"/>
              </a:lnSpc>
            </a:pPr>
            <a:endParaRPr kumimoji="1" lang="zh-CN" altLang="en-US"/>
          </a:p>
        </p:txBody>
      </p:sp>
      <p:cxnSp>
        <p:nvCxnSpPr>
          <p:cNvPr id="7" name="线条 1"/>
          <p:cNvCxnSpPr/>
          <p:nvPr/>
        </p:nvCxnSpPr>
        <p:spPr>
          <a:xfrm>
            <a:off x="1973943" y="4617064"/>
            <a:ext cx="8280000" cy="0"/>
          </a:xfrm>
          <a:prstGeom prst="line">
            <a:avLst/>
          </a:prstGeom>
          <a:noFill/>
          <a:ln w="6350" cap="sq">
            <a:solidFill>
              <a:schemeClr val="accent1"/>
            </a:solidFill>
            <a:miter/>
          </a:ln>
        </p:spPr>
      </p:cxnSp>
      <p:cxnSp>
        <p:nvCxnSpPr>
          <p:cNvPr id="8" name="线条 1"/>
          <p:cNvCxnSpPr/>
          <p:nvPr/>
        </p:nvCxnSpPr>
        <p:spPr>
          <a:xfrm>
            <a:off x="1973943" y="2661147"/>
            <a:ext cx="8280000" cy="0"/>
          </a:xfrm>
          <a:prstGeom prst="line">
            <a:avLst/>
          </a:prstGeom>
          <a:noFill/>
          <a:ln w="6350" cap="sq">
            <a:solidFill>
              <a:schemeClr val="accent1"/>
            </a:solidFill>
            <a:miter/>
          </a:ln>
        </p:spPr>
      </p:cxnSp>
      <p:sp>
        <p:nvSpPr>
          <p:cNvPr id="9" name="标题 1"/>
          <p:cNvSpPr txBox="1"/>
          <p:nvPr/>
        </p:nvSpPr>
        <p:spPr>
          <a:xfrm>
            <a:off x="11263180" y="191189"/>
            <a:ext cx="200570" cy="200569"/>
          </a:xfrm>
          <a:prstGeom prst="rtTriangle">
            <a:avLst/>
          </a:prstGeom>
          <a:solidFill>
            <a:schemeClr val="accent1"/>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0" name="标题 1"/>
          <p:cNvSpPr txBox="1"/>
          <p:nvPr/>
        </p:nvSpPr>
        <p:spPr>
          <a:xfrm rot="10800000">
            <a:off x="11263180" y="191317"/>
            <a:ext cx="200570" cy="200569"/>
          </a:xfrm>
          <a:prstGeom prst="rtTriangle">
            <a:avLst/>
          </a:prstGeom>
          <a:solidFill>
            <a:schemeClr val="accent2"/>
          </a:solidFill>
          <a:ln w="12700" cap="flat">
            <a:noFill/>
            <a:miter/>
          </a:ln>
          <a:effectLst/>
        </p:spPr>
        <p:txBody>
          <a:bodyPr vert="horz" wrap="square" lIns="91440" tIns="45720" rIns="91440" bIns="45720" rtlCol="0" anchor="ctr"/>
          <a:lstStyle/>
          <a:p>
            <a:pPr algn="ctr">
              <a:lnSpc>
                <a:spcPct val="110000"/>
              </a:lnSpc>
            </a:pPr>
            <a:endParaRPr kumimoji="1" lang="zh-CN" altLang="en-US"/>
          </a:p>
        </p:txBody>
      </p:sp>
      <p:sp>
        <p:nvSpPr>
          <p:cNvPr id="12" name="标题 1"/>
          <p:cNvSpPr txBox="1"/>
          <p:nvPr/>
        </p:nvSpPr>
        <p:spPr>
          <a:xfrm>
            <a:off x="1973944" y="2743774"/>
            <a:ext cx="8280000" cy="1779697"/>
          </a:xfrm>
          <a:prstGeom prst="rect">
            <a:avLst/>
          </a:prstGeom>
          <a:noFill/>
          <a:ln>
            <a:noFill/>
          </a:ln>
        </p:spPr>
        <p:txBody>
          <a:bodyPr vert="horz" wrap="square" lIns="0" tIns="0" rIns="0" bIns="0" rtlCol="0" anchor="ctr"/>
          <a:lstStyle/>
          <a:p>
            <a:pPr algn="ctr">
              <a:lnSpc>
                <a:spcPct val="130000"/>
              </a:lnSpc>
            </a:pPr>
            <a:r>
              <a:rPr kumimoji="1" lang="en-US" altLang="zh-CN"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rPr>
              <a:t>Study 1</a:t>
            </a:r>
            <a:r>
              <a:rPr kumimoji="1" lang="zh-CN" altLang="en-US"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rPr>
              <a:t>：</a:t>
            </a:r>
            <a:r>
              <a:rPr kumimoji="1" lang="en-US" altLang="zh-CN"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rPr>
              <a:t>Blame factors for human data</a:t>
            </a:r>
            <a:endParaRPr kumimoji="1" lang="zh-CN" altLang="en-US" sz="3600" dirty="0">
              <a:ln w="12700">
                <a:noFill/>
              </a:ln>
              <a:solidFill>
                <a:srgbClr val="006A60">
                  <a:alpha val="100000"/>
                </a:srgbClr>
              </a:solidFill>
              <a:latin typeface="Malgun Gothic Semilight" panose="020B0502040204020203" pitchFamily="34" charset="-122"/>
              <a:ea typeface="Malgun Gothic Semilight" panose="020B0502040204020203" pitchFamily="34" charset="-122"/>
            </a:endParaRPr>
          </a:p>
        </p:txBody>
      </p:sp>
      <p:grpSp>
        <p:nvGrpSpPr>
          <p:cNvPr id="14" name="组合 13">
            <a:extLst>
              <a:ext uri="{FF2B5EF4-FFF2-40B4-BE49-F238E27FC236}">
                <a16:creationId xmlns:a16="http://schemas.microsoft.com/office/drawing/2014/main" id="{CE1EE268-1F4D-1BCD-7C22-489AA569AA87}"/>
              </a:ext>
            </a:extLst>
          </p:cNvPr>
          <p:cNvGrpSpPr/>
          <p:nvPr/>
        </p:nvGrpSpPr>
        <p:grpSpPr>
          <a:xfrm>
            <a:off x="4607390" y="126251"/>
            <a:ext cx="5646553" cy="902563"/>
            <a:chOff x="1571756" y="108727"/>
            <a:chExt cx="5646553" cy="902563"/>
          </a:xfrm>
        </p:grpSpPr>
        <p:sp>
          <p:nvSpPr>
            <p:cNvPr id="15" name="Freeform 16">
              <a:extLst>
                <a:ext uri="{FF2B5EF4-FFF2-40B4-BE49-F238E27FC236}">
                  <a16:creationId xmlns:a16="http://schemas.microsoft.com/office/drawing/2014/main" id="{803964DD-BAB0-26B4-D94C-8450D2E4614E}"/>
                </a:ext>
              </a:extLst>
            </p:cNvPr>
            <p:cNvSpPr/>
            <p:nvPr/>
          </p:nvSpPr>
          <p:spPr>
            <a:xfrm>
              <a:off x="4209218" y="108728"/>
              <a:ext cx="3009091" cy="902562"/>
            </a:xfrm>
            <a:custGeom>
              <a:avLst/>
              <a:gdLst/>
              <a:ahLst/>
              <a:cxnLst/>
              <a:rect l="l" t="t" r="r" b="b"/>
              <a:pathLst>
                <a:path w="5473454" h="1594210">
                  <a:moveTo>
                    <a:pt x="0" y="0"/>
                  </a:moveTo>
                  <a:lnTo>
                    <a:pt x="5473454" y="0"/>
                  </a:lnTo>
                  <a:lnTo>
                    <a:pt x="5473454" y="1594210"/>
                  </a:lnTo>
                  <a:lnTo>
                    <a:pt x="0" y="1594210"/>
                  </a:lnTo>
                  <a:lnTo>
                    <a:pt x="0" y="0"/>
                  </a:lnTo>
                  <a:close/>
                </a:path>
              </a:pathLst>
            </a:custGeom>
            <a:blipFill>
              <a:blip r:embed="rId2"/>
              <a:stretch>
                <a:fillRect/>
              </a:stretch>
            </a:blipFill>
          </p:spPr>
          <p:txBody>
            <a:bodyPr/>
            <a:lstStyle/>
            <a:p>
              <a:endParaRPr lang="zh-CN" altLang="en-US"/>
            </a:p>
          </p:txBody>
        </p:sp>
        <p:pic>
          <p:nvPicPr>
            <p:cNvPr id="16" name="图片 15">
              <a:extLst>
                <a:ext uri="{FF2B5EF4-FFF2-40B4-BE49-F238E27FC236}">
                  <a16:creationId xmlns:a16="http://schemas.microsoft.com/office/drawing/2014/main" id="{6880A825-487F-77CE-F44F-2D176E2CA0AE}"/>
                </a:ext>
              </a:extLst>
            </p:cNvPr>
            <p:cNvPicPr>
              <a:picLocks noChangeAspect="1"/>
            </p:cNvPicPr>
            <p:nvPr/>
          </p:nvPicPr>
          <p:blipFill>
            <a:blip r:embed="rId3"/>
            <a:stretch>
              <a:fillRect/>
            </a:stretch>
          </p:blipFill>
          <p:spPr>
            <a:xfrm>
              <a:off x="1571756" y="108727"/>
              <a:ext cx="2363697" cy="761100"/>
            </a:xfrm>
            <a:prstGeom prst="rect">
              <a:avLst/>
            </a:prstGeom>
          </p:spPr>
        </p:pic>
      </p:grpSp>
      <p:sp>
        <p:nvSpPr>
          <p:cNvPr id="17" name="文本框 16">
            <a:extLst>
              <a:ext uri="{FF2B5EF4-FFF2-40B4-BE49-F238E27FC236}">
                <a16:creationId xmlns:a16="http://schemas.microsoft.com/office/drawing/2014/main" id="{066A5E45-EF5C-9C3D-4EB7-21F5FB7D1E59}"/>
              </a:ext>
            </a:extLst>
          </p:cNvPr>
          <p:cNvSpPr txBox="1"/>
          <p:nvPr/>
        </p:nvSpPr>
        <p:spPr>
          <a:xfrm>
            <a:off x="1973943" y="4852800"/>
            <a:ext cx="7839657" cy="369332"/>
          </a:xfrm>
          <a:prstGeom prst="rect">
            <a:avLst/>
          </a:prstGeom>
          <a:noFill/>
        </p:spPr>
        <p:txBody>
          <a:bodyPr wrap="square" rtlCol="0">
            <a:spAutoFit/>
          </a:bodyPr>
          <a:lstStyle/>
          <a:p>
            <a:r>
              <a:rPr lang="en-US" altLang="zh-CN" i="1" dirty="0"/>
              <a:t>Top 10 factors in each category in each culture</a:t>
            </a:r>
            <a:endParaRPr lang="zh-CN" altLang="en-US" i="1" dirty="0"/>
          </a:p>
        </p:txBody>
      </p:sp>
    </p:spTree>
  </p:cSld>
  <p:clrMapOvr>
    <a:masterClrMapping/>
  </p:clrMapOvr>
</p:sld>
</file>

<file path=ppt/theme/theme1.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等线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21815</TotalTime>
  <Words>2851</Words>
  <Application>Microsoft Office PowerPoint</Application>
  <PresentationFormat>宽屏</PresentationFormat>
  <Paragraphs>443</Paragraphs>
  <Slides>23</Slides>
  <Notes>4</Notes>
  <HiddenSlides>0</HiddenSlides>
  <MMClips>0</MMClips>
  <ScaleCrop>false</ScaleCrop>
  <HeadingPairs>
    <vt:vector size="6" baseType="variant">
      <vt:variant>
        <vt:lpstr>已用的字体</vt:lpstr>
      </vt:variant>
      <vt:variant>
        <vt:i4>6</vt:i4>
      </vt:variant>
      <vt:variant>
        <vt:lpstr>主题</vt:lpstr>
      </vt:variant>
      <vt:variant>
        <vt:i4>1</vt:i4>
      </vt:variant>
      <vt:variant>
        <vt:lpstr>幻灯片标题</vt:lpstr>
      </vt:variant>
      <vt:variant>
        <vt:i4>23</vt:i4>
      </vt:variant>
    </vt:vector>
  </HeadingPairs>
  <TitlesOfParts>
    <vt:vector size="30" baseType="lpstr">
      <vt:lpstr>Malgun Gothic Semilight</vt:lpstr>
      <vt:lpstr>等线</vt:lpstr>
      <vt:lpstr>等线 Light</vt:lpstr>
      <vt:lpstr>Arial</vt:lpstr>
      <vt:lpstr>Times New Roman</vt:lpstr>
      <vt:lpstr>Wingdings</vt:lpstr>
      <vt:lpstr>Office 主题​​</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Compare Apology with Other Top 10 Factors across Cultures</vt:lpstr>
      <vt:lpstr>Harm Human Data</vt:lpstr>
      <vt:lpstr>Budaode Human Data</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WANG, SHUANG 11439880</dc:creator>
  <cp:lastModifiedBy>WANG, SHUANG 11439880</cp:lastModifiedBy>
  <cp:revision>23</cp:revision>
  <dcterms:created xsi:type="dcterms:W3CDTF">2025-05-03T07:03:55Z</dcterms:created>
  <dcterms:modified xsi:type="dcterms:W3CDTF">2025-07-10T14:49:53Z</dcterms:modified>
</cp:coreProperties>
</file>