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A194AC-588C-4951-8D26-B2533AB86E80}">
  <a:tblStyle styleId="{2DA194AC-588C-4951-8D26-B2533AB86E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>
      <p:cViewPr>
        <p:scale>
          <a:sx n="151" d="100"/>
          <a:sy n="151" d="100"/>
        </p:scale>
        <p:origin x="520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a4d584d28b_4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a4d584d28b_4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a4d584d28b_4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a4d584d28b_4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a4d584d28b_4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a4d584d28b_4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a4d584d28b_4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a4d584d28b_4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a4d584d28b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a4d584d28b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a4d584d28b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a4d584d28b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a4d584d28b_3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a4d584d28b_3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a4d584d28b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a4d584d28b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a4d584d28b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a4d584d28b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a4d584d28b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a4d584d28b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a4d584d28b_4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a4d584d28b_4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a4d584d28b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a4d584d28b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a4d584d28b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a4d584d28b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a4d584d28b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a4d584d28b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a4d584d28b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a4d584d28b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a4d584d28b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a4d584d28b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7f822c93e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7f822c93e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a4d584d28b_3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a4d584d28b_3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a4d584d28b_3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a4d584d28b_3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a4d584d28b_3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a4d584d28b_3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a4d584d28b_3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a4d584d28b_3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a4d584d28b_4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a4d584d28b_4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a4d584d28b_3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a4d584d28b_3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a4d584d28b_3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a4d584d28b_3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a4d584d28b_3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a4d584d28b_3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7f822c93e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7f822c93e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a4d584d28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a4d584d28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One of the main metrics we looked at to determine the performance of a classifier was accuracy.</a:t>
            </a:r>
            <a:endParaRPr sz="16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During preprocessing, we looked at the effect of removing stop words.</a:t>
            </a:r>
            <a:endParaRPr sz="16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For Naive Bayes, this improved accuracy by about .2</a:t>
            </a:r>
            <a:endParaRPr sz="16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For SVM, this had no change. Going forward, we removed stop words for both models.</a:t>
            </a:r>
            <a:endParaRPr sz="16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a4d584d28b_2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a4d584d28b_2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We then looked at how stemming changes accuracy.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In both cases accuracy decreased.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We decided not to use stemming.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a4d584d28b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a4d584d28b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For the final choice of models, we remove stop words and don’t perform stemming.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Accuracy for both models is comparable.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a4d584d28b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a4d584d28b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We were also curious how sensitive these models were to the number of artist.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If we only trained on 3 artist, then we’d expect really high accuracy. But 2000 might give us more trouble.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[explain chart]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[Does seem to stabilize a bit.]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a4d584d28b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a4d584d28b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So far we’ve been looking at accuracy.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Another way to evaluate these models is with a confusion matrix.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Binary case is simple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For a multi-class problem, we can use a similar idea.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a4d584d28b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a4d584d28b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Multilabel confusion matrix for NB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Vertical is true labels. Horizontal is predicted.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Ex: 115 times we predicted drake when it was actually drake.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Interesting things: Drake and Nicki. Taylor Swift and Katie Perry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Eminem recall.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Post Malone precision.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a4d584d28b_4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a4d584d28b_4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a4d584d28b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a4d584d28b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Multilabel confusion matrix for SVM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Similar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Nicki minaj has good precision.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a4d584d28b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a4d584d28b_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look at the metrics for each artist individually.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we’re showing the top 5 artist with the best precision for the Naive Bayes model.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a4d584d28b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a4d584d28b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a4d584d28b_2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a4d584d28b_2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a4d584d28b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a4d584d28b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a4d584d28b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a4d584d28b_2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a4d584d28b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a4d584d28b_2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—--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of these metrics are looking just at the top prediction.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practice, we likely would report a list of likely artist to the user.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a4d584d28b_2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a4d584d28b_2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[Is a Taylor Swift Lyric]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often is the true value in the top k?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a4d584d28b_2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a4d584d28b_2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a4d584d28b_2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a4d584d28b_2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a4d584d28b_4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a4d584d28b_4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a4d584d28b_4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a4d584d28b_4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a4d584d28b_4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a4d584d28b_4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a4d584d28b_2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a4d584d28b_2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7f822c93e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7f822c93e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7" Type="http://schemas.openxmlformats.org/officeDocument/2006/relationships/image" Target="../media/image19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gif"/><Relationship Id="rId5" Type="http://schemas.openxmlformats.org/officeDocument/2006/relationships/image" Target="../media/image17.gif"/><Relationship Id="rId4" Type="http://schemas.openxmlformats.org/officeDocument/2006/relationships/image" Target="../media/image16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7" Type="http://schemas.openxmlformats.org/officeDocument/2006/relationships/image" Target="../media/image24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gif"/><Relationship Id="rId5" Type="http://schemas.openxmlformats.org/officeDocument/2006/relationships/image" Target="../media/image22.gif"/><Relationship Id="rId4" Type="http://schemas.openxmlformats.org/officeDocument/2006/relationships/image" Target="../media/image21.gi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gi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830850"/>
            <a:ext cx="8123100" cy="158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Artist Classification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Song Lyrics	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471098" y="3569775"/>
            <a:ext cx="82158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24"/>
              <a:buNone/>
            </a:pPr>
            <a:r>
              <a:rPr lang="en" sz="1862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Shuangyan Wu, Max Firminhac, Michael Williams</a:t>
            </a:r>
            <a:endParaRPr sz="1862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24"/>
              <a:buNone/>
            </a:pPr>
            <a:endParaRPr sz="1862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24"/>
              <a:buNone/>
            </a:pPr>
            <a:r>
              <a:rPr lang="en" sz="1862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12/05/2022</a:t>
            </a:r>
            <a:endParaRPr sz="1862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5519375" y="3184275"/>
            <a:ext cx="3366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62" b="1">
                <a:solidFill>
                  <a:srgbClr val="93C47D"/>
                </a:solidFill>
                <a:latin typeface="Proxima Nova"/>
                <a:ea typeface="Proxima Nova"/>
                <a:cs typeface="Proxima Nova"/>
                <a:sym typeface="Proxima Nova"/>
              </a:rPr>
              <a:t>CSCI 6360 Data Science II</a:t>
            </a:r>
            <a:endParaRPr sz="1862" b="1">
              <a:solidFill>
                <a:srgbClr val="93C47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2338854" cy="8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/>
        </p:nvSpPr>
        <p:spPr>
          <a:xfrm>
            <a:off x="1026125" y="2096075"/>
            <a:ext cx="1413300" cy="5388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latin typeface="Proxima Nova"/>
                <a:ea typeface="Proxima Nova"/>
                <a:cs typeface="Proxima Nova"/>
                <a:sym typeface="Proxima Nova"/>
              </a:rPr>
              <a:t>Artists</a:t>
            </a:r>
            <a:endParaRPr sz="23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3632675" y="1124300"/>
            <a:ext cx="4887900" cy="24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Proxima Nova"/>
                <a:ea typeface="Proxima Nova"/>
                <a:cs typeface="Proxima Nova"/>
                <a:sym typeface="Proxima Nova"/>
              </a:rPr>
              <a:t>Select artists: number of songs &gt; 100 </a:t>
            </a:r>
            <a:endParaRPr sz="21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Proxima Nova"/>
                <a:ea typeface="Proxima Nova"/>
                <a:cs typeface="Proxima Nova"/>
                <a:sym typeface="Proxima Nova"/>
              </a:rPr>
              <a:t>Remove: </a:t>
            </a:r>
            <a:endParaRPr sz="21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Proxima Nova"/>
                <a:ea typeface="Proxima Nova"/>
                <a:cs typeface="Proxima Nova"/>
                <a:sym typeface="Proxima Nova"/>
              </a:rPr>
              <a:t>Khalid   (64 songs)</a:t>
            </a:r>
            <a:endParaRPr sz="2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Proxima Nova"/>
                <a:ea typeface="Proxima Nova"/>
                <a:cs typeface="Proxima Nova"/>
                <a:sym typeface="Proxima Nova"/>
              </a:rPr>
              <a:t>CardiB   (75 songs) </a:t>
            </a:r>
            <a:endParaRPr sz="2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Proxima Nova"/>
                <a:ea typeface="Proxima Nova"/>
                <a:cs typeface="Proxima Nova"/>
                <a:sym typeface="Proxima Nova"/>
              </a:rPr>
              <a:t>CharliePuth   (75 songs)</a:t>
            </a:r>
            <a:endParaRPr sz="2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3074075" y="1393650"/>
            <a:ext cx="285600" cy="2007300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56" name="Google Shape;156;p23"/>
          <p:cNvSpPr txBox="1"/>
          <p:nvPr/>
        </p:nvSpPr>
        <p:spPr>
          <a:xfrm>
            <a:off x="645125" y="2300575"/>
            <a:ext cx="1413300" cy="5388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latin typeface="Proxima Nova"/>
                <a:ea typeface="Proxima Nova"/>
                <a:cs typeface="Proxima Nova"/>
                <a:sym typeface="Proxima Nova"/>
              </a:rPr>
              <a:t>Lyrics</a:t>
            </a:r>
            <a:endParaRPr sz="23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7" name="Google Shape;157;p23"/>
          <p:cNvSpPr txBox="1">
            <a:spLocks noGrp="1"/>
          </p:cNvSpPr>
          <p:nvPr>
            <p:ph type="sldNum" idx="12"/>
          </p:nvPr>
        </p:nvSpPr>
        <p:spPr>
          <a:xfrm>
            <a:off x="8193158" y="37491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58" name="Google Shape;158;p23"/>
          <p:cNvSpPr txBox="1"/>
          <p:nvPr/>
        </p:nvSpPr>
        <p:spPr>
          <a:xfrm>
            <a:off x="3359450" y="43725"/>
            <a:ext cx="49644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●"/>
            </a:pPr>
            <a:r>
              <a:rPr lang="en" sz="2000" b="1">
                <a:latin typeface="Proxima Nova"/>
                <a:ea typeface="Proxima Nova"/>
                <a:cs typeface="Proxima Nova"/>
                <a:sym typeface="Proxima Nova"/>
              </a:rPr>
              <a:t>Songs with no lyrics (NaN) </a:t>
            </a:r>
            <a:endParaRPr sz="2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●"/>
            </a:pPr>
            <a:r>
              <a:rPr lang="en" sz="2000" b="1">
                <a:latin typeface="Proxima Nova"/>
                <a:ea typeface="Proxima Nova"/>
                <a:cs typeface="Proxima Nova"/>
                <a:sym typeface="Proxima Nova"/>
              </a:rPr>
              <a:t>Songs with duplicated lyrics</a:t>
            </a:r>
            <a:endParaRPr sz="2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●"/>
            </a:pPr>
            <a:r>
              <a:rPr lang="en" sz="2000" b="1">
                <a:latin typeface="Proxima Nova"/>
                <a:ea typeface="Proxima Nova"/>
                <a:cs typeface="Proxima Nova"/>
                <a:sym typeface="Proxima Nova"/>
              </a:rPr>
              <a:t>Songs with non-English lyrics</a:t>
            </a:r>
            <a:endParaRPr sz="2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4025" y="839150"/>
            <a:ext cx="5098900" cy="138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/>
          <p:nvPr/>
        </p:nvSpPr>
        <p:spPr>
          <a:xfrm>
            <a:off x="2616875" y="326850"/>
            <a:ext cx="285600" cy="4472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4">
            <a:alphaModFix/>
          </a:blip>
          <a:srcRect r="20879" b="23342"/>
          <a:stretch/>
        </p:blipFill>
        <p:spPr>
          <a:xfrm>
            <a:off x="3144025" y="2978875"/>
            <a:ext cx="4643425" cy="88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 rotWithShape="1">
          <a:blip r:embed="rId5">
            <a:alphaModFix/>
          </a:blip>
          <a:srcRect r="11055" b="42831"/>
          <a:stretch/>
        </p:blipFill>
        <p:spPr>
          <a:xfrm>
            <a:off x="3144025" y="4035975"/>
            <a:ext cx="4643393" cy="88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 txBox="1"/>
          <p:nvPr/>
        </p:nvSpPr>
        <p:spPr>
          <a:xfrm>
            <a:off x="1401475" y="4317788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(Taylor Swift)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1430100" y="3219275"/>
            <a:ext cx="1699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(Lady Gaga)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70" name="Google Shape;170;p24"/>
          <p:cNvSpPr txBox="1"/>
          <p:nvPr/>
        </p:nvSpPr>
        <p:spPr>
          <a:xfrm>
            <a:off x="897500" y="2425250"/>
            <a:ext cx="1959300" cy="5388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latin typeface="Proxima Nova"/>
                <a:ea typeface="Proxima Nova"/>
                <a:cs typeface="Proxima Nova"/>
                <a:sym typeface="Proxima Nova"/>
              </a:rPr>
              <a:t>Stop words</a:t>
            </a:r>
            <a:endParaRPr sz="23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897500" y="3801200"/>
            <a:ext cx="1959300" cy="5388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latin typeface="Proxima Nova"/>
                <a:ea typeface="Proxima Nova"/>
                <a:cs typeface="Proxima Nova"/>
                <a:sym typeface="Proxima Nova"/>
              </a:rPr>
              <a:t>Stemming</a:t>
            </a:r>
            <a:endParaRPr sz="23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897500" y="786325"/>
            <a:ext cx="1959300" cy="8928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latin typeface="Proxima Nova"/>
                <a:ea typeface="Proxima Nova"/>
                <a:cs typeface="Proxima Nova"/>
                <a:sym typeface="Proxima Nova"/>
              </a:rPr>
              <a:t>Tokenization </a:t>
            </a:r>
            <a:endParaRPr sz="23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latin typeface="Proxima Nova"/>
                <a:ea typeface="Proxima Nova"/>
                <a:cs typeface="Proxima Nova"/>
                <a:sym typeface="Proxima Nova"/>
              </a:rPr>
              <a:t>Case Folding </a:t>
            </a:r>
            <a:endParaRPr sz="23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3" name="Google Shape;173;p24"/>
          <p:cNvPicPr preferRelativeResize="0"/>
          <p:nvPr/>
        </p:nvPicPr>
        <p:blipFill rotWithShape="1">
          <a:blip r:embed="rId3">
            <a:alphaModFix/>
          </a:blip>
          <a:srcRect r="17273" b="44435"/>
          <a:stretch/>
        </p:blipFill>
        <p:spPr>
          <a:xfrm>
            <a:off x="4193050" y="965100"/>
            <a:ext cx="4363512" cy="96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 txBox="1"/>
          <p:nvPr/>
        </p:nvSpPr>
        <p:spPr>
          <a:xfrm>
            <a:off x="4116850" y="2276150"/>
            <a:ext cx="3772200" cy="800400"/>
          </a:xfrm>
          <a:prstGeom prst="rect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e.g.  the, a, and, to, be.</a:t>
            </a:r>
            <a:endParaRPr sz="20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●"/>
            </a:pPr>
            <a:r>
              <a:rPr lang="en" sz="20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Remove or not? Tried both</a:t>
            </a:r>
            <a:endParaRPr sz="20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4110375" y="3290850"/>
            <a:ext cx="3778800" cy="1416000"/>
          </a:xfrm>
          <a:prstGeom prst="rect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Reduce terms to their “roots” </a:t>
            </a:r>
            <a:endParaRPr sz="20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e.g. accepted - accept </a:t>
            </a:r>
            <a:endParaRPr sz="20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●"/>
            </a:pPr>
            <a:r>
              <a:rPr lang="en" sz="20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Applied or not? Tried both</a:t>
            </a:r>
            <a:endParaRPr sz="20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●"/>
            </a:pPr>
            <a:r>
              <a:rPr lang="en" sz="20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Snowball stemmer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4116850" y="366925"/>
            <a:ext cx="3772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Already applied</a:t>
            </a:r>
            <a:endParaRPr sz="20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7" name="Google Shape;177;p24"/>
          <p:cNvSpPr/>
          <p:nvPr/>
        </p:nvSpPr>
        <p:spPr>
          <a:xfrm>
            <a:off x="3472275" y="593750"/>
            <a:ext cx="285600" cy="1264500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4"/>
          <p:cNvSpPr/>
          <p:nvPr/>
        </p:nvSpPr>
        <p:spPr>
          <a:xfrm>
            <a:off x="3424575" y="2554100"/>
            <a:ext cx="333300" cy="24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4"/>
          <p:cNvSpPr/>
          <p:nvPr/>
        </p:nvSpPr>
        <p:spPr>
          <a:xfrm>
            <a:off x="3424575" y="3925700"/>
            <a:ext cx="333300" cy="24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3: Word Embedding</a:t>
            </a:r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Bag-of-Words</a:t>
            </a:r>
            <a:endParaRPr/>
          </a:p>
        </p:txBody>
      </p:sp>
      <p:sp>
        <p:nvSpPr>
          <p:cNvPr id="191" name="Google Shape;191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Intuition: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Documents with similar content are similar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Measures vocabulary and strength of presence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Limitation: Does not consider order of words</a:t>
            </a:r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Bag-of-Words</a:t>
            </a:r>
            <a:endParaRPr/>
          </a:p>
        </p:txBody>
      </p:sp>
      <p:sp>
        <p:nvSpPr>
          <p:cNvPr id="198" name="Google Shape;198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Which documents are most similar?</a:t>
            </a:r>
            <a:endParaRPr/>
          </a:p>
        </p:txBody>
      </p:sp>
      <p:sp>
        <p:nvSpPr>
          <p:cNvPr id="199" name="Google Shape;199;p27"/>
          <p:cNvSpPr/>
          <p:nvPr/>
        </p:nvSpPr>
        <p:spPr>
          <a:xfrm>
            <a:off x="894200" y="2754150"/>
            <a:ext cx="1895700" cy="1645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7"/>
          <p:cNvSpPr/>
          <p:nvPr/>
        </p:nvSpPr>
        <p:spPr>
          <a:xfrm>
            <a:off x="3624150" y="2754150"/>
            <a:ext cx="1895700" cy="1645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7"/>
          <p:cNvSpPr/>
          <p:nvPr/>
        </p:nvSpPr>
        <p:spPr>
          <a:xfrm>
            <a:off x="6354100" y="2754150"/>
            <a:ext cx="1895700" cy="1645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7"/>
          <p:cNvSpPr/>
          <p:nvPr/>
        </p:nvSpPr>
        <p:spPr>
          <a:xfrm>
            <a:off x="1394975" y="3033150"/>
            <a:ext cx="264600" cy="214500"/>
          </a:xfrm>
          <a:prstGeom prst="triangle">
            <a:avLst>
              <a:gd name="adj" fmla="val 50000"/>
            </a:avLst>
          </a:prstGeom>
          <a:solidFill>
            <a:srgbClr val="4A86E8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7"/>
          <p:cNvSpPr/>
          <p:nvPr/>
        </p:nvSpPr>
        <p:spPr>
          <a:xfrm>
            <a:off x="1709750" y="3836550"/>
            <a:ext cx="264600" cy="214500"/>
          </a:xfrm>
          <a:prstGeom prst="triangle">
            <a:avLst>
              <a:gd name="adj" fmla="val 50000"/>
            </a:avLst>
          </a:prstGeom>
          <a:solidFill>
            <a:srgbClr val="4A86E8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7"/>
          <p:cNvSpPr/>
          <p:nvPr/>
        </p:nvSpPr>
        <p:spPr>
          <a:xfrm>
            <a:off x="2214850" y="3159125"/>
            <a:ext cx="264600" cy="214500"/>
          </a:xfrm>
          <a:prstGeom prst="triangle">
            <a:avLst>
              <a:gd name="adj" fmla="val 50000"/>
            </a:avLst>
          </a:prstGeom>
          <a:solidFill>
            <a:srgbClr val="4A86E8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7"/>
          <p:cNvSpPr/>
          <p:nvPr/>
        </p:nvSpPr>
        <p:spPr>
          <a:xfrm>
            <a:off x="4105600" y="3898100"/>
            <a:ext cx="264600" cy="214500"/>
          </a:xfrm>
          <a:prstGeom prst="triangle">
            <a:avLst>
              <a:gd name="adj" fmla="val 50000"/>
            </a:avLst>
          </a:prstGeom>
          <a:solidFill>
            <a:srgbClr val="4A86E8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4501225" y="3469500"/>
            <a:ext cx="264600" cy="214500"/>
          </a:xfrm>
          <a:prstGeom prst="triangle">
            <a:avLst>
              <a:gd name="adj" fmla="val 50000"/>
            </a:avLst>
          </a:prstGeom>
          <a:solidFill>
            <a:srgbClr val="4A86E8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7"/>
          <p:cNvSpPr/>
          <p:nvPr/>
        </p:nvSpPr>
        <p:spPr>
          <a:xfrm>
            <a:off x="4646450" y="2993925"/>
            <a:ext cx="264600" cy="214500"/>
          </a:xfrm>
          <a:prstGeom prst="triangle">
            <a:avLst>
              <a:gd name="adj" fmla="val 50000"/>
            </a:avLst>
          </a:prstGeom>
          <a:solidFill>
            <a:srgbClr val="4A86E8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7"/>
          <p:cNvSpPr/>
          <p:nvPr/>
        </p:nvSpPr>
        <p:spPr>
          <a:xfrm>
            <a:off x="1130375" y="3498150"/>
            <a:ext cx="264600" cy="214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7"/>
          <p:cNvSpPr/>
          <p:nvPr/>
        </p:nvSpPr>
        <p:spPr>
          <a:xfrm>
            <a:off x="1709750" y="3469500"/>
            <a:ext cx="264600" cy="214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7"/>
          <p:cNvSpPr/>
          <p:nvPr/>
        </p:nvSpPr>
        <p:spPr>
          <a:xfrm>
            <a:off x="2214850" y="3836550"/>
            <a:ext cx="264600" cy="214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7"/>
          <p:cNvSpPr/>
          <p:nvPr/>
        </p:nvSpPr>
        <p:spPr>
          <a:xfrm>
            <a:off x="4012675" y="3125525"/>
            <a:ext cx="264600" cy="214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7"/>
          <p:cNvSpPr/>
          <p:nvPr/>
        </p:nvSpPr>
        <p:spPr>
          <a:xfrm>
            <a:off x="3971925" y="3511813"/>
            <a:ext cx="264600" cy="214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7"/>
          <p:cNvSpPr/>
          <p:nvPr/>
        </p:nvSpPr>
        <p:spPr>
          <a:xfrm>
            <a:off x="5163013" y="3498150"/>
            <a:ext cx="264600" cy="214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7"/>
          <p:cNvSpPr/>
          <p:nvPr/>
        </p:nvSpPr>
        <p:spPr>
          <a:xfrm>
            <a:off x="6873500" y="3090275"/>
            <a:ext cx="264600" cy="214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7"/>
          <p:cNvSpPr/>
          <p:nvPr/>
        </p:nvSpPr>
        <p:spPr>
          <a:xfrm>
            <a:off x="6814775" y="3776425"/>
            <a:ext cx="264600" cy="214500"/>
          </a:xfrm>
          <a:prstGeom prst="triangle">
            <a:avLst>
              <a:gd name="adj" fmla="val 50000"/>
            </a:avLst>
          </a:prstGeom>
          <a:solidFill>
            <a:srgbClr val="4A86E8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7"/>
          <p:cNvSpPr/>
          <p:nvPr/>
        </p:nvSpPr>
        <p:spPr>
          <a:xfrm>
            <a:off x="7749025" y="3461725"/>
            <a:ext cx="264600" cy="314700"/>
          </a:xfrm>
          <a:prstGeom prst="diamond">
            <a:avLst/>
          </a:prstGeom>
          <a:solidFill>
            <a:schemeClr val="accent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7"/>
          <p:cNvSpPr/>
          <p:nvPr/>
        </p:nvSpPr>
        <p:spPr>
          <a:xfrm>
            <a:off x="7547825" y="3040175"/>
            <a:ext cx="264600" cy="314700"/>
          </a:xfrm>
          <a:prstGeom prst="diamond">
            <a:avLst/>
          </a:prstGeom>
          <a:solidFill>
            <a:schemeClr val="accent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7"/>
          <p:cNvSpPr/>
          <p:nvPr/>
        </p:nvSpPr>
        <p:spPr>
          <a:xfrm>
            <a:off x="7169650" y="3340025"/>
            <a:ext cx="264600" cy="314700"/>
          </a:xfrm>
          <a:prstGeom prst="diamond">
            <a:avLst/>
          </a:prstGeom>
          <a:solidFill>
            <a:schemeClr val="accent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7"/>
          <p:cNvSpPr/>
          <p:nvPr/>
        </p:nvSpPr>
        <p:spPr>
          <a:xfrm>
            <a:off x="7316800" y="3898100"/>
            <a:ext cx="264600" cy="314700"/>
          </a:xfrm>
          <a:prstGeom prst="diamond">
            <a:avLst/>
          </a:prstGeom>
          <a:solidFill>
            <a:schemeClr val="accent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7"/>
          <p:cNvSpPr/>
          <p:nvPr/>
        </p:nvSpPr>
        <p:spPr>
          <a:xfrm>
            <a:off x="1291400" y="3848000"/>
            <a:ext cx="264600" cy="314700"/>
          </a:xfrm>
          <a:prstGeom prst="diamond">
            <a:avLst/>
          </a:prstGeom>
          <a:solidFill>
            <a:schemeClr val="accent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7"/>
          <p:cNvSpPr txBox="1"/>
          <p:nvPr/>
        </p:nvSpPr>
        <p:spPr>
          <a:xfrm>
            <a:off x="1663250" y="2227025"/>
            <a:ext cx="35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2" name="Google Shape;222;p27"/>
          <p:cNvSpPr txBox="1"/>
          <p:nvPr/>
        </p:nvSpPr>
        <p:spPr>
          <a:xfrm>
            <a:off x="4393200" y="2227025"/>
            <a:ext cx="35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7190225" y="2227025"/>
            <a:ext cx="35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4" name="Google Shape;224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Bag-of-Words</a:t>
            </a:r>
            <a:endParaRPr/>
          </a:p>
        </p:txBody>
      </p:sp>
      <p:sp>
        <p:nvSpPr>
          <p:cNvPr id="230" name="Google Shape;230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Documents A and B both have 3 squares and 3 triangles</a:t>
            </a:r>
            <a:endParaRPr/>
          </a:p>
        </p:txBody>
      </p:sp>
      <p:sp>
        <p:nvSpPr>
          <p:cNvPr id="231" name="Google Shape;231;p28"/>
          <p:cNvSpPr/>
          <p:nvPr/>
        </p:nvSpPr>
        <p:spPr>
          <a:xfrm>
            <a:off x="894200" y="2754150"/>
            <a:ext cx="1895700" cy="1645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8"/>
          <p:cNvSpPr/>
          <p:nvPr/>
        </p:nvSpPr>
        <p:spPr>
          <a:xfrm>
            <a:off x="3624150" y="2754150"/>
            <a:ext cx="1895700" cy="1645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8"/>
          <p:cNvSpPr/>
          <p:nvPr/>
        </p:nvSpPr>
        <p:spPr>
          <a:xfrm>
            <a:off x="6354100" y="2754150"/>
            <a:ext cx="1895700" cy="1645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8"/>
          <p:cNvSpPr/>
          <p:nvPr/>
        </p:nvSpPr>
        <p:spPr>
          <a:xfrm>
            <a:off x="1394975" y="3033150"/>
            <a:ext cx="264600" cy="214500"/>
          </a:xfrm>
          <a:prstGeom prst="triangle">
            <a:avLst>
              <a:gd name="adj" fmla="val 50000"/>
            </a:avLst>
          </a:prstGeom>
          <a:solidFill>
            <a:srgbClr val="4A86E8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8"/>
          <p:cNvSpPr/>
          <p:nvPr/>
        </p:nvSpPr>
        <p:spPr>
          <a:xfrm>
            <a:off x="1709750" y="3836550"/>
            <a:ext cx="264600" cy="214500"/>
          </a:xfrm>
          <a:prstGeom prst="triangle">
            <a:avLst>
              <a:gd name="adj" fmla="val 50000"/>
            </a:avLst>
          </a:prstGeom>
          <a:solidFill>
            <a:srgbClr val="4A86E8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8"/>
          <p:cNvSpPr/>
          <p:nvPr/>
        </p:nvSpPr>
        <p:spPr>
          <a:xfrm>
            <a:off x="2214850" y="3159125"/>
            <a:ext cx="264600" cy="214500"/>
          </a:xfrm>
          <a:prstGeom prst="triangle">
            <a:avLst>
              <a:gd name="adj" fmla="val 50000"/>
            </a:avLst>
          </a:prstGeom>
          <a:solidFill>
            <a:srgbClr val="4A86E8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8"/>
          <p:cNvSpPr/>
          <p:nvPr/>
        </p:nvSpPr>
        <p:spPr>
          <a:xfrm>
            <a:off x="4105600" y="3898100"/>
            <a:ext cx="264600" cy="214500"/>
          </a:xfrm>
          <a:prstGeom prst="triangle">
            <a:avLst>
              <a:gd name="adj" fmla="val 50000"/>
            </a:avLst>
          </a:prstGeom>
          <a:solidFill>
            <a:srgbClr val="4A86E8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8"/>
          <p:cNvSpPr/>
          <p:nvPr/>
        </p:nvSpPr>
        <p:spPr>
          <a:xfrm>
            <a:off x="4501225" y="3469500"/>
            <a:ext cx="264600" cy="214500"/>
          </a:xfrm>
          <a:prstGeom prst="triangle">
            <a:avLst>
              <a:gd name="adj" fmla="val 50000"/>
            </a:avLst>
          </a:prstGeom>
          <a:solidFill>
            <a:srgbClr val="4A86E8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8"/>
          <p:cNvSpPr/>
          <p:nvPr/>
        </p:nvSpPr>
        <p:spPr>
          <a:xfrm>
            <a:off x="4646450" y="2993925"/>
            <a:ext cx="264600" cy="214500"/>
          </a:xfrm>
          <a:prstGeom prst="triangle">
            <a:avLst>
              <a:gd name="adj" fmla="val 50000"/>
            </a:avLst>
          </a:prstGeom>
          <a:solidFill>
            <a:srgbClr val="4A86E8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8"/>
          <p:cNvSpPr/>
          <p:nvPr/>
        </p:nvSpPr>
        <p:spPr>
          <a:xfrm>
            <a:off x="1130375" y="3498150"/>
            <a:ext cx="264600" cy="214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8"/>
          <p:cNvSpPr/>
          <p:nvPr/>
        </p:nvSpPr>
        <p:spPr>
          <a:xfrm>
            <a:off x="1709750" y="3469500"/>
            <a:ext cx="264600" cy="214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8"/>
          <p:cNvSpPr/>
          <p:nvPr/>
        </p:nvSpPr>
        <p:spPr>
          <a:xfrm>
            <a:off x="2214850" y="3836550"/>
            <a:ext cx="264600" cy="214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8"/>
          <p:cNvSpPr/>
          <p:nvPr/>
        </p:nvSpPr>
        <p:spPr>
          <a:xfrm>
            <a:off x="4012675" y="3125525"/>
            <a:ext cx="264600" cy="214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8"/>
          <p:cNvSpPr/>
          <p:nvPr/>
        </p:nvSpPr>
        <p:spPr>
          <a:xfrm>
            <a:off x="3971925" y="3511813"/>
            <a:ext cx="264600" cy="214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8"/>
          <p:cNvSpPr/>
          <p:nvPr/>
        </p:nvSpPr>
        <p:spPr>
          <a:xfrm>
            <a:off x="5163013" y="3498150"/>
            <a:ext cx="264600" cy="214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8"/>
          <p:cNvSpPr/>
          <p:nvPr/>
        </p:nvSpPr>
        <p:spPr>
          <a:xfrm>
            <a:off x="6873500" y="3090275"/>
            <a:ext cx="264600" cy="214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8"/>
          <p:cNvSpPr/>
          <p:nvPr/>
        </p:nvSpPr>
        <p:spPr>
          <a:xfrm>
            <a:off x="6814775" y="3776425"/>
            <a:ext cx="264600" cy="214500"/>
          </a:xfrm>
          <a:prstGeom prst="triangle">
            <a:avLst>
              <a:gd name="adj" fmla="val 50000"/>
            </a:avLst>
          </a:prstGeom>
          <a:solidFill>
            <a:srgbClr val="4A86E8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8"/>
          <p:cNvSpPr/>
          <p:nvPr/>
        </p:nvSpPr>
        <p:spPr>
          <a:xfrm>
            <a:off x="7749025" y="3461725"/>
            <a:ext cx="264600" cy="314700"/>
          </a:xfrm>
          <a:prstGeom prst="diamond">
            <a:avLst/>
          </a:prstGeom>
          <a:solidFill>
            <a:schemeClr val="accent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8"/>
          <p:cNvSpPr/>
          <p:nvPr/>
        </p:nvSpPr>
        <p:spPr>
          <a:xfrm>
            <a:off x="7547825" y="3040175"/>
            <a:ext cx="264600" cy="314700"/>
          </a:xfrm>
          <a:prstGeom prst="diamond">
            <a:avLst/>
          </a:prstGeom>
          <a:solidFill>
            <a:schemeClr val="accent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8"/>
          <p:cNvSpPr/>
          <p:nvPr/>
        </p:nvSpPr>
        <p:spPr>
          <a:xfrm>
            <a:off x="7169650" y="3340025"/>
            <a:ext cx="264600" cy="314700"/>
          </a:xfrm>
          <a:prstGeom prst="diamond">
            <a:avLst/>
          </a:prstGeom>
          <a:solidFill>
            <a:schemeClr val="accent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8"/>
          <p:cNvSpPr/>
          <p:nvPr/>
        </p:nvSpPr>
        <p:spPr>
          <a:xfrm>
            <a:off x="7316800" y="3898100"/>
            <a:ext cx="264600" cy="314700"/>
          </a:xfrm>
          <a:prstGeom prst="diamond">
            <a:avLst/>
          </a:prstGeom>
          <a:solidFill>
            <a:schemeClr val="accent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8"/>
          <p:cNvSpPr/>
          <p:nvPr/>
        </p:nvSpPr>
        <p:spPr>
          <a:xfrm>
            <a:off x="1291400" y="3848000"/>
            <a:ext cx="264600" cy="314700"/>
          </a:xfrm>
          <a:prstGeom prst="diamond">
            <a:avLst/>
          </a:prstGeom>
          <a:solidFill>
            <a:schemeClr val="accent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8"/>
          <p:cNvSpPr txBox="1"/>
          <p:nvPr/>
        </p:nvSpPr>
        <p:spPr>
          <a:xfrm>
            <a:off x="1663250" y="2227025"/>
            <a:ext cx="35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4" name="Google Shape;254;p28"/>
          <p:cNvSpPr txBox="1"/>
          <p:nvPr/>
        </p:nvSpPr>
        <p:spPr>
          <a:xfrm>
            <a:off x="4393200" y="2227025"/>
            <a:ext cx="35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5" name="Google Shape;255;p28"/>
          <p:cNvSpPr txBox="1"/>
          <p:nvPr/>
        </p:nvSpPr>
        <p:spPr>
          <a:xfrm>
            <a:off x="7190225" y="2227025"/>
            <a:ext cx="35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6" name="Google Shape;25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Bag-of-Words</a:t>
            </a:r>
            <a:endParaRPr/>
          </a:p>
        </p:txBody>
      </p:sp>
      <p:sp>
        <p:nvSpPr>
          <p:cNvPr id="262" name="Google Shape;262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it called Bag-of-Words?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63" name="Google Shape;263;p29"/>
          <p:cNvSpPr/>
          <p:nvPr/>
        </p:nvSpPr>
        <p:spPr>
          <a:xfrm>
            <a:off x="3505325" y="2832850"/>
            <a:ext cx="1895700" cy="1645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9"/>
          <p:cNvSpPr txBox="1"/>
          <p:nvPr/>
        </p:nvSpPr>
        <p:spPr>
          <a:xfrm>
            <a:off x="2761325" y="2003050"/>
            <a:ext cx="338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[“this”, “is”, “an” “example”, “sentence”]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65" name="Google Shape;265;p29"/>
          <p:cNvCxnSpPr/>
          <p:nvPr/>
        </p:nvCxnSpPr>
        <p:spPr>
          <a:xfrm>
            <a:off x="3083250" y="2367875"/>
            <a:ext cx="1831200" cy="1237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6" name="Google Shape;266;p29"/>
          <p:cNvCxnSpPr/>
          <p:nvPr/>
        </p:nvCxnSpPr>
        <p:spPr>
          <a:xfrm>
            <a:off x="3505325" y="2299950"/>
            <a:ext cx="708300" cy="12984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7" name="Google Shape;267;p29"/>
          <p:cNvCxnSpPr/>
          <p:nvPr/>
        </p:nvCxnSpPr>
        <p:spPr>
          <a:xfrm>
            <a:off x="3870150" y="2324950"/>
            <a:ext cx="314700" cy="1795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8" name="Google Shape;268;p29"/>
          <p:cNvCxnSpPr>
            <a:stCxn id="264" idx="2"/>
          </p:cNvCxnSpPr>
          <p:nvPr/>
        </p:nvCxnSpPr>
        <p:spPr>
          <a:xfrm flipH="1">
            <a:off x="4385075" y="2403250"/>
            <a:ext cx="68100" cy="694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9" name="Google Shape;269;p29"/>
          <p:cNvCxnSpPr/>
          <p:nvPr/>
        </p:nvCxnSpPr>
        <p:spPr>
          <a:xfrm flipH="1">
            <a:off x="4628475" y="2332100"/>
            <a:ext cx="643800" cy="15237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0" name="Google Shape;27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Bag-of-Words Example</a:t>
            </a:r>
            <a:endParaRPr/>
          </a:p>
        </p:txBody>
      </p:sp>
      <p:sp>
        <p:nvSpPr>
          <p:cNvPr id="276" name="Google Shape;276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the following three “documents”: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[“max”, “is”, “from”, “wisconsin”]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[“michael”, “studies”, “at”, “university”, “georgia”]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[“yan”, “lives”, “in”, “georgia”]</a:t>
            </a:r>
            <a:endParaRPr/>
          </a:p>
        </p:txBody>
      </p:sp>
      <p:sp>
        <p:nvSpPr>
          <p:cNvPr id="277" name="Google Shape;277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Bag-of-Words Example</a:t>
            </a:r>
            <a:endParaRPr/>
          </a:p>
        </p:txBody>
      </p:sp>
      <p:sp>
        <p:nvSpPr>
          <p:cNvPr id="283" name="Google Shape;283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the following three “documents”: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[“max”, “is”, “from”, “wisconsin”]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[“michael”, “studies”, “at”, “university”, “georgia”]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[“yan”, “lives”, “in”, “georgia”]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Vocabulary: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[</a:t>
            </a:r>
            <a:r>
              <a:rPr lang="en" sz="1400"/>
              <a:t>“max”, “is”, “from”, “wisconsin”, “michael”, “studies”, “at”, “university”, “georgia”,  “yan”, “lives”, “in”</a:t>
            </a:r>
            <a:r>
              <a:rPr lang="en" sz="1600"/>
              <a:t>]</a:t>
            </a:r>
            <a:endParaRPr sz="1600"/>
          </a:p>
        </p:txBody>
      </p:sp>
      <p:sp>
        <p:nvSpPr>
          <p:cNvPr id="284" name="Google Shape;28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688175" y="240338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>
                <a:solidFill>
                  <a:schemeClr val="dk2"/>
                </a:solidFill>
              </a:rPr>
              <a:t>Content</a:t>
            </a:r>
            <a:endParaRPr sz="3100" b="1">
              <a:solidFill>
                <a:schemeClr val="dk2"/>
              </a:solidFill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2077975" y="1045050"/>
            <a:ext cx="5465100" cy="565800"/>
          </a:xfrm>
          <a:prstGeom prst="rect">
            <a:avLst/>
          </a:prstGeom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8862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b="1"/>
              <a:t>Introduction and Data Summary</a:t>
            </a:r>
            <a:endParaRPr b="1"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2077975" y="1759350"/>
            <a:ext cx="5465100" cy="530400"/>
          </a:xfrm>
          <a:prstGeom prst="rect">
            <a:avLst/>
          </a:prstGeom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2.  Data Preprocessing</a:t>
            </a:r>
            <a:endParaRPr b="1"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2077975" y="2450525"/>
            <a:ext cx="5465100" cy="565800"/>
          </a:xfrm>
          <a:prstGeom prst="rect">
            <a:avLst/>
          </a:prstGeom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3.  Word Embedding</a:t>
            </a:r>
            <a:endParaRPr b="1"/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2077975" y="3202150"/>
            <a:ext cx="5465100" cy="530400"/>
          </a:xfrm>
          <a:prstGeom prst="rect">
            <a:avLst/>
          </a:prstGeom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4.  Predictive Modeling</a:t>
            </a:r>
            <a:endParaRPr b="1"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2077975" y="3895775"/>
            <a:ext cx="5465100" cy="565800"/>
          </a:xfrm>
          <a:prstGeom prst="rect">
            <a:avLst/>
          </a:prstGeom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5.  Results and Conclusions</a:t>
            </a:r>
            <a:endParaRPr b="1"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9" name="Google Shape;289;p32"/>
          <p:cNvGraphicFramePr/>
          <p:nvPr/>
        </p:nvGraphicFramePr>
        <p:xfrm>
          <a:off x="2757050" y="392630"/>
          <a:ext cx="3629900" cy="4358250"/>
        </p:xfrm>
        <a:graphic>
          <a:graphicData uri="http://schemas.openxmlformats.org/drawingml/2006/table">
            <a:tbl>
              <a:tblPr>
                <a:noFill/>
                <a:tableStyleId>{2DA194AC-588C-4951-8D26-B2533AB86E80}</a:tableStyleId>
              </a:tblPr>
              <a:tblGrid>
                <a:gridCol w="79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Vocab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D1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D2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D3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max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from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wisconsin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michael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studies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at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university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georgia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yan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lives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90" name="Google Shape;29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</a:t>
            </a:r>
            <a:endParaRPr/>
          </a:p>
        </p:txBody>
      </p:sp>
      <p:sp>
        <p:nvSpPr>
          <p:cNvPr id="296" name="Google Shape;29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Intuition: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Stands for “term frequency-inverse document frequency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Penalizes common vocabulary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Ex: “I”, “love”, “you” in love songs</a:t>
            </a:r>
            <a:endParaRPr/>
          </a:p>
        </p:txBody>
      </p:sp>
      <p:sp>
        <p:nvSpPr>
          <p:cNvPr id="297" name="Google Shape;29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</a:t>
            </a:r>
            <a:endParaRPr/>
          </a:p>
        </p:txBody>
      </p:sp>
      <p:sp>
        <p:nvSpPr>
          <p:cNvPr id="303" name="Google Shape;30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IDF: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      is the document frequency of word t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Inverse document frequency: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04" name="Google Shape;304;p34" descr="\text{idf}_t = \log_{10}(N/\text{df}_t)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7725" y="2975925"/>
            <a:ext cx="3928550" cy="52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4" descr="\text{df}_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700" y="1707275"/>
            <a:ext cx="420875" cy="357339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 Example</a:t>
            </a:r>
            <a:endParaRPr/>
          </a:p>
        </p:txBody>
      </p:sp>
      <p:graphicFrame>
        <p:nvGraphicFramePr>
          <p:cNvPr id="312" name="Google Shape;312;p35"/>
          <p:cNvGraphicFramePr/>
          <p:nvPr/>
        </p:nvGraphicFramePr>
        <p:xfrm>
          <a:off x="272900" y="1111325"/>
          <a:ext cx="1408750" cy="2194380"/>
        </p:xfrm>
        <a:graphic>
          <a:graphicData uri="http://schemas.openxmlformats.org/drawingml/2006/table">
            <a:tbl>
              <a:tblPr>
                <a:noFill/>
                <a:tableStyleId>{2DA194AC-588C-4951-8D26-B2533AB86E80}</a:tableStyleId>
              </a:tblPr>
              <a:tblGrid>
                <a:gridCol w="72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6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Document A</a:t>
                      </a:r>
                      <a:endParaRPr sz="1200" b="1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Term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Count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this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sample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13" name="Google Shape;313;p35"/>
          <p:cNvGraphicFramePr/>
          <p:nvPr/>
        </p:nvGraphicFramePr>
        <p:xfrm>
          <a:off x="1979600" y="1111325"/>
          <a:ext cx="1408750" cy="2194380"/>
        </p:xfrm>
        <a:graphic>
          <a:graphicData uri="http://schemas.openxmlformats.org/drawingml/2006/table">
            <a:tbl>
              <a:tblPr>
                <a:noFill/>
                <a:tableStyleId>{2DA194AC-588C-4951-8D26-B2533AB86E80}</a:tableStyleId>
              </a:tblPr>
              <a:tblGrid>
                <a:gridCol w="76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6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Document B</a:t>
                      </a:r>
                      <a:endParaRPr sz="1200" b="1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Term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Count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this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another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example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14" name="Google Shape;314;p35" descr="\text{tf}_{\text{``this&quot;},d1} = \frac{1}{5}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8050" y="1063500"/>
            <a:ext cx="1759800" cy="66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5" descr="\text{tf}_{\text{``this&quot;},d2} = \frac{1}{7}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5925" y="1063500"/>
            <a:ext cx="1759820" cy="66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5" descr="\text{idf}_{\text{``this&quot;},D} = \log\frac{2}{2} = 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8050" y="1842775"/>
            <a:ext cx="2955509" cy="66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5" descr="\text{tf-idf}_{\text{``this&quot;},d1,D} = 0.2 \times \log\frac{2}{2} = 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78057" y="2571750"/>
            <a:ext cx="4403642" cy="66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5" descr="\text{tf-idf}_{\text{``this&quot;},d2,D} = 0.14 \times \log\frac{2}{2} = 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78054" y="3332650"/>
            <a:ext cx="4561621" cy="66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 Example</a:t>
            </a:r>
            <a:endParaRPr/>
          </a:p>
        </p:txBody>
      </p:sp>
      <p:graphicFrame>
        <p:nvGraphicFramePr>
          <p:cNvPr id="325" name="Google Shape;325;p36"/>
          <p:cNvGraphicFramePr/>
          <p:nvPr/>
        </p:nvGraphicFramePr>
        <p:xfrm>
          <a:off x="272900" y="1111325"/>
          <a:ext cx="1408750" cy="2194380"/>
        </p:xfrm>
        <a:graphic>
          <a:graphicData uri="http://schemas.openxmlformats.org/drawingml/2006/table">
            <a:tbl>
              <a:tblPr>
                <a:noFill/>
                <a:tableStyleId>{2DA194AC-588C-4951-8D26-B2533AB86E80}</a:tableStyleId>
              </a:tblPr>
              <a:tblGrid>
                <a:gridCol w="72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6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Document 1</a:t>
                      </a:r>
                      <a:endParaRPr sz="1200" b="1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Term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Count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this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sample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26" name="Google Shape;326;p36"/>
          <p:cNvGraphicFramePr/>
          <p:nvPr/>
        </p:nvGraphicFramePr>
        <p:xfrm>
          <a:off x="1979600" y="1111325"/>
          <a:ext cx="1408750" cy="2194380"/>
        </p:xfrm>
        <a:graphic>
          <a:graphicData uri="http://schemas.openxmlformats.org/drawingml/2006/table">
            <a:tbl>
              <a:tblPr>
                <a:noFill/>
                <a:tableStyleId>{2DA194AC-588C-4951-8D26-B2533AB86E80}</a:tableStyleId>
              </a:tblPr>
              <a:tblGrid>
                <a:gridCol w="76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6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Document 2</a:t>
                      </a:r>
                      <a:endParaRPr sz="1200" b="1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Term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Count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this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another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example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27" name="Google Shape;327;p36" descr="\text{tf}_{\text{``example&quot;},d1} = \frac{0}{5}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8050" y="1097838"/>
            <a:ext cx="2209566" cy="66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6" descr="\text{tf}_{\text{``example&quot;},d2} = \frac{3}{7}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3200" y="1097838"/>
            <a:ext cx="2209566" cy="66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6" descr="\text{idf}_{\text{``example&quot;},D} = \log\frac{2}{1} = 0.3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0150" y="1840788"/>
            <a:ext cx="3962620" cy="66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6" descr="\text{tf-idf}_{\text{``example&quot;},d1,D} = 0 \times \log\frac{2}{1} = 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55088" y="2583725"/>
            <a:ext cx="4607698" cy="66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6" descr="\text{tf-idf}_{\text{``example&quot;},d2,D} = 0.429 \times \log\frac{2}{1} = 0.1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16250" y="3541075"/>
            <a:ext cx="5746457" cy="66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7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4: Predictive Modeling</a:t>
            </a:r>
            <a:endParaRPr/>
          </a:p>
        </p:txBody>
      </p:sp>
      <p:sp>
        <p:nvSpPr>
          <p:cNvPr id="338" name="Google Shape;338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 Classifier</a:t>
            </a:r>
            <a:endParaRPr/>
          </a:p>
        </p:txBody>
      </p:sp>
      <p:sp>
        <p:nvSpPr>
          <p:cNvPr id="344" name="Google Shape;344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 Theorem: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call this formulation the posterior, which is the product of the sampling likelihood and the prior distribution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45" name="Google Shape;345;p38" descr="P(A|B) = \frac{P(B|A)P(A)}{P(B)}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013" y="1874275"/>
            <a:ext cx="251596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38" descr="\propto P(B|A)P(A)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3225" y="2639700"/>
            <a:ext cx="1616750" cy="2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 Classifier</a:t>
            </a:r>
            <a:endParaRPr/>
          </a:p>
        </p:txBody>
      </p:sp>
      <p:sp>
        <p:nvSpPr>
          <p:cNvPr id="353" name="Google Shape;353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with label y and p features: x1, ..., xp: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“naive” assumption: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54" name="Google Shape;354;p39" descr="P(y|x_1,\dots,x_p) \propto P(x_1,\dots ,x_p|y)P(y)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1225" y="1914300"/>
            <a:ext cx="5413999" cy="34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9" descr="P(y|x_1,\dots,x_p) \propto P(x_1|y)\dots P(x_p|y)P(y)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9724" y="3483850"/>
            <a:ext cx="5954353" cy="34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 Classifier</a:t>
            </a:r>
            <a:endParaRPr/>
          </a:p>
        </p:txBody>
      </p:sp>
      <p:sp>
        <p:nvSpPr>
          <p:cNvPr id="362" name="Google Shape;362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Then the NBC model is:</a:t>
            </a:r>
            <a:endParaRPr/>
          </a:p>
        </p:txBody>
      </p:sp>
      <p:pic>
        <p:nvPicPr>
          <p:cNvPr id="363" name="Google Shape;363;p40" descr="y = \{1, \dots , k\}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00" y="1245475"/>
            <a:ext cx="1738350" cy="2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40" descr="\hat{y} = \underset{j \in 1, \dots, k}{\arg\max} P(y_j)\prod_{i=1}^{p} P(x_i|y_j)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9538" y="2406088"/>
            <a:ext cx="4184924" cy="90917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 Classifier</a:t>
            </a:r>
            <a:endParaRPr/>
          </a:p>
        </p:txBody>
      </p:sp>
      <p:sp>
        <p:nvSpPr>
          <p:cNvPr id="371" name="Google Shape;371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this model?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Calculation of probabilities is easy and intuitive given term frequence features</a:t>
            </a:r>
            <a:endParaRPr/>
          </a:p>
        </p:txBody>
      </p:sp>
      <p:sp>
        <p:nvSpPr>
          <p:cNvPr id="372" name="Google Shape;372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Introduction and Data Summary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 (SVM)</a:t>
            </a:r>
            <a:endParaRPr/>
          </a:p>
        </p:txBody>
      </p:sp>
      <p:sp>
        <p:nvSpPr>
          <p:cNvPr id="378" name="Google Shape;378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Attempts to find the hyperplane with largest margin between two classes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support vectors to define the margin</a:t>
            </a:r>
            <a:endParaRPr/>
          </a:p>
        </p:txBody>
      </p:sp>
      <p:pic>
        <p:nvPicPr>
          <p:cNvPr id="379" name="Google Shape;37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8113" y="1879000"/>
            <a:ext cx="3007775" cy="292755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</p:txBody>
      </p:sp>
      <p:sp>
        <p:nvSpPr>
          <p:cNvPr id="386" name="Google Shape;386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Loss function: (hinge loss)</a:t>
            </a:r>
            <a:endParaRPr sz="7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/>
              <a:t>Updated using gradient descent</a:t>
            </a:r>
            <a:endParaRPr sz="7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87" name="Google Shape;387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388" name="Google Shape;388;p43" descr="\lambda||\boldsymbol{w}||^2 + \left[\frac{1}{n} \sum_{i=1}^{n} \max(0,1 - y_i(\boldsymbol{w}^T\boldsymbol{x}_i -b))\right 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862" y="2098200"/>
            <a:ext cx="6314275" cy="1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		</a:t>
            </a:r>
            <a:endParaRPr/>
          </a:p>
        </p:txBody>
      </p:sp>
      <p:sp>
        <p:nvSpPr>
          <p:cNvPr id="394" name="Google Shape;394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this model?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Computationally efficient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works well with text classification</a:t>
            </a:r>
            <a:endParaRPr/>
          </a:p>
        </p:txBody>
      </p:sp>
      <p:sp>
        <p:nvSpPr>
          <p:cNvPr id="395" name="Google Shape;395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5: Results</a:t>
            </a:r>
            <a:endParaRPr/>
          </a:p>
        </p:txBody>
      </p:sp>
      <p:sp>
        <p:nvSpPr>
          <p:cNvPr id="401" name="Google Shape;401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 on Accuracy of Removing Stop Words</a:t>
            </a:r>
            <a:endParaRPr/>
          </a:p>
        </p:txBody>
      </p:sp>
      <p:sp>
        <p:nvSpPr>
          <p:cNvPr id="407" name="Google Shape;407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Naive Bayes</a:t>
            </a:r>
            <a:endParaRPr sz="240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4572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0.357		0.512</a:t>
            </a:r>
            <a:endParaRPr sz="2400" dirty="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2400" dirty="0"/>
          </a:p>
        </p:txBody>
      </p:sp>
      <p:sp>
        <p:nvSpPr>
          <p:cNvPr id="408" name="Google Shape;408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409" name="Google Shape;409;p46"/>
          <p:cNvSpPr/>
          <p:nvPr/>
        </p:nvSpPr>
        <p:spPr>
          <a:xfrm>
            <a:off x="5308875" y="2232700"/>
            <a:ext cx="2376600" cy="429900"/>
          </a:xfrm>
          <a:prstGeom prst="curvedDownArrow">
            <a:avLst>
              <a:gd name="adj1" fmla="val 50000"/>
              <a:gd name="adj2" fmla="val 105324"/>
              <a:gd name="adj3" fmla="val 4613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6"/>
          <p:cNvSpPr/>
          <p:nvPr/>
        </p:nvSpPr>
        <p:spPr>
          <a:xfrm>
            <a:off x="1260500" y="2232700"/>
            <a:ext cx="2376600" cy="429900"/>
          </a:xfrm>
          <a:prstGeom prst="curvedDownArrow">
            <a:avLst>
              <a:gd name="adj1" fmla="val 50000"/>
              <a:gd name="adj2" fmla="val 105324"/>
              <a:gd name="adj3" fmla="val 4613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6"/>
          <p:cNvSpPr txBox="1">
            <a:spLocks noGrp="1"/>
          </p:cNvSpPr>
          <p:nvPr>
            <p:ph type="body" idx="2"/>
          </p:nvPr>
        </p:nvSpPr>
        <p:spPr>
          <a:xfrm>
            <a:off x="4832400" y="11322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Support Vector Machine</a:t>
            </a:r>
            <a:endParaRPr sz="240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0.696 			0.696</a:t>
            </a:r>
            <a:endParaRPr sz="2400" dirty="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3700" dirty="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 on Accuracy of Stemming</a:t>
            </a:r>
            <a:endParaRPr/>
          </a:p>
        </p:txBody>
      </p:sp>
      <p:sp>
        <p:nvSpPr>
          <p:cNvPr id="417" name="Google Shape;417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Naive Bayes</a:t>
            </a:r>
            <a:endParaRPr sz="240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4572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0.357		0.512</a:t>
            </a:r>
            <a:endParaRPr sz="2400" dirty="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0.480</a:t>
            </a:r>
            <a:endParaRPr sz="3700" dirty="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2400" dirty="0"/>
          </a:p>
        </p:txBody>
      </p:sp>
      <p:sp>
        <p:nvSpPr>
          <p:cNvPr id="418" name="Google Shape;418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419" name="Google Shape;419;p47"/>
          <p:cNvSpPr/>
          <p:nvPr/>
        </p:nvSpPr>
        <p:spPr>
          <a:xfrm>
            <a:off x="5308875" y="2232700"/>
            <a:ext cx="2376600" cy="429900"/>
          </a:xfrm>
          <a:prstGeom prst="curvedDownArrow">
            <a:avLst>
              <a:gd name="adj1" fmla="val 50000"/>
              <a:gd name="adj2" fmla="val 105324"/>
              <a:gd name="adj3" fmla="val 4613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47"/>
          <p:cNvSpPr/>
          <p:nvPr/>
        </p:nvSpPr>
        <p:spPr>
          <a:xfrm>
            <a:off x="1260500" y="2232700"/>
            <a:ext cx="2376600" cy="429900"/>
          </a:xfrm>
          <a:prstGeom prst="curvedDownArrow">
            <a:avLst>
              <a:gd name="adj1" fmla="val 50000"/>
              <a:gd name="adj2" fmla="val 105324"/>
              <a:gd name="adj3" fmla="val 4613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47"/>
          <p:cNvSpPr txBox="1">
            <a:spLocks noGrp="1"/>
          </p:cNvSpPr>
          <p:nvPr>
            <p:ph type="body" idx="2"/>
          </p:nvPr>
        </p:nvSpPr>
        <p:spPr>
          <a:xfrm>
            <a:off x="4832400" y="11322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Support Vector Machine</a:t>
            </a:r>
            <a:endParaRPr sz="240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0.696 			0.696</a:t>
            </a:r>
            <a:endParaRPr sz="2400" dirty="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0.677</a:t>
            </a:r>
            <a:endParaRPr sz="3700" dirty="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47"/>
          <p:cNvSpPr/>
          <p:nvPr/>
        </p:nvSpPr>
        <p:spPr>
          <a:xfrm rot="8750507">
            <a:off x="1968124" y="3693350"/>
            <a:ext cx="2067215" cy="517223"/>
          </a:xfrm>
          <a:prstGeom prst="curvedDownArrow">
            <a:avLst>
              <a:gd name="adj1" fmla="val 50000"/>
              <a:gd name="adj2" fmla="val 105324"/>
              <a:gd name="adj3" fmla="val 46139"/>
            </a:avLst>
          </a:prstGeom>
          <a:solidFill>
            <a:schemeClr val="accent5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47"/>
          <p:cNvSpPr/>
          <p:nvPr/>
        </p:nvSpPr>
        <p:spPr>
          <a:xfrm rot="8750507">
            <a:off x="6311524" y="3693350"/>
            <a:ext cx="2067215" cy="517223"/>
          </a:xfrm>
          <a:prstGeom prst="curvedDownArrow">
            <a:avLst>
              <a:gd name="adj1" fmla="val 50000"/>
              <a:gd name="adj2" fmla="val 105324"/>
              <a:gd name="adj3" fmla="val 46139"/>
            </a:avLst>
          </a:prstGeom>
          <a:solidFill>
            <a:schemeClr val="accent5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of Best Model</a:t>
            </a:r>
            <a:endParaRPr/>
          </a:p>
        </p:txBody>
      </p:sp>
      <p:sp>
        <p:nvSpPr>
          <p:cNvPr id="429" name="Google Shape;429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Naive Bayes: Remove stop words. Don’t perform stemming.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Accuracy: 0.716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SVM: Remove stop words. Don’t perform stemming.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Accuracy:  0.713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400"/>
          </a:p>
        </p:txBody>
      </p:sp>
      <p:sp>
        <p:nvSpPr>
          <p:cNvPr id="430" name="Google Shape;430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 of Adding More Artist</a:t>
            </a:r>
            <a:endParaRPr/>
          </a:p>
        </p:txBody>
      </p:sp>
      <p:sp>
        <p:nvSpPr>
          <p:cNvPr id="436" name="Google Shape;436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437" name="Google Shape;43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350" y="1017725"/>
            <a:ext cx="5247325" cy="3935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sp>
        <p:nvSpPr>
          <p:cNvPr id="444" name="Google Shape;444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445" name="Google Shape;445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pic>
        <p:nvPicPr>
          <p:cNvPr id="446" name="Google Shape;44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861" y="1747976"/>
            <a:ext cx="4296275" cy="22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Google Shape;45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12" y="128850"/>
            <a:ext cx="4943076" cy="4885801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453" name="Google Shape;453;p51"/>
          <p:cNvSpPr txBox="1"/>
          <p:nvPr/>
        </p:nvSpPr>
        <p:spPr>
          <a:xfrm>
            <a:off x="5432925" y="239800"/>
            <a:ext cx="34152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Multilabel Confusion Matrix for Naive Bayes Classifier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4673825" y="292775"/>
            <a:ext cx="3883200" cy="25551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“I used to rule the world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Seas would rise when I gave the word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in the morning, I sleep alone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Sweep the streets I used to own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used to roll the dice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Feel the fear in my enemies' eyes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 as the crowd would sing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"Now the old king is dead, long live the king"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minute, I held the key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Next, the walls were closed on me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566575" y="172025"/>
            <a:ext cx="3000000" cy="27705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That's what people say,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 keep cruisin'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Can't stop, won't stop movin'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It's like I got this music in my mind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Sayin' it's gonna be alright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'Cause the players gonna play, play, play, play, play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 haters gonna hate, hate, hate, hate, hate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Baby, I'm just gonna shake, shake, shake, shake, shake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shake it off, I shake it off</a:t>
            </a:r>
            <a:endParaRPr/>
          </a:p>
        </p:txBody>
      </p:sp>
      <p:grpSp>
        <p:nvGrpSpPr>
          <p:cNvPr id="87" name="Google Shape;87;p16"/>
          <p:cNvGrpSpPr/>
          <p:nvPr/>
        </p:nvGrpSpPr>
        <p:grpSpPr>
          <a:xfrm>
            <a:off x="661700" y="3377025"/>
            <a:ext cx="7633225" cy="1502875"/>
            <a:chOff x="661700" y="3377025"/>
            <a:chExt cx="7633225" cy="1502875"/>
          </a:xfrm>
        </p:grpSpPr>
        <p:pic>
          <p:nvPicPr>
            <p:cNvPr id="88" name="Google Shape;8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61700" y="3443725"/>
              <a:ext cx="1436175" cy="1436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59125" y="3377025"/>
              <a:ext cx="1502875" cy="1502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16"/>
            <p:cNvSpPr txBox="1"/>
            <p:nvPr/>
          </p:nvSpPr>
          <p:spPr>
            <a:xfrm>
              <a:off x="6858825" y="3961725"/>
              <a:ext cx="143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Coldplay </a:t>
              </a: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- Viva La Vida</a:t>
              </a:r>
              <a:endParaRPr/>
            </a:p>
          </p:txBody>
        </p:sp>
        <p:sp>
          <p:nvSpPr>
            <p:cNvPr id="91" name="Google Shape;91;p16"/>
            <p:cNvSpPr txBox="1"/>
            <p:nvPr/>
          </p:nvSpPr>
          <p:spPr>
            <a:xfrm>
              <a:off x="2361400" y="3961725"/>
              <a:ext cx="24915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Taylor Swift </a:t>
              </a: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- Shake It Off</a:t>
              </a:r>
              <a:endParaRPr/>
            </a:p>
          </p:txBody>
        </p:sp>
      </p:grpSp>
      <p:sp>
        <p:nvSpPr>
          <p:cNvPr id="92" name="Google Shape;92;p16"/>
          <p:cNvSpPr/>
          <p:nvPr/>
        </p:nvSpPr>
        <p:spPr>
          <a:xfrm>
            <a:off x="1267825" y="3077025"/>
            <a:ext cx="222300" cy="225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C78D8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5589875" y="3077023"/>
            <a:ext cx="222300" cy="225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C78D8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pic>
        <p:nvPicPr>
          <p:cNvPr id="459" name="Google Shape;45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497" y="119538"/>
            <a:ext cx="4974665" cy="4904425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52"/>
          <p:cNvSpPr txBox="1"/>
          <p:nvPr/>
        </p:nvSpPr>
        <p:spPr>
          <a:xfrm>
            <a:off x="5432925" y="239800"/>
            <a:ext cx="34152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Multilabel Confusion Matrix for Support Vector Machine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Artist with Best Precision (Naive Bayes)</a:t>
            </a:r>
            <a:endParaRPr/>
          </a:p>
        </p:txBody>
      </p:sp>
      <p:sp>
        <p:nvSpPr>
          <p:cNvPr id="466" name="Google Shape;466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467" name="Google Shape;467;p53"/>
          <p:cNvGraphicFramePr/>
          <p:nvPr/>
        </p:nvGraphicFramePr>
        <p:xfrm>
          <a:off x="664050" y="1388475"/>
          <a:ext cx="7239000" cy="1981050"/>
        </p:xfrm>
        <a:graphic>
          <a:graphicData uri="http://schemas.openxmlformats.org/drawingml/2006/table">
            <a:tbl>
              <a:tblPr>
                <a:noFill/>
                <a:tableStyleId>{2DA194AC-588C-4951-8D26-B2533AB86E80}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BTS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Billie Eilish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Post Malone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Nicki Minaj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Lady Gaga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68" name="Google Shape;468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Artist with Best Recall (Naive Bayes)</a:t>
            </a:r>
            <a:endParaRPr/>
          </a:p>
        </p:txBody>
      </p:sp>
      <p:sp>
        <p:nvSpPr>
          <p:cNvPr id="474" name="Google Shape;474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475" name="Google Shape;475;p54"/>
          <p:cNvGraphicFramePr/>
          <p:nvPr/>
        </p:nvGraphicFramePr>
        <p:xfrm>
          <a:off x="664050" y="1388475"/>
          <a:ext cx="7239000" cy="1981050"/>
        </p:xfrm>
        <a:graphic>
          <a:graphicData uri="http://schemas.openxmlformats.org/drawingml/2006/table">
            <a:tbl>
              <a:tblPr>
                <a:noFill/>
                <a:tableStyleId>{2DA194AC-588C-4951-8D26-B2533AB86E80}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Eminem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BTS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Drake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0.83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Dua Lipa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Post Malone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76" name="Google Shape;476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Artist with Best f1-score (Naive Bayes)</a:t>
            </a:r>
            <a:endParaRPr/>
          </a:p>
        </p:txBody>
      </p:sp>
      <p:sp>
        <p:nvSpPr>
          <p:cNvPr id="482" name="Google Shape;482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483" name="Google Shape;483;p55"/>
          <p:cNvGraphicFramePr/>
          <p:nvPr/>
        </p:nvGraphicFramePr>
        <p:xfrm>
          <a:off x="664050" y="1388475"/>
          <a:ext cx="7239000" cy="1981050"/>
        </p:xfrm>
        <a:graphic>
          <a:graphicData uri="http://schemas.openxmlformats.org/drawingml/2006/table">
            <a:tbl>
              <a:tblPr>
                <a:noFill/>
                <a:tableStyleId>{2DA194AC-588C-4951-8D26-B2533AB86E80}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BTS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Eminem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Billia Eilish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0.84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Post Malone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Drake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0.76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84" name="Google Shape;484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Artist with Best Precision (SVM)</a:t>
            </a:r>
            <a:endParaRPr/>
          </a:p>
        </p:txBody>
      </p:sp>
      <p:sp>
        <p:nvSpPr>
          <p:cNvPr id="490" name="Google Shape;490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491" name="Google Shape;491;p56"/>
          <p:cNvGraphicFramePr/>
          <p:nvPr/>
        </p:nvGraphicFramePr>
        <p:xfrm>
          <a:off x="664050" y="1388475"/>
          <a:ext cx="7239000" cy="1981050"/>
        </p:xfrm>
        <a:graphic>
          <a:graphicData uri="http://schemas.openxmlformats.org/drawingml/2006/table">
            <a:tbl>
              <a:tblPr>
                <a:noFill/>
                <a:tableStyleId>{2DA194AC-588C-4951-8D26-B2533AB86E80}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Nicki Minaj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BTS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Post Malone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Billie Eilish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Lady Gaga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2" name="Google Shape;492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Artist with Best Recall (SVM)</a:t>
            </a:r>
            <a:endParaRPr/>
          </a:p>
        </p:txBody>
      </p:sp>
      <p:sp>
        <p:nvSpPr>
          <p:cNvPr id="498" name="Google Shape;498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499" name="Google Shape;499;p57"/>
          <p:cNvGraphicFramePr/>
          <p:nvPr/>
        </p:nvGraphicFramePr>
        <p:xfrm>
          <a:off x="664050" y="1388475"/>
          <a:ext cx="7239000" cy="1981050"/>
        </p:xfrm>
        <a:graphic>
          <a:graphicData uri="http://schemas.openxmlformats.org/drawingml/2006/table">
            <a:tbl>
              <a:tblPr>
                <a:noFill/>
                <a:tableStyleId>{2DA194AC-588C-4951-8D26-B2533AB86E80}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Eminem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Drake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Rihanna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BTS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Coldplay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00" name="Google Shape;500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Artist with Best f1-score (SVM)</a:t>
            </a:r>
            <a:endParaRPr/>
          </a:p>
        </p:txBody>
      </p:sp>
      <p:sp>
        <p:nvSpPr>
          <p:cNvPr id="506" name="Google Shape;506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507" name="Google Shape;507;p58"/>
          <p:cNvGraphicFramePr/>
          <p:nvPr/>
        </p:nvGraphicFramePr>
        <p:xfrm>
          <a:off x="664050" y="1388475"/>
          <a:ext cx="7239000" cy="1981050"/>
        </p:xfrm>
        <a:graphic>
          <a:graphicData uri="http://schemas.openxmlformats.org/drawingml/2006/table">
            <a:tbl>
              <a:tblPr>
                <a:noFill/>
                <a:tableStyleId>{2DA194AC-588C-4951-8D26-B2533AB86E80}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BTS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Nicki Minaj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Drake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Billie Eilish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Rihanna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08" name="Google Shape;508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of Rank Ordering</a:t>
            </a:r>
            <a:endParaRPr/>
          </a:p>
        </p:txBody>
      </p:sp>
      <p:sp>
        <p:nvSpPr>
          <p:cNvPr id="514" name="Google Shape;514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Query: "One day I'll watch as you're leaving"</a:t>
            </a:r>
            <a:endParaRPr sz="2400" dirty="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Ed Sheeran 		( 0.389 )</a:t>
            </a:r>
            <a:endParaRPr dirty="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Taylor Swift 		( 0.325 )</a:t>
            </a:r>
            <a:endParaRPr dirty="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Katy Perry 		( 0.062 )</a:t>
            </a:r>
            <a:endParaRPr dirty="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Maroon 5 		( 0.058 )</a:t>
            </a:r>
            <a:endParaRPr dirty="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Selena Gomez 	               ( 0.044 )</a:t>
            </a:r>
            <a:endParaRPr dirty="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400" dirty="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of Rank Ordering</a:t>
            </a:r>
            <a:endParaRPr/>
          </a:p>
        </p:txBody>
      </p:sp>
      <p:sp>
        <p:nvSpPr>
          <p:cNvPr id="521" name="Google Shape;521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Accuracy of Model Matching Top k Artist</a:t>
            </a:r>
            <a:endParaRPr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4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graphicFrame>
        <p:nvGraphicFramePr>
          <p:cNvPr id="523" name="Google Shape;523;p60"/>
          <p:cNvGraphicFramePr/>
          <p:nvPr/>
        </p:nvGraphicFramePr>
        <p:xfrm>
          <a:off x="952500" y="2000250"/>
          <a:ext cx="7239000" cy="1339252"/>
        </p:xfrm>
        <a:graphic>
          <a:graphicData uri="http://schemas.openxmlformats.org/drawingml/2006/table">
            <a:tbl>
              <a:tblPr>
                <a:noFill/>
                <a:tableStyleId>{2DA194AC-588C-4951-8D26-B2533AB86E80}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0.716</a:t>
                      </a:r>
                      <a:endParaRPr sz="18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0.813</a:t>
                      </a:r>
                      <a:endParaRPr sz="21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0.846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0.865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0.887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0.713</a:t>
                      </a:r>
                      <a:endParaRPr sz="18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0.809</a:t>
                      </a:r>
                      <a:endParaRPr sz="21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0.840</a:t>
                      </a:r>
                      <a:endParaRPr sz="21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0.870</a:t>
                      </a:r>
                      <a:endParaRPr sz="21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0.891</a:t>
                      </a:r>
                      <a:endParaRPr sz="21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All Artist</a:t>
            </a:r>
            <a:endParaRPr/>
          </a:p>
        </p:txBody>
      </p:sp>
      <p:sp>
        <p:nvSpPr>
          <p:cNvPr id="529" name="Google Shape;529;p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Ariana Grande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BTS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Beyoncé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Billie Eilish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Coldplay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Drake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Dua Lipa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Ed Sheeran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Eminem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sp>
        <p:nvSpPr>
          <p:cNvPr id="531" name="Google Shape;531;p6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Justin Bieber</a:t>
            </a:r>
            <a:endParaRPr sz="7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/>
              <a:t>Katy Perry</a:t>
            </a:r>
            <a:endParaRPr sz="7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/>
              <a:t>Lady Gaga</a:t>
            </a:r>
            <a:endParaRPr sz="7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/>
              <a:t>Maroon 5</a:t>
            </a:r>
            <a:endParaRPr sz="7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/>
              <a:t>Nicki Minaj</a:t>
            </a:r>
            <a:endParaRPr sz="7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/>
              <a:t>Post Malone</a:t>
            </a:r>
            <a:endParaRPr sz="7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/>
              <a:t>Rihanna</a:t>
            </a:r>
            <a:endParaRPr sz="7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/>
              <a:t>Selena Gomez</a:t>
            </a:r>
            <a:endParaRPr sz="7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/>
              <a:t>Taylor Swift</a:t>
            </a:r>
            <a:endParaRPr sz="7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467225" y="1303725"/>
            <a:ext cx="5131800" cy="29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6870" algn="l" rtl="0">
              <a:spcBef>
                <a:spcPts val="0"/>
              </a:spcBef>
              <a:spcAft>
                <a:spcPts val="0"/>
              </a:spcAft>
              <a:buSzPts val="2020"/>
              <a:buAutoNum type="arabicPeriod"/>
            </a:pPr>
            <a:r>
              <a:rPr lang="en" sz="2020"/>
              <a:t>Text mining (Lyrics to Vectors) </a:t>
            </a:r>
            <a:endParaRPr sz="202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20"/>
          </a:p>
          <a:p>
            <a:pPr marL="457200" lvl="0" indent="-356870" algn="l" rtl="0">
              <a:spcBef>
                <a:spcPts val="0"/>
              </a:spcBef>
              <a:spcAft>
                <a:spcPts val="0"/>
              </a:spcAft>
              <a:buSzPts val="2020"/>
              <a:buChar char="●"/>
            </a:pPr>
            <a:r>
              <a:rPr lang="en" sz="2020"/>
              <a:t>Bag-of-Words/Term-doc count matrix</a:t>
            </a:r>
            <a:endParaRPr sz="2020"/>
          </a:p>
          <a:p>
            <a:pPr marL="457200" lvl="0" indent="-356870" algn="l" rtl="0">
              <a:spcBef>
                <a:spcPts val="0"/>
              </a:spcBef>
              <a:spcAft>
                <a:spcPts val="0"/>
              </a:spcAft>
              <a:buSzPts val="2020"/>
              <a:buChar char="●"/>
            </a:pPr>
            <a:r>
              <a:rPr lang="en" sz="2020"/>
              <a:t>IF-IDF Weight Matrix</a:t>
            </a:r>
            <a:endParaRPr sz="202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2. ML Prediction Models</a:t>
            </a:r>
            <a:endParaRPr sz="20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020"/>
          </a:p>
          <a:p>
            <a:pPr marL="457200" lvl="0" indent="-356870" algn="l" rtl="0">
              <a:spcBef>
                <a:spcPts val="0"/>
              </a:spcBef>
              <a:spcAft>
                <a:spcPts val="0"/>
              </a:spcAft>
              <a:buSzPts val="2020"/>
              <a:buChar char="●"/>
            </a:pPr>
            <a:r>
              <a:rPr lang="en" sz="2020"/>
              <a:t>Naive Bayes (NB)</a:t>
            </a:r>
            <a:endParaRPr sz="2020"/>
          </a:p>
          <a:p>
            <a:pPr marL="457200" lvl="0" indent="-356870" algn="l" rtl="0">
              <a:spcBef>
                <a:spcPts val="0"/>
              </a:spcBef>
              <a:spcAft>
                <a:spcPts val="0"/>
              </a:spcAft>
              <a:buSzPts val="2020"/>
              <a:buChar char="●"/>
            </a:pPr>
            <a:r>
              <a:rPr lang="en" sz="2020"/>
              <a:t>Support Vector Machine (SVM)</a:t>
            </a:r>
            <a:endParaRPr sz="20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020"/>
          </a:p>
        </p:txBody>
      </p:sp>
      <p:sp>
        <p:nvSpPr>
          <p:cNvPr id="100" name="Google Shape;100;p17"/>
          <p:cNvSpPr txBox="1"/>
          <p:nvPr/>
        </p:nvSpPr>
        <p:spPr>
          <a:xfrm>
            <a:off x="543425" y="343150"/>
            <a:ext cx="4587300" cy="5388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latin typeface="Proxima Nova"/>
                <a:ea typeface="Proxima Nova"/>
                <a:cs typeface="Proxima Nova"/>
                <a:sym typeface="Proxima Nova"/>
              </a:rPr>
              <a:t>Task: Build Classification Models </a:t>
            </a:r>
            <a:endParaRPr sz="23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500" y="1396275"/>
            <a:ext cx="3612675" cy="1644475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2" name="Google Shape;102;p17"/>
          <p:cNvSpPr txBox="1"/>
          <p:nvPr/>
        </p:nvSpPr>
        <p:spPr>
          <a:xfrm>
            <a:off x="6240175" y="1025325"/>
            <a:ext cx="81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Lyric 1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7270200" y="1025325"/>
            <a:ext cx="81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Lyric 2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8160525" y="1025325"/>
            <a:ext cx="81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Lyric 3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5344500" y="3715275"/>
            <a:ext cx="886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111111"/>
                </a:solidFill>
                <a:latin typeface="Proxima Nova"/>
                <a:ea typeface="Proxima Nova"/>
                <a:cs typeface="Proxima Nova"/>
                <a:sym typeface="Proxima Nova"/>
              </a:rPr>
              <a:t>Vector</a:t>
            </a:r>
            <a:endParaRPr sz="1700" b="1">
              <a:solidFill>
                <a:srgbClr val="11111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7235855" y="3562875"/>
            <a:ext cx="886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111111"/>
                </a:solidFill>
                <a:latin typeface="Proxima Nova"/>
                <a:ea typeface="Proxima Nova"/>
                <a:cs typeface="Proxima Nova"/>
                <a:sym typeface="Proxima Nova"/>
              </a:rPr>
              <a:t>Artist name</a:t>
            </a:r>
            <a:endParaRPr sz="1700" b="1">
              <a:solidFill>
                <a:srgbClr val="11111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6544825" y="3800775"/>
            <a:ext cx="333300" cy="24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/>
        </p:nvSpPr>
        <p:spPr>
          <a:xfrm>
            <a:off x="4792400" y="1117400"/>
            <a:ext cx="4183800" cy="8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68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20"/>
              <a:buFont typeface="Proxima Nova"/>
              <a:buChar char="●"/>
            </a:pPr>
            <a:r>
              <a:rPr lang="en" sz="202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Music streaming platforms</a:t>
            </a:r>
            <a:endParaRPr sz="202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2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e.g. Spotify</a:t>
            </a:r>
            <a:endParaRPr sz="202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 r="12831" b="44674"/>
          <a:stretch/>
        </p:blipFill>
        <p:spPr>
          <a:xfrm>
            <a:off x="585650" y="2381850"/>
            <a:ext cx="4043701" cy="1812701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2300" y="2146725"/>
            <a:ext cx="3510000" cy="2210623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543425" y="343150"/>
            <a:ext cx="4587300" cy="5388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latin typeface="Proxima Nova"/>
                <a:ea typeface="Proxima Nova"/>
                <a:cs typeface="Proxima Nova"/>
                <a:sym typeface="Proxima Nova"/>
              </a:rPr>
              <a:t>Applications</a:t>
            </a:r>
            <a:endParaRPr sz="23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543425" y="1117400"/>
            <a:ext cx="3000000" cy="8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68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20"/>
              <a:buFont typeface="Proxima Nova"/>
              <a:buChar char="●"/>
            </a:pPr>
            <a:r>
              <a:rPr lang="en" sz="202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Search engines</a:t>
            </a:r>
            <a:endParaRPr sz="202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2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e.g. Google </a:t>
            </a:r>
            <a:endParaRPr b="1"/>
          </a:p>
        </p:txBody>
      </p:sp>
      <p:sp>
        <p:nvSpPr>
          <p:cNvPr id="118" name="Google Shape;11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9400" y="76199"/>
            <a:ext cx="3138401" cy="163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/>
        </p:nvSpPr>
        <p:spPr>
          <a:xfrm>
            <a:off x="543425" y="343150"/>
            <a:ext cx="4587300" cy="5388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latin typeface="Proxima Nova"/>
                <a:ea typeface="Proxima Nova"/>
                <a:cs typeface="Proxima Nova"/>
                <a:sym typeface="Proxima Nova"/>
              </a:rPr>
              <a:t>Data Summary</a:t>
            </a:r>
            <a:endParaRPr sz="23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25" name="Google Shape;125;p19"/>
          <p:cNvGraphicFramePr/>
          <p:nvPr/>
        </p:nvGraphicFramePr>
        <p:xfrm>
          <a:off x="543425" y="1039575"/>
          <a:ext cx="4587300" cy="3628175"/>
        </p:xfrm>
        <a:graphic>
          <a:graphicData uri="http://schemas.openxmlformats.org/drawingml/2006/table">
            <a:tbl>
              <a:tblPr>
                <a:noFill/>
                <a:tableStyleId>{2DA194AC-588C-4951-8D26-B2533AB86E80}</a:tableStyleId>
              </a:tblPr>
              <a:tblGrid>
                <a:gridCol w="187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9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Description</a:t>
                      </a:r>
                      <a:endParaRPr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Combined dataset from different files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Variables</a:t>
                      </a:r>
                      <a:endParaRPr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Index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 b="1"/>
                        <a:t>Artist </a:t>
                      </a:r>
                      <a:endParaRPr b="1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Title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Album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Year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Date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 b="1"/>
                        <a:t>Lyric</a:t>
                      </a:r>
                      <a:endParaRPr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Original Size</a:t>
                      </a:r>
                      <a:endParaRPr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6027 * 7 (21 artists)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Size after cleaning</a:t>
                      </a:r>
                      <a:endParaRPr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4970 * 7 (18 artists)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7" name="Google Shape;127;p19"/>
          <p:cNvSpPr txBox="1"/>
          <p:nvPr/>
        </p:nvSpPr>
        <p:spPr>
          <a:xfrm>
            <a:off x="2715525" y="4667750"/>
            <a:ext cx="263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Average: 276 songs/artist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5283225" y="3981100"/>
            <a:ext cx="171300" cy="683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5496900" y="3791475"/>
            <a:ext cx="2001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111111"/>
                </a:solidFill>
                <a:latin typeface="Proxima Nova"/>
                <a:ea typeface="Proxima Nova"/>
                <a:cs typeface="Proxima Nova"/>
                <a:sym typeface="Proxima Nova"/>
              </a:rPr>
              <a:t>Training set (70%)</a:t>
            </a:r>
            <a:endParaRPr sz="1700" b="1">
              <a:solidFill>
                <a:srgbClr val="11111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5496900" y="4401075"/>
            <a:ext cx="1879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111111"/>
                </a:solidFill>
                <a:latin typeface="Proxima Nova"/>
                <a:ea typeface="Proxima Nova"/>
                <a:cs typeface="Proxima Nova"/>
                <a:sym typeface="Proxima Nova"/>
              </a:rPr>
              <a:t>Testing set (30%)</a:t>
            </a:r>
            <a:endParaRPr sz="1700" b="1">
              <a:solidFill>
                <a:srgbClr val="11111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750" y="1212450"/>
            <a:ext cx="8617526" cy="357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543425" y="343150"/>
            <a:ext cx="4587300" cy="5388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latin typeface="Proxima Nova"/>
                <a:ea typeface="Proxima Nova"/>
                <a:cs typeface="Proxima Nova"/>
                <a:sym typeface="Proxima Nova"/>
              </a:rPr>
              <a:t>Data Summary</a:t>
            </a:r>
            <a:endParaRPr sz="23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Data Preprocessing</a:t>
            </a: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1631</Words>
  <Application>Microsoft Macintosh PowerPoint</Application>
  <PresentationFormat>On-screen Show (16:9)</PresentationFormat>
  <Paragraphs>528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2" baseType="lpstr">
      <vt:lpstr>Arial</vt:lpstr>
      <vt:lpstr>Proxima Nova</vt:lpstr>
      <vt:lpstr>Spearmint</vt:lpstr>
      <vt:lpstr>Artist Classification  Based on Song Lyrics </vt:lpstr>
      <vt:lpstr>Content</vt:lpstr>
      <vt:lpstr>Part 1: Introduction and Data Summary</vt:lpstr>
      <vt:lpstr>PowerPoint Presentation</vt:lpstr>
      <vt:lpstr>Text mining (Lyrics to Vectors)   Bag-of-Words/Term-doc count matrix IF-IDF Weight Matrix   2. ML Prediction Models  Naive Bayes (NB) Support Vector Machine (SVM) </vt:lpstr>
      <vt:lpstr>PowerPoint Presentation</vt:lpstr>
      <vt:lpstr>PowerPoint Presentation</vt:lpstr>
      <vt:lpstr>PowerPoint Presentation</vt:lpstr>
      <vt:lpstr>Part 2: Data Preprocessing</vt:lpstr>
      <vt:lpstr>PowerPoint Presentation</vt:lpstr>
      <vt:lpstr>PowerPoint Presentation</vt:lpstr>
      <vt:lpstr>PowerPoint Presentation</vt:lpstr>
      <vt:lpstr>Part 3: Word Embedding</vt:lpstr>
      <vt:lpstr>Bag-of-Words</vt:lpstr>
      <vt:lpstr>Bag-of-Words</vt:lpstr>
      <vt:lpstr>Bag-of-Words</vt:lpstr>
      <vt:lpstr>Bag-of-Words</vt:lpstr>
      <vt:lpstr>Bag-of-Words Example</vt:lpstr>
      <vt:lpstr>Bag-of-Words Example</vt:lpstr>
      <vt:lpstr>PowerPoint Presentation</vt:lpstr>
      <vt:lpstr>TF-IDF</vt:lpstr>
      <vt:lpstr>TF-IDF</vt:lpstr>
      <vt:lpstr>TF-IDF Example</vt:lpstr>
      <vt:lpstr>TF-IDF Example</vt:lpstr>
      <vt:lpstr>Part 4: Predictive Modeling</vt:lpstr>
      <vt:lpstr>Naive Bayes Classifier</vt:lpstr>
      <vt:lpstr>Naive Bayes Classifier</vt:lpstr>
      <vt:lpstr>Naive Bayes Classifier</vt:lpstr>
      <vt:lpstr>Naive Bayes Classifier</vt:lpstr>
      <vt:lpstr>Support Vector Machine (SVM)</vt:lpstr>
      <vt:lpstr>SVM</vt:lpstr>
      <vt:lpstr>SVM  </vt:lpstr>
      <vt:lpstr>Part 5: Results</vt:lpstr>
      <vt:lpstr>Effect on Accuracy of Removing Stop Words</vt:lpstr>
      <vt:lpstr>Effect on Accuracy of Stemming</vt:lpstr>
      <vt:lpstr>Accuracy of Best Model</vt:lpstr>
      <vt:lpstr>Effect of Adding More Artist</vt:lpstr>
      <vt:lpstr>Confusion Matrix</vt:lpstr>
      <vt:lpstr>PowerPoint Presentation</vt:lpstr>
      <vt:lpstr>PowerPoint Presentation</vt:lpstr>
      <vt:lpstr>Artist with Best Precision (Naive Bayes)</vt:lpstr>
      <vt:lpstr>Artist with Best Recall (Naive Bayes)</vt:lpstr>
      <vt:lpstr>Artist with Best f1-score (Naive Bayes)</vt:lpstr>
      <vt:lpstr>Artist with Best Precision (SVM)</vt:lpstr>
      <vt:lpstr>Artist with Best Recall (SVM)</vt:lpstr>
      <vt:lpstr>Artist with Best f1-score (SVM)</vt:lpstr>
      <vt:lpstr>Performance of Rank Ordering</vt:lpstr>
      <vt:lpstr>Performance of Rank Ordering</vt:lpstr>
      <vt:lpstr>List of All Artist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Artist Classification  Based on Song Lyrics </dc:title>
  <cp:lastModifiedBy>Shuangyan Wu</cp:lastModifiedBy>
  <cp:revision>1</cp:revision>
  <dcterms:modified xsi:type="dcterms:W3CDTF">2023-04-15T16:51:51Z</dcterms:modified>
</cp:coreProperties>
</file>