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301" r:id="rId10"/>
    <p:sldId id="267" r:id="rId11"/>
    <p:sldId id="273" r:id="rId12"/>
    <p:sldId id="265" r:id="rId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dirty="0" smtClean="0"/>
              <a:t>电子商城购物平台小程序</a:t>
            </a:r>
            <a:r>
              <a:rPr lang="en-US" altLang="zh-CN" dirty="0" smtClean="0"/>
              <a:t>ppt</a:t>
            </a:r>
            <a:endParaRPr lang="en-US" altLang="zh-CN" dirty="0" smtClean="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2000" dirty="0" smtClean="0"/>
              <a:t>[1]耿祥义,张跃平.《java 实用教程》. 清华大学出版社,2019年5月</a:t>
            </a:r>
            <a:endParaRPr sz="2000" dirty="0" smtClean="0"/>
          </a:p>
          <a:p>
            <a:r>
              <a:rPr sz="2000" dirty="0" smtClean="0"/>
              <a:t>[2]Brown等.《java 编程指南（第二版）》. 电子工业出版社 ,2019年3月 </a:t>
            </a:r>
            <a:endParaRPr sz="2000" dirty="0" smtClean="0"/>
          </a:p>
          <a:p>
            <a:r>
              <a:rPr sz="2000" dirty="0" smtClean="0"/>
              <a:t>[3]BruceEckel.《Java编程思想》. 机械工业出版社,2019年10月</a:t>
            </a:r>
            <a:endParaRPr sz="2000" dirty="0" smtClean="0"/>
          </a:p>
          <a:p>
            <a:r>
              <a:rPr sz="2000" dirty="0" smtClean="0"/>
              <a:t>[4]孙一林,彭波.《Java数据库编程实例》. 清华大学出版社,2018年8月</a:t>
            </a:r>
            <a:endParaRPr sz="2000" dirty="0" smtClean="0"/>
          </a:p>
          <a:p>
            <a:r>
              <a:rPr sz="2000" dirty="0" smtClean="0"/>
              <a:t>[5]FLANAGAN.《Java技术手册》. 中国电力出版社,2017年6月</a:t>
            </a:r>
            <a:endParaRPr sz="2000" dirty="0" smtClean="0"/>
          </a:p>
          <a:p>
            <a:r>
              <a:rPr sz="2000" dirty="0" smtClean="0"/>
              <a:t>[6] David L.Anderson.Managing  Information Systems.清华大学出版社，2018：16</a:t>
            </a:r>
            <a:endParaRPr sz="2000" dirty="0" smtClean="0"/>
          </a:p>
          <a:p>
            <a:r>
              <a:rPr sz="2000" dirty="0" smtClean="0"/>
              <a:t>[7]孙卫琴,李洪成.《Tomcat 与 Java Web 开发技术详解》.电子工业出版社,2019年6月</a:t>
            </a:r>
            <a:endParaRPr sz="2000" dirty="0" smtClean="0"/>
          </a:p>
          <a:p>
            <a:r>
              <a:rPr sz="2000" dirty="0" smtClean="0"/>
              <a:t>[8]孙涌.《现代软件工程》.北京希望电子出版社,2019年8月</a:t>
            </a:r>
            <a:endParaRPr sz="2000" dirty="0" smtClean="0"/>
          </a:p>
          <a:p>
            <a:r>
              <a:rPr sz="2000" dirty="0" smtClean="0"/>
              <a:t>[9]（美）额尔曼.（美）威多姆.数据库系统基础教程.清华大学出版社，2019：5</a:t>
            </a:r>
            <a:endParaRPr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000" dirty="0" smtClean="0"/>
              <a:t>电子商城购物平台小程序的完成，如何实现的更好，其中付出的努力是很大的，这段时光将会终身难忘。</a:t>
            </a:r>
            <a:endParaRPr lang="zh-CN" altLang="en-US" sz="2000" dirty="0" smtClean="0"/>
          </a:p>
          <a:p>
            <a:r>
              <a:rPr lang="zh-CN" altLang="en-US" sz="2000" dirty="0" smtClean="0"/>
              <a:t>电子商城购物平台小程序的设计可以顺利完成，首先，我要感谢我的指导老师，他在我遇到设计问题时及时帮助了我，并在我对设计感到困惑时给了我充分的指导。在他的帮助下，我可以完成高质量的毕业设计。在电子商城购物平台小程序的设计和开发中，指导老师提出了许多实用的意见和建议，并为我提供了大量相关的研究资料，使我对设计有了更深入的了解。只有在老师的指导下，才能在毕业设计中取得成功。在此，我要向指导老师表示深深的谢意。</a:t>
            </a:r>
            <a:endParaRPr lang="zh-CN" altLang="en-US" sz="2000" dirty="0" smtClean="0"/>
          </a:p>
          <a:p>
            <a:r>
              <a:rPr lang="zh-CN" altLang="en-US" sz="2000" dirty="0" smtClean="0"/>
              <a:t>在此，我还要感谢我的同学们，他们为我的设计提供了许多参考意见，并与我讨论了设计中的问题，从而使我的设计一步一步走向成熟。</a:t>
            </a:r>
            <a:endParaRPr lang="zh-CN" alt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en-US" altLang="zh-CN" sz="1800" dirty="0" smtClean="0"/>
              <a:t>  </a:t>
            </a:r>
            <a:r>
              <a:rPr lang="en-US" altLang="zh-CN" sz="2000" dirty="0" smtClean="0"/>
              <a:t> </a:t>
            </a:r>
            <a:r>
              <a:rPr lang="zh-CN" altLang="en-US" sz="2000" dirty="0" smtClean="0"/>
              <a:t>随着我国经济迅速发展，人们对手机的需求越来越大，各种手机软件也都在被广泛应用，但是对于手机进行数据信息管理，对于手机的各种软件也是备受用户的喜爱，电子商城购物平台小程序被用户普遍使用，为方便用户能够可以随时进行电子商城购物平台小程序的数据信息管理，特开发了基于电子商城购物平台小程序的管理系统。</a:t>
            </a:r>
            <a:endParaRPr lang="zh-CN" altLang="en-US" sz="2000" dirty="0" smtClean="0"/>
          </a:p>
          <a:p>
            <a:r>
              <a:rPr lang="zh-CN" altLang="en-US" sz="2000" dirty="0" smtClean="0"/>
              <a:t>电子商城购物平台小程序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en-US" sz="2000" dirty="0" smtClean="0"/>
          </a:p>
          <a:p>
            <a:r>
              <a:rPr lang="zh-CN" altLang="en-US" sz="2000" dirty="0" smtClean="0"/>
              <a:t>电子商城购物平台小程序的开发利用现有的成熟技术参考，以源代码为模板，分析功能调整与电子商城购物平台小程序管理的实际需求相结合，讨论了基于电子商城购物平台小程序管理的使用。 </a:t>
            </a:r>
            <a:endParaRPr lang="zh-CN" alt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选题背景</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en-US" altLang="zh-CN" sz="2000" dirty="0" smtClean="0"/>
              <a:t>  </a:t>
            </a:r>
            <a:r>
              <a:rPr lang="zh-CN" altLang="en-US" sz="2000" dirty="0" smtClean="0"/>
              <a:t>互联网是人类的基本需求，特别是在现代社会，个人压力增大，社会运作节奏高，随着互联网的快速发展，用户的需求也越来越高，用户也将越来越多依靠互联网而不是自己获取信息，使得各种软件程序的开发得到了应用。</a:t>
            </a:r>
            <a:endParaRPr lang="zh-CN" altLang="en-US" sz="2000" dirty="0" smtClean="0"/>
          </a:p>
          <a:p>
            <a:r>
              <a:rPr lang="zh-CN" altLang="en-US" sz="2000" dirty="0" smtClean="0"/>
              <a:t>近年来，随着我国经济的不断发展，平台的管理制度越来越多。每个电子商城购物平台小程序也都将通过计算机进行整体智能化操作，对于电子商城购物平台小程序功能所牵扯的数据都是通过用户进行电子商城购物平台小程序等相关的数据信息内容、并且可以进行管理员服务端；首页、个人中心、用户管理，商品分类管理、商品信息管理、系统管理、订单管理，用户客户端；首页、商品信息、商品资讯、我的等功能可以通过系统进行分配，传统的管理方式信息已经无法满足用户的需求。</a:t>
            </a:r>
            <a:endParaRPr lang="zh-CN" alt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研究内容</a:t>
            </a:r>
            <a:endParaRPr lang="zh-CN" altLang="en-US" dirty="0" smtClean="0"/>
          </a:p>
        </p:txBody>
      </p:sp>
      <p:sp>
        <p:nvSpPr>
          <p:cNvPr id="6147" name="Rectangle 3"/>
          <p:cNvSpPr>
            <a:spLocks noGrp="1" noRot="1"/>
          </p:cNvSpPr>
          <p:nvPr>
            <p:ph idx="1"/>
          </p:nvPr>
        </p:nvSpPr>
        <p:spPr>
          <a:xfrm>
            <a:off x="609600" y="1370965"/>
            <a:ext cx="8153400" cy="4728210"/>
          </a:xfrm>
        </p:spPr>
        <p:txBody>
          <a:bodyPr vert="horz" wrap="square" lIns="91440" tIns="45720" rIns="91440" bIns="45720" anchor="t"/>
          <a:lstStyle/>
          <a:p>
            <a:r>
              <a:rPr sz="2000" smtClean="0"/>
              <a:t>电子商城购物平台小程序的开发及实现，所需要的工作内容：</a:t>
            </a:r>
            <a:endParaRPr sz="2000" smtClean="0"/>
          </a:p>
          <a:p>
            <a:r>
              <a:rPr sz="2000" smtClean="0"/>
              <a:t>（1）首先是确定选题，确定好所要做的系统，并对系统的背景及现在面临的一些问题等进行系统的初步确认。</a:t>
            </a:r>
            <a:endParaRPr sz="2000" smtClean="0"/>
          </a:p>
          <a:p>
            <a:r>
              <a:rPr sz="2000" smtClean="0"/>
              <a:t>（2）系统确认完成后，结合系统开发的需求进行确认系统开发所使用的技术，本电子商城购物平台小程序的开发使用JAVA技术，数据库进行平台的搭建开发，确认好使用的技术进行技术分析，所使用的技术是否可以完成电子商城购物平台小程序的实现。</a:t>
            </a:r>
            <a:endParaRPr sz="2000" smtClean="0"/>
          </a:p>
          <a:p>
            <a:r>
              <a:rPr sz="2000" smtClean="0"/>
              <a:t>（3）确定好系统使用的技术，进行在线确认系统所划分的用户角色，并且根据用户角色划分确定所要设计的功能模块，对于电子商城购物平台小程序的设计主要划分别为管理员和用户角色，并所使用的功能模块也相应不同，但是系统的数据库实现的内容是交互的，用户可以随时根据自己的需求进行电子商城购物平台小程序，对于系统工作人员可以根据自己的分管内容进行在线信息的处理及操作，管理员获取到所有用户的详细数据信息，并根据需求进行第一时间处理解决。</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a:xfrm>
            <a:off x="298450" y="97155"/>
            <a:ext cx="8540750" cy="1143000"/>
          </a:xfrm>
        </p:spPr>
        <p:txBody>
          <a:bodyPr vert="horz" wrap="square" lIns="91440" tIns="45720" rIns="91440" bIns="45720" anchor="ctr"/>
          <a:lstStyle/>
          <a:p>
            <a:pPr eaLnBrk="1" hangingPunct="1"/>
            <a:r>
              <a:rPr lang="zh-CN" altLang="en-US" dirty="0"/>
              <a:t>微信开发者工具</a:t>
            </a:r>
            <a:endParaRPr lang="zh-CN" altLang="en-US" dirty="0"/>
          </a:p>
        </p:txBody>
      </p:sp>
      <p:sp>
        <p:nvSpPr>
          <p:cNvPr id="8195" name="Rectangle 3"/>
          <p:cNvSpPr>
            <a:spLocks noGrp="1" noRot="1"/>
          </p:cNvSpPr>
          <p:nvPr>
            <p:ph idx="1"/>
          </p:nvPr>
        </p:nvSpPr>
        <p:spPr>
          <a:xfrm>
            <a:off x="399415" y="1061720"/>
            <a:ext cx="8439785" cy="480885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机型选择：小程序以智能手机的屏幕尺寸为设计标准，进行切图。</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预览界面：写好视图布局后点击编译，用来刷新视图界面。</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控制台：方便调试打印输出信息。</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上传代码：上传到腾讯服务器，提交审核必经步骤。上传代码时可以填写版本号和备注信息。</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资源文件：一般可以在资源文件进行对应项目的文件目录的断点调试。</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298450" y="86360"/>
            <a:ext cx="8540750" cy="1153795"/>
          </a:xfrm>
        </p:spPr>
        <p:txBody>
          <a:bodyPr vert="horz" wrap="square" lIns="91440" tIns="45720" rIns="91440" bIns="45720" anchor="ctr"/>
          <a:lstStyle/>
          <a:p>
            <a:pPr eaLnBrk="1" hangingPunct="1"/>
            <a:r>
              <a:rPr lang="zh-CN" altLang="en-US" dirty="0"/>
              <a:t>JAVA技术</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298450" y="1151890"/>
            <a:ext cx="8674100" cy="4399915"/>
          </a:xfrm>
          <a:prstGeom prst="rect">
            <a:avLst/>
          </a:prstGeom>
          <a:noFill/>
          <a:ln w="9525">
            <a:noFill/>
          </a:ln>
        </p:spPr>
        <p:txBody>
          <a:bodyPr wrap="square">
            <a:spAutoFit/>
          </a:bodyPr>
          <a:p>
            <a:pPr indent="304800"/>
            <a:r>
              <a:rPr lang="en-US" sz="2000">
                <a:solidFill>
                  <a:srgbClr val="000000"/>
                </a:solidFill>
                <a:latin typeface="宋体" panose="02010600030101010101" pitchFamily="2" charset="-122"/>
              </a:rPr>
              <a:t>Java</a:t>
            </a:r>
            <a:r>
              <a:rPr lang="zh-CN" sz="2000">
                <a:solidFill>
                  <a:srgbClr val="000000"/>
                </a:solidFill>
                <a:ea typeface="宋体" panose="02010600030101010101" pitchFamily="2" charset="-122"/>
              </a:rPr>
              <a:t>主要采用</a:t>
            </a:r>
            <a:r>
              <a:rPr lang="en-US" sz="2000">
                <a:solidFill>
                  <a:srgbClr val="000000"/>
                </a:solidFill>
                <a:latin typeface="Times New Roman" panose="02020603050405020304" charset="0"/>
              </a:rPr>
              <a:t>CORBA</a:t>
            </a:r>
            <a:r>
              <a:rPr lang="zh-CN" sz="2000">
                <a:solidFill>
                  <a:srgbClr val="000000"/>
                </a:solidFill>
                <a:ea typeface="宋体" panose="02010600030101010101" pitchFamily="2" charset="-122"/>
              </a:rPr>
              <a:t>技术和安全模型，可以在互联网应用的数据保护。它还提供了对</a:t>
            </a:r>
            <a:r>
              <a:rPr lang="en-US" sz="2000">
                <a:solidFill>
                  <a:srgbClr val="000000"/>
                </a:solidFill>
                <a:latin typeface="Times New Roman" panose="02020603050405020304" charset="0"/>
              </a:rPr>
              <a:t>EJB</a:t>
            </a:r>
            <a:r>
              <a:rPr lang="zh-CN" sz="2000">
                <a:solidFill>
                  <a:srgbClr val="000000"/>
                </a:solidFill>
                <a:ea typeface="宋体" panose="02010600030101010101" pitchFamily="2" charset="-122"/>
              </a:rPr>
              <a:t>（</a:t>
            </a:r>
            <a:r>
              <a:rPr lang="en-US" sz="2000">
                <a:solidFill>
                  <a:srgbClr val="000000"/>
                </a:solidFill>
                <a:latin typeface="Times New Roman" panose="02020603050405020304" charset="0"/>
              </a:rPr>
              <a:t>Enterprise JavaBeans</a:t>
            </a:r>
            <a:r>
              <a:rPr lang="zh-CN" sz="2000">
                <a:solidFill>
                  <a:srgbClr val="000000"/>
                </a:solidFill>
                <a:ea typeface="宋体" panose="02010600030101010101" pitchFamily="2" charset="-122"/>
              </a:rPr>
              <a:t>）的全面支持，</a:t>
            </a:r>
            <a:r>
              <a:rPr lang="en-US" sz="2000">
                <a:solidFill>
                  <a:srgbClr val="000000"/>
                </a:solidFill>
                <a:latin typeface="Times New Roman" panose="02020603050405020304" charset="0"/>
              </a:rPr>
              <a:t>java servlet API</a:t>
            </a:r>
            <a:r>
              <a:rPr lang="zh-CN" sz="2000">
                <a:solidFill>
                  <a:srgbClr val="000000"/>
                </a:solidFill>
                <a:ea typeface="宋体" panose="02010600030101010101" pitchFamily="2" charset="-122"/>
              </a:rPr>
              <a:t>，</a:t>
            </a:r>
            <a:r>
              <a:rPr lang="en-US" sz="2000">
                <a:solidFill>
                  <a:srgbClr val="000000"/>
                </a:solidFill>
                <a:latin typeface="宋体" panose="02010600030101010101" pitchFamily="2" charset="-122"/>
              </a:rPr>
              <a:t>java </a:t>
            </a:r>
            <a:r>
              <a:rPr lang="zh-CN" sz="2000">
                <a:solidFill>
                  <a:srgbClr val="000000"/>
                </a:solidFill>
                <a:ea typeface="宋体" panose="02010600030101010101" pitchFamily="2" charset="-122"/>
              </a:rPr>
              <a:t>（</a:t>
            </a:r>
            <a:r>
              <a:rPr lang="en-US" sz="2000">
                <a:solidFill>
                  <a:srgbClr val="000000"/>
                </a:solidFill>
                <a:latin typeface="宋体" panose="02010600030101010101" pitchFamily="2" charset="-122"/>
              </a:rPr>
              <a:t>java server pages</a:t>
            </a:r>
            <a:r>
              <a:rPr lang="zh-CN" sz="2000">
                <a:solidFill>
                  <a:srgbClr val="000000"/>
                </a:solidFill>
                <a:ea typeface="宋体" panose="02010600030101010101" pitchFamily="2" charset="-122"/>
              </a:rPr>
              <a:t>），和</a:t>
            </a:r>
            <a:r>
              <a:rPr lang="en-US" sz="2000">
                <a:solidFill>
                  <a:srgbClr val="000000"/>
                </a:solidFill>
                <a:latin typeface="Times New Roman" panose="02020603050405020304" charset="0"/>
              </a:rPr>
              <a:t>XML</a:t>
            </a:r>
            <a:r>
              <a:rPr lang="zh-CN" sz="2000">
                <a:solidFill>
                  <a:srgbClr val="000000"/>
                </a:solidFill>
                <a:ea typeface="宋体" panose="02010600030101010101" pitchFamily="2" charset="-122"/>
              </a:rPr>
              <a:t>技术。</a:t>
            </a:r>
            <a:r>
              <a:rPr lang="en-US" sz="2000">
                <a:solidFill>
                  <a:srgbClr val="000000"/>
                </a:solidFill>
                <a:latin typeface="宋体" panose="02010600030101010101" pitchFamily="2" charset="-122"/>
              </a:rPr>
              <a:t>JAVA</a:t>
            </a:r>
            <a:r>
              <a:rPr lang="zh-CN" sz="2000">
                <a:solidFill>
                  <a:srgbClr val="000000"/>
                </a:solidFill>
                <a:ea typeface="宋体" panose="02010600030101010101" pitchFamily="2" charset="-122"/>
              </a:rPr>
              <a:t>语言功能：面向对象：面向对象是</a:t>
            </a:r>
            <a:r>
              <a:rPr lang="en-US" sz="2000">
                <a:solidFill>
                  <a:srgbClr val="000000"/>
                </a:solidFill>
                <a:latin typeface="宋体" panose="02010600030101010101" pitchFamily="2" charset="-122"/>
              </a:rPr>
              <a:t>Java</a:t>
            </a:r>
            <a:r>
              <a:rPr lang="zh-CN" sz="2000">
                <a:solidFill>
                  <a:srgbClr val="000000"/>
                </a:solidFill>
                <a:ea typeface="宋体" panose="02010600030101010101" pitchFamily="2" charset="-122"/>
              </a:rPr>
              <a:t>编程语言的标志之一，是一种软件开发方法。最重要的是将所有东西变成对象，然后以某种方式编程。编程时，代码和数据写在每个对象上。 面向对象编程方法的出现使得人们在编程过程中的设计思考和操作变得非常简单，同时也提高了程序的安全性。跨平台：</a:t>
            </a:r>
            <a:r>
              <a:rPr lang="en-US" sz="2000">
                <a:solidFill>
                  <a:srgbClr val="000000"/>
                </a:solidFill>
                <a:latin typeface="宋体" panose="02010600030101010101" pitchFamily="2" charset="-122"/>
              </a:rPr>
              <a:t>Java</a:t>
            </a:r>
            <a:r>
              <a:rPr lang="zh-CN" sz="2000">
                <a:solidFill>
                  <a:srgbClr val="000000"/>
                </a:solidFill>
                <a:ea typeface="宋体" panose="02010600030101010101" pitchFamily="2" charset="-122"/>
              </a:rPr>
              <a:t>流行的一个关键特性是它的跨平台特性，这使得用</a:t>
            </a:r>
            <a:r>
              <a:rPr lang="en-US" sz="2000">
                <a:solidFill>
                  <a:srgbClr val="000000"/>
                </a:solidFill>
                <a:latin typeface="Times New Roman" panose="02020603050405020304" charset="0"/>
              </a:rPr>
              <a:t>Java</a:t>
            </a:r>
            <a:r>
              <a:rPr lang="zh-CN" sz="2000">
                <a:solidFill>
                  <a:srgbClr val="000000"/>
                </a:solidFill>
                <a:ea typeface="宋体" panose="02010600030101010101" pitchFamily="2" charset="-122"/>
              </a:rPr>
              <a:t>编程变得容易。您可以用</a:t>
            </a:r>
            <a:r>
              <a:rPr lang="en-US" sz="2000">
                <a:solidFill>
                  <a:srgbClr val="000000"/>
                </a:solidFill>
                <a:latin typeface="Times New Roman" panose="02020603050405020304" charset="0"/>
              </a:rPr>
              <a:t>Java</a:t>
            </a:r>
            <a:r>
              <a:rPr lang="zh-CN" sz="2000">
                <a:solidFill>
                  <a:srgbClr val="000000"/>
                </a:solidFill>
                <a:ea typeface="宋体" panose="02010600030101010101" pitchFamily="2" charset="-122"/>
              </a:rPr>
              <a:t>编写程序并在其他地方运行它，而无需在编译后更改它。垃圾回收机制：用来将那些在程序不操作时无用的对象所占用的内存空间释放掉，</a:t>
            </a:r>
            <a:r>
              <a:rPr lang="en-US" sz="2000">
                <a:solidFill>
                  <a:srgbClr val="000000"/>
                </a:solidFill>
                <a:latin typeface="宋体" panose="02010600030101010101" pitchFamily="2" charset="-122"/>
              </a:rPr>
              <a:t>C ++</a:t>
            </a:r>
            <a:r>
              <a:rPr lang="zh-CN" sz="2000">
                <a:solidFill>
                  <a:srgbClr val="000000"/>
                </a:solidFill>
                <a:ea typeface="宋体" panose="02010600030101010101" pitchFamily="2" charset="-122"/>
              </a:rPr>
              <a:t>最被人厌恶的就是因为其不能将在编程的过程中所占用的内存空间进行及时的释放，导致随着编程时间的变长所占用的内存空间越来越多。</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2147482403" name="图片 -2147482404"/>
          <p:cNvPicPr>
            <a:picLocks noChangeAspect="1"/>
          </p:cNvPicPr>
          <p:nvPr/>
        </p:nvPicPr>
        <p:blipFill>
          <a:blip r:embed="rId1"/>
          <a:stretch>
            <a:fillRect/>
          </a:stretch>
        </p:blipFill>
        <p:spPr>
          <a:xfrm>
            <a:off x="0" y="1264920"/>
            <a:ext cx="9144000" cy="456755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系统的测试</a:t>
            </a:r>
            <a:endParaRPr lang="zh-CN" altLang="en-US"/>
          </a:p>
        </p:txBody>
      </p:sp>
      <p:sp>
        <p:nvSpPr>
          <p:cNvPr id="3" name="内容占位符 2"/>
          <p:cNvSpPr>
            <a:spLocks noGrp="1"/>
          </p:cNvSpPr>
          <p:nvPr>
            <p:ph idx="1"/>
          </p:nvPr>
        </p:nvSpPr>
        <p:spPr>
          <a:xfrm>
            <a:off x="609600" y="1370965"/>
            <a:ext cx="8153400" cy="4728210"/>
          </a:xfrm>
        </p:spPr>
        <p:txBody>
          <a:bodyPr/>
          <a:p>
            <a:r>
              <a:rPr lang="zh-CN" altLang="en-US" sz="2000"/>
              <a:t>程序设计不能保证没有错误，这是一个开发过程，在错误或错误的过程中难以避免，这是不可避免的，但我们不能使这些错误始终存在于系统中，错误可能会造成无法估量的后果 如系统崩溃，安全信息，系统无法正常启动，导致安装用户手机屏幕等，为了避免这些问题，我们需要测试程序，并发现这些问题，并纠正它们 ，并使系统更长时间稳定成熟，本章的作用是发现这些问题，并对其进行修改，虽然耗时费力，但长期非常重要和必要 系统的开发。</a:t>
            </a:r>
            <a:endParaRPr lang="zh-CN" altLang="en-US" sz="2000"/>
          </a:p>
          <a:p>
            <a:r>
              <a:rPr lang="zh-CN" altLang="en-US" sz="2000"/>
              <a:t>软件测试与开发过程是一样的，都必须按照软件工程的正规原理进行，遵守管理学理论。不过，目前国内的软件测试已经积累了大量经验和方法，步骤相对成熟，软件测试的效率也越来越高。</a:t>
            </a:r>
            <a:endParaRPr lang="zh-CN" altLang="en-US" sz="2000"/>
          </a:p>
          <a:p>
            <a:r>
              <a:rPr lang="zh-CN" altLang="en-US" sz="2000"/>
              <a:t>电子商城购物平台小程序的实现，对于系统中功能模块的实现及操作都必须通过测试进行来评判系统是否可以准确的实现。在电子商城购物平台小程序正式上传使用之前必须做的一步就是系统测试，对于测试发现的错误及时修改处理，保证系统准确无误的供给用户使用。</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结论</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2000" dirty="0" smtClean="0"/>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altLang="en-US" sz="2000" dirty="0" smtClean="0"/>
          </a:p>
          <a:p>
            <a:r>
              <a:rPr lang="zh-CN" altLang="en-US" sz="2000" dirty="0" smtClean="0"/>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a:t>
            </a:r>
            <a:endParaRPr lang="zh-CN" altLang="en-US" sz="20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3364</Words>
  <Application>WPS 演示</Application>
  <PresentationFormat>全屏显示(4:3)</PresentationFormat>
  <Paragraphs>73</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Wingdings 2</vt:lpstr>
      <vt:lpstr>微软雅黑</vt:lpstr>
      <vt:lpstr>Arial Unicode MS</vt:lpstr>
      <vt:lpstr>Calibri</vt:lpstr>
      <vt:lpstr>Times New Roman</vt:lpstr>
      <vt:lpstr>吉祥如意</vt:lpstr>
      <vt:lpstr>小程序社区疫情防控系统  ppt</vt:lpstr>
      <vt:lpstr>摘  要</vt:lpstr>
      <vt:lpstr>研究现状</vt:lpstr>
      <vt:lpstr>小程序框架</vt:lpstr>
      <vt:lpstr>需求分析</vt:lpstr>
      <vt:lpstr>系统结构图</vt:lpstr>
      <vt:lpstr>管理员登录界面</vt:lpstr>
      <vt:lpstr>PowerPoint 演示文稿</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40</cp:revision>
  <dcterms:created xsi:type="dcterms:W3CDTF">2017-06-16T12:52:00Z</dcterms:created>
  <dcterms:modified xsi:type="dcterms:W3CDTF">2021-03-18T12:20:01Z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