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4S店客户管理系统小程序</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8632825" cy="3784600"/>
          </a:xfrm>
          <a:prstGeom prst="rect">
            <a:avLst/>
          </a:prstGeom>
          <a:noFill/>
        </p:spPr>
        <p:txBody>
          <a:bodyPr wrap="square" rtlCol="0">
            <a:spAutoFit/>
          </a:bodyPr>
          <a:lstStyle/>
          <a:p>
            <a:r>
              <a:rPr sz="2000" dirty="0">
                <a:latin typeface="+mn-ea"/>
                <a:ea typeface="+mn-ea"/>
                <a:cs typeface="+mn-ea"/>
              </a:rPr>
              <a:t>社会的发展和科学技术的进步，互联网技术越来越受欢迎。手机也逐渐受到广大人民群众的喜爱，也逐渐进入了每个用户的使用。手机具有便利性，速度快，效率高，成本低等优点。 因此，构建符合自己要求的操作系统是非常有意义的。</a:t>
            </a:r>
            <a:endParaRPr sz="2000" dirty="0">
              <a:latin typeface="+mn-ea"/>
              <a:ea typeface="+mn-ea"/>
              <a:cs typeface="+mn-ea"/>
            </a:endParaRPr>
          </a:p>
          <a:p>
            <a:r>
              <a:rPr sz="2000" dirty="0">
                <a:latin typeface="+mn-ea"/>
                <a:ea typeface="+mn-ea"/>
                <a:cs typeface="+mn-ea"/>
              </a:rPr>
              <a:t>本文从管理员、用户的功能要求出发，4S店客户管理系统中的功能模块主要是实现管理员服务端；首页、个人中心、用户管理、门店管理、车展管理、汽车品牌管理、新闻头条管理、预约试驾管理、我的收藏管理、系统管理，用户客户端：首页、车展、新闻头条、我的。门店客户端：首页、车展、新闻头条、我的经过认真细致的研究，精心准备和规划，最后测试成功，系统可以正常使用。分析功能调整与4S店客户管理系统实现的实际需求相结合，讨论了微信开发者技术与后台结合java语言和mysql数据库开发4S店客户管理系统的使用。</a:t>
            </a:r>
            <a:endParaRPr sz="2000" dirty="0">
              <a:latin typeface="+mn-ea"/>
              <a:ea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32032" y="1092369"/>
            <a:ext cx="8640960" cy="313817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手机的普及和互联网时代的到来使信息的发布和传播更加方便快捷。用户可以通过手机上的浏览器访问多个应用系统，从中获取一些可以满足用户需求的管理系统。网站系统有时更像是一个大型“展示平台”，用户可以选择所需的信息进入系统查看一系列信息。</a:t>
            </a:r>
            <a:endParaRPr lang="zh-CN" altLang="en-US" dirty="0">
              <a:latin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cs typeface="宋体" panose="02010600030101010101" pitchFamily="2" charset="-122"/>
                <a:sym typeface="+mn-ea"/>
              </a:rPr>
              <a:t>系统所要实现的功能分析，对于现在网络方便的管理，据数据调查显示，相比过去增长较快，用户通过网上登录的方式已经形成了一种依赖，不管需要什么信息内容，直接上网查找，参考比较大，对4S店客户管理系统的类型和特点的内容信息有了详细的了解，让用户更有针对性的选择。这也给用户带来非常大的方便，用户可以不用像传统的方式进行查看信息，这样不仅耽误自己的时间，而且比对过程比较单一，所以4S店客户管理系统的开发不仅仅是能满足用户的需求，还能提高管理员的工作效率，减少原有不必要的工作量。。</a:t>
            </a:r>
            <a:endParaRPr lang="zh-CN" altLang="en-US"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lang="en-US" altLang="zh-CN" sz="4000" b="1" dirty="0">
                <a:latin typeface="宋体" panose="02010600030101010101" pitchFamily="2" charset="-122"/>
                <a:cs typeface="宋体" panose="02010600030101010101" pitchFamily="2" charset="-122"/>
                <a:sym typeface="+mn-ea"/>
              </a:rPr>
              <a:t>01</a:t>
            </a:r>
            <a:r>
              <a:rPr lang="zh-CN" altLang="en-US" sz="4000" b="1" dirty="0">
                <a:latin typeface="宋体" panose="02010600030101010101" pitchFamily="2" charset="-122"/>
                <a:cs typeface="宋体" panose="02010600030101010101" pitchFamily="2" charset="-122"/>
                <a:sym typeface="+mn-ea"/>
              </a:rPr>
              <a:t>、</a:t>
            </a:r>
            <a:r>
              <a:rPr lang="zh-CN" altLang="en-US" sz="4000" dirty="0">
                <a:latin typeface="宋体" panose="02010600030101010101" pitchFamily="2" charset="-122"/>
                <a:cs typeface="宋体" panose="02010600030101010101" pitchFamily="2" charset="-122"/>
                <a:sym typeface="+mn-ea"/>
              </a:rPr>
              <a:t>课题背景</a:t>
            </a:r>
            <a:endParaRPr lang="zh-CN" altLang="en-US"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5834" y="1412662"/>
            <a:ext cx="7910011" cy="2306955"/>
          </a:xfrm>
          <a:prstGeom prst="rect">
            <a:avLst/>
          </a:prstGeom>
          <a:noFill/>
        </p:spPr>
        <p:txBody>
          <a:bodyPr wrap="square" rtlCol="0">
            <a:spAutoFit/>
          </a:bodyPr>
          <a:lstStyle/>
          <a:p>
            <a:r>
              <a:rPr lang="zh-CN" altLang="en-US" sz="1600" dirty="0"/>
              <a:t>越来越多的互联网爱好者开始在互联网上满足他们的基本需求，同时逐渐进入各个用户生活的起居。互联网具有许多优点，例如便利性，速度，高效率和低成本。因此，类似于4S店客户管理系统，满足用户工作繁忙的需求，不仅是方便用户随时查看信息的途径，而且还能提高管理效率。</a:t>
            </a:r>
            <a:endParaRPr lang="zh-CN" altLang="en-US" sz="1600" dirty="0"/>
          </a:p>
          <a:p>
            <a:r>
              <a:rPr lang="zh-CN" altLang="en-US" sz="1600" dirty="0"/>
              <a:t>本文首先以4S店客户管理系统过程的基本问题作为研究对象。在开发系统之前，我们对现有状况进行了详细的调查和分析。最后，我们利用计算机技术开发了一套完整合适的4S店客户管理系统 。该系统的实现主要优势是：该系统主要采用计算机技术开发，它方便快捷；系统可以通过管理员界面查看系统所涉及的4S店客户管理系统所有信息管理。</a:t>
            </a:r>
            <a:endParaRPr lang="zh-CN" altLang="en-US" sz="1600" dirty="0"/>
          </a:p>
        </p:txBody>
      </p:sp>
      <p:sp>
        <p:nvSpPr>
          <p:cNvPr id="5" name="文本框 4"/>
          <p:cNvSpPr txBox="1"/>
          <p:nvPr/>
        </p:nvSpPr>
        <p:spPr>
          <a:xfrm>
            <a:off x="-1764030" y="652535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2316480" cy="521970"/>
          </a:xfrm>
          <a:prstGeom prst="rect">
            <a:avLst/>
          </a:prstGeom>
          <a:noFill/>
        </p:spPr>
        <p:txBody>
          <a:bodyPr wrap="none" rtlCol="0" anchor="t">
            <a:spAutoFit/>
          </a:bodyPr>
          <a:p>
            <a:pPr algn="l"/>
            <a:r>
              <a:rPr lang="en-US" altLang="zh-CN" sz="2800" dirty="0">
                <a:latin typeface="+mn-ea"/>
                <a:sym typeface="+mn-ea"/>
              </a:rPr>
              <a:t>02</a:t>
            </a:r>
            <a:r>
              <a:rPr lang="zh-CN" altLang="en-US" sz="2800" dirty="0">
                <a:latin typeface="宋体" panose="02010600030101010101" pitchFamily="2" charset="-122"/>
                <a:cs typeface="宋体" panose="02010600030101010101" pitchFamily="2" charset="-122"/>
                <a:sym typeface="+mn-ea"/>
              </a:rPr>
              <a:t>、</a:t>
            </a:r>
            <a:r>
              <a:rPr lang="zh-CN" altLang="en-US" sz="2800" dirty="0">
                <a:sym typeface="+mn-ea"/>
              </a:rPr>
              <a:t>课题意义</a:t>
            </a:r>
            <a:endParaRPr lang="zh-CN" altLang="en-US"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lang="en-US" sz="2400" dirty="0">
                <a:latin typeface="黑体" panose="02010609060101010101" charset="-122"/>
                <a:ea typeface="黑体" panose="02010609060101010101" charset="-122"/>
                <a:cs typeface="黑体" panose="02010609060101010101" charset="-122"/>
              </a:rPr>
              <a:t>03</a:t>
            </a:r>
            <a:r>
              <a:rPr lang="zh-CN" altLang="en-US" sz="2400" dirty="0">
                <a:latin typeface="黑体" panose="02010609060101010101" charset="-122"/>
                <a:ea typeface="黑体" panose="02010609060101010101" charset="-122"/>
                <a:cs typeface="黑体" panose="02010609060101010101" charset="-122"/>
              </a:rPr>
              <a:t>  微信开发者工具</a:t>
            </a:r>
            <a:endParaRPr lang="zh-CN" altLang="en-US"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251460" y="1412875"/>
            <a:ext cx="8324850" cy="4523105"/>
          </a:xfrm>
          <a:prstGeom prst="rect">
            <a:avLst/>
          </a:prstGeom>
          <a:noFill/>
          <a:ln w="9525">
            <a:noFill/>
          </a:ln>
        </p:spPr>
        <p:txBody>
          <a:bodyPr wrap="square">
            <a:spAutoFit/>
          </a:bodyPr>
          <a:p>
            <a:pPr marL="0" indent="0"/>
            <a:r>
              <a:rPr b="0">
                <a:ea typeface="宋体" panose="02010600030101010101" pitchFamily="2" charset="-122"/>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b="0">
              <a:ea typeface="宋体" panose="02010600030101010101" pitchFamily="2" charset="-122"/>
            </a:endParaRPr>
          </a:p>
          <a:p>
            <a:pPr marL="0" indent="0"/>
            <a:r>
              <a:rPr b="0">
                <a:ea typeface="宋体" panose="02010600030101010101" pitchFamily="2" charset="-122"/>
              </a:rPr>
              <a:t>机型选择：小程序以智能手机的屏幕尺寸为设计标准，进行切图。</a:t>
            </a:r>
            <a:endParaRPr b="0">
              <a:ea typeface="宋体" panose="02010600030101010101" pitchFamily="2" charset="-122"/>
            </a:endParaRPr>
          </a:p>
          <a:p>
            <a:pPr marL="0" indent="0"/>
            <a:r>
              <a:rPr b="0">
                <a:ea typeface="宋体" panose="02010600030101010101" pitchFamily="2" charset="-122"/>
              </a:rPr>
              <a:t>预览界面：写好视图布局后点击编译，用来刷新视图界面。</a:t>
            </a:r>
            <a:endParaRPr b="0">
              <a:ea typeface="宋体" panose="02010600030101010101" pitchFamily="2" charset="-122"/>
            </a:endParaRPr>
          </a:p>
          <a:p>
            <a:pPr marL="0" indent="0"/>
            <a:r>
              <a:rPr b="0">
                <a:ea typeface="宋体" panose="02010600030101010101" pitchFamily="2" charset="-122"/>
              </a:rPr>
              <a:t>控制台：方便调试打印输出信息。</a:t>
            </a:r>
            <a:endParaRPr b="0">
              <a:ea typeface="宋体" panose="02010600030101010101" pitchFamily="2" charset="-122"/>
            </a:endParaRPr>
          </a:p>
          <a:p>
            <a:pPr marL="0" indent="0"/>
            <a:r>
              <a:rPr b="0">
                <a:ea typeface="宋体" panose="02010600030101010101" pitchFamily="2" charset="-122"/>
              </a:rPr>
              <a:t>上传代码：上传到腾讯服务器，提交审核必经步骤。上传代码时可以填写版本号和备注信息。</a:t>
            </a:r>
            <a:endParaRPr b="0">
              <a:ea typeface="宋体" panose="02010600030101010101" pitchFamily="2" charset="-122"/>
            </a:endParaRPr>
          </a:p>
          <a:p>
            <a:pPr marL="0" indent="0"/>
            <a:r>
              <a:rPr b="0">
                <a:ea typeface="宋体" panose="02010600030101010101" pitchFamily="2" charset="-122"/>
              </a:rPr>
              <a:t>资源文件：一般可以在资源文件进行对应项目的文件目录的断点调试。</a:t>
            </a:r>
            <a:endParaRPr b="0">
              <a:ea typeface="宋体" panose="02010600030101010101" pitchFamily="2" charset="-122"/>
            </a:endParaRPr>
          </a:p>
          <a:p>
            <a:pPr marL="0" indent="0"/>
            <a:r>
              <a:rPr b="0">
                <a:ea typeface="宋体" panose="02010600030101010101" pitchFamily="2" charset="-122"/>
              </a:rPr>
              <a:t>显示远程调试：手机端和PC端开发工具联调对用户而言是非常实用的。</a:t>
            </a:r>
            <a:endParaRPr b="0">
              <a:ea typeface="宋体" panose="02010600030101010101" pitchFamily="2" charset="-122"/>
            </a:endParaRPr>
          </a:p>
          <a:p>
            <a:pPr marL="0" indent="0"/>
            <a:r>
              <a:rPr b="0">
                <a:ea typeface="宋体" panose="02010600030101010101" pitchFamily="2" charset="-122"/>
              </a:rPr>
              <a:t>本地数据存储：显示的是本地存储的数据。</a:t>
            </a:r>
            <a:endParaRPr b="0">
              <a:ea typeface="宋体" panose="02010600030101010101" pitchFamily="2" charset="-122"/>
            </a:endParaRPr>
          </a:p>
          <a:p>
            <a:pPr marL="0" indent="0"/>
            <a:r>
              <a:rPr b="0">
                <a:ea typeface="宋体" panose="02010600030101010101" pitchFamily="2" charset="-122"/>
              </a:rPr>
              <a:t>视图调试：标组件以子父层级结构呈现，方便调试。</a:t>
            </a:r>
            <a:endParaRPr b="0">
              <a:ea typeface="宋体" panose="02010600030101010101" pitchFamily="2" charset="-122"/>
            </a:endParaRPr>
          </a:p>
          <a:p>
            <a:pPr marL="0" indent="0"/>
            <a:r>
              <a:rPr b="0">
                <a:ea typeface="宋体" panose="02010600030101010101" pitchFamily="2" charset="-122"/>
              </a:rPr>
              <a:t>微信限制在2M 以内的代码体积；开发中一般不校验合法域名信息；小程序后台要做配置服务器域名。</a:t>
            </a:r>
            <a:endParaRPr b="0">
              <a:ea typeface="宋体" panose="02010600030101010101" pitchFamily="2" charset="-122"/>
            </a:endParaRPr>
          </a:p>
          <a:p>
            <a:pPr marL="0" indent="0"/>
            <a:r>
              <a:rPr b="0">
                <a:ea typeface="宋体" panose="02010600030101010101" pitchFamily="2" charset="-122"/>
              </a:rPr>
              <a:t>以上就是在开发过程中微信开发者工具常用到的功能，微信开发者工具也在不断的完善。</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360" y="300990"/>
            <a:ext cx="8579485" cy="460375"/>
          </a:xfrm>
          <a:prstGeom prst="rect">
            <a:avLst/>
          </a:prstGeom>
          <a:noFill/>
        </p:spPr>
        <p:txBody>
          <a:bodyPr wrap="square" rtlCol="0">
            <a:spAutoFit/>
          </a:bodyPr>
          <a:lstStyle/>
          <a:p>
            <a:r>
              <a:rPr lang="en-US" sz="2400" b="1" dirty="0" smtClean="0"/>
              <a:t>04</a:t>
            </a:r>
            <a:r>
              <a:rPr lang="zh-CN" altLang="en-US" sz="2400" b="1" dirty="0" smtClean="0"/>
              <a:t> </a:t>
            </a:r>
            <a:r>
              <a:rPr lang="zh-CN" altLang="en-US" sz="1800" dirty="0"/>
              <a:t>mysql数据库</a:t>
            </a:r>
            <a:endParaRPr lang="zh-CN" altLang="en-US" sz="1800" dirty="0"/>
          </a:p>
        </p:txBody>
      </p:sp>
      <p:sp>
        <p:nvSpPr>
          <p:cNvPr id="100" name="文本框 99"/>
          <p:cNvSpPr txBox="1"/>
          <p:nvPr/>
        </p:nvSpPr>
        <p:spPr>
          <a:xfrm>
            <a:off x="179705" y="980440"/>
            <a:ext cx="8289925" cy="3692525"/>
          </a:xfrm>
          <a:prstGeom prst="rect">
            <a:avLst/>
          </a:prstGeom>
          <a:noFill/>
          <a:ln w="9525">
            <a:noFill/>
          </a:ln>
        </p:spPr>
        <p:txBody>
          <a:bodyPr wrap="square">
            <a:spAutoFit/>
          </a:bodyPr>
          <a:p>
            <a:pPr marL="0" indent="304800"/>
            <a:r>
              <a:rPr sz="1800" b="0">
                <a:latin typeface="Times New Roman" panose="02020603050405020304" charset="0"/>
                <a:ea typeface="宋体" panose="02010600030101010101" pitchFamily="2" charset="-122"/>
              </a:rPr>
              <a:t>数据库是系统开发过程中不可或缺的一部分。 在WEB应用方面，MySQL AB开发了一个具有很大优势的MySQL关系数据库管理系统。 MySQL可以将数据存储在不同的表中，这非常灵活，并且还可以提高系统在实际应用中的速度。 数据库访问最常用于标准SQL语言，MySQL用于SQL语言，因此它具有高度兼容性。数据库的操作是必不可少的，包括对数据库表的增加、删除、修改、查询等功能。现如今，数据库可以分为关系型数据库和非关系型数据库，Mysql属于关系性数据库，Mysql数据库是一款小型的关系型数据库，它以其自身特点：体积小、速度快、成本低等，Mysql数据库是目前最受欢迎的开源数据库。</a:t>
            </a:r>
            <a:endParaRPr sz="1800" b="0">
              <a:latin typeface="Times New Roman" panose="02020603050405020304" charset="0"/>
              <a:ea typeface="宋体" panose="02010600030101010101" pitchFamily="2" charset="-122"/>
            </a:endParaRPr>
          </a:p>
          <a:p>
            <a:pPr marL="0" indent="304800"/>
            <a:r>
              <a:rPr sz="1800" b="0">
                <a:latin typeface="Times New Roman" panose="02020603050405020304" charset="0"/>
                <a:ea typeface="宋体" panose="02010600030101010101" pitchFamily="2" charset="-122"/>
              </a:rPr>
              <a:t>在WEB应用技术中， Mysql数据库支持不同的操作系统平台，虽然在不同平台下的安装和配置都不相同，但是差别也不是很大，Mysql在Windows平台下两种安装方式，二进制版和免安装版。安装完Mysql数据库之后，需要启动服务进程，相应的客户端就可以连接数据库，客户端可通过命令行或者图形界面工具登录数据库。</a:t>
            </a:r>
            <a:endParaRPr sz="1800" b="0">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6900" y="302895"/>
            <a:ext cx="7143750" cy="1014730"/>
          </a:xfrm>
          <a:prstGeom prst="rect">
            <a:avLst/>
          </a:prstGeom>
          <a:noFill/>
        </p:spPr>
        <p:txBody>
          <a:bodyPr wrap="square" rtlCol="0">
            <a:spAutoFit/>
          </a:bodyPr>
          <a:lstStyle/>
          <a:p>
            <a:r>
              <a:rPr lang="en-US" sz="2400" b="1" dirty="0" smtClean="0">
                <a:latin typeface="+mn-ea"/>
                <a:ea typeface="+mn-ea"/>
              </a:rPr>
              <a:t>05.  </a:t>
            </a:r>
            <a:r>
              <a:rPr lang="zh-CN" altLang="en-US" sz="2400" b="1" dirty="0"/>
              <a:t>总结</a:t>
            </a:r>
            <a:endParaRPr lang="zh-CN" altLang="en-US" sz="2400" b="1" dirty="0"/>
          </a:p>
          <a:p>
            <a:endParaRPr lang="zh-CN" altLang="en-US" b="1" dirty="0"/>
          </a:p>
          <a:p>
            <a:r>
              <a:rPr lang="zh-CN" altLang="en-US" dirty="0" smtClean="0">
                <a:solidFill>
                  <a:srgbClr val="FF0000"/>
                </a:solidFill>
              </a:rPr>
              <a:t> </a:t>
            </a:r>
            <a:endParaRPr lang="zh-CN" altLang="en-US" b="1" dirty="0"/>
          </a:p>
        </p:txBody>
      </p:sp>
      <p:sp>
        <p:nvSpPr>
          <p:cNvPr id="100" name="文本框 99"/>
          <p:cNvSpPr txBox="1"/>
          <p:nvPr/>
        </p:nvSpPr>
        <p:spPr>
          <a:xfrm>
            <a:off x="107315" y="1052830"/>
            <a:ext cx="8886190" cy="3969385"/>
          </a:xfrm>
          <a:prstGeom prst="rect">
            <a:avLst/>
          </a:prstGeom>
          <a:noFill/>
          <a:ln w="9525">
            <a:noFill/>
          </a:ln>
        </p:spPr>
        <p:txBody>
          <a:bodyPr wrap="square">
            <a:spAutoFit/>
          </a:bodyPr>
          <a:p>
            <a:pPr marL="0" indent="304800"/>
            <a:r>
              <a:rPr sz="1800" b="0"/>
              <a:t>4S店客户管理系统小程序的整体功能模块的实现，主要是对自己在大学这几年时间所学内容的一个测试，对于系统，主要是通过现在智能化的4S店客户管理系统进行开始系统的实现，管理员根据问题信息进行信息的审批及用户信息的审批等操作，并且可以根据需求进行数据信息的增加修改删除等操作，完美的解决了当下4S店客户管理系统中所遇到的问题。</a:t>
            </a:r>
            <a:endParaRPr sz="1800" b="0"/>
          </a:p>
          <a:p>
            <a:pPr marL="0" indent="304800"/>
            <a:r>
              <a:rPr sz="1800" b="0"/>
              <a:t>经过一个学期的毕业设计的实现完成已接近尾声，到目前为止，当我回想起整个学期的系统开发日，收获颇丰。毕业设计的主要任务是建立一个智能化的4S店客户管理系统小程序，主要使用微信开发者技术和java、Mysql数据库的开发，对系统的每个功能模块进行相对应的操作，最后，系统调试结果表明系统基本可以满足功能要求。</a:t>
            </a:r>
            <a:endParaRPr sz="1800" b="0"/>
          </a:p>
          <a:p>
            <a:pPr marL="0" indent="304800"/>
            <a:r>
              <a:rPr sz="1800" b="0"/>
              <a:t>4S店客户管理系统小程序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sz="18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400" b="1" dirty="0">
                <a:latin typeface="+mn-ea"/>
                <a:ea typeface="+mn-ea"/>
              </a:rPr>
              <a:t>06</a:t>
            </a:r>
            <a:r>
              <a:rPr lang="zh-CN" altLang="en-US" sz="2000" dirty="0"/>
              <a:t>、</a:t>
            </a:r>
            <a:r>
              <a:rPr lang="en-US" altLang="zh-CN" sz="2000" dirty="0"/>
              <a:t> </a:t>
            </a:r>
            <a:r>
              <a:rPr lang="zh-CN" altLang="en-US" sz="2400" b="1" dirty="0"/>
              <a:t>   参考文献：</a:t>
            </a:r>
            <a:endParaRPr lang="zh-CN" altLang="en-US" sz="2400" b="1" dirty="0"/>
          </a:p>
        </p:txBody>
      </p:sp>
      <p:sp>
        <p:nvSpPr>
          <p:cNvPr id="3" name="文本框 2"/>
          <p:cNvSpPr txBox="1"/>
          <p:nvPr/>
        </p:nvSpPr>
        <p:spPr>
          <a:xfrm>
            <a:off x="339727" y="1124744"/>
            <a:ext cx="8634730" cy="5631180"/>
          </a:xfrm>
          <a:prstGeom prst="rect">
            <a:avLst/>
          </a:prstGeom>
          <a:noFill/>
        </p:spPr>
        <p:txBody>
          <a:bodyPr wrap="square" rtlCol="0">
            <a:spAutoFit/>
          </a:bodyPr>
          <a:lstStyle/>
          <a:p>
            <a:r>
              <a:rPr lang="zh-CN" altLang="en-US" dirty="0"/>
              <a:t>[1] 胡亚琛. 探究微信小程序的开辟与走向[J]. 现代营销(经营版). 2019(04)</a:t>
            </a:r>
            <a:endParaRPr lang="zh-CN" altLang="en-US" dirty="0"/>
          </a:p>
          <a:p>
            <a:r>
              <a:rPr lang="zh-CN" altLang="en-US" dirty="0"/>
              <a:t>[2] 李伟豪,高博文,刘佳. 基于微信小程序的信息服务平台设计与实现[J]. 计算机产品与流通. 2019(03)</a:t>
            </a:r>
            <a:endParaRPr lang="zh-CN" altLang="en-US" dirty="0"/>
          </a:p>
          <a:p>
            <a:r>
              <a:rPr lang="zh-CN" altLang="en-US" dirty="0"/>
              <a:t>[3] 王婷婷. 微信小程序开发[J]. 信息技术与信息化. 2018(12)</a:t>
            </a:r>
            <a:endParaRPr lang="zh-CN" altLang="en-US" dirty="0"/>
          </a:p>
          <a:p>
            <a:r>
              <a:rPr lang="zh-CN" altLang="en-US" dirty="0"/>
              <a:t>[4] 候春俊. 微信小程序推广策略研究分析[J]. 办公自动化. 2018(07)</a:t>
            </a:r>
            <a:endParaRPr lang="zh-CN" altLang="en-US" dirty="0"/>
          </a:p>
          <a:p>
            <a:r>
              <a:rPr lang="zh-CN" altLang="en-US" dirty="0"/>
              <a:t>[5] 刘冬露,刘慕昕. 社团活动在中职学校学生管理中的探索[J]. 课程教育研究. 2017(40)</a:t>
            </a:r>
            <a:endParaRPr lang="zh-CN" altLang="en-US" dirty="0"/>
          </a:p>
          <a:p>
            <a:r>
              <a:rPr lang="zh-CN" altLang="en-US" dirty="0"/>
              <a:t>[6] 冯玉芽. 基于微信的活动管理平台的设计与实现[D]. 北京邮电大学 2019</a:t>
            </a:r>
            <a:endParaRPr lang="zh-CN" altLang="en-US" dirty="0"/>
          </a:p>
          <a:p>
            <a:r>
              <a:rPr lang="zh-CN" altLang="en-US" dirty="0"/>
              <a:t>[7] 张立科 . Mysql 数据库通用模块及典型系统开发实力导航 [M]. 北京 : 人民邮电出版社,2017.10-295 </a:t>
            </a:r>
            <a:endParaRPr lang="zh-CN" altLang="en-US" dirty="0"/>
          </a:p>
          <a:p>
            <a:r>
              <a:rPr lang="zh-CN" altLang="en-US" dirty="0"/>
              <a:t>[8] 沈炜, 徐慧,汤倩. Mysql 数据库编程技术与实例[M]. 北京:人民邮电出版社, 2018. 114-226</a:t>
            </a:r>
            <a:endParaRPr lang="zh-CN" altLang="en-US" dirty="0"/>
          </a:p>
          <a:p>
            <a:r>
              <a:rPr lang="zh-CN" altLang="en-US" dirty="0"/>
              <a:t>[9] 顾春来. APP 应用程序开发模式探究[J]. 硅谷,2016,(05):35-36. </a:t>
            </a:r>
            <a:endParaRPr lang="zh-CN" altLang="en-US" dirty="0"/>
          </a:p>
          <a:p>
            <a:r>
              <a:rPr lang="zh-CN" altLang="en-US" dirty="0"/>
              <a:t>[10] 张晓云. 基于微信公众平台的商品信息管理服务应用的设计与实现[D].西南交通大学,2016.</a:t>
            </a:r>
            <a:endParaRPr lang="zh-CN" altLang="en-US" dirty="0"/>
          </a:p>
          <a:p>
            <a:r>
              <a:rPr lang="zh-CN" altLang="en-US" dirty="0"/>
              <a:t>[11] 穆利伟. 基于 Grails 的 Web 应用研究[D].北京交通大学,2018. </a:t>
            </a:r>
            <a:endParaRPr lang="zh-CN" altLang="en-US" dirty="0"/>
          </a:p>
          <a:p>
            <a:r>
              <a:rPr lang="zh-CN" altLang="en-US" dirty="0"/>
              <a:t>[12] 钱宇虹. 基于 Java 平台的多语言混合编程[J]. 系统工程师,2014,(11):39-41.</a:t>
            </a:r>
            <a:endParaRPr lang="zh-CN" altLang="en-US" dirty="0"/>
          </a:p>
          <a:p>
            <a:r>
              <a:rPr lang="zh-CN" altLang="en-US" dirty="0"/>
              <a:t>[13] Sachin S. Rajmane,Sushil R. Mathpati,Jairaj K. Dawle.Digitalization of Management System for College and Student Information[J]. Research Journal of Science and Technology . 2016 (4)</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3342</Words>
  <Application>WPS 演示</Application>
  <PresentationFormat>全屏显示(4:3)</PresentationFormat>
  <Paragraphs>102</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351</cp:revision>
  <dcterms:created xsi:type="dcterms:W3CDTF">2013-10-30T09:04:00Z</dcterms:created>
  <dcterms:modified xsi:type="dcterms:W3CDTF">2021-03-21T04:27:52Z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CF5913E86BE34DF483FAA0EDE5D04FC6</vt:lpwstr>
  </property>
</Properties>
</file>