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257" r:id="rId4"/>
    <p:sldId id="273" r:id="rId5"/>
    <p:sldId id="264" r:id="rId6"/>
    <p:sldId id="265" r:id="rId7"/>
    <p:sldId id="286" r:id="rId9"/>
    <p:sldId id="283" r:id="rId10"/>
    <p:sldId id="284" r:id="rId11"/>
    <p:sldId id="285" r:id="rId12"/>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BAB3FF"/>
    <a:srgbClr val="9C776C"/>
    <a:srgbClr val="8A7558"/>
    <a:srgbClr val="BEAE9E"/>
    <a:srgbClr val="4B443D"/>
    <a:srgbClr val="F3B237"/>
    <a:srgbClr val="F69700"/>
    <a:srgbClr val="CBAF88"/>
    <a:srgbClr val="E39E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863" autoAdjust="0"/>
  </p:normalViewPr>
  <p:slideViewPr>
    <p:cSldViewPr showGuides="1">
      <p:cViewPr varScale="1">
        <p:scale>
          <a:sx n="71" d="100"/>
          <a:sy n="71" d="100"/>
        </p:scale>
        <p:origin x="883" y="53"/>
      </p:cViewPr>
      <p:guideLst>
        <p:guide orient="horz" pos="2210"/>
        <p:guide pos="2931"/>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CF0DC89-A7F9-49F6-BA85-DD6C004DC60E}"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BB443B0F-6B18-45A0-950A-FDA5B49F6DA5}" type="slidenum">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smtClean="0"/>
              <a:t>通过需求分析，系统主要实现查询某条路线上的所有公交站点信息、某两个公交站点之间的途经的所有线路及距离、公交换乘、用户的登录、注册等功能。</a:t>
            </a:r>
            <a:endParaRPr lang="zh-CN" altLang="en-US" dirty="0" smtClean="0"/>
          </a:p>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标题 4"/>
          <p:cNvSpPr>
            <a:spLocks noGrp="1"/>
          </p:cNvSpPr>
          <p:nvPr>
            <p:ph type="title"/>
          </p:nvPr>
        </p:nvSpPr>
        <p:spPr>
          <a:xfrm>
            <a:off x="214605" y="236852"/>
            <a:ext cx="4161984" cy="545745"/>
          </a:xfrm>
          <a:prstGeom prst="rect">
            <a:avLst/>
          </a:prstGeom>
        </p:spPr>
        <p:txBody>
          <a:bodyPr/>
          <a:lstStyle>
            <a:lvl1pPr marL="0" indent="0">
              <a:buFont typeface="Wingdings" panose="05000000000000000000" pitchFamily="2" charset="2"/>
              <a:buNone/>
              <a:defRPr sz="2275">
                <a:solidFill>
                  <a:schemeClr val="accent2"/>
                </a:solidFill>
              </a:defRPr>
            </a:lvl1pPr>
          </a:lstStyle>
          <a:p>
            <a:r>
              <a:rPr lang="zh-CN" altLang="en-US" smtClean="0"/>
              <a:t>单击此处编辑母版标题样式</a:t>
            </a:r>
            <a:endParaRPr lang="zh-CN" alt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3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7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8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9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2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5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6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7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9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25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800100" y="2103120"/>
            <a:ext cx="3566160" cy="374904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hasCustomPrompt="1"/>
          </p:nvPr>
        </p:nvSpPr>
        <p:spPr>
          <a:xfrm>
            <a:off x="4777740" y="2103120"/>
            <a:ext cx="3566160" cy="374904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2" name="标题 1"/>
          <p:cNvSpPr>
            <a:spLocks noGrp="1"/>
          </p:cNvSpPr>
          <p:nvPr>
            <p:ph type="title"/>
          </p:nvPr>
        </p:nvSpPr>
        <p:spPr>
          <a:xfrm>
            <a:off x="422509" y="290968"/>
            <a:ext cx="6758726" cy="1091490"/>
          </a:xfrm>
          <a:prstGeom prst="rect">
            <a:avLst/>
          </a:prstGeom>
        </p:spPr>
        <p:txBody>
          <a:bodyPr/>
          <a:lstStyle>
            <a:lvl1pPr>
              <a:defRPr sz="2275"/>
            </a:lvl1pPr>
          </a:lstStyle>
          <a:p>
            <a:r>
              <a:rPr lang="zh-CN" altLang="en-US" smtClean="0"/>
              <a:t>单击此处编辑母版标题样式</a:t>
            </a:r>
            <a:endParaRPr lang="zh-CN" altLang="en-US"/>
          </a:p>
        </p:txBody>
      </p:sp>
      <p:sp>
        <p:nvSpPr>
          <p:cNvPr id="5"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31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33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34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40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64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65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66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68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69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70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802386" y="2074334"/>
            <a:ext cx="3566160" cy="640080"/>
          </a:xfrm>
        </p:spPr>
        <p:txBody>
          <a:bodyPr anchor="ctr"/>
          <a:lstStyle>
            <a:lvl1pPr marL="0" indent="0" algn="ctr">
              <a:spcBef>
                <a:spcPts val="0"/>
              </a:spcBef>
              <a:buNone/>
              <a:defRPr sz="1425" b="0">
                <a:solidFill>
                  <a:schemeClr val="tx2"/>
                </a:solidFill>
                <a:latin typeface="+mn-lt"/>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4" name="Content Placeholder 3"/>
          <p:cNvSpPr>
            <a:spLocks noGrp="1"/>
          </p:cNvSpPr>
          <p:nvPr>
            <p:ph sz="half" idx="2" hasCustomPrompt="1"/>
          </p:nvPr>
        </p:nvSpPr>
        <p:spPr>
          <a:xfrm>
            <a:off x="802386" y="2755898"/>
            <a:ext cx="3566160" cy="32004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hasCustomPrompt="1"/>
          </p:nvPr>
        </p:nvSpPr>
        <p:spPr>
          <a:xfrm>
            <a:off x="4780027" y="2074334"/>
            <a:ext cx="3566160" cy="640080"/>
          </a:xfrm>
        </p:spPr>
        <p:txBody>
          <a:bodyPr anchor="ctr"/>
          <a:lstStyle>
            <a:lvl1pPr marL="0" indent="0" algn="ctr">
              <a:spcBef>
                <a:spcPts val="0"/>
              </a:spcBef>
              <a:buNone/>
              <a:defRPr sz="1425" b="0">
                <a:solidFill>
                  <a:schemeClr val="tx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6" name="Content Placeholder 5"/>
          <p:cNvSpPr>
            <a:spLocks noGrp="1"/>
          </p:cNvSpPr>
          <p:nvPr>
            <p:ph sz="quarter" idx="4" hasCustomPrompt="1"/>
          </p:nvPr>
        </p:nvSpPr>
        <p:spPr>
          <a:xfrm>
            <a:off x="4780027" y="2756581"/>
            <a:ext cx="3566160" cy="32004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71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72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73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74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75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76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77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78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_两栏内容">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800100" y="2103120"/>
            <a:ext cx="3566160" cy="374904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hasCustomPrompt="1"/>
          </p:nvPr>
        </p:nvSpPr>
        <p:spPr>
          <a:xfrm>
            <a:off x="4777740" y="2103120"/>
            <a:ext cx="3566160" cy="374904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1_比较">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802386" y="2074334"/>
            <a:ext cx="3566160" cy="640080"/>
          </a:xfrm>
        </p:spPr>
        <p:txBody>
          <a:bodyPr anchor="ctr"/>
          <a:lstStyle>
            <a:lvl1pPr marL="0" indent="0" algn="ctr">
              <a:spcBef>
                <a:spcPts val="0"/>
              </a:spcBef>
              <a:buNone/>
              <a:defRPr sz="1425" b="0">
                <a:solidFill>
                  <a:schemeClr val="tx2"/>
                </a:solidFill>
                <a:latin typeface="+mn-lt"/>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4" name="Content Placeholder 3"/>
          <p:cNvSpPr>
            <a:spLocks noGrp="1"/>
          </p:cNvSpPr>
          <p:nvPr>
            <p:ph sz="half" idx="2" hasCustomPrompt="1"/>
          </p:nvPr>
        </p:nvSpPr>
        <p:spPr>
          <a:xfrm>
            <a:off x="802386" y="2755898"/>
            <a:ext cx="3566160" cy="32004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hasCustomPrompt="1"/>
          </p:nvPr>
        </p:nvSpPr>
        <p:spPr>
          <a:xfrm>
            <a:off x="4780027" y="2074334"/>
            <a:ext cx="3566160" cy="640080"/>
          </a:xfrm>
        </p:spPr>
        <p:txBody>
          <a:bodyPr anchor="ctr"/>
          <a:lstStyle>
            <a:lvl1pPr marL="0" indent="0" algn="ctr">
              <a:spcBef>
                <a:spcPts val="0"/>
              </a:spcBef>
              <a:buNone/>
              <a:defRPr sz="1425" b="0">
                <a:solidFill>
                  <a:schemeClr val="tx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6" name="Content Placeholder 5"/>
          <p:cNvSpPr>
            <a:spLocks noGrp="1"/>
          </p:cNvSpPr>
          <p:nvPr>
            <p:ph sz="quarter" idx="4" hasCustomPrompt="1"/>
          </p:nvPr>
        </p:nvSpPr>
        <p:spPr>
          <a:xfrm>
            <a:off x="4780027" y="2756581"/>
            <a:ext cx="3566160" cy="32004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1_仅标题">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1_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cSld name="3_标题幻灯片">
    <p:spTree>
      <p:nvGrpSpPr>
        <p:cNvPr id="1" name=""/>
        <p:cNvGrpSpPr/>
        <p:nvPr/>
      </p:nvGrpSpPr>
      <p:grpSpPr>
        <a:xfrm>
          <a:off x="0" y="0"/>
          <a:ext cx="0" cy="0"/>
          <a:chOff x="0" y="0"/>
          <a:chExt cx="0" cy="0"/>
        </a:xfrm>
      </p:grpSpPr>
      <p:pic>
        <p:nvPicPr>
          <p:cNvPr id="2" name="图片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80894" y="-13536"/>
            <a:ext cx="3863106" cy="923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11"/>
          <p:cNvPicPr>
            <a:picLocks noChangeAspect="1"/>
          </p:cNvPicPr>
          <p:nvPr/>
        </p:nvPicPr>
        <p:blipFill>
          <a:blip r:embed="rId2">
            <a:extLst>
              <a:ext uri="{28A0092B-C50C-407E-A947-70E740481C1C}">
                <a14:useLocalDpi xmlns:a14="http://schemas.microsoft.com/office/drawing/2010/main" val="0"/>
              </a:ext>
            </a:extLst>
          </a:blip>
          <a:srcRect b="76146"/>
          <a:stretch>
            <a:fillRect/>
          </a:stretch>
        </p:blipFill>
        <p:spPr bwMode="auto">
          <a:xfrm>
            <a:off x="0" y="2686050"/>
            <a:ext cx="9144000"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20"/>
          <p:cNvSpPr>
            <a:spLocks noGrp="1"/>
          </p:cNvSpPr>
          <p:nvPr>
            <p:ph type="ftr" sz="quarter" idx="10"/>
          </p:nvPr>
        </p:nvSpPr>
        <p:spPr>
          <a:xfrm>
            <a:off x="1105356" y="5211178"/>
            <a:ext cx="4428191" cy="228600"/>
          </a:xfrm>
        </p:spPr>
        <p:txBody>
          <a:bodyPr/>
          <a:lstStyle>
            <a:lvl1pPr algn="l">
              <a:defRPr sz="675" dirty="0">
                <a:solidFill>
                  <a:schemeClr val="tx1">
                    <a:lumMod val="75000"/>
                    <a:lumOff val="2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21"/>
          <p:cNvSpPr>
            <a:spLocks noGrp="1"/>
          </p:cNvSpPr>
          <p:nvPr>
            <p:ph type="sldNum" sz="quarter" idx="11"/>
          </p:nvPr>
        </p:nvSpPr>
        <p:spPr>
          <a:xfrm>
            <a:off x="6455053" y="5212682"/>
            <a:ext cx="1583591" cy="228600"/>
          </a:xfrm>
        </p:spPr>
        <p:txBody>
          <a:bodyPr/>
          <a:lstStyle>
            <a:lvl1pPr>
              <a:defRPr dirty="0">
                <a:solidFill>
                  <a:schemeClr val="tx1">
                    <a:lumMod val="75000"/>
                    <a:lumOff val="25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6" name="Date Placeholder 1"/>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Footer Placeholder 2"/>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Slide Number Placeholder 3"/>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矩形 8"/>
          <p:cNvSpPr/>
          <p:nvPr/>
        </p:nvSpPr>
        <p:spPr>
          <a:xfrm>
            <a:off x="211981" y="836712"/>
            <a:ext cx="3837110" cy="34109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00"/>
            <a:ext cx="1771650" cy="5257800"/>
          </a:xfrm>
          <a:prstGeom prst="rect">
            <a:avLst/>
          </a:prstGeo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a:xfrm>
            <a:off x="628650" y="762000"/>
            <a:ext cx="6057900" cy="5257800"/>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cSld name="1_标题幻灯片">
    <p:spTree>
      <p:nvGrpSpPr>
        <p:cNvPr id="1" name=""/>
        <p:cNvGrpSpPr/>
        <p:nvPr/>
      </p:nvGrpSpPr>
      <p:grpSpPr>
        <a:xfrm>
          <a:off x="0" y="0"/>
          <a:ext cx="0" cy="0"/>
          <a:chOff x="0" y="0"/>
          <a:chExt cx="0" cy="0"/>
        </a:xfrm>
      </p:grpSpPr>
      <p:pic>
        <p:nvPicPr>
          <p:cNvPr id="2" name="图片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80894" y="-13536"/>
            <a:ext cx="3863106" cy="923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11"/>
          <p:cNvPicPr>
            <a:picLocks noChangeAspect="1"/>
          </p:cNvPicPr>
          <p:nvPr/>
        </p:nvPicPr>
        <p:blipFill>
          <a:blip r:embed="rId2">
            <a:extLst>
              <a:ext uri="{28A0092B-C50C-407E-A947-70E740481C1C}">
                <a14:useLocalDpi xmlns:a14="http://schemas.microsoft.com/office/drawing/2010/main" val="0"/>
              </a:ext>
            </a:extLst>
          </a:blip>
          <a:srcRect b="76146"/>
          <a:stretch>
            <a:fillRect/>
          </a:stretch>
        </p:blipFill>
        <p:spPr bwMode="auto">
          <a:xfrm>
            <a:off x="0" y="2686050"/>
            <a:ext cx="9144000"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80894" y="-13536"/>
            <a:ext cx="3863106" cy="923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3"/>
          <p:cNvPicPr>
            <a:picLocks noChangeAspect="1"/>
          </p:cNvPicPr>
          <p:nvPr/>
        </p:nvPicPr>
        <p:blipFill>
          <a:blip r:embed="rId2">
            <a:extLst>
              <a:ext uri="{28A0092B-C50C-407E-A947-70E740481C1C}">
                <a14:useLocalDpi xmlns:a14="http://schemas.microsoft.com/office/drawing/2010/main" val="0"/>
              </a:ext>
            </a:extLst>
          </a:blip>
          <a:srcRect b="76146"/>
          <a:stretch>
            <a:fillRect/>
          </a:stretch>
        </p:blipFill>
        <p:spPr bwMode="auto">
          <a:xfrm>
            <a:off x="0" y="2686050"/>
            <a:ext cx="9144000"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20"/>
          <p:cNvSpPr>
            <a:spLocks noGrp="1"/>
          </p:cNvSpPr>
          <p:nvPr>
            <p:ph type="ftr" sz="quarter" idx="10"/>
          </p:nvPr>
        </p:nvSpPr>
        <p:spPr>
          <a:xfrm>
            <a:off x="1105356" y="5211178"/>
            <a:ext cx="4428191" cy="228600"/>
          </a:xfrm>
        </p:spPr>
        <p:txBody>
          <a:bodyPr/>
          <a:lstStyle>
            <a:lvl1pPr algn="l">
              <a:defRPr sz="675" dirty="0">
                <a:solidFill>
                  <a:schemeClr val="tx1">
                    <a:lumMod val="75000"/>
                    <a:lumOff val="2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21"/>
          <p:cNvSpPr>
            <a:spLocks noGrp="1"/>
          </p:cNvSpPr>
          <p:nvPr>
            <p:ph type="sldNum" sz="quarter" idx="11"/>
          </p:nvPr>
        </p:nvSpPr>
        <p:spPr>
          <a:xfrm>
            <a:off x="6455053" y="5212682"/>
            <a:ext cx="1583591" cy="228600"/>
          </a:xfrm>
        </p:spPr>
        <p:txBody>
          <a:bodyPr/>
          <a:lstStyle>
            <a:lvl1pPr>
              <a:defRPr dirty="0">
                <a:solidFill>
                  <a:schemeClr val="tx1">
                    <a:lumMod val="75000"/>
                    <a:lumOff val="25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6" Type="http://schemas.openxmlformats.org/officeDocument/2006/relationships/theme" Target="../theme/theme1.xml"/><Relationship Id="rId45" Type="http://schemas.openxmlformats.org/officeDocument/2006/relationships/image" Target="../media/image3.png"/><Relationship Id="rId44" Type="http://schemas.openxmlformats.org/officeDocument/2006/relationships/image" Target="../media/image2.png"/><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80877" y="1494924"/>
            <a:ext cx="7544617" cy="3932823"/>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205281" y="6307556"/>
            <a:ext cx="2057315" cy="273718"/>
          </a:xfrm>
          <a:prstGeom prst="rect">
            <a:avLst/>
          </a:prstGeom>
        </p:spPr>
        <p:txBody>
          <a:bodyPr vert="horz" lIns="91440" tIns="45720" rIns="91440" bIns="45720" rtlCol="0" anchor="b"/>
          <a:lstStyle>
            <a:lvl1pPr algn="l" eaLnBrk="1" fontAlgn="auto" hangingPunct="1">
              <a:spcBef>
                <a:spcPts val="0"/>
              </a:spcBef>
              <a:spcAft>
                <a:spcPts val="0"/>
              </a:spcAft>
              <a:defRPr sz="750">
                <a:solidFill>
                  <a:schemeClr val="tx1">
                    <a:lumMod val="75000"/>
                    <a:lumOff val="25000"/>
                  </a:schemeClr>
                </a:solidFill>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2617889" y="6307556"/>
            <a:ext cx="3908222" cy="273718"/>
          </a:xfrm>
          <a:prstGeom prst="rect">
            <a:avLst/>
          </a:prstGeom>
        </p:spPr>
        <p:txBody>
          <a:bodyPr vert="horz" lIns="91440" tIns="45720" rIns="91440" bIns="45720" rtlCol="0" anchor="b"/>
          <a:lstStyle>
            <a:lvl1pPr algn="ctr" eaLnBrk="1" fontAlgn="auto" hangingPunct="1">
              <a:spcBef>
                <a:spcPts val="0"/>
              </a:spcBef>
              <a:spcAft>
                <a:spcPts val="0"/>
              </a:spcAft>
              <a:defRPr sz="750">
                <a:solidFill>
                  <a:schemeClr val="tx1">
                    <a:lumMod val="75000"/>
                    <a:lumOff val="25000"/>
                  </a:schemeClr>
                </a:solidFill>
                <a:latin typeface="+mn-lt"/>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7852538" y="6307556"/>
            <a:ext cx="1097461" cy="273718"/>
          </a:xfrm>
          <a:prstGeom prst="rect">
            <a:avLst/>
          </a:prstGeom>
        </p:spPr>
        <p:txBody>
          <a:bodyPr vert="horz" lIns="91440" tIns="45720" rIns="91440" bIns="45720" rtlCol="0" anchor="b"/>
          <a:lstStyle>
            <a:lvl1pPr algn="r" eaLnBrk="1" fontAlgn="auto" hangingPunct="1">
              <a:spcBef>
                <a:spcPts val="0"/>
              </a:spcBef>
              <a:spcAft>
                <a:spcPts val="0"/>
              </a:spcAft>
              <a:defRPr sz="750" smtClean="0">
                <a:solidFill>
                  <a:schemeClr val="tx1">
                    <a:lumMod val="75000"/>
                    <a:lumOff val="25000"/>
                  </a:schemeClr>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pic>
        <p:nvPicPr>
          <p:cNvPr id="1030" name="图片 7"/>
          <p:cNvPicPr>
            <a:picLocks noChangeAspect="1"/>
          </p:cNvPicPr>
          <p:nvPr/>
        </p:nvPicPr>
        <p:blipFill>
          <a:blip r:embed="rId44">
            <a:extLst>
              <a:ext uri="{28A0092B-C50C-407E-A947-70E740481C1C}">
                <a14:useLocalDpi xmlns:a14="http://schemas.microsoft.com/office/drawing/2010/main" val="0"/>
              </a:ext>
            </a:extLst>
          </a:blip>
          <a:srcRect/>
          <a:stretch>
            <a:fillRect/>
          </a:stretch>
        </p:blipFill>
        <p:spPr bwMode="auto">
          <a:xfrm>
            <a:off x="69931" y="6328611"/>
            <a:ext cx="9074069" cy="529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图片 8"/>
          <p:cNvPicPr>
            <a:picLocks noChangeAspect="1"/>
          </p:cNvPicPr>
          <p:nvPr/>
        </p:nvPicPr>
        <p:blipFill>
          <a:blip r:embed="rId45">
            <a:extLst>
              <a:ext uri="{28A0092B-C50C-407E-A947-70E740481C1C}">
                <a14:useLocalDpi xmlns:a14="http://schemas.microsoft.com/office/drawing/2010/main" val="0"/>
              </a:ext>
            </a:extLst>
          </a:blip>
          <a:srcRect/>
          <a:stretch>
            <a:fillRect/>
          </a:stretch>
        </p:blipFill>
        <p:spPr bwMode="auto">
          <a:xfrm>
            <a:off x="274084" y="959519"/>
            <a:ext cx="3638651"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图片 10"/>
          <p:cNvPicPr>
            <a:picLocks noChangeAspect="1"/>
          </p:cNvPicPr>
          <p:nvPr/>
        </p:nvPicPr>
        <p:blipFill>
          <a:blip r:embed="rId44">
            <a:extLst>
              <a:ext uri="{28A0092B-C50C-407E-A947-70E740481C1C}">
                <a14:useLocalDpi xmlns:a14="http://schemas.microsoft.com/office/drawing/2010/main" val="0"/>
              </a:ext>
            </a:extLst>
          </a:blip>
          <a:srcRect/>
          <a:stretch>
            <a:fillRect/>
          </a:stretch>
        </p:blipFill>
        <p:spPr bwMode="auto">
          <a:xfrm>
            <a:off x="69931" y="6328611"/>
            <a:ext cx="9074069" cy="529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Lst>
  <p:timing>
    <p:tnLst>
      <p:par>
        <p:cTn id="1" dur="indefinite" restart="never" nodeType="tmRoot"/>
      </p:par>
    </p:tnLst>
  </p:timing>
  <p:hf sldNum="0" hdr="0" ftr="0" dt="0"/>
  <p:txStyles>
    <p:titleStyle>
      <a:lvl1pPr algn="l" defTabSz="685800" rtl="0" eaLnBrk="1" fontAlgn="base" hangingPunct="1">
        <a:lnSpc>
          <a:spcPct val="90000"/>
        </a:lnSpc>
        <a:spcBef>
          <a:spcPct val="0"/>
        </a:spcBef>
        <a:spcAft>
          <a:spcPct val="0"/>
        </a:spcAft>
        <a:defRPr lang="en-US" sz="3555" kern="1200" dirty="0">
          <a:solidFill>
            <a:srgbClr val="262626"/>
          </a:solidFill>
          <a:latin typeface="+mj-lt"/>
          <a:ea typeface="+mn-ea"/>
          <a:cs typeface="+mn-cs"/>
        </a:defRPr>
      </a:lvl1pPr>
      <a:lvl2pPr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2pPr>
      <a:lvl3pPr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3pPr>
      <a:lvl4pPr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4pPr>
      <a:lvl5pPr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5pPr>
      <a:lvl6pPr marL="325120"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6pPr>
      <a:lvl7pPr marL="649605"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7pPr>
      <a:lvl8pPr marL="974725"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8pPr>
      <a:lvl9pPr marL="1299210"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9pPr>
    </p:titleStyle>
    <p:bodyStyle>
      <a:lvl1pPr marL="136525" indent="-136525" algn="l" defTabSz="685800" rtl="0" eaLnBrk="1" fontAlgn="base" hangingPunct="1">
        <a:spcBef>
          <a:spcPts val="675"/>
        </a:spcBef>
        <a:spcAft>
          <a:spcPct val="0"/>
        </a:spcAft>
        <a:buClr>
          <a:srgbClr val="262626"/>
        </a:buClr>
        <a:buFont typeface="Garamond" panose="02020404030301010803" pitchFamily="18" charset="0"/>
        <a:buChar char="◦"/>
        <a:defRPr sz="1350" kern="1200">
          <a:solidFill>
            <a:schemeClr val="tx1"/>
          </a:solidFill>
          <a:latin typeface="+mn-lt"/>
          <a:ea typeface="+mn-ea"/>
          <a:cs typeface="+mn-cs"/>
        </a:defRPr>
      </a:lvl1pPr>
      <a:lvl2pPr marL="342900" indent="-136525" algn="l" defTabSz="685800" rtl="0" eaLnBrk="1" fontAlgn="base" hangingPunct="1">
        <a:spcBef>
          <a:spcPts val="375"/>
        </a:spcBef>
        <a:spcAft>
          <a:spcPct val="0"/>
        </a:spcAft>
        <a:buClr>
          <a:srgbClr val="262626"/>
        </a:buClr>
        <a:buFont typeface="Garamond" panose="02020404030301010803" pitchFamily="18" charset="0"/>
        <a:buChar char="◦"/>
        <a:defRPr sz="1135" kern="1200">
          <a:solidFill>
            <a:schemeClr val="tx1"/>
          </a:solidFill>
          <a:latin typeface="+mn-lt"/>
          <a:ea typeface="+mn-ea"/>
          <a:cs typeface="+mn-cs"/>
        </a:defRPr>
      </a:lvl2pPr>
      <a:lvl3pPr marL="548005" indent="-136525" algn="l" defTabSz="685800" rtl="0" eaLnBrk="1" fontAlgn="base" hangingPunct="1">
        <a:spcBef>
          <a:spcPts val="375"/>
        </a:spcBef>
        <a:spcAft>
          <a:spcPct val="0"/>
        </a:spcAft>
        <a:buClr>
          <a:srgbClr val="262626"/>
        </a:buClr>
        <a:buFont typeface="Garamond" panose="02020404030301010803" pitchFamily="18" charset="0"/>
        <a:buChar char="◦"/>
        <a:defRPr sz="995" kern="1200">
          <a:solidFill>
            <a:schemeClr val="tx1"/>
          </a:solidFill>
          <a:latin typeface="+mn-lt"/>
          <a:ea typeface="+mn-ea"/>
          <a:cs typeface="+mn-cs"/>
        </a:defRPr>
      </a:lvl3pPr>
      <a:lvl4pPr marL="753745" indent="-136525" algn="l" defTabSz="685800" rtl="0" eaLnBrk="1" fontAlgn="base" hangingPunct="1">
        <a:spcBef>
          <a:spcPts val="375"/>
        </a:spcBef>
        <a:spcAft>
          <a:spcPct val="0"/>
        </a:spcAft>
        <a:buClr>
          <a:srgbClr val="262626"/>
        </a:buClr>
        <a:buFont typeface="Garamond" panose="02020404030301010803" pitchFamily="18" charset="0"/>
        <a:buChar char="◦"/>
        <a:defRPr sz="995" kern="1200">
          <a:solidFill>
            <a:schemeClr val="tx1"/>
          </a:solidFill>
          <a:latin typeface="+mn-lt"/>
          <a:ea typeface="+mn-ea"/>
          <a:cs typeface="+mn-cs"/>
        </a:defRPr>
      </a:lvl4pPr>
      <a:lvl5pPr marL="960120" indent="-136525" algn="l" defTabSz="685800" rtl="0" eaLnBrk="1" fontAlgn="base" hangingPunct="1">
        <a:spcBef>
          <a:spcPts val="375"/>
        </a:spcBef>
        <a:spcAft>
          <a:spcPct val="0"/>
        </a:spcAft>
        <a:buClr>
          <a:srgbClr val="262626"/>
        </a:buClr>
        <a:buFont typeface="Garamond" panose="02020404030301010803" pitchFamily="18" charset="0"/>
        <a:buChar char="◦"/>
        <a:defRPr sz="995" kern="1200">
          <a:solidFill>
            <a:schemeClr val="tx1"/>
          </a:solidFill>
          <a:latin typeface="+mn-lt"/>
          <a:ea typeface="+mn-ea"/>
          <a:cs typeface="+mn-cs"/>
        </a:defRPr>
      </a:lvl5pPr>
      <a:lvl6pPr marL="1200150" indent="-171450" algn="l" defTabSz="685800" rtl="0" eaLnBrk="1" latinLnBrk="0" hangingPunct="1">
        <a:lnSpc>
          <a:spcPct val="100000"/>
        </a:lnSpc>
        <a:spcBef>
          <a:spcPts val="375"/>
        </a:spcBef>
        <a:buClr>
          <a:schemeClr val="tx1">
            <a:lumMod val="85000"/>
            <a:lumOff val="15000"/>
          </a:schemeClr>
        </a:buClr>
        <a:buFont typeface="Garamond" panose="02020404030301010803" pitchFamily="18" charset="0"/>
        <a:buChar char="◦"/>
        <a:defRPr sz="1050" kern="1200">
          <a:solidFill>
            <a:schemeClr val="tx1"/>
          </a:solidFill>
          <a:latin typeface="+mn-lt"/>
          <a:ea typeface="+mn-ea"/>
          <a:cs typeface="+mn-cs"/>
        </a:defRPr>
      </a:lvl6pPr>
      <a:lvl7pPr marL="1424940" indent="-171450" algn="l" defTabSz="685800" rtl="0" eaLnBrk="1" latinLnBrk="0" hangingPunct="1">
        <a:lnSpc>
          <a:spcPct val="100000"/>
        </a:lnSpc>
        <a:spcBef>
          <a:spcPts val="375"/>
        </a:spcBef>
        <a:buClr>
          <a:schemeClr val="tx1">
            <a:lumMod val="85000"/>
            <a:lumOff val="15000"/>
          </a:schemeClr>
        </a:buClr>
        <a:buFont typeface="Garamond" panose="02020404030301010803" pitchFamily="18" charset="0"/>
        <a:buChar char="◦"/>
        <a:defRPr sz="1050" kern="1200">
          <a:solidFill>
            <a:schemeClr val="tx1"/>
          </a:solidFill>
          <a:latin typeface="+mn-lt"/>
          <a:ea typeface="+mn-ea"/>
          <a:cs typeface="+mn-cs"/>
        </a:defRPr>
      </a:lvl7pPr>
      <a:lvl8pPr marL="1649730" indent="-171450" algn="l" defTabSz="685800" rtl="0" eaLnBrk="1" latinLnBrk="0" hangingPunct="1">
        <a:lnSpc>
          <a:spcPct val="100000"/>
        </a:lnSpc>
        <a:spcBef>
          <a:spcPts val="375"/>
        </a:spcBef>
        <a:buClr>
          <a:schemeClr val="tx1">
            <a:lumMod val="85000"/>
            <a:lumOff val="15000"/>
          </a:schemeClr>
        </a:buClr>
        <a:buFont typeface="Garamond" panose="02020404030301010803" pitchFamily="18" charset="0"/>
        <a:buChar char="◦"/>
        <a:defRPr sz="1050" kern="1200">
          <a:solidFill>
            <a:schemeClr val="tx1"/>
          </a:solidFill>
          <a:latin typeface="+mn-lt"/>
          <a:ea typeface="+mn-ea"/>
          <a:cs typeface="+mn-cs"/>
        </a:defRPr>
      </a:lvl8pPr>
      <a:lvl9pPr marL="1875155" indent="-171450" algn="l" defTabSz="685800" rtl="0" eaLnBrk="1" latinLnBrk="0" hangingPunct="1">
        <a:lnSpc>
          <a:spcPct val="100000"/>
        </a:lnSpc>
        <a:spcBef>
          <a:spcPts val="375"/>
        </a:spcBef>
        <a:buClr>
          <a:schemeClr val="tx1">
            <a:lumMod val="85000"/>
            <a:lumOff val="15000"/>
          </a:schemeClr>
        </a:buClr>
        <a:buFont typeface="Garamond" panose="02020404030301010803" pitchFamily="18"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22" name="Shape 74"/>
          <p:cNvSpPr txBox="1"/>
          <p:nvPr/>
        </p:nvSpPr>
        <p:spPr>
          <a:xfrm>
            <a:off x="539115" y="1412558"/>
            <a:ext cx="5616575" cy="936625"/>
          </a:xfrm>
          <a:prstGeom prst="rect">
            <a:avLst/>
          </a:prstGeom>
          <a:ln w="3175">
            <a:miter lim="400000"/>
          </a:ln>
        </p:spPr>
        <p:txBody>
          <a:bodyPr lIns="38100" tIns="38100" rIns="38100" bIns="38100">
            <a:normAutofit/>
          </a:bodyPr>
          <a:lstStyle>
            <a:lvl1pPr marL="0" marR="0" indent="0" algn="l" defTabSz="825500" rtl="0" latinLnBrk="0">
              <a:lnSpc>
                <a:spcPct val="100000"/>
              </a:lnSpc>
              <a:spcBef>
                <a:spcPts val="0"/>
              </a:spcBef>
              <a:spcAft>
                <a:spcPts val="0"/>
              </a:spcAft>
              <a:buClrTx/>
              <a:buSzTx/>
              <a:buFontTx/>
              <a:buNone/>
              <a:defRPr sz="8400" b="0" i="0" u="none" strike="noStrike" cap="none" spc="0" baseline="0">
                <a:ln>
                  <a:noFill/>
                </a:ln>
                <a:solidFill>
                  <a:srgbClr val="FFFFFF"/>
                </a:solidFill>
                <a:uFillTx/>
                <a:latin typeface="Roboto Bold"/>
                <a:ea typeface="Roboto Bold"/>
                <a:cs typeface="Roboto Bold"/>
                <a:sym typeface="Roboto Bold"/>
              </a:defRPr>
            </a:lvl1pPr>
            <a:lvl2pPr marL="0" marR="0" indent="2286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2pPr>
            <a:lvl3pPr marL="0" marR="0" indent="4572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3pPr>
            <a:lvl4pPr marL="0" marR="0" indent="6858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4pPr>
            <a:lvl5pPr marL="0" marR="0" indent="9144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5pPr>
            <a:lvl6pPr marL="0" marR="0" indent="11430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6pPr>
            <a:lvl7pPr marL="0" marR="0" indent="13716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7pPr>
            <a:lvl8pPr marL="0" marR="0" indent="16002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8pPr>
            <a:lvl9pPr marL="0" marR="0" indent="18288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9pPr>
          </a:lstStyle>
          <a:p>
            <a:pPr marL="0" marR="0" lvl="0" indent="0" algn="l" defTabSz="825500" rtl="0" eaLnBrk="1" fontAlgn="auto" latinLnBrk="0" hangingPunct="1">
              <a:lnSpc>
                <a:spcPct val="100000"/>
              </a:lnSpc>
              <a:spcBef>
                <a:spcPts val="0"/>
              </a:spcBef>
              <a:spcAft>
                <a:spcPts val="0"/>
              </a:spcAft>
              <a:buClrTx/>
              <a:buSzTx/>
              <a:buFontTx/>
              <a:buNone/>
              <a:defRPr/>
            </a:pPr>
            <a:r>
              <a:rPr kumimoji="0" lang="en-US" altLang="zh-CN" sz="38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Roboto Bold"/>
                <a:ea typeface="Roboto Bold"/>
                <a:cs typeface="Roboto Bold"/>
                <a:sym typeface="Roboto Bold"/>
              </a:rPr>
              <a:t>    </a:t>
            </a:r>
            <a:endParaRPr kumimoji="0" lang="zh-CN" altLang="en-US" sz="44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Roboto Bold"/>
              <a:ea typeface="Roboto Bold"/>
              <a:cs typeface="Roboto Bold"/>
              <a:sym typeface="Roboto Bold"/>
            </a:endParaRPr>
          </a:p>
        </p:txBody>
      </p:sp>
      <p:sp>
        <p:nvSpPr>
          <p:cNvPr id="24" name="Shape 75"/>
          <p:cNvSpPr/>
          <p:nvPr/>
        </p:nvSpPr>
        <p:spPr>
          <a:xfrm>
            <a:off x="1605915" y="4714240"/>
            <a:ext cx="5344160" cy="402590"/>
          </a:xfrm>
          <a:prstGeom prst="rect">
            <a:avLst/>
          </a:prstGeom>
          <a:ln w="3175">
            <a:miter lim="400000"/>
          </a:ln>
        </p:spPr>
        <p:txBody>
          <a:bodyPr lIns="38100" tIns="38100" rIns="38100" bIns="38100">
            <a:normAutofit/>
          </a:bodyPr>
          <a:lstStyle>
            <a:lvl1pPr>
              <a:defRPr sz="3200">
                <a:solidFill>
                  <a:srgbClr val="42C0A0"/>
                </a:solidFill>
                <a:latin typeface="Helvetica Neue Medium"/>
                <a:ea typeface="Helvetica Neue Medium"/>
                <a:cs typeface="Helvetica Neue Medium"/>
                <a:sym typeface="Helvetica Neue Medium"/>
              </a:defRPr>
            </a:lvl1pPr>
          </a:lstStyle>
          <a:p>
            <a:pPr marL="0" marR="0" lvl="0" indent="0" algn="ctr" defTabSz="914400" rtl="0" eaLnBrk="1" fontAlgn="auto" latinLnBrk="0" hangingPunct="0">
              <a:lnSpc>
                <a:spcPct val="100000"/>
              </a:lnSpc>
              <a:spcBef>
                <a:spcPts val="0"/>
              </a:spcBef>
              <a:spcAft>
                <a:spcPts val="0"/>
              </a:spcAft>
              <a:buClrTx/>
              <a:buSzTx/>
              <a:buFontTx/>
              <a:buNone/>
              <a:defRPr/>
            </a:pPr>
            <a:endParaRPr kumimoji="1" lang="zh-CN" altLang="en-US" sz="1400" b="0" i="0" u="none" strike="noStrike" kern="0" cap="none" spc="0" normalizeH="0" baseline="0" noProof="0" dirty="0">
              <a:ln>
                <a:noFill/>
              </a:ln>
              <a:solidFill>
                <a:schemeClr val="tx1"/>
              </a:solidFill>
              <a:effectLst/>
              <a:uLnTx/>
              <a:uFillTx/>
              <a:latin typeface="Helvetica Neue Medium"/>
              <a:ea typeface="Helvetica Neue Medium"/>
              <a:cs typeface="+mn-ea"/>
              <a:sym typeface="+mn-lt"/>
            </a:endParaRPr>
          </a:p>
        </p:txBody>
      </p:sp>
      <p:sp>
        <p:nvSpPr>
          <p:cNvPr id="7" name="文本框 6"/>
          <p:cNvSpPr txBox="1"/>
          <p:nvPr/>
        </p:nvSpPr>
        <p:spPr>
          <a:xfrm>
            <a:off x="674559" y="578803"/>
            <a:ext cx="9144000" cy="706755"/>
          </a:xfrm>
          <a:prstGeom prst="rect">
            <a:avLst/>
          </a:prstGeom>
          <a:noFill/>
        </p:spPr>
        <p:txBody>
          <a:bodyPr wrap="square" rtlCol="0">
            <a:spAutoFit/>
          </a:bodyPr>
          <a:lstStyle/>
          <a:p>
            <a:r>
              <a:rPr lang="zh-CN" altLang="en-US" sz="4000" dirty="0"/>
              <a:t>健身房私教预约小程序</a:t>
            </a:r>
            <a:r>
              <a:rPr lang="en-US" altLang="zh-CN" sz="4000" dirty="0"/>
              <a:t>--  ppt</a:t>
            </a:r>
            <a:endParaRPr lang="en-US" altLang="zh-CN" sz="4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102" name="TextBox 5" hidden="1"/>
          <p:cNvSpPr txBox="1"/>
          <p:nvPr/>
        </p:nvSpPr>
        <p:spPr>
          <a:xfrm>
            <a:off x="1939925" y="1954213"/>
            <a:ext cx="19431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4103" name="矩形 6" hidden="1"/>
          <p:cNvSpPr/>
          <p:nvPr/>
        </p:nvSpPr>
        <p:spPr>
          <a:xfrm>
            <a:off x="1939925" y="3025775"/>
            <a:ext cx="1471613"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4104" name="矩形 7" hidden="1"/>
          <p:cNvSpPr/>
          <p:nvPr/>
        </p:nvSpPr>
        <p:spPr>
          <a:xfrm>
            <a:off x="2011363" y="4240213"/>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4105" name="矩形 8" hidden="1"/>
          <p:cNvSpPr/>
          <p:nvPr/>
        </p:nvSpPr>
        <p:spPr>
          <a:xfrm>
            <a:off x="2011363" y="5526088"/>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4108" name="矩形 22"/>
          <p:cNvSpPr/>
          <p:nvPr/>
        </p:nvSpPr>
        <p:spPr>
          <a:xfrm>
            <a:off x="4071938" y="4383088"/>
            <a:ext cx="309880"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18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299522" y="195880"/>
            <a:ext cx="4953635" cy="706755"/>
          </a:xfrm>
          <a:prstGeom prst="rect">
            <a:avLst/>
          </a:prstGeom>
          <a:noFill/>
        </p:spPr>
        <p:txBody>
          <a:bodyPr wrap="square" rtlCol="0">
            <a:spAutoFit/>
          </a:bodyPr>
          <a:lstStyle/>
          <a:p>
            <a:r>
              <a:rPr lang="zh-CN" altLang="en-US" sz="4000" dirty="0"/>
              <a:t>摘要</a:t>
            </a:r>
            <a:endParaRPr lang="zh-CN" altLang="en-US" sz="4000" dirty="0"/>
          </a:p>
        </p:txBody>
      </p:sp>
      <p:sp>
        <p:nvSpPr>
          <p:cNvPr id="8" name="文本框 7"/>
          <p:cNvSpPr txBox="1"/>
          <p:nvPr/>
        </p:nvSpPr>
        <p:spPr>
          <a:xfrm>
            <a:off x="107950" y="1052830"/>
            <a:ext cx="8878570" cy="3538220"/>
          </a:xfrm>
          <a:prstGeom prst="rect">
            <a:avLst/>
          </a:prstGeom>
          <a:noFill/>
        </p:spPr>
        <p:txBody>
          <a:bodyPr wrap="square" rtlCol="0">
            <a:spAutoFit/>
          </a:bodyPr>
          <a:lstStyle/>
          <a:p>
            <a:r>
              <a:rPr sz="1600" dirty="0">
                <a:latin typeface="宋体" panose="02010600030101010101" pitchFamily="2" charset="-122"/>
                <a:ea typeface="宋体" panose="02010600030101010101" pitchFamily="2" charset="-122"/>
                <a:cs typeface="宋体" panose="02010600030101010101" pitchFamily="2" charset="-122"/>
              </a:rPr>
              <a:t>自2014年底以来，体育产业政策红利接踵而至。在政府鼓励下，一系列体育产业政策出现，加之资本的投入使得优质的内容和商品大幅度的产生，以及居民健康意识的加强和参与大众体育的热情，使得体育产业进入了黄金发展期。大众健身作为体育产业的一部分，正如火如茶的发展。谈及健身领域，最重要的两个因素就是健身场地和教练管理，在互联网时代下，专业的健身商品也成为企业发展重要的桎梏。2016年6月3日国务院印发的《全面健身计划（2016-2020年)》中提到:“不断扩大的健身人群、支持市场涌现适合亚洲人的健身课程、专业教练管理培养机构、专业健身教练管理以及体验良好的健身场所。</a:t>
            </a:r>
            <a:endParaRPr sz="1600" dirty="0">
              <a:latin typeface="宋体" panose="02010600030101010101" pitchFamily="2" charset="-122"/>
              <a:ea typeface="宋体" panose="02010600030101010101" pitchFamily="2" charset="-122"/>
              <a:cs typeface="宋体" panose="02010600030101010101" pitchFamily="2" charset="-122"/>
            </a:endParaRPr>
          </a:p>
          <a:p>
            <a:r>
              <a:rPr sz="1600" dirty="0">
                <a:latin typeface="宋体" panose="02010600030101010101" pitchFamily="2" charset="-122"/>
                <a:ea typeface="宋体" panose="02010600030101010101" pitchFamily="2" charset="-122"/>
                <a:cs typeface="宋体" panose="02010600030101010101" pitchFamily="2" charset="-122"/>
              </a:rPr>
              <a:t>健身房私教预约的设计主要是对系统所要实现的功能进行详细考虑，确定所要实现的功能后进行界面的设计，在这中间还要考虑如何可以更好的将功能及页面进行很好的结合，方便用户可以很容易明了的找到自己所需要的信息，还有系统平台后期的可操作性，通过对信息内容的详细了解进行技术的开发。</a:t>
            </a:r>
            <a:endParaRPr sz="1600" dirty="0">
              <a:latin typeface="宋体" panose="02010600030101010101" pitchFamily="2" charset="-122"/>
              <a:ea typeface="宋体" panose="02010600030101010101" pitchFamily="2" charset="-122"/>
              <a:cs typeface="宋体" panose="02010600030101010101" pitchFamily="2" charset="-122"/>
            </a:endParaRPr>
          </a:p>
          <a:p>
            <a:r>
              <a:rPr sz="1600" dirty="0">
                <a:latin typeface="宋体" panose="02010600030101010101" pitchFamily="2" charset="-122"/>
                <a:ea typeface="宋体" panose="02010600030101010101" pitchFamily="2" charset="-122"/>
                <a:cs typeface="宋体" panose="02010600030101010101" pitchFamily="2" charset="-122"/>
              </a:rPr>
              <a:t>健身房私教预约的开发利用现有的成熟技术参考，以源代码为模板，分析功能调整与健身房私教预约的实际需求相结合，讨论了基于健身房私教预约的使用。 </a:t>
            </a:r>
            <a:endParaRPr sz="1600" dirty="0">
              <a:latin typeface="宋体" panose="02010600030101010101" pitchFamily="2" charset="-122"/>
              <a:ea typeface="宋体" panose="02010600030101010101" pitchFamily="2" charset="-122"/>
              <a:cs typeface="宋体" panose="02010600030101010101" pitchFamily="2" charset="-122"/>
            </a:endParaRPr>
          </a:p>
          <a:p>
            <a:r>
              <a:rPr sz="1600" dirty="0">
                <a:latin typeface="宋体" panose="02010600030101010101" pitchFamily="2" charset="-122"/>
                <a:ea typeface="宋体" panose="02010600030101010101" pitchFamily="2" charset="-122"/>
                <a:cs typeface="宋体" panose="02010600030101010101" pitchFamily="2" charset="-122"/>
              </a:rPr>
              <a:t>关键词：健身房私教预约小程序；微信开发者  JAVA 语言  mysql数据库					</a:t>
            </a:r>
            <a:endParaRPr sz="1600"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Box 5" hidden="1"/>
          <p:cNvSpPr txBox="1"/>
          <p:nvPr/>
        </p:nvSpPr>
        <p:spPr>
          <a:xfrm>
            <a:off x="1939925" y="1954213"/>
            <a:ext cx="19431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6148" name="矩形 6" hidden="1"/>
          <p:cNvSpPr/>
          <p:nvPr/>
        </p:nvSpPr>
        <p:spPr>
          <a:xfrm>
            <a:off x="1939925" y="3025775"/>
            <a:ext cx="1471613"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6149" name="矩形 7" hidden="1"/>
          <p:cNvSpPr/>
          <p:nvPr/>
        </p:nvSpPr>
        <p:spPr>
          <a:xfrm>
            <a:off x="2011363" y="4240213"/>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6150" name="矩形 8" hidden="1"/>
          <p:cNvSpPr/>
          <p:nvPr/>
        </p:nvSpPr>
        <p:spPr>
          <a:xfrm>
            <a:off x="2011363" y="5526088"/>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179937" y="1124754"/>
            <a:ext cx="8640960" cy="4246245"/>
          </a:xfrm>
          <a:prstGeom prst="rect">
            <a:avLst/>
          </a:prstGeom>
          <a:noFill/>
        </p:spPr>
        <p:txBody>
          <a:bodyPr wrap="square" rtlCol="0">
            <a:spAutoFit/>
          </a:bodyPr>
          <a:lstStyle/>
          <a:p>
            <a:r>
              <a:rPr lang="zh-CN" altLang="en-US" dirty="0">
                <a:latin typeface="宋体" panose="02010600030101010101" pitchFamily="2" charset="-122"/>
                <a:cs typeface="宋体" panose="02010600030101010101" pitchFamily="2" charset="-122"/>
                <a:sym typeface="+mn-ea"/>
              </a:rPr>
              <a:t>互联网是人类的基本需求，特别是在现代社会，个人压力增大，社会运作节奏高，随着互联网的快速发展，用户的需求也越来越高，用户也将越来越多依靠互联网而不是自己获取信息，使得各种软件程序的开发得到了应用。</a:t>
            </a:r>
            <a:endParaRPr lang="zh-CN" altLang="en-US" dirty="0">
              <a:latin typeface="宋体" panose="02010600030101010101" pitchFamily="2" charset="-122"/>
              <a:cs typeface="宋体" panose="02010600030101010101" pitchFamily="2" charset="-122"/>
              <a:sym typeface="+mn-ea"/>
            </a:endParaRPr>
          </a:p>
          <a:p>
            <a:r>
              <a:rPr lang="zh-CN" altLang="en-US" dirty="0">
                <a:latin typeface="宋体" panose="02010600030101010101" pitchFamily="2" charset="-122"/>
                <a:cs typeface="宋体" panose="02010600030101010101" pitchFamily="2" charset="-122"/>
                <a:sym typeface="+mn-ea"/>
              </a:rPr>
              <a:t>近年来，随着我国经济的不断发展，平台的管理制度越来越多。每个健身房私教预约也都将通过计算机进行整体智能化操作，对于健身房私教预约功能所牵扯的数据都是通过用户进行健身房私教预约等相关的数据信息内容、并且可以进行管理员服务端；首页、个人中心、用户管理、教练管理、课程类型管理、私教课程管理、课程购买管理、课程预约管理、课程评价管理、留言板管理、系统管理，教练微信端；首页、私教课程、健身资讯、我的（教练信息、私教课程、课程购买、课程预约、课程评价、留言板）用户微信端；首页、私教课程、健身资讯、我的（用户信息、私教课程、课程购买、课程预约、我的收藏管理、留言板）功能可以通过系统进行分配，传统的管理方式已经无法满足用户的需求。为此开发了本健身房私教预约 ，为用户提供一个基于健身房私教预约，同时方便管理员进行信息操作。该系统满足了用户对健身房私教预约信息获取的需求，并且信息可以及时、准确、有效地进行查看并且系统化、标准化和有效的工作。</a:t>
            </a:r>
            <a:endParaRPr lang="zh-CN" altLang="en-US" dirty="0">
              <a:latin typeface="宋体" panose="02010600030101010101" pitchFamily="2" charset="-122"/>
              <a:cs typeface="宋体" panose="02010600030101010101" pitchFamily="2" charset="-122"/>
              <a:sym typeface="+mn-ea"/>
            </a:endParaRPr>
          </a:p>
        </p:txBody>
      </p:sp>
      <p:sp>
        <p:nvSpPr>
          <p:cNvPr id="7" name="文本框 6"/>
          <p:cNvSpPr txBox="1"/>
          <p:nvPr/>
        </p:nvSpPr>
        <p:spPr>
          <a:xfrm>
            <a:off x="107752" y="188895"/>
            <a:ext cx="4953635" cy="706755"/>
          </a:xfrm>
          <a:prstGeom prst="rect">
            <a:avLst/>
          </a:prstGeom>
          <a:noFill/>
        </p:spPr>
        <p:txBody>
          <a:bodyPr wrap="square" rtlCol="0">
            <a:spAutoFit/>
          </a:bodyPr>
          <a:p>
            <a:r>
              <a:rPr sz="4000" dirty="0">
                <a:latin typeface="宋体" panose="02010600030101010101" pitchFamily="2" charset="-122"/>
                <a:cs typeface="宋体" panose="02010600030101010101" pitchFamily="2" charset="-122"/>
                <a:sym typeface="+mn-ea"/>
              </a:rPr>
              <a:t>选题背景</a:t>
            </a:r>
            <a:endParaRPr sz="4000" dirty="0">
              <a:latin typeface="宋体" panose="02010600030101010101" pitchFamily="2" charset="-122"/>
              <a:cs typeface="宋体" panose="02010600030101010101" pitchFamily="2" charset="-122"/>
              <a:sym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TextBox 5" hidden="1"/>
          <p:cNvSpPr txBox="1"/>
          <p:nvPr/>
        </p:nvSpPr>
        <p:spPr>
          <a:xfrm>
            <a:off x="1939925" y="1954213"/>
            <a:ext cx="19431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2295" name="矩形 6" hidden="1"/>
          <p:cNvSpPr/>
          <p:nvPr/>
        </p:nvSpPr>
        <p:spPr>
          <a:xfrm>
            <a:off x="1939925" y="3025775"/>
            <a:ext cx="1471613"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2296" name="矩形 7" hidden="1"/>
          <p:cNvSpPr/>
          <p:nvPr/>
        </p:nvSpPr>
        <p:spPr>
          <a:xfrm>
            <a:off x="2011363" y="4240213"/>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2297" name="矩形 8" hidden="1"/>
          <p:cNvSpPr/>
          <p:nvPr/>
        </p:nvSpPr>
        <p:spPr>
          <a:xfrm>
            <a:off x="2011363" y="5526088"/>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87960" y="1318895"/>
            <a:ext cx="8843645" cy="3784600"/>
          </a:xfrm>
          <a:prstGeom prst="rect">
            <a:avLst/>
          </a:prstGeom>
          <a:noFill/>
        </p:spPr>
        <p:txBody>
          <a:bodyPr wrap="square" rtlCol="0">
            <a:spAutoFit/>
          </a:bodyPr>
          <a:lstStyle/>
          <a:p>
            <a:r>
              <a:rPr lang="zh-CN" altLang="en-US" sz="1600" dirty="0">
                <a:sym typeface="+mn-ea"/>
              </a:rPr>
              <a:t>健身房私教预约的开发及实现，所需要的工作内容：</a:t>
            </a:r>
            <a:endParaRPr lang="zh-CN" altLang="en-US" sz="1600" dirty="0">
              <a:sym typeface="+mn-ea"/>
            </a:endParaRPr>
          </a:p>
          <a:p>
            <a:r>
              <a:rPr lang="zh-CN" altLang="en-US" sz="1600" dirty="0">
                <a:sym typeface="+mn-ea"/>
              </a:rPr>
              <a:t>（1）首先是确定选题，确定好所要做的系统，并对系统的背景及现在面临的一些问题等进行系统的初步确认。</a:t>
            </a:r>
            <a:endParaRPr lang="zh-CN" altLang="en-US" sz="1600" dirty="0">
              <a:sym typeface="+mn-ea"/>
            </a:endParaRPr>
          </a:p>
          <a:p>
            <a:r>
              <a:rPr lang="zh-CN" altLang="en-US" sz="1600" dirty="0">
                <a:sym typeface="+mn-ea"/>
              </a:rPr>
              <a:t>（2）系统确认完成后，结合系统开发的需求进行确认系统开发所使用的技术，本健身房私教预约的开发使用JAVA技术，数据库进行平台的搭建开发，确认好使用的技术进行技术分析，所使用的技术是否可以完成健身房私教预约的实现。</a:t>
            </a:r>
            <a:endParaRPr lang="zh-CN" altLang="en-US" sz="1600" dirty="0">
              <a:sym typeface="+mn-ea"/>
            </a:endParaRPr>
          </a:p>
          <a:p>
            <a:r>
              <a:rPr lang="zh-CN" altLang="en-US" sz="1600" dirty="0">
                <a:sym typeface="+mn-ea"/>
              </a:rPr>
              <a:t>（3）确定好系统使用的技术，进行在线确认系统所划分的用户角色，并且根据用户角色划分确定所要设计的功能模块，对于健身房私教预约系统的设计主要划分别为管理员和用户、教练三个角色，并所使用的功能模块也相应不同，但是系统的数据库实现的内容是交互的，用户可以随时根据自己的需求进行查询所需信息，对于系统工作人员可以根据自己的分管内容进行在线信息的处理及操作，管理员获取到所有用户的详细数据信息，并根据需求进行第一时间处理解决。</a:t>
            </a:r>
            <a:endParaRPr lang="zh-CN" altLang="en-US" sz="1600" dirty="0">
              <a:sym typeface="+mn-ea"/>
            </a:endParaRPr>
          </a:p>
          <a:p>
            <a:r>
              <a:rPr lang="zh-CN" altLang="en-US" sz="1600" dirty="0">
                <a:sym typeface="+mn-ea"/>
              </a:rPr>
              <a:t>（4）系统的功能模块确认完成后进行程序及界面的设计，设计完成后，并且通过测试来判断程序是否完善，对于系统测试，需要不同的用户进行不同的内容编辑及提交，及使用不同的测试方式找出程序中存在的漏洞，并对程序出现的漏洞问题进行在线解决处理，如果测试系统没有任何问题时，可以将系统上传进行正式操作使用。</a:t>
            </a:r>
            <a:endParaRPr lang="zh-CN" altLang="en-US" sz="1600" dirty="0">
              <a:sym typeface="+mn-ea"/>
            </a:endParaRPr>
          </a:p>
        </p:txBody>
      </p:sp>
      <p:sp>
        <p:nvSpPr>
          <p:cNvPr id="5" name="文本框 4"/>
          <p:cNvSpPr txBox="1"/>
          <p:nvPr/>
        </p:nvSpPr>
        <p:spPr>
          <a:xfrm>
            <a:off x="-1270635" y="6596479"/>
            <a:ext cx="7087870" cy="368300"/>
          </a:xfrm>
          <a:prstGeom prst="rect">
            <a:avLst/>
          </a:prstGeom>
          <a:noFill/>
        </p:spPr>
        <p:txBody>
          <a:bodyPr wrap="square" rtlCol="0">
            <a:spAutoFit/>
          </a:bodyPr>
          <a:lstStyle/>
          <a:p>
            <a:r>
              <a:rPr lang="en-US" altLang="zh-CN" dirty="0"/>
              <a:t>                         </a:t>
            </a:r>
            <a:endParaRPr lang="zh-CN" altLang="en-US" dirty="0"/>
          </a:p>
        </p:txBody>
      </p:sp>
      <p:sp>
        <p:nvSpPr>
          <p:cNvPr id="7" name="文本框 6"/>
          <p:cNvSpPr txBox="1"/>
          <p:nvPr/>
        </p:nvSpPr>
        <p:spPr>
          <a:xfrm>
            <a:off x="541655" y="227965"/>
            <a:ext cx="1605280" cy="521970"/>
          </a:xfrm>
          <a:prstGeom prst="rect">
            <a:avLst/>
          </a:prstGeom>
          <a:noFill/>
        </p:spPr>
        <p:txBody>
          <a:bodyPr wrap="none" rtlCol="0" anchor="t">
            <a:spAutoFit/>
          </a:bodyPr>
          <a:p>
            <a:pPr algn="l"/>
            <a:r>
              <a:rPr sz="2800" dirty="0">
                <a:sym typeface="+mn-ea"/>
              </a:rPr>
              <a:t>研究内容</a:t>
            </a:r>
            <a:endParaRPr sz="2800" dirty="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0" name="TextBox 5" hidden="1"/>
          <p:cNvSpPr txBox="1"/>
          <p:nvPr/>
        </p:nvSpPr>
        <p:spPr>
          <a:xfrm>
            <a:off x="1939925" y="1954213"/>
            <a:ext cx="19431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3321" name="矩形 6" hidden="1"/>
          <p:cNvSpPr/>
          <p:nvPr/>
        </p:nvSpPr>
        <p:spPr>
          <a:xfrm>
            <a:off x="1939925" y="3025775"/>
            <a:ext cx="1471613"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3322" name="矩形 7" hidden="1"/>
          <p:cNvSpPr/>
          <p:nvPr/>
        </p:nvSpPr>
        <p:spPr>
          <a:xfrm>
            <a:off x="2011363" y="4240213"/>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3323" name="矩形 8" hidden="1"/>
          <p:cNvSpPr/>
          <p:nvPr/>
        </p:nvSpPr>
        <p:spPr>
          <a:xfrm>
            <a:off x="2011363" y="5526088"/>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259840" y="260350"/>
            <a:ext cx="5601335" cy="460375"/>
          </a:xfrm>
          <a:prstGeom prst="rect">
            <a:avLst/>
          </a:prstGeom>
          <a:noFill/>
        </p:spPr>
        <p:txBody>
          <a:bodyPr wrap="square" rtlCol="0">
            <a:spAutoFit/>
          </a:bodyPr>
          <a:lstStyle/>
          <a:p>
            <a:r>
              <a:rPr sz="2400" dirty="0">
                <a:latin typeface="黑体" panose="02010609060101010101" charset="-122"/>
                <a:ea typeface="黑体" panose="02010609060101010101" charset="-122"/>
                <a:cs typeface="黑体" panose="02010609060101010101" charset="-122"/>
              </a:rPr>
              <a:t>.微信开发者工具</a:t>
            </a:r>
            <a:endParaRPr sz="2400" dirty="0">
              <a:latin typeface="黑体" panose="02010609060101010101" charset="-122"/>
              <a:ea typeface="黑体" panose="02010609060101010101" charset="-122"/>
              <a:cs typeface="黑体" panose="02010609060101010101" charset="-122"/>
            </a:endParaRPr>
          </a:p>
        </p:txBody>
      </p:sp>
      <p:sp>
        <p:nvSpPr>
          <p:cNvPr id="100" name="文本框 99"/>
          <p:cNvSpPr txBox="1"/>
          <p:nvPr/>
        </p:nvSpPr>
        <p:spPr>
          <a:xfrm>
            <a:off x="113665" y="1457325"/>
            <a:ext cx="8823960" cy="3538220"/>
          </a:xfrm>
          <a:prstGeom prst="rect">
            <a:avLst/>
          </a:prstGeom>
          <a:noFill/>
          <a:ln w="9525">
            <a:noFill/>
          </a:ln>
        </p:spPr>
        <p:txBody>
          <a:bodyPr wrap="square">
            <a:spAutoFit/>
          </a:bodyPr>
          <a:p>
            <a:pPr marL="0" indent="0"/>
            <a:r>
              <a:rPr sz="1600" b="0">
                <a:ea typeface="宋体" panose="02010600030101010101" pitchFamily="2" charset="-122"/>
              </a:rPr>
              <a:t>微信开发者工具现在已经被小程序开发团队开发运行，目前微信开发者工具任然在不断的完善中，在开发小程序时经常要不断的更新。可以使用微信扫码登陆开发者工具，开发者工具将使用这个微信帐号的信息进行小程序的开发和调试。</a:t>
            </a:r>
            <a:endParaRPr sz="1600" b="0">
              <a:ea typeface="宋体" panose="02010600030101010101" pitchFamily="2" charset="-122"/>
            </a:endParaRPr>
          </a:p>
          <a:p>
            <a:pPr marL="0" indent="0"/>
            <a:r>
              <a:rPr sz="1600" b="0">
                <a:ea typeface="宋体" panose="02010600030101010101" pitchFamily="2" charset="-122"/>
              </a:rPr>
              <a:t>机型选择：小程序以智能手机的屏幕尺寸为设计标准，进行切图。</a:t>
            </a:r>
            <a:endParaRPr sz="1600" b="0">
              <a:ea typeface="宋体" panose="02010600030101010101" pitchFamily="2" charset="-122"/>
            </a:endParaRPr>
          </a:p>
          <a:p>
            <a:pPr marL="0" indent="0"/>
            <a:r>
              <a:rPr sz="1600" b="0">
                <a:ea typeface="宋体" panose="02010600030101010101" pitchFamily="2" charset="-122"/>
              </a:rPr>
              <a:t>预览界面：写好视图布局后点击编译，用来刷新视图界面。</a:t>
            </a:r>
            <a:endParaRPr sz="1600" b="0">
              <a:ea typeface="宋体" panose="02010600030101010101" pitchFamily="2" charset="-122"/>
            </a:endParaRPr>
          </a:p>
          <a:p>
            <a:pPr marL="0" indent="0"/>
            <a:r>
              <a:rPr sz="1600" b="0">
                <a:ea typeface="宋体" panose="02010600030101010101" pitchFamily="2" charset="-122"/>
              </a:rPr>
              <a:t>控制台：方便调试打印输出信息。</a:t>
            </a:r>
            <a:endParaRPr sz="1600" b="0">
              <a:ea typeface="宋体" panose="02010600030101010101" pitchFamily="2" charset="-122"/>
            </a:endParaRPr>
          </a:p>
          <a:p>
            <a:pPr marL="0" indent="0"/>
            <a:r>
              <a:rPr sz="1600" b="0">
                <a:ea typeface="宋体" panose="02010600030101010101" pitchFamily="2" charset="-122"/>
              </a:rPr>
              <a:t>上传代码：上传到腾讯服务器，提交审核必经步骤。上传代码时可以填写版本号和备注信息。</a:t>
            </a:r>
            <a:endParaRPr sz="1600" b="0">
              <a:ea typeface="宋体" panose="02010600030101010101" pitchFamily="2" charset="-122"/>
            </a:endParaRPr>
          </a:p>
          <a:p>
            <a:pPr marL="0" indent="0"/>
            <a:r>
              <a:rPr sz="1600" b="0">
                <a:ea typeface="宋体" panose="02010600030101010101" pitchFamily="2" charset="-122"/>
              </a:rPr>
              <a:t>资源文件：一般可以在资源文件进行对应项目的文件目录的断点调试。</a:t>
            </a:r>
            <a:endParaRPr sz="1600" b="0">
              <a:ea typeface="宋体" panose="02010600030101010101" pitchFamily="2" charset="-122"/>
            </a:endParaRPr>
          </a:p>
          <a:p>
            <a:pPr marL="0" indent="0"/>
            <a:r>
              <a:rPr sz="1600" b="0">
                <a:ea typeface="宋体" panose="02010600030101010101" pitchFamily="2" charset="-122"/>
              </a:rPr>
              <a:t>显示远程调试：手机端和PC端开发工具联调对用户而言是非常实用的。</a:t>
            </a:r>
            <a:endParaRPr sz="1600" b="0">
              <a:ea typeface="宋体" panose="02010600030101010101" pitchFamily="2" charset="-122"/>
            </a:endParaRPr>
          </a:p>
          <a:p>
            <a:pPr marL="0" indent="0"/>
            <a:r>
              <a:rPr sz="1600" b="0">
                <a:ea typeface="宋体" panose="02010600030101010101" pitchFamily="2" charset="-122"/>
              </a:rPr>
              <a:t>本地数据存储：显示的是本地存储的数据。</a:t>
            </a:r>
            <a:endParaRPr sz="1600" b="0">
              <a:ea typeface="宋体" panose="02010600030101010101" pitchFamily="2" charset="-122"/>
            </a:endParaRPr>
          </a:p>
          <a:p>
            <a:pPr marL="0" indent="0"/>
            <a:r>
              <a:rPr sz="1600" b="0">
                <a:ea typeface="宋体" panose="02010600030101010101" pitchFamily="2" charset="-122"/>
              </a:rPr>
              <a:t>视图调试：标组件以子父层级结构呈现，方便调试。</a:t>
            </a:r>
            <a:endParaRPr sz="1600" b="0">
              <a:ea typeface="宋体" panose="02010600030101010101" pitchFamily="2" charset="-122"/>
            </a:endParaRPr>
          </a:p>
          <a:p>
            <a:pPr marL="0" indent="0"/>
            <a:r>
              <a:rPr sz="1600" b="0">
                <a:ea typeface="宋体" panose="02010600030101010101" pitchFamily="2" charset="-122"/>
              </a:rPr>
              <a:t>微信限制在2M 以内的代码体积；开发中一般不校验合法域名信息；小程序后台要做配置服务器域名。</a:t>
            </a:r>
            <a:endParaRPr sz="1600" b="0">
              <a:ea typeface="宋体" panose="02010600030101010101" pitchFamily="2" charset="-122"/>
            </a:endParaRPr>
          </a:p>
          <a:p>
            <a:pPr marL="0" indent="0"/>
            <a:r>
              <a:rPr sz="1600" b="0">
                <a:ea typeface="宋体" panose="02010600030101010101" pitchFamily="2" charset="-122"/>
              </a:rPr>
              <a:t>以上就是在开发过程中微信开发者工具常用到的功能，微信开发者工具也在不断的完善。</a:t>
            </a:r>
            <a:endParaRPr sz="1600" b="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95789" y="188726"/>
            <a:ext cx="3866515" cy="460375"/>
          </a:xfrm>
          <a:prstGeom prst="rect">
            <a:avLst/>
          </a:prstGeom>
          <a:noFill/>
        </p:spPr>
        <p:txBody>
          <a:bodyPr wrap="square" rtlCol="0">
            <a:spAutoFit/>
          </a:bodyPr>
          <a:lstStyle/>
          <a:p>
            <a:r>
              <a:rPr sz="2400" b="1" dirty="0"/>
              <a:t> JAVA技术</a:t>
            </a:r>
            <a:endParaRPr sz="2400" b="1" dirty="0"/>
          </a:p>
        </p:txBody>
      </p:sp>
      <p:sp>
        <p:nvSpPr>
          <p:cNvPr id="100" name="文本框 99"/>
          <p:cNvSpPr txBox="1"/>
          <p:nvPr/>
        </p:nvSpPr>
        <p:spPr>
          <a:xfrm>
            <a:off x="162560" y="836295"/>
            <a:ext cx="8981440" cy="5077460"/>
          </a:xfrm>
          <a:prstGeom prst="rect">
            <a:avLst/>
          </a:prstGeom>
          <a:noFill/>
          <a:ln w="9525">
            <a:noFill/>
          </a:ln>
        </p:spPr>
        <p:txBody>
          <a:bodyPr wrap="square">
            <a:spAutoFit/>
          </a:bodyPr>
          <a:p>
            <a:pPr marL="0" indent="306070"/>
            <a:r>
              <a:rPr sz="1800" b="0">
                <a:solidFill>
                  <a:srgbClr val="000000"/>
                </a:solidFill>
                <a:latin typeface="宋体" panose="02010600030101010101" pitchFamily="2" charset="-122"/>
                <a:ea typeface="宋体" panose="02010600030101010101" pitchFamily="2" charset="-122"/>
                <a:cs typeface="宋体" panose="02010600030101010101" pitchFamily="2" charset="-122"/>
              </a:rPr>
              <a:t>Java主要采用CORBA技术和安全模型，可以在互联网应用的数据保护。它还提供了对EJB（Enterprise JavaBeans）的全面支持，java servlet API，java （java server pages），和XML技术。</a:t>
            </a:r>
            <a:endParaRPr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p>
            <a:pPr marL="0" indent="306070"/>
            <a:r>
              <a:rPr sz="1800" b="0">
                <a:solidFill>
                  <a:srgbClr val="000000"/>
                </a:solidFill>
                <a:latin typeface="宋体" panose="02010600030101010101" pitchFamily="2" charset="-122"/>
                <a:ea typeface="宋体" panose="02010600030101010101" pitchFamily="2" charset="-122"/>
                <a:cs typeface="宋体" panose="02010600030101010101" pitchFamily="2" charset="-122"/>
              </a:rPr>
              <a:t>JAVA语言功能：</a:t>
            </a:r>
            <a:endParaRPr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p>
            <a:pPr marL="0" indent="306070"/>
            <a:r>
              <a:rPr sz="1800" b="0">
                <a:solidFill>
                  <a:srgbClr val="000000"/>
                </a:solidFill>
                <a:latin typeface="宋体" panose="02010600030101010101" pitchFamily="2" charset="-122"/>
                <a:ea typeface="宋体" panose="02010600030101010101" pitchFamily="2" charset="-122"/>
                <a:cs typeface="宋体" panose="02010600030101010101" pitchFamily="2" charset="-122"/>
              </a:rPr>
              <a:t>面向对象：面向对象是Java编程语言的标志之一，是一种软件开发方法。最重要的是将所有东西变成对象，然后以某种方式编程。编程时，代码和数据写在每个对象上。 面向对象编程方法的出现使得人们在编程过程中的设计思考和操作变得非常简单，同时也提高了程序的安全性。</a:t>
            </a:r>
            <a:endParaRPr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p>
            <a:pPr marL="0" indent="306070"/>
            <a:r>
              <a:rPr sz="1800" b="0">
                <a:solidFill>
                  <a:srgbClr val="000000"/>
                </a:solidFill>
                <a:latin typeface="宋体" panose="02010600030101010101" pitchFamily="2" charset="-122"/>
                <a:ea typeface="宋体" panose="02010600030101010101" pitchFamily="2" charset="-122"/>
                <a:cs typeface="宋体" panose="02010600030101010101" pitchFamily="2" charset="-122"/>
              </a:rPr>
              <a:t>跨平台：Java流行的一个关键特性是它的跨平台特性，这使得用Java编程变得容易。您可以用Java编写程序并在其他地方运行它，而无需在编译后更改它。</a:t>
            </a:r>
            <a:endParaRPr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p>
            <a:pPr marL="0" indent="306070"/>
            <a:r>
              <a:rPr sz="1800" b="0">
                <a:solidFill>
                  <a:srgbClr val="000000"/>
                </a:solidFill>
                <a:latin typeface="宋体" panose="02010600030101010101" pitchFamily="2" charset="-122"/>
                <a:ea typeface="宋体" panose="02010600030101010101" pitchFamily="2" charset="-122"/>
                <a:cs typeface="宋体" panose="02010600030101010101" pitchFamily="2" charset="-122"/>
              </a:rPr>
              <a:t>垃圾回收机制：用来将那些在程序不操作时无用的对象所占用的内存空间释放掉，C ++最被人厌恶的就是因为其不能将在编程的过程中所占用的内存空间进行及时的释放，导致随着编程时间的变长所占用的内存空间越来越多。对于一些编程高手而言，他们会在刚开始编程的时候配置一块内存地址放在堆栈上，然后在不需要的时候会对其进行释放，而一些新手和菜鸟在很多的时候会忘记删除这个内存地址，从而导致程序在运行的过程中会变得十分的不稳定，最终有可能会导致程序崩溃。所以很多C ++的高手在编写程序时往往都会将删除后的指针的值设置为NULL，然后在删除之前确定一个指针的值是否为NULL。</a:t>
            </a:r>
            <a:endParaRPr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3215" y="188595"/>
            <a:ext cx="7143750" cy="583565"/>
          </a:xfrm>
          <a:prstGeom prst="rect">
            <a:avLst/>
          </a:prstGeom>
          <a:noFill/>
        </p:spPr>
        <p:txBody>
          <a:bodyPr wrap="square" rtlCol="0">
            <a:spAutoFit/>
          </a:bodyPr>
          <a:lstStyle/>
          <a:p>
            <a:r>
              <a:rPr lang="en-US" sz="2400" b="1" dirty="0" smtClean="0">
                <a:latin typeface="+mn-ea"/>
                <a:ea typeface="+mn-ea"/>
              </a:rPr>
              <a:t>  </a:t>
            </a:r>
            <a:r>
              <a:rPr lang="zh-CN" altLang="en-US" sz="2400" b="1" dirty="0">
                <a:sym typeface="+mn-ea"/>
              </a:rPr>
              <a:t> </a:t>
            </a:r>
            <a:r>
              <a:rPr lang="zh-CN" altLang="en-US" sz="3200" b="1" dirty="0"/>
              <a:t>结  论</a:t>
            </a:r>
            <a:endParaRPr lang="zh-CN" altLang="en-US" sz="3200" b="1" dirty="0"/>
          </a:p>
        </p:txBody>
      </p:sp>
      <p:sp>
        <p:nvSpPr>
          <p:cNvPr id="100" name="文本框 99"/>
          <p:cNvSpPr txBox="1"/>
          <p:nvPr/>
        </p:nvSpPr>
        <p:spPr>
          <a:xfrm>
            <a:off x="35560" y="908685"/>
            <a:ext cx="9060815" cy="3784600"/>
          </a:xfrm>
          <a:prstGeom prst="rect">
            <a:avLst/>
          </a:prstGeom>
          <a:noFill/>
          <a:ln w="9525">
            <a:noFill/>
          </a:ln>
        </p:spPr>
        <p:txBody>
          <a:bodyPr wrap="square">
            <a:spAutoFit/>
          </a:bodyPr>
          <a:p>
            <a:pPr marL="0" indent="304800"/>
            <a:r>
              <a:rPr lang="zh-CN" sz="1600" b="0">
                <a:solidFill>
                  <a:srgbClr val="000000"/>
                </a:solidFill>
                <a:ea typeface="宋体" panose="02010600030101010101" pitchFamily="2" charset="-122"/>
              </a:rPr>
              <a:t>在这个设计中，我花了大量的时间去理解系统开发中使用的知识，经过这段时间的努力工作最终完成了系统设计。通过这一阶段的学习，我发现了自己的不足，充分掌握了必要的应用技能，进一步的学习使我充实了自己的知识基础，完成了这个艰巨的任务。当遇到问题时，我很及时的寻求老师的帮助，通过专业的网站和论坛来解决，他们的帮助让我一步一步的成功克服了困难的问题。系统设计过程不容易，你需要不断充实自己，有勇气克服困难。系统开发的一些功能还不完善，需要继续改善后，通过用户体验来修改设计完美的系统，让用户得到更好的体验，我觉得很高兴，因为这是我第一次通过自己的努力实现这个系统，但绝不是我的最后一个，在未来我将努力实现更多的优秀的系统。</a:t>
            </a:r>
            <a:endParaRPr lang="zh-CN" sz="1600" b="0">
              <a:solidFill>
                <a:srgbClr val="000000"/>
              </a:solidFill>
              <a:ea typeface="宋体" panose="02010600030101010101" pitchFamily="2" charset="-122"/>
            </a:endParaRPr>
          </a:p>
          <a:p>
            <a:pPr marL="0" indent="304800"/>
            <a:r>
              <a:rPr lang="zh-CN" sz="1600" b="0">
                <a:solidFill>
                  <a:srgbClr val="000000"/>
                </a:solidFill>
                <a:ea typeface="宋体" panose="02010600030101010101" pitchFamily="2" charset="-122"/>
              </a:rPr>
              <a:t>在一些编程语言的系统实现中，对词汇表不太熟悉，导致了开发的困难，但是我通过了合适的字典软件来解决这个大问题。由此，我学会了自己的英语缺陷。在那之后，我不断地提高自己的英语知识，这样我就不会有任何未来的工作和生活。毕业设计过程我感觉很深刻，从一开始就不熟悉开发技术，一步一步的使用，接触到文献和信息，不难理解，系统是一次又一次的实现，系统本身对于在线学习是有用的。我从这个设计中获益良多，论文的编写需要有自己的意愿去实现一点，学习生活中所有的问题的勇气，学习的过程就是学习的过程。毕业设计，我学会了将理论知识应用于实践。让我知道该怎么做，我们必须认真对待。勇于克服困难，相信未来，我会做得更好。</a:t>
            </a:r>
            <a:endParaRPr lang="zh-CN" sz="1600" b="0">
              <a:solidFill>
                <a:srgbClr val="000000"/>
              </a:solidFill>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51661" y="332656"/>
            <a:ext cx="5883275" cy="460375"/>
          </a:xfrm>
          <a:prstGeom prst="rect">
            <a:avLst/>
          </a:prstGeom>
          <a:noFill/>
        </p:spPr>
        <p:txBody>
          <a:bodyPr wrap="square" rtlCol="0">
            <a:spAutoFit/>
          </a:bodyPr>
          <a:lstStyle/>
          <a:p>
            <a:r>
              <a:rPr lang="en-US" altLang="zh-CN" sz="2000" dirty="0"/>
              <a:t> </a:t>
            </a:r>
            <a:r>
              <a:rPr lang="zh-CN" altLang="en-US" sz="2400" b="1" dirty="0"/>
              <a:t>  参考文献 </a:t>
            </a:r>
            <a:endParaRPr lang="zh-CN" altLang="en-US" sz="2400" b="1" dirty="0"/>
          </a:p>
        </p:txBody>
      </p:sp>
      <p:sp>
        <p:nvSpPr>
          <p:cNvPr id="3" name="文本框 2"/>
          <p:cNvSpPr txBox="1"/>
          <p:nvPr/>
        </p:nvSpPr>
        <p:spPr>
          <a:xfrm>
            <a:off x="0" y="857250"/>
            <a:ext cx="9133840" cy="5262245"/>
          </a:xfrm>
          <a:prstGeom prst="rect">
            <a:avLst/>
          </a:prstGeom>
          <a:noFill/>
        </p:spPr>
        <p:txBody>
          <a:bodyPr wrap="square" rtlCol="0">
            <a:spAutoFit/>
          </a:bodyPr>
          <a:lstStyle/>
          <a:p>
            <a:r>
              <a:rPr lang="zh-CN" altLang="en-US" sz="1600" dirty="0"/>
              <a:t>[1] 胡亚琛. 探究微信小程序的开辟与走向[J]. 现代营销(经营版). 2019(04)</a:t>
            </a:r>
            <a:endParaRPr lang="zh-CN" altLang="en-US" sz="1600" dirty="0"/>
          </a:p>
          <a:p>
            <a:r>
              <a:rPr lang="zh-CN" altLang="en-US" sz="1600" dirty="0"/>
              <a:t>[2] 李伟豪,高博文,刘佳. 基于微信小程序的信息服务平台设计与实现[J]. 计算机产品与流通. 2019(03)</a:t>
            </a:r>
            <a:endParaRPr lang="zh-CN" altLang="en-US" sz="1600" dirty="0"/>
          </a:p>
          <a:p>
            <a:r>
              <a:rPr lang="zh-CN" altLang="en-US" sz="1600" dirty="0"/>
              <a:t>[3] 王婷婷. 微信小程序开发[J]. 信息技术与信息化. 2018(12)</a:t>
            </a:r>
            <a:endParaRPr lang="zh-CN" altLang="en-US" sz="1600" dirty="0"/>
          </a:p>
          <a:p>
            <a:r>
              <a:rPr lang="zh-CN" altLang="en-US" sz="1600" dirty="0"/>
              <a:t>[4] 候春俊. 微信小程序推广策略研究分析[J]. 办公自动化. 2018(07)</a:t>
            </a:r>
            <a:endParaRPr lang="zh-CN" altLang="en-US" sz="1600" dirty="0"/>
          </a:p>
          <a:p>
            <a:r>
              <a:rPr lang="zh-CN" altLang="en-US" sz="1600" dirty="0"/>
              <a:t>[5] 刘冬露,刘慕昕. 社团活动在中职学校学生管理中的探索[J]. 课程教育研究. 2017(40)</a:t>
            </a:r>
            <a:endParaRPr lang="zh-CN" altLang="en-US" sz="1600" dirty="0"/>
          </a:p>
          <a:p>
            <a:r>
              <a:rPr lang="zh-CN" altLang="en-US" sz="1600" dirty="0"/>
              <a:t>[6] 冯玉芽. 基于微信的活动管理平台的设计与实现[D]. 北京邮电大学 2019</a:t>
            </a:r>
            <a:endParaRPr lang="zh-CN" altLang="en-US" sz="1600" dirty="0"/>
          </a:p>
          <a:p>
            <a:r>
              <a:rPr lang="zh-CN" altLang="en-US" sz="1600" dirty="0"/>
              <a:t>[7] 张立科 . Mysql 数据库通用模块及典型系统开发实力导航 [M]. 北京 : 人民邮电出版社,2017.10-295 </a:t>
            </a:r>
            <a:endParaRPr lang="zh-CN" altLang="en-US" sz="1600" dirty="0"/>
          </a:p>
          <a:p>
            <a:r>
              <a:rPr lang="zh-CN" altLang="en-US" sz="1600" dirty="0"/>
              <a:t>[8] 沈炜, 徐慧,汤倩. Mysql 数据库编程技术与实例[M]. 北京:人民邮电出版社, 2018. 114-226</a:t>
            </a:r>
            <a:endParaRPr lang="zh-CN" altLang="en-US" sz="1600" dirty="0"/>
          </a:p>
          <a:p>
            <a:r>
              <a:rPr lang="zh-CN" altLang="en-US" sz="1600" dirty="0"/>
              <a:t>[9] 顾春来. APP 应用程序开发模式探究[J]. 硅谷,2016,(05):35-36. </a:t>
            </a:r>
            <a:endParaRPr lang="zh-CN" altLang="en-US" sz="1600" dirty="0"/>
          </a:p>
          <a:p>
            <a:r>
              <a:rPr lang="zh-CN" altLang="en-US" sz="1600" dirty="0"/>
              <a:t>[10] 张晓云. 基于微信公众平台的商品信息管理服务应用的设计与实现[D].西南交通大学,2016.</a:t>
            </a:r>
            <a:endParaRPr lang="zh-CN" altLang="en-US" sz="1600" dirty="0"/>
          </a:p>
          <a:p>
            <a:r>
              <a:rPr lang="zh-CN" altLang="en-US" sz="1600" dirty="0"/>
              <a:t>[11] 穆利伟. 基于 Grails 的 Web 应用研究[D].北京交通大学,2018. </a:t>
            </a:r>
            <a:endParaRPr lang="zh-CN" altLang="en-US" sz="1600" dirty="0"/>
          </a:p>
          <a:p>
            <a:r>
              <a:rPr lang="zh-CN" altLang="en-US" sz="1600" dirty="0"/>
              <a:t>[12] 钱宇虹. 基于 Java 平台的多语言混合编程[J]. 系统工程师,2014,(11):39-41.</a:t>
            </a:r>
            <a:endParaRPr lang="zh-CN" altLang="en-US" sz="1600" dirty="0"/>
          </a:p>
          <a:p>
            <a:r>
              <a:rPr lang="zh-CN" altLang="en-US" sz="1600" dirty="0"/>
              <a:t>[13] Sachin S. Rajmane,Sushil R. Mathpati,Jairaj K. Dawle.Digitalization of Management System for College and Student Information[J]. Research Journal of Science and Technology . 2016 (4)</a:t>
            </a:r>
            <a:endParaRPr lang="zh-CN" altLang="en-US" sz="1600" dirty="0"/>
          </a:p>
          <a:p>
            <a:r>
              <a:rPr lang="zh-CN" altLang="en-US" sz="1600" dirty="0"/>
              <a:t>[14] Beth Rubin,Ron Fernandes,Maria D. Avgerinou,James Moore.The effect of learning management systems on student and faculty outcomes[J]. The Internet and Higher Education . 2009 (1)</a:t>
            </a:r>
            <a:endParaRPr lang="zh-CN" altLang="en-US" sz="1600" dirty="0"/>
          </a:p>
          <a:p>
            <a:r>
              <a:rPr lang="zh-CN" altLang="en-US" sz="1600" dirty="0"/>
              <a:t>[15] Ros Frost.Developing student participation, research and leadership: the HCD Student Partnership[J]. School Leadership &amp; Management . 2008 (4)</a:t>
            </a:r>
            <a:endParaRPr lang="zh-CN" altLang="en-US"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92860" y="1119505"/>
            <a:ext cx="7483475" cy="3384550"/>
          </a:xfrm>
          <a:prstGeom prst="rect">
            <a:avLst/>
          </a:prstGeom>
          <a:noFill/>
        </p:spPr>
        <p:txBody>
          <a:bodyPr wrap="square" rtlCol="0">
            <a:spAutoFit/>
            <a:scene3d>
              <a:camera prst="orthographicFront"/>
              <a:lightRig rig="threePt" dir="t"/>
            </a:scene3d>
          </a:bodyPr>
          <a:lstStyle/>
          <a:p>
            <a:r>
              <a:rPr lang="zh-CN" altLang="en-US" sz="8000" i="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cs typeface="+mn-ea"/>
              </a:rPr>
              <a:t>感谢观看 </a:t>
            </a:r>
            <a:r>
              <a:rPr lang="en-US" altLang="zh-CN" sz="8000" i="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cs typeface="+mn-ea"/>
              </a:rPr>
              <a:t>!</a:t>
            </a:r>
            <a:endParaRPr lang="zh-CN" altLang="en-US" sz="80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cs typeface="+mn-ea"/>
            </a:endParaRPr>
          </a:p>
          <a:p>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r>
              <a:rPr lang="en-US" altLang="zh-CN" sz="8000" i="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rPr>
              <a:t>THANK  YOU !</a:t>
            </a:r>
            <a:endParaRPr lang="en-US" altLang="zh-CN" sz="8000" i="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主题1">
  <a:themeElements>
    <a:clrScheme name="肥皂">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肥皂">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肥皂">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0</TotalTime>
  <Words>4511</Words>
  <Application>WPS 演示</Application>
  <PresentationFormat>全屏显示(4:3)</PresentationFormat>
  <Paragraphs>109</Paragraphs>
  <Slides>9</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9</vt:i4>
      </vt:variant>
    </vt:vector>
  </HeadingPairs>
  <TitlesOfParts>
    <vt:vector size="23" baseType="lpstr">
      <vt:lpstr>Arial</vt:lpstr>
      <vt:lpstr>宋体</vt:lpstr>
      <vt:lpstr>Wingdings</vt:lpstr>
      <vt:lpstr>Century Gothic</vt:lpstr>
      <vt:lpstr>Calibri</vt:lpstr>
      <vt:lpstr>Garamond</vt:lpstr>
      <vt:lpstr>Roboto Bold</vt:lpstr>
      <vt:lpstr>Segoe Print</vt:lpstr>
      <vt:lpstr>Roboto Regular</vt:lpstr>
      <vt:lpstr>Helvetica Neue Medium</vt:lpstr>
      <vt:lpstr>微软雅黑</vt:lpstr>
      <vt:lpstr>黑体</vt:lpstr>
      <vt:lpstr>Arial Unicode MS</vt:lpstr>
      <vt:lpstr>主题1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bj</dc:creator>
  <cp:lastModifiedBy>Administrator</cp:lastModifiedBy>
  <cp:revision>376</cp:revision>
  <dcterms:created xsi:type="dcterms:W3CDTF">2013-10-30T09:04:00Z</dcterms:created>
  <dcterms:modified xsi:type="dcterms:W3CDTF">2021-04-10T04:52:37Z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ECA5155B0FCD49FB9B19A74770BC9D13</vt:lpwstr>
  </property>
</Properties>
</file>