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64765" y="3291840"/>
            <a:ext cx="8887460" cy="829945"/>
          </a:xfrm>
          <a:prstGeom prst="rect">
            <a:avLst/>
          </a:prstGeom>
        </p:spPr>
        <p:txBody>
          <a:bodyPr wrap="square">
            <a:spAutoFit/>
          </a:bodyPr>
          <a:lstStyle/>
          <a:p>
            <a:r>
              <a:rPr lang="zh-CN" altLang="en-US" sz="4800" smtClean="0">
                <a:solidFill>
                  <a:schemeClr val="bg1"/>
                </a:solidFill>
              </a:rPr>
              <a:t>影院选座系统小程序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0"/>
            <a:ext cx="3561715"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280" y="675005"/>
            <a:ext cx="11064240" cy="439991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影院选座系统小程序的整体功能模块的实现，主要是对自己在大学这几年时间所学内容的一个测试，对于系统，主要是通过现在智能化的影院选座系统小程序进行开始系统的实现，管理员根据问题信息进行信息的审批及用户信息的审批等操作，并且可以根据需求进行数据信息的增加修改删除等操作，完美的解决了当下影院选座系统小程序中所遇到的问题。</a:t>
            </a:r>
            <a:endParaRPr lang="zh-CN" altLang="en-US" sz="2000" dirty="0" smtClean="0"/>
          </a:p>
          <a:p>
            <a:r>
              <a:rPr lang="zh-CN" altLang="en-US" sz="2000" dirty="0" smtClean="0"/>
              <a:t>   经过一个学期的毕业设计的实现完成已接近尾声，到目前为止，当我回想起整个学期的系统开发日，收获颇丰。毕业设计的主要任务是建立一个智能化的影院选座系统小程序 ，主要使用Java技术和Mysql数据库的开发工具，对系统的每个功能模块进行相对应的操作，最后，系统调试结果表明系统基本可以满足功能要求。</a:t>
            </a:r>
            <a:endParaRPr lang="zh-CN" altLang="en-US" sz="2000" dirty="0" smtClean="0"/>
          </a:p>
          <a:p>
            <a:r>
              <a:rPr lang="zh-CN" altLang="en-US" sz="2000" dirty="0" smtClean="0"/>
              <a:t>   影院选座系统小程序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635"/>
            <a:ext cx="350139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421323" y="847924"/>
            <a:ext cx="11520487" cy="3169285"/>
          </a:xfrm>
          <a:prstGeom prst="rect">
            <a:avLst/>
          </a:prstGeom>
        </p:spPr>
        <p:txBody>
          <a:bodyPr wrap="square">
            <a:spAutoFit/>
          </a:bodyPr>
          <a:lstStyle/>
          <a:p>
            <a:r>
              <a:rPr sz="2000" dirty="0" smtClean="0"/>
              <a:t>[1]耿祥义,张跃平.《Java实用教程》. 清华大学出版社,2017年5月</a:t>
            </a:r>
            <a:endParaRPr sz="2000" dirty="0" smtClean="0"/>
          </a:p>
          <a:p>
            <a:r>
              <a:rPr sz="2000" dirty="0" smtClean="0"/>
              <a:t>[2]Brown等.《Java编程指南（第二版）》. 电子工业出版社 ,2018年3月 </a:t>
            </a:r>
            <a:endParaRPr sz="2000" dirty="0" smtClean="0"/>
          </a:p>
          <a:p>
            <a:r>
              <a:rPr sz="2000" dirty="0" smtClean="0"/>
              <a:t>[3]BruceEckel.《Java编程思想》. 机械工业出版社,2019年10月</a:t>
            </a:r>
            <a:endParaRPr sz="2000" dirty="0" smtClean="0"/>
          </a:p>
          <a:p>
            <a:r>
              <a:rPr sz="2000" dirty="0" smtClean="0"/>
              <a:t>[4]孙一林,彭波.《Java数据库编程实例》. 清华大学出版社,2017年8月</a:t>
            </a:r>
            <a:endParaRPr sz="2000" dirty="0" smtClean="0"/>
          </a:p>
          <a:p>
            <a:r>
              <a:rPr sz="2000" dirty="0" smtClean="0"/>
              <a:t>[5]FLANAGAN.《Java技术手册》. 中国电力出版社,2017年6月</a:t>
            </a:r>
            <a:endParaRPr sz="2000" dirty="0" smtClean="0"/>
          </a:p>
          <a:p>
            <a:r>
              <a:rPr sz="2000" dirty="0" smtClean="0"/>
              <a:t>[6] David L.Anderson.Managing  Information Systems.清华大学出版社，2018：16</a:t>
            </a:r>
            <a:endParaRPr sz="2000" dirty="0" smtClean="0"/>
          </a:p>
          <a:p>
            <a:r>
              <a:rPr sz="2000" dirty="0" smtClean="0"/>
              <a:t>[7]孙卫琴,李洪成.《Tomcat 与 Java Web 开发技术详解》.电子工业出版社,2019年6月</a:t>
            </a:r>
            <a:endParaRPr sz="2000" dirty="0" smtClean="0"/>
          </a:p>
          <a:p>
            <a:r>
              <a:rPr sz="2000" dirty="0" smtClean="0"/>
              <a:t>[8]孙涌.《现代软件工程》.北京希望电子出版社,2019年8月</a:t>
            </a:r>
            <a:endParaRPr sz="2000" dirty="0" smtClean="0"/>
          </a:p>
          <a:p>
            <a:r>
              <a:rPr sz="2000" dirty="0" smtClean="0"/>
              <a:t>[9]（美）额尔曼.（美）威多姆.数据库系统基础教程.清华大学出版社，2019：5</a:t>
            </a:r>
            <a:endParaRPr sz="2000" dirty="0" smtClean="0"/>
          </a:p>
          <a:p>
            <a:r>
              <a:rPr sz="2000" dirty="0" smtClean="0"/>
              <a:t>[10]飞思科技产品研发中心.《Java应用开发详解》.电子工业出版社,2019年9月</a:t>
            </a:r>
            <a:endParaRPr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287020"/>
            <a:ext cx="5470525" cy="3834130"/>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dirty="0" smtClean="0">
                <a:solidFill>
                  <a:schemeClr val="tx1"/>
                </a:solidFill>
              </a:rPr>
              <a:t>社会的发展和科学技术的进步，互联网技术越来越受欢迎。手机也逐渐受到广大人民群众的喜爱，也逐渐进入了每个用户的使用。手机具有便利性，速度快，效率高，成本低等优点。 因此，构建符合自己要求的操作系统是非常有意义的。</a:t>
            </a:r>
            <a:endParaRPr dirty="0" smtClean="0">
              <a:solidFill>
                <a:schemeClr val="tx1"/>
              </a:solidFill>
            </a:endParaRPr>
          </a:p>
          <a:p>
            <a:r>
              <a:rPr dirty="0" smtClean="0">
                <a:solidFill>
                  <a:schemeClr val="tx1"/>
                </a:solidFill>
              </a:rPr>
              <a:t>   本文从管理员、用户的功能要求出发，影院选座系统小程序中的功能模块主要是实现管理员服务端；首页、个人中心、用户管理、影院信息管理、电影类型管理、放映厅管理、电影信息管理、系统管理、订单管理，用户客户端；首页、影院信息、电影信息、电影资讯、我的。经过认真细致的研究，精心准备和规划，最后测试成功，系统可以正常使用。分析功能调整与影院选座系统小程序实现的实际需求相结合，讨论了Java技术开发影院选座系统小程序的使用。</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课题背景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306955"/>
          </a:xfrm>
          <a:prstGeom prst="rect">
            <a:avLst/>
          </a:prstGeom>
        </p:spPr>
        <p:txBody>
          <a:bodyPr wrap="square">
            <a:spAutoFit/>
          </a:bodyPr>
          <a:lstStyle/>
          <a:p>
            <a:r>
              <a:rPr lang="en-US" altLang="zh-CN" dirty="0" smtClean="0"/>
              <a:t>   </a:t>
            </a:r>
            <a:r>
              <a:rPr lang="zh-CN" altLang="en-US" dirty="0" smtClean="0"/>
              <a:t>手机的普及和互联网时代的到来使信息的发布和传播更加方便快捷。用户可以通过手机上的浏览器访问多个应用系统，从中获取一些可以满足用户需求的管理系统。网络系统有时更像是一个大型“展示平台”，用户可以选择所需的信息进入系统查看一系列信息。</a:t>
            </a:r>
            <a:endParaRPr lang="zh-CN" altLang="en-US" dirty="0" smtClean="0"/>
          </a:p>
          <a:p>
            <a:r>
              <a:rPr lang="zh-CN" altLang="en-US" dirty="0" smtClean="0"/>
              <a:t>   系统所要实现的功能分析，对于现在网络方便的管理，据数据调查显示，相比过去增长较快，用户通过网上登录的方式已经形成了一种依赖，不管需要什么信息内容，直接上网查找，参考比较大，对影院选座系统小程序的类型和资讯的内容信息有了详细的了解，让用户更有针对性的选择。这也给用户带来非常大的方便，用户可以不用像传统的方式进行查看信息，这样不仅耽误自己的时间，而且比对过程比较单一，所以影院选座系统小程序的开发不仅仅是能满足用户的需求，还能提高管理员的工作效率，减少原有不必要的工作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研究内容</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4030980"/>
          </a:xfrm>
          <a:prstGeom prst="rect">
            <a:avLst/>
          </a:prstGeom>
          <a:noFill/>
          <a:ln w="9525">
            <a:noFill/>
          </a:ln>
        </p:spPr>
        <p:txBody>
          <a:bodyPr wrap="square">
            <a:spAutoFit/>
          </a:bodyPr>
          <a:lstStyle/>
          <a:p>
            <a:r>
              <a:rPr lang="en-US" altLang="zh-CN" sz="1600" dirty="0" smtClean="0"/>
              <a:t>   </a:t>
            </a:r>
            <a:r>
              <a:rPr lang="zh-CN" altLang="en-US" sz="1600" dirty="0" smtClean="0"/>
              <a:t>本影院选座系统小程序，使用的是比较成熟的Java技术和比较完善的MySQL数据库，将网络影院选座系统小程序信息管理系统可以更安全、技术性更强的满足网站所有信息的管理。</a:t>
            </a:r>
            <a:endParaRPr lang="zh-CN" altLang="en-US" sz="1600" dirty="0" smtClean="0"/>
          </a:p>
          <a:p>
            <a:r>
              <a:rPr lang="zh-CN" altLang="en-US" sz="1600" dirty="0" smtClean="0"/>
              <a:t>影院选座系统小程序主要实现了管理员模块、用户模块二大部分。通过本影院选座系统小程序可以提高管理人员的工作效率，减少出错率，对于数据存储及查找有了更方便的操作。</a:t>
            </a:r>
            <a:endParaRPr lang="zh-CN" altLang="en-US" sz="1600" dirty="0" smtClean="0"/>
          </a:p>
          <a:p>
            <a:r>
              <a:rPr lang="zh-CN" altLang="en-US" sz="1600" dirty="0" smtClean="0"/>
              <a:t>详细内容介绍，将在以下五章中详细阐述：</a:t>
            </a:r>
            <a:endParaRPr lang="zh-CN" altLang="en-US" sz="1600" dirty="0" smtClean="0"/>
          </a:p>
          <a:p>
            <a:r>
              <a:rPr lang="zh-CN" altLang="en-US" sz="1600" dirty="0" smtClean="0"/>
              <a:t>第一章、绪论，介绍了研究课题选择的背景及意义、研究现状，简要介绍了本文的章节内容。</a:t>
            </a:r>
            <a:endParaRPr lang="zh-CN" altLang="en-US" sz="1600" dirty="0" smtClean="0"/>
          </a:p>
          <a:p>
            <a:r>
              <a:rPr lang="zh-CN" altLang="en-US" sz="1600" dirty="0" smtClean="0"/>
              <a:t>第二章、引入技术知识，通过引入关键技术进行开发，向系统中涉及直观表达的技术知识。</a:t>
            </a:r>
            <a:endParaRPr lang="zh-CN" altLang="en-US" sz="1600" dirty="0" smtClean="0"/>
          </a:p>
          <a:p>
            <a:r>
              <a:rPr lang="zh-CN" altLang="en-US" sz="1600" dirty="0" smtClean="0"/>
              <a:t>第三章、重点分析了系统的分析，从系统强大的供需市场出发，对系统开发的可行性，系统流程以及系统性能和功能进行了探讨。</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6884670" cy="4297045"/>
          </a:xfrm>
          <a:prstGeom prst="rect">
            <a:avLst/>
          </a:prstGeom>
        </p:spPr>
      </p:pic>
      <p:sp>
        <p:nvSpPr>
          <p:cNvPr id="5" name="矩形 4"/>
          <p:cNvSpPr/>
          <p:nvPr/>
        </p:nvSpPr>
        <p:spPr>
          <a:xfrm>
            <a:off x="3057525" y="5662930"/>
            <a:ext cx="6791960" cy="1106805"/>
          </a:xfrm>
          <a:prstGeom prst="rect">
            <a:avLst/>
          </a:prstGeom>
        </p:spPr>
        <p:txBody>
          <a:bodyPr wrap="square">
            <a:spAutoFit/>
          </a:bodyPr>
          <a:lstStyle/>
          <a:p>
            <a:pPr algn="l"/>
            <a:r>
              <a:rPr lang="zh-CN" altLang="en-US" sz="6600" b="1" dirty="0"/>
              <a:t>微信开发者工具</a:t>
            </a:r>
            <a:endParaRPr lang="zh-CN" altLang="en-US" sz="6600" b="1" dirty="0"/>
          </a:p>
        </p:txBody>
      </p:sp>
      <p:sp>
        <p:nvSpPr>
          <p:cNvPr id="100" name="文本框 99"/>
          <p:cNvSpPr txBox="1"/>
          <p:nvPr/>
        </p:nvSpPr>
        <p:spPr>
          <a:xfrm>
            <a:off x="6978650" y="215265"/>
            <a:ext cx="5007610" cy="5354320"/>
          </a:xfrm>
          <a:prstGeom prst="rect">
            <a:avLst/>
          </a:prstGeom>
          <a:noFill/>
          <a:ln w="9525">
            <a:noFill/>
          </a:ln>
        </p:spPr>
        <p:txBody>
          <a:bodyPr wrap="square">
            <a:spAutoFit/>
          </a:bodyPr>
          <a:p>
            <a:pPr indent="304800"/>
            <a:r>
              <a:rPr lang="zh-CN" b="0">
                <a:solidFill>
                  <a:srgbClr val="000000"/>
                </a:solidFill>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机型选择：小程序以智能手机的屏幕尺寸为设计标准，进行切图。预览界面：写好视图布局后点击编译，用来刷新视图界面。控制台：方便调试打印输出信息。上传代码：上传到腾讯服务器，提交审核必经步骤。上传代码时可以填写版本号和备注信息。资源文件：一般可以在资源文件进行对应项目的文件目录的断点调试。显示远程调试：手机端和PC端开发工具联调对用户而言是非常实用的。本地数据存储：显示的是本地存储的数据。视图调试：标组件以子父层级结构呈现，方便调试。</a:t>
            </a:r>
            <a:endParaRPr lang="zh-CN" altLang="en-US"/>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小程序框架以及目录结构介绍</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09220" y="805180"/>
            <a:ext cx="12082780" cy="1938020"/>
          </a:xfrm>
          <a:prstGeom prst="rect">
            <a:avLst/>
          </a:prstGeom>
          <a:noFill/>
          <a:ln w="9525">
            <a:noFill/>
          </a:ln>
        </p:spPr>
        <p:txBody>
          <a:bodyPr wrap="square">
            <a:spAutoFit/>
          </a:bodyPr>
          <a:p>
            <a:pPr indent="0"/>
            <a:r>
              <a:rPr lang="en-US" altLang="zh-CN" sz="2000" b="0">
                <a:solidFill>
                  <a:srgbClr val="000000"/>
                </a:solidFill>
                <a:ea typeface="宋体" panose="02010600030101010101" pitchFamily="2" charset="-122"/>
              </a:rPr>
              <a:t>   </a:t>
            </a:r>
            <a:r>
              <a:rPr sz="2000" b="0">
                <a:solidFill>
                  <a:srgbClr val="000000"/>
                </a:solidFill>
              </a:rPr>
              <a:t>  整个小程序框架系统分为两部分：逻辑层和视图层。小程序开发框架的目标是通过尽可能简单、高效的方式让开发者可以在微信中开发具有原生 小程序 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z="2000" b="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JAVA技术</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46050" y="897255"/>
            <a:ext cx="11926570" cy="2553335"/>
          </a:xfrm>
          <a:prstGeom prst="rect">
            <a:avLst/>
          </a:prstGeom>
          <a:noFill/>
          <a:ln w="9525">
            <a:noFill/>
          </a:ln>
        </p:spPr>
        <p:txBody>
          <a:bodyPr wrap="square">
            <a:spAutoFit/>
          </a:bodyPr>
          <a:p>
            <a:pPr indent="304800"/>
            <a:r>
              <a:rPr lang="en-US" sz="2000" b="0">
                <a:solidFill>
                  <a:srgbClr val="000000"/>
                </a:solidFill>
                <a:latin typeface="宋体" panose="02010600030101010101" pitchFamily="2" charset="-122"/>
              </a:rPr>
              <a:t>Java</a:t>
            </a:r>
            <a:r>
              <a:rPr lang="zh-CN" sz="2000" b="0">
                <a:solidFill>
                  <a:srgbClr val="000000"/>
                </a:solidFill>
                <a:ea typeface="宋体" panose="02010600030101010101" pitchFamily="2" charset="-122"/>
              </a:rPr>
              <a:t>主要采用</a:t>
            </a:r>
            <a:r>
              <a:rPr lang="en-US" sz="2000" b="0">
                <a:solidFill>
                  <a:srgbClr val="000000"/>
                </a:solidFill>
                <a:latin typeface="Times New Roman" panose="02020603050405020304" charset="0"/>
              </a:rPr>
              <a:t>CORBA</a:t>
            </a:r>
            <a:r>
              <a:rPr lang="zh-CN" sz="2000" b="0">
                <a:solidFill>
                  <a:srgbClr val="000000"/>
                </a:solidFill>
                <a:ea typeface="宋体" panose="02010600030101010101" pitchFamily="2" charset="-122"/>
              </a:rPr>
              <a:t>技术和安全模型，可以在互联网应用的数据保护。它还提供了对</a:t>
            </a:r>
            <a:r>
              <a:rPr lang="en-US" sz="2000" b="0">
                <a:solidFill>
                  <a:srgbClr val="000000"/>
                </a:solidFill>
                <a:latin typeface="Times New Roman" panose="02020603050405020304" charset="0"/>
              </a:rPr>
              <a:t>EJB</a:t>
            </a:r>
            <a:r>
              <a:rPr lang="zh-CN" sz="2000" b="0">
                <a:solidFill>
                  <a:srgbClr val="000000"/>
                </a:solidFill>
                <a:ea typeface="宋体" panose="02010600030101010101" pitchFamily="2" charset="-122"/>
              </a:rPr>
              <a:t>（</a:t>
            </a:r>
            <a:r>
              <a:rPr lang="en-US" sz="2000" b="0">
                <a:solidFill>
                  <a:srgbClr val="000000"/>
                </a:solidFill>
                <a:latin typeface="Times New Roman" panose="02020603050405020304" charset="0"/>
              </a:rPr>
              <a:t>Enterprise JavaBeans</a:t>
            </a:r>
            <a:r>
              <a:rPr lang="zh-CN" sz="2000" b="0">
                <a:solidFill>
                  <a:srgbClr val="000000"/>
                </a:solidFill>
                <a:ea typeface="宋体" panose="02010600030101010101" pitchFamily="2" charset="-122"/>
              </a:rPr>
              <a:t>）的全面支持，</a:t>
            </a:r>
            <a:r>
              <a:rPr lang="en-US" sz="2000" b="0">
                <a:solidFill>
                  <a:srgbClr val="000000"/>
                </a:solidFill>
                <a:latin typeface="Times New Roman" panose="02020603050405020304" charset="0"/>
              </a:rPr>
              <a:t>java servlet API</a:t>
            </a:r>
            <a:r>
              <a:rPr lang="zh-CN" sz="2000" b="0">
                <a:solidFill>
                  <a:srgbClr val="000000"/>
                </a:solidFill>
                <a:ea typeface="宋体" panose="02010600030101010101" pitchFamily="2" charset="-122"/>
              </a:rPr>
              <a:t>，</a:t>
            </a:r>
            <a:r>
              <a:rPr lang="en-US" sz="2000" b="0">
                <a:solidFill>
                  <a:srgbClr val="000000"/>
                </a:solidFill>
                <a:latin typeface="宋体" panose="02010600030101010101" pitchFamily="2" charset="-122"/>
              </a:rPr>
              <a:t>java </a:t>
            </a:r>
            <a:r>
              <a:rPr lang="zh-CN" sz="2000" b="0">
                <a:solidFill>
                  <a:srgbClr val="000000"/>
                </a:solidFill>
                <a:ea typeface="宋体" panose="02010600030101010101" pitchFamily="2" charset="-122"/>
              </a:rPr>
              <a:t>（</a:t>
            </a:r>
            <a:r>
              <a:rPr lang="en-US" sz="2000" b="0">
                <a:solidFill>
                  <a:srgbClr val="000000"/>
                </a:solidFill>
                <a:latin typeface="宋体" panose="02010600030101010101" pitchFamily="2" charset="-122"/>
              </a:rPr>
              <a:t>java server pages</a:t>
            </a:r>
            <a:r>
              <a:rPr lang="zh-CN" sz="2000" b="0">
                <a:solidFill>
                  <a:srgbClr val="000000"/>
                </a:solidFill>
                <a:ea typeface="宋体" panose="02010600030101010101" pitchFamily="2" charset="-122"/>
              </a:rPr>
              <a:t>），和</a:t>
            </a:r>
            <a:r>
              <a:rPr lang="en-US" sz="2000" b="0">
                <a:solidFill>
                  <a:srgbClr val="000000"/>
                </a:solidFill>
                <a:latin typeface="Times New Roman" panose="02020603050405020304" charset="0"/>
              </a:rPr>
              <a:t>XML</a:t>
            </a:r>
            <a:r>
              <a:rPr lang="zh-CN" sz="2000" b="0">
                <a:solidFill>
                  <a:srgbClr val="000000"/>
                </a:solidFill>
                <a:ea typeface="宋体" panose="02010600030101010101" pitchFamily="2" charset="-122"/>
              </a:rPr>
              <a:t>技术。</a:t>
            </a:r>
            <a:r>
              <a:rPr lang="en-US" sz="2000" b="0">
                <a:solidFill>
                  <a:srgbClr val="000000"/>
                </a:solidFill>
                <a:latin typeface="宋体" panose="02010600030101010101" pitchFamily="2" charset="-122"/>
              </a:rPr>
              <a:t>JAVA</a:t>
            </a:r>
            <a:r>
              <a:rPr lang="zh-CN" sz="2000" b="0">
                <a:solidFill>
                  <a:srgbClr val="000000"/>
                </a:solidFill>
                <a:ea typeface="宋体" panose="02010600030101010101" pitchFamily="2" charset="-122"/>
              </a:rPr>
              <a:t>语言功能：面向对象：面向对象是</a:t>
            </a:r>
            <a:r>
              <a:rPr lang="en-US" sz="2000" b="0">
                <a:solidFill>
                  <a:srgbClr val="000000"/>
                </a:solidFill>
                <a:latin typeface="宋体" panose="02010600030101010101" pitchFamily="2" charset="-122"/>
              </a:rPr>
              <a:t>Java</a:t>
            </a:r>
            <a:r>
              <a:rPr lang="zh-CN" sz="2000" b="0">
                <a:solidFill>
                  <a:srgbClr val="000000"/>
                </a:solidFill>
                <a:ea typeface="宋体" panose="02010600030101010101" pitchFamily="2" charset="-122"/>
              </a:rPr>
              <a:t>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跨平台：</a:t>
            </a:r>
            <a:r>
              <a:rPr lang="en-US" sz="2000" b="0">
                <a:solidFill>
                  <a:srgbClr val="000000"/>
                </a:solidFill>
                <a:latin typeface="宋体" panose="02010600030101010101" pitchFamily="2" charset="-122"/>
              </a:rPr>
              <a:t>Java</a:t>
            </a:r>
            <a:r>
              <a:rPr lang="zh-CN" sz="2000" b="0">
                <a:solidFill>
                  <a:srgbClr val="000000"/>
                </a:solidFill>
                <a:ea typeface="宋体" panose="02010600030101010101" pitchFamily="2" charset="-122"/>
              </a:rPr>
              <a:t>流行的一个关键特性是它的跨平台特性，这使得用</a:t>
            </a:r>
            <a:r>
              <a:rPr lang="en-US" sz="2000" b="0">
                <a:solidFill>
                  <a:srgbClr val="000000"/>
                </a:solidFill>
                <a:latin typeface="Times New Roman" panose="02020603050405020304" charset="0"/>
              </a:rPr>
              <a:t>Java</a:t>
            </a:r>
            <a:r>
              <a:rPr lang="zh-CN" sz="2000" b="0">
                <a:solidFill>
                  <a:srgbClr val="000000"/>
                </a:solidFill>
                <a:ea typeface="宋体" panose="02010600030101010101" pitchFamily="2" charset="-122"/>
              </a:rPr>
              <a:t>编程变得容易。您可以用</a:t>
            </a:r>
            <a:r>
              <a:rPr lang="en-US" sz="2000" b="0">
                <a:solidFill>
                  <a:srgbClr val="000000"/>
                </a:solidFill>
                <a:latin typeface="Times New Roman" panose="02020603050405020304" charset="0"/>
              </a:rPr>
              <a:t>Java</a:t>
            </a:r>
            <a:r>
              <a:rPr lang="zh-CN" sz="2000" b="0">
                <a:solidFill>
                  <a:srgbClr val="000000"/>
                </a:solidFill>
                <a:ea typeface="宋体" panose="02010600030101010101" pitchFamily="2" charset="-122"/>
              </a:rPr>
              <a:t>编写程序并在其他地方运行它，而无需在编译后更改它。</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2147482267"/>
          <p:cNvPicPr>
            <a:picLocks noChangeAspect="1"/>
          </p:cNvPicPr>
          <p:nvPr>
            <p:custDataLst>
              <p:tags r:id="rId1"/>
            </p:custDataLst>
          </p:nvPr>
        </p:nvPicPr>
        <p:blipFill>
          <a:blip r:embed="rId2"/>
          <a:stretch>
            <a:fillRect/>
          </a:stretch>
        </p:blipFill>
        <p:spPr>
          <a:xfrm>
            <a:off x="0" y="584200"/>
            <a:ext cx="12192635" cy="55994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3784600"/>
          </a:xfrm>
          <a:prstGeom prst="rect">
            <a:avLst/>
          </a:prstGeom>
        </p:spPr>
        <p:txBody>
          <a:bodyPr wrap="square">
            <a:spAutoFit/>
          </a:bodyPr>
          <a:lstStyle/>
          <a:p>
            <a:r>
              <a:rPr lang="en-US" sz="2000" dirty="0" smtClean="0"/>
              <a:t> </a:t>
            </a:r>
            <a:endParaRPr lang="zh-CN" altLang="en-US" sz="2000" dirty="0" smtClean="0"/>
          </a:p>
          <a:p>
            <a:r>
              <a:rPr lang="zh-CN" altLang="en-US" sz="2000" dirty="0" smtClean="0"/>
              <a:t>  关于系统实现的测试，英文名称是System TEST，简称ST，ST是使用完整其系统的各种功能多次、多案例、多环境测试，这是ST的简单描述。ST可以证明该功能对系统的要求是否得到满足以及是否有效。</a:t>
            </a:r>
            <a:endParaRPr lang="zh-CN" altLang="en-US" sz="2000" dirty="0" smtClean="0"/>
          </a:p>
          <a:p>
            <a:r>
              <a:rPr lang="zh-CN" altLang="en-US" sz="2000" dirty="0" smtClean="0"/>
              <a:t>   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4130,&quot;width&quot;:8220}"/>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3333</Words>
  <Application>WPS 演示</Application>
  <PresentationFormat>自定义</PresentationFormat>
  <Paragraphs>74</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Times New Roman</vt:lpstr>
      <vt:lpstr>Segoe UI</vt:lpstr>
      <vt:lpstr>微软雅黑</vt:lpstr>
      <vt:lpstr>Arial Unicode MS</vt:lpstr>
      <vt:lpstr>等线</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37</cp:revision>
  <dcterms:created xsi:type="dcterms:W3CDTF">2019-12-31T02:46:00Z</dcterms:created>
  <dcterms:modified xsi:type="dcterms:W3CDTF">2021-03-25T12:58:31Z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F04E0E6AE8F24986BAE749515468D4AE</vt:lpwstr>
  </property>
</Properties>
</file>