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4" r:id="rId5"/>
    <p:sldId id="278" r:id="rId6"/>
    <p:sldId id="275" r:id="rId7"/>
    <p:sldId id="296" r:id="rId8"/>
    <p:sldId id="295" r:id="rId9"/>
    <p:sldId id="301" r:id="rId10"/>
    <p:sldId id="267" r:id="rId11"/>
    <p:sldId id="273" r:id="rId12"/>
    <p:sldId id="265" r:id="rId1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5" d="100"/>
          <a:sy n="65" d="100"/>
        </p:scale>
        <p:origin x="-1536" y="-114"/>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2"/>
          <p:cNvSpPr/>
          <p:nvPr/>
        </p:nvSpPr>
        <p:spPr>
          <a:xfrm>
            <a:off x="4760913" y="20638"/>
            <a:ext cx="4438650" cy="40386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2051" name="Group 3"/>
          <p:cNvGrpSpPr/>
          <p:nvPr/>
        </p:nvGrpSpPr>
        <p:grpSpPr>
          <a:xfrm>
            <a:off x="4572000" y="28575"/>
            <a:ext cx="4756150" cy="4338638"/>
            <a:chOff x="2918" y="18"/>
            <a:chExt cx="2958" cy="2699"/>
          </a:xfrm>
        </p:grpSpPr>
        <p:sp>
          <p:nvSpPr>
            <p:cNvPr id="2217" name="Freeform 4"/>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2218" name="Freeform 5"/>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2219" name="Freeform 6"/>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2220" name="Freeform 7"/>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2221" name="Freeform 8"/>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2222" name="Freeform 9"/>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2223" name="Freeform 10"/>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2224" name="Freeform 11"/>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2225" name="Freeform 12"/>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2226" name="Freeform 13"/>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2227" name="Freeform 14"/>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2228" name="Freeform 15"/>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2229" name="Freeform 16"/>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nvGrpSpPr>
          <p:cNvPr id="2052" name="Group 17"/>
          <p:cNvGrpSpPr/>
          <p:nvPr/>
        </p:nvGrpSpPr>
        <p:grpSpPr>
          <a:xfrm>
            <a:off x="554038" y="36513"/>
            <a:ext cx="7891462" cy="6821487"/>
            <a:chOff x="349" y="23"/>
            <a:chExt cx="4971" cy="4297"/>
          </a:xfrm>
        </p:grpSpPr>
        <p:sp>
          <p:nvSpPr>
            <p:cNvPr id="2072" name="Rectangle 18"/>
            <p:cNvSpPr/>
            <p:nvPr/>
          </p:nvSpPr>
          <p:spPr>
            <a:xfrm>
              <a:off x="38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73" name="Freeform 19"/>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4" name="Freeform 20"/>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5" name="Freeform 21"/>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6" name="Freeform 22"/>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7" name="Freeform 23"/>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8" name="Freeform 24"/>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9" name="Freeform 25"/>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0" name="Freeform 26"/>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1" name="Freeform 27"/>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2" name="Freeform 28"/>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3" name="Rectangle 29"/>
            <p:cNvSpPr/>
            <p:nvPr/>
          </p:nvSpPr>
          <p:spPr>
            <a:xfrm>
              <a:off x="38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4" name="Rectangle 30"/>
            <p:cNvSpPr/>
            <p:nvPr/>
          </p:nvSpPr>
          <p:spPr>
            <a:xfrm>
              <a:off x="82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5" name="Freeform 31"/>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6" name="Freeform 32"/>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7" name="Freeform 33"/>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8" name="Freeform 34"/>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9" name="Freeform 35"/>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0" name="Freeform 36"/>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1" name="Freeform 37"/>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2" name="Freeform 38"/>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3" name="Freeform 39"/>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4" name="Freeform 40"/>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5" name="Rectangle 41"/>
            <p:cNvSpPr/>
            <p:nvPr/>
          </p:nvSpPr>
          <p:spPr>
            <a:xfrm>
              <a:off x="82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6" name="Rectangle 42"/>
            <p:cNvSpPr/>
            <p:nvPr/>
          </p:nvSpPr>
          <p:spPr>
            <a:xfrm>
              <a:off x="127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7" name="Freeform 43"/>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8" name="Freeform 44"/>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9" name="Freeform 45"/>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0" name="Freeform 46"/>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1" name="Freeform 47"/>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2" name="Freeform 48"/>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3" name="Freeform 49"/>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4" name="Freeform 50"/>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5" name="Freeform 51"/>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6" name="Freeform 52"/>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7" name="Rectangle 53"/>
            <p:cNvSpPr/>
            <p:nvPr/>
          </p:nvSpPr>
          <p:spPr>
            <a:xfrm>
              <a:off x="127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8" name="Rectangle 54"/>
            <p:cNvSpPr/>
            <p:nvPr/>
          </p:nvSpPr>
          <p:spPr>
            <a:xfrm>
              <a:off x="172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9" name="Freeform 55"/>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0" name="Freeform 56"/>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1" name="Freeform 57"/>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2" name="Freeform 58"/>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3" name="Freeform 59"/>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4" name="Freeform 60"/>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5" name="Freeform 61"/>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6" name="Freeform 62"/>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7" name="Freeform 63"/>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8" name="Freeform 64"/>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9" name="Rectangle 65"/>
            <p:cNvSpPr/>
            <p:nvPr/>
          </p:nvSpPr>
          <p:spPr>
            <a:xfrm>
              <a:off x="172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0" name="Rectangle 66"/>
            <p:cNvSpPr/>
            <p:nvPr/>
          </p:nvSpPr>
          <p:spPr>
            <a:xfrm>
              <a:off x="216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1" name="Freeform 67"/>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2" name="Freeform 68"/>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3" name="Freeform 69"/>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4" name="Freeform 70"/>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5" name="Freeform 71"/>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6" name="Freeform 72"/>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7" name="Freeform 73"/>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8" name="Freeform 74"/>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9" name="Freeform 75"/>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0" name="Freeform 76"/>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1" name="Rectangle 77"/>
            <p:cNvSpPr/>
            <p:nvPr/>
          </p:nvSpPr>
          <p:spPr>
            <a:xfrm>
              <a:off x="216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2" name="Rectangle 78"/>
            <p:cNvSpPr/>
            <p:nvPr/>
          </p:nvSpPr>
          <p:spPr>
            <a:xfrm>
              <a:off x="262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3" name="Freeform 79"/>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4" name="Freeform 80"/>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5" name="Freeform 81"/>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6" name="Freeform 82"/>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7" name="Freeform 83"/>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8" name="Freeform 84"/>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9" name="Freeform 85"/>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0" name="Freeform 86"/>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1" name="Freeform 87"/>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2" name="Freeform 88"/>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3" name="Rectangle 89"/>
            <p:cNvSpPr/>
            <p:nvPr/>
          </p:nvSpPr>
          <p:spPr>
            <a:xfrm>
              <a:off x="262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4" name="Rectangle 90"/>
            <p:cNvSpPr/>
            <p:nvPr/>
          </p:nvSpPr>
          <p:spPr>
            <a:xfrm>
              <a:off x="306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5" name="Freeform 91"/>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6" name="Freeform 92"/>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7" name="Freeform 93"/>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8" name="Freeform 94"/>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9" name="Freeform 95"/>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0" name="Freeform 96"/>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1" name="Freeform 97"/>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2" name="Freeform 98"/>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3" name="Freeform 99"/>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4" name="Freeform 100"/>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5" name="Rectangle 101"/>
            <p:cNvSpPr/>
            <p:nvPr/>
          </p:nvSpPr>
          <p:spPr>
            <a:xfrm>
              <a:off x="306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6" name="Rectangle 102"/>
            <p:cNvSpPr/>
            <p:nvPr/>
          </p:nvSpPr>
          <p:spPr>
            <a:xfrm>
              <a:off x="351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7" name="Freeform 103"/>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8" name="Freeform 104"/>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9" name="Freeform 105"/>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0" name="Freeform 106"/>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1" name="Freeform 107"/>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2" name="Freeform 108"/>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3" name="Freeform 109"/>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4" name="Freeform 110"/>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5" name="Freeform 111"/>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6" name="Freeform 112"/>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7" name="Rectangle 113"/>
            <p:cNvSpPr/>
            <p:nvPr/>
          </p:nvSpPr>
          <p:spPr>
            <a:xfrm>
              <a:off x="351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8" name="Rectangle 114"/>
            <p:cNvSpPr/>
            <p:nvPr/>
          </p:nvSpPr>
          <p:spPr>
            <a:xfrm>
              <a:off x="396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9" name="Freeform 115"/>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0" name="Freeform 116"/>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1" name="Freeform 117"/>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2" name="Freeform 118"/>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3" name="Freeform 119"/>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4" name="Freeform 120"/>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5" name="Freeform 121"/>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6" name="Freeform 122"/>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7" name="Freeform 123"/>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8" name="Freeform 124"/>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9" name="Rectangle 125"/>
            <p:cNvSpPr/>
            <p:nvPr/>
          </p:nvSpPr>
          <p:spPr>
            <a:xfrm>
              <a:off x="396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0" name="Rectangle 126"/>
            <p:cNvSpPr/>
            <p:nvPr/>
          </p:nvSpPr>
          <p:spPr>
            <a:xfrm>
              <a:off x="440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1" name="Freeform 127"/>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2" name="Freeform 128"/>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3" name="Freeform 129"/>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4" name="Freeform 130"/>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5" name="Freeform 131"/>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6" name="Freeform 132"/>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7" name="Freeform 133"/>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8" name="Freeform 134"/>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9" name="Freeform 135"/>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0" name="Freeform 136"/>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1" name="Rectangle 137"/>
            <p:cNvSpPr/>
            <p:nvPr/>
          </p:nvSpPr>
          <p:spPr>
            <a:xfrm>
              <a:off x="440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2" name="Rectangle 138"/>
            <p:cNvSpPr/>
            <p:nvPr/>
          </p:nvSpPr>
          <p:spPr>
            <a:xfrm>
              <a:off x="485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3" name="Freeform 139"/>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4" name="Freeform 140"/>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5" name="Freeform 141"/>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6" name="Freeform 142"/>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7" name="Freeform 143"/>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8" name="Freeform 144"/>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9" name="Freeform 145"/>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0" name="Freeform 146"/>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1" name="Freeform 147"/>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2" name="Freeform 148"/>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3" name="Rectangle 149"/>
            <p:cNvSpPr/>
            <p:nvPr/>
          </p:nvSpPr>
          <p:spPr>
            <a:xfrm>
              <a:off x="485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4" name="Rectangle 150"/>
            <p:cNvSpPr/>
            <p:nvPr/>
          </p:nvSpPr>
          <p:spPr>
            <a:xfrm>
              <a:off x="530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5" name="Freeform 151"/>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6" name="Freeform 152"/>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7" name="Freeform 153"/>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8" name="Freeform 154"/>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9" name="Freeform 155"/>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0" name="Freeform 156"/>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1" name="Freeform 157"/>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2" name="Freeform 158"/>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3" name="Freeform 159"/>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4" name="Freeform 160"/>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5" name="Rectangle 161"/>
            <p:cNvSpPr/>
            <p:nvPr/>
          </p:nvSpPr>
          <p:spPr>
            <a:xfrm>
              <a:off x="530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16" name="Freeform 162"/>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0195"/>
              </a:schemeClr>
            </a:solidFill>
            <a:ln w="0">
              <a:noFill/>
            </a:ln>
          </p:spPr>
          <p:txBody>
            <a:bodyPr/>
            <a:lstStyle/>
            <a:p>
              <a:endParaRPr lang="zh-CN" altLang="en-US"/>
            </a:p>
          </p:txBody>
        </p:sp>
      </p:grpSp>
      <p:grpSp>
        <p:nvGrpSpPr>
          <p:cNvPr id="2053" name="Group 168"/>
          <p:cNvGrpSpPr/>
          <p:nvPr/>
        </p:nvGrpSpPr>
        <p:grpSpPr>
          <a:xfrm>
            <a:off x="152400" y="4724400"/>
            <a:ext cx="1685925" cy="1557338"/>
            <a:chOff x="96" y="2784"/>
            <a:chExt cx="1062" cy="981"/>
          </a:xfrm>
        </p:grpSpPr>
        <p:sp>
          <p:nvSpPr>
            <p:cNvPr id="2059" name="Freeform 16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alpha val="100000"/>
              </a:schemeClr>
            </a:solidFill>
            <a:ln w="0">
              <a:noFill/>
            </a:ln>
          </p:spPr>
          <p:txBody>
            <a:bodyPr/>
            <a:lstStyle/>
            <a:p>
              <a:endParaRPr lang="zh-CN" altLang="en-US"/>
            </a:p>
          </p:txBody>
        </p:sp>
        <p:sp>
          <p:nvSpPr>
            <p:cNvPr id="2060" name="Freeform 17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alpha val="100000"/>
              </a:schemeClr>
            </a:solidFill>
            <a:ln w="0">
              <a:noFill/>
            </a:ln>
          </p:spPr>
          <p:txBody>
            <a:bodyPr/>
            <a:lstStyle/>
            <a:p>
              <a:endParaRPr lang="zh-CN" altLang="en-US"/>
            </a:p>
          </p:txBody>
        </p:sp>
        <p:sp>
          <p:nvSpPr>
            <p:cNvPr id="2061" name="Freeform 17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folHlink">
                <a:alpha val="100000"/>
              </a:schemeClr>
            </a:solidFill>
            <a:ln w="0">
              <a:noFill/>
            </a:ln>
          </p:spPr>
          <p:txBody>
            <a:bodyPr/>
            <a:lstStyle/>
            <a:p>
              <a:endParaRPr lang="zh-CN" altLang="en-US"/>
            </a:p>
          </p:txBody>
        </p:sp>
        <p:sp>
          <p:nvSpPr>
            <p:cNvPr id="2062" name="Freeform 17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alpha val="100000"/>
              </a:schemeClr>
            </a:solidFill>
            <a:ln w="0">
              <a:noFill/>
            </a:ln>
          </p:spPr>
          <p:txBody>
            <a:bodyPr/>
            <a:lstStyle/>
            <a:p>
              <a:endParaRPr lang="zh-CN" altLang="en-US"/>
            </a:p>
          </p:txBody>
        </p:sp>
        <p:sp>
          <p:nvSpPr>
            <p:cNvPr id="2063" name="Freeform 17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alpha val="100000"/>
              </a:schemeClr>
            </a:solidFill>
            <a:ln w="0">
              <a:noFill/>
            </a:ln>
          </p:spPr>
          <p:txBody>
            <a:bodyPr/>
            <a:lstStyle/>
            <a:p>
              <a:endParaRPr lang="zh-CN" altLang="en-US"/>
            </a:p>
          </p:txBody>
        </p:sp>
        <p:sp>
          <p:nvSpPr>
            <p:cNvPr id="2064" name="Freeform 17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alpha val="100000"/>
              </a:schemeClr>
            </a:solidFill>
            <a:ln w="0">
              <a:noFill/>
            </a:ln>
          </p:spPr>
          <p:txBody>
            <a:bodyPr/>
            <a:lstStyle/>
            <a:p>
              <a:endParaRPr lang="zh-CN" altLang="en-US"/>
            </a:p>
          </p:txBody>
        </p:sp>
        <p:sp>
          <p:nvSpPr>
            <p:cNvPr id="2065" name="Freeform 17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folHlink">
                <a:alpha val="100000"/>
              </a:schemeClr>
            </a:solidFill>
            <a:ln w="0">
              <a:noFill/>
            </a:ln>
          </p:spPr>
          <p:txBody>
            <a:bodyPr/>
            <a:lstStyle/>
            <a:p>
              <a:endParaRPr lang="zh-CN" altLang="en-US"/>
            </a:p>
          </p:txBody>
        </p:sp>
        <p:sp>
          <p:nvSpPr>
            <p:cNvPr id="2066" name="Freeform 17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alpha val="100000"/>
              </a:schemeClr>
            </a:solidFill>
            <a:ln w="0">
              <a:noFill/>
            </a:ln>
          </p:spPr>
          <p:txBody>
            <a:bodyPr/>
            <a:lstStyle/>
            <a:p>
              <a:endParaRPr lang="zh-CN" altLang="en-US"/>
            </a:p>
          </p:txBody>
        </p:sp>
        <p:sp>
          <p:nvSpPr>
            <p:cNvPr id="2067" name="Freeform 17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alpha val="100000"/>
              </a:schemeClr>
            </a:solidFill>
            <a:ln w="0">
              <a:noFill/>
            </a:ln>
          </p:spPr>
          <p:txBody>
            <a:bodyPr/>
            <a:lstStyle/>
            <a:p>
              <a:endParaRPr lang="zh-CN" altLang="en-US"/>
            </a:p>
          </p:txBody>
        </p:sp>
        <p:sp>
          <p:nvSpPr>
            <p:cNvPr id="2068" name="Freeform 17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alpha val="100000"/>
              </a:schemeClr>
            </a:solidFill>
            <a:ln w="0">
              <a:noFill/>
            </a:ln>
          </p:spPr>
          <p:txBody>
            <a:bodyPr/>
            <a:lstStyle/>
            <a:p>
              <a:endParaRPr lang="zh-CN" altLang="en-US"/>
            </a:p>
          </p:txBody>
        </p:sp>
        <p:sp>
          <p:nvSpPr>
            <p:cNvPr id="2069" name="Freeform 17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alpha val="100000"/>
              </a:schemeClr>
            </a:solidFill>
            <a:ln w="0">
              <a:noFill/>
            </a:ln>
          </p:spPr>
          <p:txBody>
            <a:bodyPr/>
            <a:lstStyle/>
            <a:p>
              <a:endParaRPr lang="zh-CN" altLang="en-US"/>
            </a:p>
          </p:txBody>
        </p:sp>
        <p:sp>
          <p:nvSpPr>
            <p:cNvPr id="2070" name="Freeform 18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alpha val="100000"/>
              </a:schemeClr>
            </a:solidFill>
            <a:ln w="0">
              <a:noFill/>
            </a:ln>
          </p:spPr>
          <p:txBody>
            <a:bodyPr/>
            <a:lstStyle/>
            <a:p>
              <a:endParaRPr lang="zh-CN" altLang="en-US"/>
            </a:p>
          </p:txBody>
        </p:sp>
        <p:sp>
          <p:nvSpPr>
            <p:cNvPr id="2071" name="Freeform 18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alpha val="100000"/>
              </a:schemeClr>
            </a:solidFill>
            <a:ln w="0">
              <a:noFill/>
            </a:ln>
          </p:spPr>
          <p:txBody>
            <a:bodyPr/>
            <a:lstStyle/>
            <a:p>
              <a:endParaRPr lang="zh-CN" altLang="en-US"/>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428" name="Rectangle 164"/>
          <p:cNvSpPr>
            <a:spLocks noGrp="1" noChangeArrowheads="1"/>
          </p:cNvSpPr>
          <p:nvPr>
            <p:ph type="dt" sz="half" idx="2"/>
          </p:nvPr>
        </p:nvSpPr>
        <p:spPr bwMode="auto">
          <a:xfrm>
            <a:off x="301625"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1132" name="Rectangle 3"/>
            <p:cNvSpPr/>
            <p:nvPr/>
          </p:nvSpPr>
          <p:spPr>
            <a:xfrm>
              <a:off x="38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33" name="Freeform 4"/>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4" name="Freeform 5"/>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5" name="Freeform 6"/>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6" name="Freeform 7"/>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7" name="Freeform 8"/>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8" name="Freeform 9"/>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9" name="Freeform 10"/>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0" name="Freeform 11"/>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1" name="Freeform 12"/>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2" name="Freeform 13"/>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3" name="Rectangle 14"/>
            <p:cNvSpPr/>
            <p:nvPr/>
          </p:nvSpPr>
          <p:spPr>
            <a:xfrm>
              <a:off x="38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4" name="Rectangle 15"/>
            <p:cNvSpPr/>
            <p:nvPr/>
          </p:nvSpPr>
          <p:spPr>
            <a:xfrm>
              <a:off x="82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5" name="Freeform 16"/>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6" name="Freeform 17"/>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7" name="Freeform 18"/>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8" name="Freeform 19"/>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9" name="Freeform 20"/>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0" name="Freeform 21"/>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1" name="Freeform 22"/>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2" name="Freeform 23"/>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3" name="Freeform 24"/>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4" name="Freeform 25"/>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5" name="Rectangle 26"/>
            <p:cNvSpPr/>
            <p:nvPr/>
          </p:nvSpPr>
          <p:spPr>
            <a:xfrm>
              <a:off x="82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6" name="Rectangle 27"/>
            <p:cNvSpPr/>
            <p:nvPr/>
          </p:nvSpPr>
          <p:spPr>
            <a:xfrm>
              <a:off x="127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7" name="Freeform 28"/>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8" name="Freeform 29"/>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9" name="Freeform 30"/>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0" name="Freeform 31"/>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1" name="Freeform 32"/>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2" name="Freeform 33"/>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3" name="Freeform 34"/>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4" name="Freeform 35"/>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5" name="Freeform 36"/>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6" name="Freeform 37"/>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7" name="Rectangle 38"/>
            <p:cNvSpPr/>
            <p:nvPr/>
          </p:nvSpPr>
          <p:spPr>
            <a:xfrm>
              <a:off x="127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8" name="Rectangle 39"/>
            <p:cNvSpPr/>
            <p:nvPr/>
          </p:nvSpPr>
          <p:spPr>
            <a:xfrm>
              <a:off x="172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9" name="Freeform 40"/>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0" name="Freeform 41"/>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1" name="Freeform 42"/>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2" name="Freeform 43"/>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3" name="Freeform 44"/>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4" name="Freeform 45"/>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5" name="Freeform 46"/>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6" name="Freeform 47"/>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7" name="Freeform 48"/>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8" name="Freeform 49"/>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9" name="Rectangle 50"/>
            <p:cNvSpPr/>
            <p:nvPr/>
          </p:nvSpPr>
          <p:spPr>
            <a:xfrm>
              <a:off x="172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0" name="Rectangle 51"/>
            <p:cNvSpPr/>
            <p:nvPr/>
          </p:nvSpPr>
          <p:spPr>
            <a:xfrm>
              <a:off x="216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1" name="Freeform 52"/>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2" name="Freeform 53"/>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3" name="Freeform 54"/>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4" name="Freeform 55"/>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5" name="Freeform 56"/>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6" name="Freeform 57"/>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7" name="Freeform 58"/>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8" name="Freeform 59"/>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9" name="Freeform 60"/>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0" name="Freeform 61"/>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1" name="Rectangle 62"/>
            <p:cNvSpPr/>
            <p:nvPr/>
          </p:nvSpPr>
          <p:spPr>
            <a:xfrm>
              <a:off x="216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2" name="Rectangle 63"/>
            <p:cNvSpPr/>
            <p:nvPr/>
          </p:nvSpPr>
          <p:spPr>
            <a:xfrm>
              <a:off x="262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3" name="Freeform 64"/>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4" name="Freeform 65"/>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5" name="Freeform 66"/>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6" name="Freeform 67"/>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7" name="Freeform 68"/>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8" name="Freeform 69"/>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9" name="Freeform 70"/>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0" name="Freeform 71"/>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1" name="Freeform 72"/>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2" name="Freeform 73"/>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3" name="Rectangle 74"/>
            <p:cNvSpPr/>
            <p:nvPr/>
          </p:nvSpPr>
          <p:spPr>
            <a:xfrm>
              <a:off x="262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4" name="Rectangle 75"/>
            <p:cNvSpPr/>
            <p:nvPr/>
          </p:nvSpPr>
          <p:spPr>
            <a:xfrm>
              <a:off x="306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5" name="Freeform 76"/>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6" name="Freeform 77"/>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7" name="Freeform 78"/>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8" name="Freeform 79"/>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9" name="Freeform 80"/>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0" name="Freeform 81"/>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1" name="Freeform 82"/>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2" name="Freeform 83"/>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3" name="Freeform 84"/>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4" name="Freeform 85"/>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5" name="Rectangle 86"/>
            <p:cNvSpPr/>
            <p:nvPr/>
          </p:nvSpPr>
          <p:spPr>
            <a:xfrm>
              <a:off x="306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6" name="Rectangle 87"/>
            <p:cNvSpPr/>
            <p:nvPr/>
          </p:nvSpPr>
          <p:spPr>
            <a:xfrm>
              <a:off x="351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7" name="Freeform 88"/>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8" name="Freeform 89"/>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9" name="Freeform 90"/>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0" name="Freeform 91"/>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1" name="Freeform 92"/>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2" name="Freeform 93"/>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3" name="Freeform 94"/>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4" name="Freeform 95"/>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5" name="Freeform 96"/>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6" name="Freeform 97"/>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7" name="Rectangle 98"/>
            <p:cNvSpPr/>
            <p:nvPr/>
          </p:nvSpPr>
          <p:spPr>
            <a:xfrm>
              <a:off x="351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8" name="Rectangle 99"/>
            <p:cNvSpPr/>
            <p:nvPr/>
          </p:nvSpPr>
          <p:spPr>
            <a:xfrm>
              <a:off x="396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9" name="Freeform 100"/>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0" name="Freeform 101"/>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1" name="Freeform 102"/>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2" name="Freeform 103"/>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3" name="Freeform 104"/>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4" name="Freeform 105"/>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5" name="Freeform 106"/>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6" name="Freeform 107"/>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7" name="Freeform 108"/>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8" name="Freeform 109"/>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9" name="Rectangle 110"/>
            <p:cNvSpPr/>
            <p:nvPr/>
          </p:nvSpPr>
          <p:spPr>
            <a:xfrm>
              <a:off x="396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0" name="Rectangle 111"/>
            <p:cNvSpPr/>
            <p:nvPr/>
          </p:nvSpPr>
          <p:spPr>
            <a:xfrm>
              <a:off x="440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1" name="Freeform 112"/>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2" name="Freeform 113"/>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3" name="Freeform 114"/>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4" name="Freeform 115"/>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5" name="Freeform 116"/>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6" name="Freeform 117"/>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7" name="Freeform 118"/>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8" name="Freeform 119"/>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9" name="Freeform 120"/>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0" name="Freeform 121"/>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1" name="Rectangle 122"/>
            <p:cNvSpPr/>
            <p:nvPr/>
          </p:nvSpPr>
          <p:spPr>
            <a:xfrm>
              <a:off x="440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2" name="Rectangle 123"/>
            <p:cNvSpPr/>
            <p:nvPr/>
          </p:nvSpPr>
          <p:spPr>
            <a:xfrm>
              <a:off x="485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3" name="Freeform 124"/>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4" name="Freeform 125"/>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5" name="Freeform 126"/>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6" name="Freeform 127"/>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7" name="Freeform 128"/>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8" name="Freeform 129"/>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9" name="Freeform 130"/>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0" name="Freeform 131"/>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1" name="Freeform 132"/>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2" name="Freeform 133"/>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3" name="Rectangle 134"/>
            <p:cNvSpPr/>
            <p:nvPr/>
          </p:nvSpPr>
          <p:spPr>
            <a:xfrm>
              <a:off x="485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4" name="Rectangle 135"/>
            <p:cNvSpPr/>
            <p:nvPr/>
          </p:nvSpPr>
          <p:spPr>
            <a:xfrm>
              <a:off x="530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5" name="Freeform 136"/>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6" name="Freeform 137"/>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7" name="Freeform 138"/>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8" name="Freeform 139"/>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9" name="Freeform 140"/>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0" name="Freeform 141"/>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1" name="Freeform 142"/>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2" name="Freeform 143"/>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3" name="Freeform 144"/>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4" name="Freeform 145"/>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5" name="Rectangle 146"/>
            <p:cNvSpPr/>
            <p:nvPr/>
          </p:nvSpPr>
          <p:spPr>
            <a:xfrm>
              <a:off x="530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76" name="Freeform 147"/>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9999"/>
              </a:schemeClr>
            </a:solidFill>
            <a:ln w="0">
              <a:noFill/>
            </a:ln>
          </p:spPr>
          <p:txBody>
            <a:bodyPr/>
            <a:lstStyle/>
            <a:p>
              <a:endParaRPr lang="zh-CN" altLang="en-US"/>
            </a:p>
          </p:txBody>
        </p:sp>
      </p:grpSp>
      <p:grpSp>
        <p:nvGrpSpPr>
          <p:cNvPr id="1027" name="Group 148"/>
          <p:cNvGrpSpPr/>
          <p:nvPr/>
        </p:nvGrpSpPr>
        <p:grpSpPr>
          <a:xfrm>
            <a:off x="1066800" y="3444875"/>
            <a:ext cx="533400" cy="492125"/>
            <a:chOff x="96" y="2784"/>
            <a:chExt cx="1062" cy="981"/>
          </a:xfrm>
        </p:grpSpPr>
        <p:sp>
          <p:nvSpPr>
            <p:cNvPr id="1119" name="Freeform 14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20" name="Freeform 15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21" name="Freeform 15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22" name="Freeform 15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23" name="Freeform 15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24" name="Freeform 15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25" name="Freeform 15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26" name="Freeform 15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27" name="Freeform 15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28" name="Freeform 15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29" name="Freeform 15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30" name="Freeform 16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31" name="Freeform 16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8" name="Group 162"/>
          <p:cNvGrpSpPr/>
          <p:nvPr/>
        </p:nvGrpSpPr>
        <p:grpSpPr>
          <a:xfrm>
            <a:off x="1066800" y="4552950"/>
            <a:ext cx="533400" cy="492125"/>
            <a:chOff x="96" y="2784"/>
            <a:chExt cx="1062" cy="981"/>
          </a:xfrm>
        </p:grpSpPr>
        <p:sp>
          <p:nvSpPr>
            <p:cNvPr id="1106" name="Freeform 163"/>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07" name="Freeform 164"/>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08" name="Freeform 165"/>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09" name="Freeform 166"/>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10" name="Freeform 167"/>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11" name="Freeform 168"/>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12" name="Freeform 169"/>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13" name="Freeform 170"/>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14" name="Freeform 171"/>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15" name="Freeform 172"/>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16" name="Freeform 173"/>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17" name="Freeform 174"/>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18" name="Freeform 175"/>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9" name="Group 176"/>
          <p:cNvGrpSpPr/>
          <p:nvPr/>
        </p:nvGrpSpPr>
        <p:grpSpPr>
          <a:xfrm>
            <a:off x="1066800" y="5562600"/>
            <a:ext cx="533400" cy="492125"/>
            <a:chOff x="96" y="2784"/>
            <a:chExt cx="1062" cy="981"/>
          </a:xfrm>
        </p:grpSpPr>
        <p:sp>
          <p:nvSpPr>
            <p:cNvPr id="1093" name="Freeform 177"/>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94" name="Freeform 178"/>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95" name="Freeform 179"/>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96" name="Freeform 180"/>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97" name="Freeform 181"/>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98" name="Freeform 182"/>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99" name="Freeform 183"/>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00" name="Freeform 184"/>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01" name="Freeform 185"/>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02" name="Freeform 186"/>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03" name="Freeform 187"/>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04" name="Freeform 188"/>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05" name="Freeform 189"/>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0" name="Group 190"/>
          <p:cNvGrpSpPr/>
          <p:nvPr/>
        </p:nvGrpSpPr>
        <p:grpSpPr>
          <a:xfrm>
            <a:off x="381000" y="3962400"/>
            <a:ext cx="533400" cy="492125"/>
            <a:chOff x="96" y="2784"/>
            <a:chExt cx="1062" cy="981"/>
          </a:xfrm>
        </p:grpSpPr>
        <p:sp>
          <p:nvSpPr>
            <p:cNvPr id="1080" name="Freeform 191"/>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81" name="Freeform 192"/>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82" name="Freeform 193"/>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83" name="Freeform 194"/>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84" name="Freeform 195"/>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85" name="Freeform 196"/>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86" name="Freeform 197"/>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87" name="Freeform 198"/>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88" name="Freeform 199"/>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89" name="Freeform 200"/>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90" name="Freeform 201"/>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91" name="Freeform 202"/>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92" name="Freeform 203"/>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1" name="Group 204"/>
          <p:cNvGrpSpPr/>
          <p:nvPr/>
        </p:nvGrpSpPr>
        <p:grpSpPr>
          <a:xfrm>
            <a:off x="381000" y="5070475"/>
            <a:ext cx="533400" cy="492125"/>
            <a:chOff x="96" y="2784"/>
            <a:chExt cx="1062" cy="981"/>
          </a:xfrm>
        </p:grpSpPr>
        <p:sp>
          <p:nvSpPr>
            <p:cNvPr id="1067" name="Freeform 205"/>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68" name="Freeform 206"/>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69" name="Freeform 207"/>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70" name="Freeform 208"/>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71" name="Freeform 209"/>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72" name="Freeform 210"/>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73" name="Freeform 211"/>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74" name="Freeform 212"/>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75" name="Freeform 213"/>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76" name="Freeform 214"/>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77" name="Freeform 215"/>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78" name="Freeform 216"/>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79" name="Freeform 217"/>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2" name="Group 218"/>
          <p:cNvGrpSpPr/>
          <p:nvPr/>
        </p:nvGrpSpPr>
        <p:grpSpPr>
          <a:xfrm>
            <a:off x="381000" y="6121400"/>
            <a:ext cx="533400" cy="492125"/>
            <a:chOff x="96" y="2784"/>
            <a:chExt cx="1062" cy="981"/>
          </a:xfrm>
        </p:grpSpPr>
        <p:sp>
          <p:nvSpPr>
            <p:cNvPr id="1054" name="Freeform 21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55" name="Freeform 22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56" name="Freeform 22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57" name="Freeform 22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58" name="Freeform 22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59" name="Freeform 22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60" name="Freeform 22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61" name="Freeform 22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62" name="Freeform 22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63" name="Freeform 22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64" name="Freeform 22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65" name="Freeform 23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66" name="Freeform 23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3" name="Group 232"/>
          <p:cNvGrpSpPr/>
          <p:nvPr/>
        </p:nvGrpSpPr>
        <p:grpSpPr>
          <a:xfrm>
            <a:off x="6934200" y="-7937"/>
            <a:ext cx="2317750" cy="2063750"/>
            <a:chOff x="4080" y="-5"/>
            <a:chExt cx="1748" cy="1556"/>
          </a:xfrm>
        </p:grpSpPr>
        <p:sp>
          <p:nvSpPr>
            <p:cNvPr id="1039" name="Freeform 233"/>
            <p:cNvSpPr/>
            <p:nvPr userDrawn="1"/>
          </p:nvSpPr>
          <p:spPr>
            <a:xfrm>
              <a:off x="4161" y="-5"/>
              <a:ext cx="1586" cy="1443"/>
            </a:xfrm>
            <a:custGeom>
              <a:avLst/>
              <a:gdLst/>
              <a:ahLst/>
              <a:cxnLst>
                <a:cxn ang="0">
                  <a:pos x="1644" y="296"/>
                </a:cxn>
                <a:cxn ang="0">
                  <a:pos x="784" y="5040"/>
                </a:cxn>
                <a:cxn ang="0">
                  <a:pos x="1789" y="27928"/>
                </a:cxn>
                <a:cxn ang="0">
                  <a:pos x="3849" y="32481"/>
                </a:cxn>
                <a:cxn ang="0">
                  <a:pos x="11247" y="34243"/>
                </a:cxn>
                <a:cxn ang="0">
                  <a:pos x="14538" y="35169"/>
                </a:cxn>
                <a:cxn ang="0">
                  <a:pos x="37007" y="33752"/>
                </a:cxn>
                <a:cxn ang="0">
                  <a:pos x="37945" y="11869"/>
                </a:cxn>
                <a:cxn ang="0">
                  <a:pos x="26274" y="1129"/>
                </a:cxn>
                <a:cxn ang="0">
                  <a:pos x="17719" y="2056"/>
                </a:cxn>
                <a:cxn ang="0">
                  <a:pos x="14091" y="784"/>
                </a:cxn>
                <a:cxn ang="0">
                  <a:pos x="10759" y="142"/>
                </a:cxn>
                <a:cxn ang="0">
                  <a:pos x="1644" y="296"/>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1040" name="Group 234"/>
            <p:cNvGrpSpPr/>
            <p:nvPr userDrawn="1"/>
          </p:nvGrpSpPr>
          <p:grpSpPr>
            <a:xfrm>
              <a:off x="4080" y="0"/>
              <a:ext cx="1748" cy="1551"/>
              <a:chOff x="2918" y="18"/>
              <a:chExt cx="2958" cy="2699"/>
            </a:xfrm>
          </p:grpSpPr>
          <p:sp>
            <p:nvSpPr>
              <p:cNvPr id="1041" name="Freeform 235"/>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1042" name="Freeform 236"/>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1043" name="Freeform 237"/>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1044" name="Freeform 238"/>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1045" name="Freeform 239"/>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1046" name="Freeform 240"/>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1047" name="Freeform 241"/>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1048" name="Freeform 242"/>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1049" name="Freeform 243"/>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1050" name="Freeform 244"/>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1051" name="Freeform 245"/>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1052" name="Freeform 246"/>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1053" name="Freeform 247"/>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609600" y="838200"/>
            <a:ext cx="7772400" cy="1470025"/>
          </a:xfrm>
        </p:spPr>
        <p:txBody>
          <a:bodyPr vert="horz" wrap="square" lIns="91440" tIns="45720" rIns="91440" bIns="45720" anchor="ctr"/>
          <a:lstStyle/>
          <a:p>
            <a:pPr eaLnBrk="1" hangingPunct="1"/>
            <a:r>
              <a:rPr lang="zh-CN" altLang="en-US" dirty="0" smtClean="0"/>
              <a:t>农场驿站平台</a:t>
            </a:r>
            <a:r>
              <a:rPr lang="en-US" altLang="zh-CN" dirty="0" smtClean="0"/>
              <a:t>ppt</a:t>
            </a:r>
            <a:endParaRPr lang="en-US" altLang="zh-CN" dirty="0" smtClean="0">
              <a:latin typeface="+mj-lt"/>
              <a:ea typeface="+mj-ea"/>
              <a:cs typeface="+mj-cs"/>
            </a:endParaRPr>
          </a:p>
        </p:txBody>
      </p:sp>
      <p:sp>
        <p:nvSpPr>
          <p:cNvPr id="3075" name="Rectangle 3"/>
          <p:cNvSpPr>
            <a:spLocks noGrp="1" noRot="1"/>
          </p:cNvSpPr>
          <p:nvPr>
            <p:ph type="subTitle" idx="1"/>
          </p:nvPr>
        </p:nvSpPr>
        <p:spPr>
          <a:xfrm>
            <a:off x="1371600" y="3505200"/>
            <a:ext cx="6400800" cy="1752600"/>
          </a:xfrm>
        </p:spPr>
        <p:txBody>
          <a:bodyPr vert="horz" wrap="square" lIns="91440" tIns="45720" rIns="91440" bIns="45720" anchor="t"/>
          <a:lstStyle/>
          <a:p>
            <a:pPr eaLnBrk="1" hangingPunct="1">
              <a:lnSpc>
                <a:spcPct val="80000"/>
              </a:lnSpc>
              <a:buFont typeface="Wingdings" panose="05000000000000000000" pitchFamily="2" charset="2"/>
            </a:pPr>
            <a:r>
              <a:rPr lang="zh-CN" altLang="en-US" sz="2800" dirty="0">
                <a:latin typeface="+mn-lt"/>
                <a:ea typeface="+mn-ea"/>
                <a:cs typeface="+mn-cs"/>
              </a:rPr>
              <a:t>姓名：</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学号：</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专业：</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指导教师：</a:t>
            </a:r>
            <a:endParaRPr lang="zh-CN" altLang="en-US" sz="2800" dirty="0">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参考文献</a:t>
            </a:r>
            <a:endParaRPr lang="zh-CN" altLang="en-US" dirty="0"/>
          </a:p>
        </p:txBody>
      </p:sp>
      <p:sp>
        <p:nvSpPr>
          <p:cNvPr id="11267" name="Rectangle 3"/>
          <p:cNvSpPr>
            <a:spLocks noGrp="1" noRot="1"/>
          </p:cNvSpPr>
          <p:nvPr>
            <p:ph idx="1"/>
          </p:nvPr>
        </p:nvSpPr>
        <p:spPr>
          <a:xfrm>
            <a:off x="642910" y="1357298"/>
            <a:ext cx="8153400" cy="4498975"/>
          </a:xfrm>
        </p:spPr>
        <p:txBody>
          <a:bodyPr vert="horz" wrap="square" lIns="91440" tIns="45720" rIns="91440" bIns="45720" anchor="t"/>
          <a:lstStyle/>
          <a:p>
            <a:r>
              <a:rPr sz="2000" dirty="0" smtClean="0"/>
              <a:t>[1] 杨文志. Google 小程序程序设计指南[M]. 北京：电子工业出版社，2018：10-100.</a:t>
            </a:r>
            <a:endParaRPr sz="2000" dirty="0" smtClean="0"/>
          </a:p>
          <a:p>
            <a:r>
              <a:rPr sz="2000" dirty="0" smtClean="0"/>
              <a:t>[2] 韩超，梁泉著. 小程序系统原理及开发要点详解 [M]. 北京：电子工业出版社，2019：50-150. </a:t>
            </a:r>
            <a:endParaRPr sz="2000" dirty="0" smtClean="0"/>
          </a:p>
          <a:p>
            <a:r>
              <a:rPr sz="2000" dirty="0" smtClean="0"/>
              <a:t>[3] 周元兴. Google入门与实例教程 [M]. 北京：电子工业出版社，2017：30-80.</a:t>
            </a:r>
            <a:endParaRPr sz="2000" dirty="0" smtClean="0"/>
          </a:p>
          <a:p>
            <a:r>
              <a:rPr sz="2000" dirty="0" smtClean="0"/>
              <a:t>[4]熊伟,叶淋玮. 我国虚拟旅游网站的功能评价研究[J]. 人文地理,2018,02:154-160.</a:t>
            </a:r>
            <a:endParaRPr sz="2000" dirty="0" smtClean="0"/>
          </a:p>
          <a:p>
            <a:r>
              <a:rPr sz="2000" dirty="0" smtClean="0"/>
              <a:t>[5]赵宣容. 计算机软件数据库设计的重要性以及原则探讨[J]. 电子技术与软件工程,2019,17:209.</a:t>
            </a:r>
            <a:endParaRPr sz="2000" dirty="0" smtClean="0"/>
          </a:p>
          <a:p>
            <a:r>
              <a:rPr sz="2000" dirty="0" smtClean="0"/>
              <a:t>[6]李凯,鹿艳晶.网站的设计与开发[J]. 软件导刊,2019,03:79-81.</a:t>
            </a:r>
            <a:endParaRPr sz="2000" dirty="0" smtClean="0"/>
          </a:p>
          <a:p>
            <a:r>
              <a:rPr sz="2000" dirty="0" smtClean="0"/>
              <a:t>[7]白凯,吕洋洋,李薇薇.网站信息类型、品牌与服务保证对网站信任的影响[J]. 旅游学刊,2019,03:91-99.</a:t>
            </a:r>
            <a:endParaRPr sz="20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致  谢</a:t>
            </a:r>
            <a:endParaRPr lang="zh-CN" altLang="en-US" dirty="0"/>
          </a:p>
        </p:txBody>
      </p:sp>
      <p:sp>
        <p:nvSpPr>
          <p:cNvPr id="12291" name="Rectangle 3"/>
          <p:cNvSpPr>
            <a:spLocks noGrp="1" noRot="1"/>
          </p:cNvSpPr>
          <p:nvPr>
            <p:ph idx="1"/>
          </p:nvPr>
        </p:nvSpPr>
        <p:spPr>
          <a:xfrm>
            <a:off x="609600" y="1214422"/>
            <a:ext cx="8153400" cy="4884753"/>
          </a:xfrm>
        </p:spPr>
        <p:txBody>
          <a:bodyPr vert="horz" wrap="square" lIns="91440" tIns="45720" rIns="91440" bIns="45720" anchor="t"/>
          <a:lstStyle/>
          <a:p>
            <a:r>
              <a:rPr lang="en-US" altLang="zh-CN" sz="2000" dirty="0" smtClean="0"/>
              <a:t>    </a:t>
            </a:r>
            <a:r>
              <a:rPr lang="zh-CN" altLang="en-US" sz="2000" dirty="0" smtClean="0"/>
              <a:t>毕业设计结束的同时也意味着四年的大学生活就要结束了。农场驿站平台的完成以及如何在系统运行过程中实现的更好，这其中付出了很大的努力，这段时光将会终身难忘。 </a:t>
            </a:r>
            <a:endParaRPr lang="zh-CN" altLang="en-US" sz="2000" dirty="0" smtClean="0"/>
          </a:p>
          <a:p>
            <a:r>
              <a:rPr lang="zh-CN" altLang="en-US" sz="2000" dirty="0" smtClean="0"/>
              <a:t>在毕业设计的这一段时间里，离不开导师的细心指导，还有同学们的热情帮助，有时候几个同学在一起讨论系统中的某个功能模块如何实现，如何实现的更好，或是问题没得到有效的解决，就会没有心思做其他的事情，让我们对理想充满了动力。</a:t>
            </a:r>
            <a:endParaRPr lang="zh-CN" altLang="en-US" sz="2000" dirty="0" smtClean="0"/>
          </a:p>
          <a:p>
            <a:r>
              <a:rPr lang="zh-CN" altLang="en-US" sz="2000" dirty="0" smtClean="0"/>
              <a:t>在毕业设计即将结束之时，首先要感谢我的指导老师，谢谢您在毕业设计和毕业论文中对我的指导。在您的细心指导下我才能快速的掌握系统的相关功能，在您的大力帮助下我才能将课本上的知识与自己的项目结合，真正的做到学以致用。</a:t>
            </a:r>
            <a:endParaRPr lang="zh-CN" altLang="en-US" sz="20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a:xfrm>
            <a:off x="298450" y="228600"/>
            <a:ext cx="8540750" cy="905510"/>
          </a:xfrm>
        </p:spPr>
        <p:txBody>
          <a:bodyPr vert="horz" wrap="square" lIns="91440" tIns="45720" rIns="91440" bIns="45720" anchor="ctr"/>
          <a:lstStyle/>
          <a:p>
            <a:pPr eaLnBrk="1" hangingPunct="1"/>
            <a:r>
              <a:rPr lang="zh-CN" altLang="en-US" dirty="0"/>
              <a:t>摘  要</a:t>
            </a:r>
            <a:endParaRPr lang="zh-CN" altLang="en-US" dirty="0"/>
          </a:p>
        </p:txBody>
      </p:sp>
      <p:sp>
        <p:nvSpPr>
          <p:cNvPr id="4099" name="Rectangle 3"/>
          <p:cNvSpPr>
            <a:spLocks noGrp="1" noRot="1"/>
          </p:cNvSpPr>
          <p:nvPr>
            <p:ph idx="1"/>
          </p:nvPr>
        </p:nvSpPr>
        <p:spPr>
          <a:xfrm>
            <a:off x="298450" y="1241425"/>
            <a:ext cx="8350250" cy="4629150"/>
          </a:xfrm>
        </p:spPr>
        <p:txBody>
          <a:bodyPr vert="horz" wrap="square" lIns="91440" tIns="45720" rIns="91440" bIns="45720" anchor="t"/>
          <a:lstStyle/>
          <a:p>
            <a:r>
              <a:rPr lang="en-US" altLang="zh-CN" sz="1800" dirty="0" smtClean="0"/>
              <a:t>  </a:t>
            </a:r>
            <a:r>
              <a:rPr lang="en-US" altLang="zh-CN" sz="2000" dirty="0" smtClean="0"/>
              <a:t> </a:t>
            </a:r>
            <a:r>
              <a:rPr lang="zh-CN" altLang="en-US" sz="2000" dirty="0" smtClean="0"/>
              <a:t>随着社会的发展，社会的方方面面都在利用信息化时代的优势。互联网的优势和普及使得各种系统的开发成为必需。</a:t>
            </a:r>
            <a:endParaRPr lang="zh-CN" altLang="en-US" sz="2000" dirty="0" smtClean="0"/>
          </a:p>
          <a:p>
            <a:r>
              <a:rPr lang="zh-CN" altLang="en-US" sz="2000" dirty="0" smtClean="0"/>
              <a:t>本文以实际运用为开发背景，运用软件工程原理和开发方法，它主要是采用java语言技术和mysql数据库来完成对系统的设计。整个开发过程首先对农场驿站平台进行需求分析，得出农场驿站平台主要功能。接着对农场驿站平台进行总体设计和详细设计。总体设计主要包括小程序功能设计、小程序总体结构设计、小程序数据结构设计和小程序安全设计等；详细设计主要包括农场驿站平台数据库访问的实现，主要功能模块的具体实现，模块实现关键代码等。最后对农场驿站平台进行了功能测试，并对测试结果进行了分析总结，得出农场驿站平台存在的不足及需要改进的地方，为以后的农场驿站平台维护提供了方便，同时也为今后开发类似农场驿站平台提供了借鉴和帮助。</a:t>
            </a:r>
            <a:endParaRPr lang="zh-CN" altLang="en-US" sz="2000" dirty="0" smtClean="0"/>
          </a:p>
          <a:p>
            <a:r>
              <a:rPr lang="zh-CN" altLang="en-US" sz="2000" dirty="0" smtClean="0"/>
              <a:t>农场驿站平台开发使系统能够更加方便快捷，同时也促使农场驿站平台变的更加系统化、有序化。系统界面较友好，易于操作。</a:t>
            </a:r>
            <a:endParaRPr lang="zh-CN" altLang="en-US"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zh-CN" dirty="0"/>
              <a:t>课题意义</a:t>
            </a:r>
            <a:endParaRPr lang="zh-CN" altLang="zh-CN" dirty="0"/>
          </a:p>
        </p:txBody>
      </p:sp>
      <p:sp>
        <p:nvSpPr>
          <p:cNvPr id="5123" name="Rectangle 3"/>
          <p:cNvSpPr>
            <a:spLocks noGrp="1" noRot="1"/>
          </p:cNvSpPr>
          <p:nvPr>
            <p:ph idx="1"/>
          </p:nvPr>
        </p:nvSpPr>
        <p:spPr/>
        <p:txBody>
          <a:bodyPr vert="horz" wrap="square" lIns="91440" tIns="45720" rIns="91440" bIns="45720" anchor="t"/>
          <a:lstStyle/>
          <a:p>
            <a:r>
              <a:rPr lang="en-US" altLang="zh-CN" sz="2000" dirty="0" smtClean="0"/>
              <a:t>  </a:t>
            </a:r>
            <a:r>
              <a:rPr lang="zh-CN" altLang="en-US" sz="2000" dirty="0" smtClean="0"/>
              <a:t>如今，随着移动客户端的普及，微信因为其简单，方便，并且用户体验度好，所以被称为现在聊天沟通的新宠，同时也被应用到更多的企业做宣传推广。截至2017年底，微信用户数突破10亿，包括银行、证券、快递服务、电子商务等越来越多的行业在微信平台上推出相应的服务平台，以适应用户新的行为习惯。微信平台的科研社交网络平台已是势在必行。计算机技术在现代管理中的应用，使计算机成为人们应用现代技术的重要工具。能够有效的解决用户管理便捷化的问题，提高效率。给用户提供最全面、最专业的数据管理信息，帮助他们了解最新详细信息，还有就是借助微信端，能够更好的满足用户的需求，为用户节省时间以达到省时又高效的目的。</a:t>
            </a:r>
            <a:endParaRPr lang="zh-CN" altLang="en-US" sz="2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p:txBody>
          <a:bodyPr vert="horz" wrap="square" lIns="91440" tIns="45720" rIns="91440" bIns="45720" anchor="ctr"/>
          <a:lstStyle/>
          <a:p>
            <a:pPr eaLnBrk="1" hangingPunct="1"/>
            <a:r>
              <a:rPr lang="zh-CN" altLang="en-US" dirty="0" smtClean="0"/>
              <a:t>主要内容</a:t>
            </a:r>
            <a:endParaRPr lang="zh-CN" altLang="en-US" dirty="0" smtClean="0"/>
          </a:p>
        </p:txBody>
      </p:sp>
      <p:sp>
        <p:nvSpPr>
          <p:cNvPr id="6147" name="Rectangle 3"/>
          <p:cNvSpPr>
            <a:spLocks noGrp="1" noRot="1"/>
          </p:cNvSpPr>
          <p:nvPr>
            <p:ph idx="1"/>
          </p:nvPr>
        </p:nvSpPr>
        <p:spPr>
          <a:xfrm>
            <a:off x="609600" y="1370965"/>
            <a:ext cx="8153400" cy="4728210"/>
          </a:xfrm>
        </p:spPr>
        <p:txBody>
          <a:bodyPr vert="horz" wrap="square" lIns="91440" tIns="45720" rIns="91440" bIns="45720" anchor="t"/>
          <a:lstStyle/>
          <a:p>
            <a:r>
              <a:rPr lang="en-US" sz="2000" smtClean="0"/>
              <a:t>    </a:t>
            </a:r>
            <a:r>
              <a:rPr sz="2000" smtClean="0"/>
              <a:t>农场驿站平台从功能、数据流程、可行性、运行环境进行需求分析。对农场驿站平台的数据库、功能进行了详细设计，分析了主要界面设计和相关组件设计，农场驿站平台的具体实现进行了介绍。从数据库中获取数据、向数据库中写入数据，实现系统直接对数据库进行各种数据库查询、插入、删除、更新等操作，在网页中加入动态内容，从而实现农场驿站平台所需要的各种基本功能。</a:t>
            </a:r>
            <a:endParaRPr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p:cNvSpPr>
          <p:nvPr>
            <p:ph type="title"/>
          </p:nvPr>
        </p:nvSpPr>
        <p:spPr>
          <a:xfrm>
            <a:off x="298450" y="97155"/>
            <a:ext cx="8540750" cy="881380"/>
          </a:xfrm>
        </p:spPr>
        <p:txBody>
          <a:bodyPr vert="horz" wrap="square" lIns="91440" tIns="45720" rIns="91440" bIns="45720" anchor="ctr"/>
          <a:lstStyle/>
          <a:p>
            <a:pPr eaLnBrk="1" hangingPunct="1"/>
            <a:r>
              <a:rPr lang="zh-CN" altLang="en-US" dirty="0"/>
              <a:t>微信开发者工具</a:t>
            </a:r>
            <a:endParaRPr lang="zh-CN" altLang="en-US" dirty="0"/>
          </a:p>
        </p:txBody>
      </p:sp>
      <p:sp>
        <p:nvSpPr>
          <p:cNvPr id="8195" name="Rectangle 3"/>
          <p:cNvSpPr>
            <a:spLocks noGrp="1" noRot="1"/>
          </p:cNvSpPr>
          <p:nvPr>
            <p:ph idx="1"/>
          </p:nvPr>
        </p:nvSpPr>
        <p:spPr>
          <a:xfrm>
            <a:off x="399415" y="1061720"/>
            <a:ext cx="8439785" cy="4808855"/>
          </a:xfrm>
        </p:spPr>
        <p:txBody>
          <a:bodyPr vert="horz" wrap="square" lIns="91440" tIns="45720" rIns="91440" bIns="45720" anchor="t"/>
          <a:lstStyle/>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微信开发者工具现在已经被小程序开发团队开发运行，目前微信开发者工具任然在不断的完善中，在开发小程序时经常要不断的更新。可以使用微信扫码登陆开发者工具，开发者工具将使用这个微信帐号的信息进行小程序的开发和调试。</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机型选择：小程序以智能手机的屏幕尺寸为设计标准，进行切图。</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预览界面：写好视图布局后点击编译，用来刷新视图界面。</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控制台：方便调试打印输出信息。</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上传代码：上传到腾讯服务器，提交审核必经步骤。上传代码时可以填写版本号和备注信息。</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a:xfrm>
            <a:off x="298450" y="86360"/>
            <a:ext cx="8540750" cy="1153795"/>
          </a:xfrm>
        </p:spPr>
        <p:txBody>
          <a:bodyPr vert="horz" wrap="square" lIns="91440" tIns="45720" rIns="91440" bIns="45720" anchor="ctr"/>
          <a:lstStyle/>
          <a:p>
            <a:pPr eaLnBrk="1" hangingPunct="1"/>
            <a:r>
              <a:rPr lang="zh-CN" altLang="en-US" dirty="0"/>
              <a:t>需求分析概述</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1"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298450" y="1151890"/>
            <a:ext cx="8674100" cy="3169285"/>
          </a:xfrm>
          <a:prstGeom prst="rect">
            <a:avLst/>
          </a:prstGeom>
          <a:noFill/>
          <a:ln w="9525">
            <a:noFill/>
          </a:ln>
        </p:spPr>
        <p:txBody>
          <a:bodyPr wrap="square">
            <a:spAutoFit/>
          </a:bodyPr>
          <a:p>
            <a:pPr indent="304800"/>
            <a:r>
              <a:rPr sz="2000">
                <a:solidFill>
                  <a:srgbClr val="000000"/>
                </a:solidFill>
              </a:rPr>
              <a:t>农场驿站平台主要是为了提高用户的工作效率和更方便快捷的满足用户，更好存储所有数据信息及快速方便的检索功能，对农场驿站平台的各个模块是通过许多今天的发达农场驿站平台做出合理的分析来确定考虑用户的可操作性，遵循开发的系统优化的原则，经过全面的调查和研究。</a:t>
            </a:r>
            <a:endParaRPr sz="2000">
              <a:solidFill>
                <a:srgbClr val="000000"/>
              </a:solidFill>
            </a:endParaRPr>
          </a:p>
          <a:p>
            <a:pPr indent="304800"/>
            <a:r>
              <a:rPr sz="2000">
                <a:solidFill>
                  <a:srgbClr val="000000"/>
                </a:solidFill>
              </a:rPr>
              <a:t>农场驿站平台所要实现的功能分析，对于现在网络方便，农场驿站平台要实现管理员、用户、卖家可以直接在平台上进行查看自己所需数据信息，这样既能节省管理的时间，不用再像传统的方式，如果用户想要进行交流信息，必须双方见面进行沟通交流所需的信息，由于很多用户时间的原因，没有办法进行见面沟通交流，真的很难满足用户的各种需求。所以农场驿站平台的开发不仅仅是能满足用户的需求，还能提高用户的使用率。</a:t>
            </a:r>
            <a:endParaRPr sz="2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a:xfrm>
            <a:off x="298450" y="97155"/>
            <a:ext cx="8540750" cy="933450"/>
          </a:xfrm>
        </p:spPr>
        <p:txBody>
          <a:bodyPr vert="horz" wrap="square" lIns="91440" tIns="45720" rIns="91440" bIns="45720" anchor="ctr"/>
          <a:lstStyle/>
          <a:p>
            <a:pPr eaLnBrk="1" hangingPunct="1"/>
            <a:r>
              <a:rPr lang="zh-CN" altLang="en-US" dirty="0"/>
              <a:t>管理员登录界面</a:t>
            </a:r>
            <a:endParaRPr lang="zh-CN" altLang="en-US" dirty="0"/>
          </a:p>
        </p:txBody>
      </p:sp>
      <p:pic>
        <p:nvPicPr>
          <p:cNvPr id="-2147482278" name="图片 -2147482279"/>
          <p:cNvPicPr>
            <a:picLocks noChangeAspect="1"/>
          </p:cNvPicPr>
          <p:nvPr/>
        </p:nvPicPr>
        <p:blipFill>
          <a:blip r:embed="rId1"/>
          <a:stretch>
            <a:fillRect/>
          </a:stretch>
        </p:blipFill>
        <p:spPr>
          <a:xfrm>
            <a:off x="635" y="1185545"/>
            <a:ext cx="9143365" cy="51562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系统测试</a:t>
            </a:r>
            <a:endParaRPr lang="zh-CN" altLang="en-US"/>
          </a:p>
        </p:txBody>
      </p:sp>
      <p:sp>
        <p:nvSpPr>
          <p:cNvPr id="3" name="内容占位符 2"/>
          <p:cNvSpPr>
            <a:spLocks noGrp="1"/>
          </p:cNvSpPr>
          <p:nvPr>
            <p:ph idx="1"/>
          </p:nvPr>
        </p:nvSpPr>
        <p:spPr>
          <a:xfrm>
            <a:off x="609600" y="1370965"/>
            <a:ext cx="8153400" cy="4728210"/>
          </a:xfrm>
        </p:spPr>
        <p:txBody>
          <a:bodyPr/>
          <a:p>
            <a:r>
              <a:rPr lang="zh-CN" altLang="en-US" sz="2000"/>
              <a:t>软件系统测试的目的是通过测试找出在程序中的存在的错误信息和阻碍程序正常运转的安全隐患。这同时也是每一个系统软件测试的主要的规定，软件系统的应用过程中，发现一个重要的错误也是极具有很大的影响力的，一个好的测试的方案就为发展程序中存在的重大问题的；同样，一个成功的测试方案也就发现了迄今为止尚未发现的一个重要错误的测试。</a:t>
            </a:r>
            <a:endParaRPr lang="zh-CN" altLang="en-US" sz="2000"/>
          </a:p>
          <a:p>
            <a:r>
              <a:rPr lang="zh-CN" altLang="en-US" sz="2000"/>
              <a:t>软件测试的主要的好处就是为了让软件的运行情况更好，让用户的使用的过程中更加的满意。在软件工程中，软件测试是一个十分重要环节，在交付用户使用最终的软件之前，软件测试就是一个检验的过程，主要针对的是软件的软件设计开发、需求分析、系统编码各阶段结果的一个检验过程。</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lstStyle/>
          <a:p>
            <a:pPr eaLnBrk="1" hangingPunct="1"/>
            <a:r>
              <a:rPr lang="zh-CN" altLang="en-US" dirty="0"/>
              <a:t>结 论</a:t>
            </a:r>
            <a:endParaRPr lang="zh-CN" altLang="en-US" dirty="0"/>
          </a:p>
        </p:txBody>
      </p:sp>
      <p:sp>
        <p:nvSpPr>
          <p:cNvPr id="10243" name="Rectangle 3"/>
          <p:cNvSpPr>
            <a:spLocks noGrp="1" noRot="1"/>
          </p:cNvSpPr>
          <p:nvPr>
            <p:ph idx="1"/>
          </p:nvPr>
        </p:nvSpPr>
        <p:spPr>
          <a:xfrm>
            <a:off x="685800" y="1287145"/>
            <a:ext cx="8153400" cy="4498975"/>
          </a:xfrm>
        </p:spPr>
        <p:txBody>
          <a:bodyPr vert="horz" wrap="square" lIns="91440" tIns="45720" rIns="91440" bIns="45720" anchor="t"/>
          <a:lstStyle/>
          <a:p>
            <a:r>
              <a:rPr lang="zh-CN" altLang="en-US" sz="2000" dirty="0" smtClean="0"/>
              <a:t>农场驿站平台的设计，通过互联网来解决实现信息化的网站系统，通过我四年所学的所有专业知识整合一起，进行对农场驿站平台进行开发设计，当然在真正着手来做的时候遇到了很多问题，一个是网站的技术问题，一个是自己之前没有单独开发过程序，动手实践比较少，面对问题的同时，自己的自信心也受到了一些打击，不过我也是快速的调整自己的状态，老师与同学讨论的方法解决了所有的困难。</a:t>
            </a:r>
            <a:endParaRPr lang="zh-CN" altLang="en-US" sz="2000" dirty="0" smtClean="0"/>
          </a:p>
          <a:p>
            <a:r>
              <a:rPr lang="zh-CN" altLang="en-US" sz="2000" dirty="0" smtClean="0"/>
              <a:t>毕业设计是我们所学知识应用的最佳体现，也是在考核我们四年中所学的所有的专业知识及技术应用情况，通过这样毕业设计可以更好的得到锻炼及对所学知识的复习及运用，也是一种训练和实践。农场驿站平台的实现，不仅巩固了我以前的知识，还对学到的知识通过结合技术进行详细了解。</a:t>
            </a:r>
            <a:endParaRPr lang="zh-CN" altLang="en-US" sz="2000" dirty="0" smtClean="0"/>
          </a:p>
        </p:txBody>
      </p:sp>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2738</Words>
  <Application>WPS 演示</Application>
  <PresentationFormat>全屏显示(4:3)</PresentationFormat>
  <Paragraphs>62</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Wingdings 2</vt:lpstr>
      <vt:lpstr>Times New Roman</vt:lpstr>
      <vt:lpstr>微软雅黑</vt:lpstr>
      <vt:lpstr>Arial Unicode MS</vt:lpstr>
      <vt:lpstr>Calibri</vt:lpstr>
      <vt:lpstr>吉祥如意</vt:lpstr>
      <vt:lpstr>电子商城购物平台小程序ppt</vt:lpstr>
      <vt:lpstr>摘  要</vt:lpstr>
      <vt:lpstr>选题背景</vt:lpstr>
      <vt:lpstr>研究内容</vt:lpstr>
      <vt:lpstr>微信开发者工具</vt:lpstr>
      <vt:lpstr>JAVA技术</vt:lpstr>
      <vt:lpstr>管理员登录界面</vt:lpstr>
      <vt:lpstr>系统的测试</vt:lpstr>
      <vt:lpstr>结论</vt:lpstr>
      <vt:lpstr>参考文献</vt:lpstr>
      <vt:lpstr>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41</cp:revision>
  <dcterms:created xsi:type="dcterms:W3CDTF">2017-06-16T12:52:00Z</dcterms:created>
  <dcterms:modified xsi:type="dcterms:W3CDTF">2021-04-19T09:27:35Z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2052-11.1.0.10314</vt:lpwstr>
  </property>
</Properties>
</file>