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90" r:id="rId12"/>
    <p:sldId id="293" r:id="rId13"/>
    <p:sldId id="295" r:id="rId14"/>
    <p:sldId id="285" r:id="rId1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小程序校园跑腿  </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39115" y="-317"/>
            <a:ext cx="5080000" cy="583565"/>
          </a:xfrm>
          <a:prstGeom prst="rect">
            <a:avLst/>
          </a:prstGeom>
          <a:noFill/>
          <a:ln w="9525">
            <a:noFill/>
          </a:ln>
        </p:spPr>
        <p:txBody>
          <a:bodyPr>
            <a:spAutoFit/>
          </a:bodyPr>
          <a:p>
            <a:pPr marL="0" indent="0" algn="ctr"/>
            <a:r>
              <a:rPr lang="zh-CN" sz="3200" b="1">
                <a:ea typeface="宋体" panose="02010600030101010101" pitchFamily="2" charset="-122"/>
              </a:rPr>
              <a:t>总结</a:t>
            </a:r>
            <a:endParaRPr lang="zh-CN" sz="3200" b="1">
              <a:ea typeface="宋体" panose="02010600030101010101" pitchFamily="2" charset="-122"/>
            </a:endParaRPr>
          </a:p>
        </p:txBody>
      </p:sp>
      <p:sp>
        <p:nvSpPr>
          <p:cNvPr id="2" name="文本框 1"/>
          <p:cNvSpPr txBox="1"/>
          <p:nvPr/>
        </p:nvSpPr>
        <p:spPr>
          <a:xfrm>
            <a:off x="107950" y="620395"/>
            <a:ext cx="8898255" cy="3476625"/>
          </a:xfrm>
          <a:prstGeom prst="rect">
            <a:avLst/>
          </a:prstGeom>
          <a:noFill/>
          <a:ln w="9525">
            <a:noFill/>
          </a:ln>
        </p:spPr>
        <p:txBody>
          <a:bodyPr wrap="square">
            <a:spAutoFit/>
          </a:bodyPr>
          <a:p>
            <a:pPr marL="0" indent="0"/>
            <a:r>
              <a:rPr sz="2000" b="0"/>
              <a:t>[本次毕业设计是以微信小程序为开发基础，以Mysql为数据库进行开发设计的，着重讨论了数据库模块、用户查看用户信息、订单信息、评价信息、活动信息、用户申请、我要发贴、我的发贴等内容的管理、管理员对用户管理、跑腿员管理、跑腿订单管理、订单信息管理、评价信息管理、活动信息管理、用户申请管理、跑腿员参与管理、意见角、系统管理等功能的设计与的实现，并对整个设计进行了简单的调试和修改。本小程序操作简单方便快捷，适用于跑腿订单的交易。当然，一个完整的小程序校园跑腿，还需要有很强吸引力的页面美观效果，不过这是本设计所欠缺的。同时，如何让大家对你的小程序感兴趣，如何设计的即美观又实用等等都是我们需要考虑到的。做小程序不是单单是为卖东西、买东西提供一个平台，更主要的是针对人的需求，这也是本小程序开发的意义，所以要多些人性化的元素。</a:t>
            </a:r>
            <a:endParaRPr sz="2000"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95605" y="188278"/>
            <a:ext cx="5080000" cy="583565"/>
          </a:xfrm>
          <a:prstGeom prst="rect">
            <a:avLst/>
          </a:prstGeom>
          <a:noFill/>
          <a:ln w="9525">
            <a:noFill/>
          </a:ln>
        </p:spPr>
        <p:txBody>
          <a:bodyPr>
            <a:spAutoFit/>
          </a:bodyPr>
          <a:p>
            <a:pPr marL="0" indent="0" algn="ctr"/>
            <a:r>
              <a:rPr lang="zh-CN" sz="3200" b="1">
                <a:ea typeface="宋体" panose="02010600030101010101" pitchFamily="2" charset="-122"/>
              </a:rPr>
              <a:t>参考文献</a:t>
            </a:r>
            <a:endParaRPr lang="zh-CN" altLang="en-US" sz="3200"/>
          </a:p>
        </p:txBody>
      </p:sp>
      <p:sp>
        <p:nvSpPr>
          <p:cNvPr id="2" name="文本框 1"/>
          <p:cNvSpPr txBox="1"/>
          <p:nvPr/>
        </p:nvSpPr>
        <p:spPr>
          <a:xfrm>
            <a:off x="107315" y="908685"/>
            <a:ext cx="8542020" cy="5939155"/>
          </a:xfrm>
          <a:prstGeom prst="rect">
            <a:avLst/>
          </a:prstGeom>
          <a:noFill/>
          <a:ln w="9525">
            <a:noFill/>
          </a:ln>
        </p:spPr>
        <p:txBody>
          <a:bodyPr wrap="square">
            <a:spAutoFit/>
          </a:bodyPr>
          <a:p>
            <a:pPr marL="304800" indent="-304800"/>
            <a:r>
              <a:rPr lang="en-US" sz="2000" b="0">
                <a:latin typeface="Times New Roman" panose="02020603050405020304" charset="0"/>
                <a:ea typeface="宋体" panose="02010600030101010101" pitchFamily="2" charset="-122"/>
              </a:rPr>
              <a:t>[1] </a:t>
            </a:r>
            <a:r>
              <a:rPr lang="zh-CN" sz="2000" b="0">
                <a:ea typeface="宋体" panose="02010600030101010101" pitchFamily="2" charset="-122"/>
              </a:rPr>
              <a:t>杨新年</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苏畅</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高冠福</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魏喜雯</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一种车牌检测与识别系统的设计与实现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物联网技术</a:t>
            </a:r>
            <a:r>
              <a:rPr lang="en-US" sz="2000" b="0">
                <a:latin typeface="Times New Roman" panose="02020603050405020304" charset="0"/>
                <a:ea typeface="宋体" panose="02010600030101010101" pitchFamily="2" charset="-122"/>
              </a:rPr>
              <a:t>,2021,11(04):15-16+19.[2] </a:t>
            </a:r>
            <a:r>
              <a:rPr lang="zh-CN" sz="2000" b="0">
                <a:ea typeface="宋体" panose="02010600030101010101" pitchFamily="2" charset="-122"/>
              </a:rPr>
              <a:t>孟垒</a:t>
            </a:r>
            <a:r>
              <a:rPr lang="en-US" sz="2000" b="0">
                <a:latin typeface="Times New Roman" panose="02020603050405020304" charset="0"/>
                <a:ea typeface="宋体" panose="02010600030101010101" pitchFamily="2" charset="-122"/>
              </a:rPr>
              <a:t>.Python</a:t>
            </a:r>
            <a:r>
              <a:rPr lang="zh-CN" sz="2000" b="0">
                <a:ea typeface="宋体" panose="02010600030101010101" pitchFamily="2" charset="-122"/>
              </a:rPr>
              <a:t>在自动化运维业务中的设计与实现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中国有线电视</a:t>
            </a:r>
            <a:r>
              <a:rPr lang="en-US" sz="2000" b="0">
                <a:latin typeface="Times New Roman" panose="02020603050405020304" charset="0"/>
                <a:ea typeface="宋体" panose="02010600030101010101" pitchFamily="2" charset="-122"/>
              </a:rPr>
              <a:t>,2021(04):359-362.[3] </a:t>
            </a:r>
            <a:r>
              <a:rPr lang="zh-CN" sz="2000" b="0">
                <a:ea typeface="宋体" panose="02010600030101010101" pitchFamily="2" charset="-122"/>
              </a:rPr>
              <a:t>刘雪琳</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章钰琪</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董爱国</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基于</a:t>
            </a:r>
            <a:r>
              <a:rPr lang="en-US" sz="2000" b="0">
                <a:latin typeface="Times New Roman" panose="02020603050405020304" charset="0"/>
                <a:ea typeface="宋体" panose="02010600030101010101" pitchFamily="2" charset="-122"/>
              </a:rPr>
              <a:t>Python</a:t>
            </a:r>
            <a:r>
              <a:rPr lang="zh-CN" sz="2000" b="0">
                <a:ea typeface="宋体" panose="02010600030101010101" pitchFamily="2" charset="-122"/>
              </a:rPr>
              <a:t>的物理实验数据处理系统设计与实现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实验技术与管理</a:t>
            </a:r>
            <a:r>
              <a:rPr lang="en-US" sz="2000" b="0">
                <a:latin typeface="Times New Roman" panose="02020603050405020304" charset="0"/>
                <a:ea typeface="宋体" panose="02010600030101010101" pitchFamily="2" charset="-122"/>
              </a:rPr>
              <a:t>,2021,38(03):74-78.[4] </a:t>
            </a:r>
            <a:r>
              <a:rPr lang="zh-CN" sz="2000" b="0">
                <a:ea typeface="宋体" panose="02010600030101010101" pitchFamily="2" charset="-122"/>
              </a:rPr>
              <a:t>黄敬轩</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刘康军</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云辰太</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梁楚衡</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江健武</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基于</a:t>
            </a:r>
            <a:r>
              <a:rPr lang="en-US" sz="2000" b="0">
                <a:latin typeface="Times New Roman" panose="02020603050405020304" charset="0"/>
                <a:ea typeface="宋体" panose="02010600030101010101" pitchFamily="2" charset="-122"/>
              </a:rPr>
              <a:t>Java</a:t>
            </a:r>
            <a:r>
              <a:rPr lang="zh-CN" sz="2000" b="0">
                <a:ea typeface="宋体" panose="02010600030101010101" pitchFamily="2" charset="-122"/>
              </a:rPr>
              <a:t>和</a:t>
            </a:r>
            <a:r>
              <a:rPr lang="en-US" sz="2000" b="0">
                <a:latin typeface="Times New Roman" panose="02020603050405020304" charset="0"/>
                <a:ea typeface="宋体" panose="02010600030101010101" pitchFamily="2" charset="-122"/>
              </a:rPr>
              <a:t>Python</a:t>
            </a:r>
            <a:r>
              <a:rPr lang="zh-CN" sz="2000" b="0">
                <a:ea typeface="宋体" panose="02010600030101010101" pitchFamily="2" charset="-122"/>
              </a:rPr>
              <a:t>的辅助评标系统的设计与实现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工业控制计算机</a:t>
            </a:r>
            <a:r>
              <a:rPr lang="en-US" sz="2000" b="0">
                <a:latin typeface="Times New Roman" panose="02020603050405020304" charset="0"/>
                <a:ea typeface="宋体" panose="02010600030101010101" pitchFamily="2" charset="-122"/>
              </a:rPr>
              <a:t>,2021,34(03):18-20.[5] </a:t>
            </a:r>
            <a:r>
              <a:rPr lang="zh-CN" sz="2000" b="0">
                <a:ea typeface="宋体" panose="02010600030101010101" pitchFamily="2" charset="-122"/>
              </a:rPr>
              <a:t>刘亮均</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杨柳</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电影推荐系统的设计与实现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物联网技术</a:t>
            </a:r>
            <a:r>
              <a:rPr lang="en-US" sz="2000" b="0">
                <a:latin typeface="Times New Roman" panose="02020603050405020304" charset="0"/>
                <a:ea typeface="宋体" panose="02010600030101010101" pitchFamily="2" charset="-122"/>
              </a:rPr>
              <a:t>,2021,11(03):86-88+92.[6] </a:t>
            </a:r>
            <a:r>
              <a:rPr lang="zh-CN" sz="2000" b="0">
                <a:ea typeface="宋体" panose="02010600030101010101" pitchFamily="2" charset="-122"/>
              </a:rPr>
              <a:t>夏玲玲</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戴文</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韩旭</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钱怡吉</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基于</a:t>
            </a:r>
            <a:r>
              <a:rPr lang="en-US" sz="2000" b="0">
                <a:latin typeface="Times New Roman" panose="02020603050405020304" charset="0"/>
                <a:ea typeface="宋体" panose="02010600030101010101" pitchFamily="2" charset="-122"/>
              </a:rPr>
              <a:t>Python</a:t>
            </a:r>
            <a:r>
              <a:rPr lang="zh-CN" sz="2000" b="0">
                <a:ea typeface="宋体" panose="02010600030101010101" pitchFamily="2" charset="-122"/>
              </a:rPr>
              <a:t>的微信公众号信息采集系统设计与实现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电子制作</a:t>
            </a:r>
            <a:r>
              <a:rPr lang="en-US" sz="2000" b="0">
                <a:latin typeface="Times New Roman" panose="02020603050405020304" charset="0"/>
                <a:ea typeface="宋体" panose="02010600030101010101" pitchFamily="2" charset="-122"/>
              </a:rPr>
              <a:t>,2021(06):58-59+64.[7] </a:t>
            </a:r>
            <a:r>
              <a:rPr lang="zh-CN" sz="2000" b="0">
                <a:ea typeface="宋体" panose="02010600030101010101" pitchFamily="2" charset="-122"/>
              </a:rPr>
              <a:t>黄秀丽</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陈志</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基于</a:t>
            </a:r>
            <a:r>
              <a:rPr lang="en-US" sz="2000" b="0">
                <a:latin typeface="Times New Roman" panose="02020603050405020304" charset="0"/>
                <a:ea typeface="宋体" panose="02010600030101010101" pitchFamily="2" charset="-122"/>
              </a:rPr>
              <a:t>JSON</a:t>
            </a:r>
            <a:r>
              <a:rPr lang="zh-CN" sz="2000" b="0">
                <a:ea typeface="宋体" panose="02010600030101010101" pitchFamily="2" charset="-122"/>
              </a:rPr>
              <a:t>的异构</a:t>
            </a:r>
            <a:r>
              <a:rPr lang="en-US" sz="2000" b="0">
                <a:latin typeface="Times New Roman" panose="02020603050405020304" charset="0"/>
                <a:ea typeface="宋体" panose="02010600030101010101" pitchFamily="2" charset="-122"/>
              </a:rPr>
              <a:t>Web</a:t>
            </a:r>
            <a:r>
              <a:rPr lang="zh-CN" sz="2000" b="0">
                <a:ea typeface="宋体" panose="02010600030101010101" pitchFamily="2" charset="-122"/>
              </a:rPr>
              <a:t>平台的设计与实现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计算机技术与发展</a:t>
            </a:r>
            <a:r>
              <a:rPr lang="en-US" sz="2000" b="0">
                <a:latin typeface="Times New Roman" panose="02020603050405020304" charset="0"/>
                <a:ea typeface="宋体" panose="02010600030101010101" pitchFamily="2" charset="-122"/>
              </a:rPr>
              <a:t>,2021,31(03):120-125.[8] </a:t>
            </a:r>
            <a:r>
              <a:rPr lang="zh-CN" sz="2000" b="0">
                <a:ea typeface="宋体" panose="02010600030101010101" pitchFamily="2" charset="-122"/>
              </a:rPr>
              <a:t>于营东</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科技资讯智能采集服务的设计与实现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科技视界</a:t>
            </a:r>
            <a:r>
              <a:rPr lang="en-US" sz="2000" b="0">
                <a:latin typeface="Times New Roman" panose="02020603050405020304" charset="0"/>
                <a:ea typeface="宋体" panose="02010600030101010101" pitchFamily="2" charset="-122"/>
              </a:rPr>
              <a:t>,2021(07):97-100.[9] </a:t>
            </a:r>
            <a:r>
              <a:rPr lang="zh-CN" sz="2000" b="0">
                <a:ea typeface="宋体" panose="02010600030101010101" pitchFamily="2" charset="-122"/>
              </a:rPr>
              <a:t>杨松</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刘佳欣</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基于</a:t>
            </a:r>
            <a:r>
              <a:rPr lang="en-US" sz="2000" b="0">
                <a:latin typeface="Times New Roman" panose="02020603050405020304" charset="0"/>
                <a:ea typeface="宋体" panose="02010600030101010101" pitchFamily="2" charset="-122"/>
              </a:rPr>
              <a:t>Python</a:t>
            </a:r>
            <a:r>
              <a:rPr lang="zh-CN" sz="2000" b="0">
                <a:ea typeface="宋体" panose="02010600030101010101" pitchFamily="2" charset="-122"/>
              </a:rPr>
              <a:t>多重解析的图像爬虫的设计与实现</a:t>
            </a:r>
            <a:r>
              <a:rPr lang="en-US" sz="2000" b="0">
                <a:latin typeface="Times New Roman" panose="02020603050405020304" charset="0"/>
                <a:ea typeface="宋体" panose="02010600030101010101" pitchFamily="2" charset="-122"/>
              </a:rPr>
              <a:t>[J].</a:t>
            </a:r>
            <a:r>
              <a:rPr lang="zh-CN" sz="2000" b="0">
                <a:ea typeface="宋体" panose="02010600030101010101" pitchFamily="2" charset="-122"/>
              </a:rPr>
              <a:t>工业控制计算机</a:t>
            </a:r>
            <a:r>
              <a:rPr lang="en-US" sz="2000" b="0">
                <a:latin typeface="Times New Roman" panose="02020603050405020304" charset="0"/>
                <a:ea typeface="宋体" panose="02010600030101010101" pitchFamily="2" charset="-122"/>
              </a:rPr>
              <a:t>,2021,34(02):99-101+104.</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3850" y="188595"/>
            <a:ext cx="6680200" cy="706755"/>
          </a:xfrm>
          <a:prstGeom prst="rect">
            <a:avLst/>
          </a:prstGeom>
          <a:noFill/>
        </p:spPr>
        <p:txBody>
          <a:bodyPr wrap="square" rtlCol="0">
            <a:spAutoFit/>
          </a:bodyPr>
          <a:lstStyle/>
          <a:p>
            <a:r>
              <a:rPr sz="4000" dirty="0"/>
              <a:t> 摘要</a:t>
            </a:r>
            <a:endParaRPr sz="4000" dirty="0"/>
          </a:p>
        </p:txBody>
      </p:sp>
      <p:sp>
        <p:nvSpPr>
          <p:cNvPr id="100" name="文本框 99"/>
          <p:cNvSpPr txBox="1"/>
          <p:nvPr/>
        </p:nvSpPr>
        <p:spPr>
          <a:xfrm>
            <a:off x="179705" y="1124585"/>
            <a:ext cx="8677910" cy="5015865"/>
          </a:xfrm>
          <a:prstGeom prst="rect">
            <a:avLst/>
          </a:prstGeom>
          <a:noFill/>
          <a:ln w="9525">
            <a:noFill/>
          </a:ln>
        </p:spPr>
        <p:txBody>
          <a:bodyPr wrap="square">
            <a:spAutoFit/>
          </a:bodyPr>
          <a:p>
            <a:pPr marL="0" indent="304800"/>
            <a:r>
              <a:rPr sz="2000"/>
              <a:t>伴随着科技水平的不断提高，人们的消费水平也逐日增加，当今大学校园,</a:t>
            </a:r>
            <a:endParaRPr sz="2000"/>
          </a:p>
          <a:p>
            <a:pPr marL="0" indent="304800"/>
            <a:r>
              <a:rPr sz="2000"/>
              <a:t>学生对跑腿服务的需求日益增多，繁忙的学业、使学生没有多于的时间去食堂，这就成就了小程序校园跑腿服务，小程序覆盖了用户的跑腿订单发布、订单信息查看、对跑腿员评价、以及活动申请与提交，用户可以以多种身份登录系统，同时完成发布和订单的查看，在小程序校园跑腿没有开发之前进行了深入调查，并设计开发一套小程序校园跑腿，该系统一方面方便用户日常生活、解决学习时间冲突等问题。另一方面为提供给</a:t>
            </a:r>
            <a:endParaRPr sz="2000"/>
          </a:p>
          <a:p>
            <a:pPr marL="0" indent="304800"/>
            <a:r>
              <a:rPr sz="2000"/>
              <a:t>在校大学生勤工俭学的途径。</a:t>
            </a:r>
            <a:endParaRPr sz="2000"/>
          </a:p>
          <a:p>
            <a:pPr marL="0" indent="304800"/>
            <a:r>
              <a:rPr sz="2000"/>
              <a:t>系统后台服务端使用php编写，使用mysql数据库，小程序端使用的是微信开发者、Uni-weixin框架，可以展示丰富绚丽的小程序界面，数据库方面使用的MySql的数据库，完全可以满足小程序校园跑腿使用，并且性能优秀。系统分析和设计采用面向对象的方法。论文对整个系统的分析、设计和实现做了详细的描述。</a:t>
            </a:r>
            <a:endParaRPr sz="2000"/>
          </a:p>
          <a:p>
            <a:pPr marL="0" indent="304800"/>
            <a:endParaRPr sz="2000"/>
          </a:p>
          <a:p>
            <a:pPr marL="0" indent="304800"/>
            <a:r>
              <a:rPr sz="2000"/>
              <a:t>关键词：小程序校园跑腿；微信小程序；Mysql数据库；校园跑腿；</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1600" y="1196340"/>
            <a:ext cx="8935085" cy="5692775"/>
          </a:xfrm>
          <a:prstGeom prst="rect">
            <a:avLst/>
          </a:prstGeom>
          <a:noFill/>
        </p:spPr>
        <p:txBody>
          <a:bodyPr wrap="square" rtlCol="0">
            <a:spAutoFit/>
          </a:bodyPr>
          <a:lstStyle/>
          <a:p>
            <a:r>
              <a:rPr lang="zh-CN" altLang="en-US" sz="2000" dirty="0">
                <a:latin typeface="宋体" panose="02010600030101010101" pitchFamily="2" charset="-122"/>
                <a:cs typeface="宋体" panose="02010600030101010101" pitchFamily="2" charset="-122"/>
                <a:sym typeface="+mn-ea"/>
              </a:rPr>
              <a:t>近年来城市与社会经济发展较快，人们的生活水平不断提高，消费观念发生很大变化，随着 微信小程序技术的发展，小程序已经渗透到人们日常生活的方方面面，悄悄地改变着人们的生活方式。在国内，利用小程序进行“跑腿订单”的交易渐渐变成一种常见的交易方式。 比如我们常见的美团、淘宝、帮忙跑腿等类似的小程序近几年的发展趋势就非常的好。这类校园跑腿小程序的发展的最大的优势在于信息传播快、时效性高。随着计算机和小程序技术的发展,小程序校园跑腿给传统的跑腿订单交易提供了生机。但是,消费观念、投资成本、技术人才、支付以及跑腿订单存在破损等因素阻碍了它的发展。所以解决这些问题是促进跑腿订单交易发展的首要任务。小程序校园跑腿还是存在着巨大的潜力的,大部分用户还是愿意去美团、淘宝、帮忙跑腿下单，物美价廉。随着社会经济不断发展，用户的消费水平也在不断提高，大部分人都会在美团、饿了么、帮忙跑腿或者实体店等购买很多的物品，如：衣服、鞋子、玩具、书籍、美食等等，但很多物品买了之后，有些用了一两次或者有些还没使用，就一直摆放在家里，不仅占用了家里的空间，还让物品没有得到合理的利用，这样还是比较浪费空间和金钱的。所以如果我们能够建立一个校园跑腿小程序，使得这些跑腿订单能够以较便宜的价格卖给所需的用户，这样无论是对不需要这些跑腿订单的用户，还是对需要这些物品的用户都是非常有利的。这就是微信小程序校园跑腿建立的意义</a:t>
            </a:r>
            <a:r>
              <a:rPr lang="zh-CN" altLang="en-US" sz="2400" dirty="0">
                <a:latin typeface="宋体" panose="02010600030101010101" pitchFamily="2" charset="-122"/>
                <a:cs typeface="宋体" panose="02010600030101010101" pitchFamily="2" charset="-122"/>
                <a:sym typeface="+mn-ea"/>
              </a:rPr>
              <a:t>。       </a:t>
            </a:r>
            <a:endParaRPr lang="zh-CN" altLang="en-US" sz="2400"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179705" y="0"/>
            <a:ext cx="8321675" cy="583565"/>
          </a:xfrm>
          <a:prstGeom prst="rect">
            <a:avLst/>
          </a:prstGeom>
          <a:noFill/>
        </p:spPr>
        <p:txBody>
          <a:bodyPr wrap="square" rtlCol="0">
            <a:spAutoFit/>
          </a:bodyPr>
          <a:p>
            <a:r>
              <a:rPr sz="3200" dirty="0">
                <a:cs typeface="宋体" panose="02010600030101010101" pitchFamily="2" charset="-122"/>
                <a:sym typeface="+mn-ea"/>
              </a:rPr>
              <a:t>本课题研究背景</a:t>
            </a:r>
            <a:endParaRPr sz="3200" dirty="0">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6520" y="1124585"/>
            <a:ext cx="9047480" cy="378460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信息化时代的到来，人们已经习惯小程序来做一些事情，而当今社会向信息社会迈进，信息自动化的作用也在不断增长。 使人们把复杂的事物精简化，提高人们的工作效率。</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cs typeface="宋体" panose="02010600030101010101" pitchFamily="2" charset="-122"/>
              </a:rPr>
              <a:t>该小程序校园跑腿采用B / S架构、php技术，B/S结构，采用MYSQL数据库开发, 实现了用户进行跑腿订单发布，跑腿员实现跑腿订单查看接单、审核用户订单，管理员进行校园跑腿关信息的管理，能够提小程序校园跑腿效率。</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cs typeface="宋体" panose="02010600030101010101" pitchFamily="2" charset="-122"/>
              </a:rPr>
              <a:t>目的：通过这次设计熟练的掌握小程序、 php技术以及MYSQL数据库，对基于B / S架构的小程序校园跑腿系统的开发有一个基本的了解，经过这次的设计，熟练掌握了数据库的编程方法。</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cs typeface="宋体" panose="02010600030101010101" pitchFamily="2" charset="-122"/>
              </a:rPr>
              <a:t>意义：具有现代的微信小程序信息技术的小程序校园跑腿的建设，对于小程序校园跑腿的发展具有非常重要的意义，满足了小程序校园跑腿的需求，并且促进校园跑腿发展。</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2" name="文本框 1"/>
          <p:cNvSpPr txBox="1"/>
          <p:nvPr/>
        </p:nvSpPr>
        <p:spPr>
          <a:xfrm>
            <a:off x="-108585" y="188595"/>
            <a:ext cx="6725920" cy="521970"/>
          </a:xfrm>
          <a:prstGeom prst="rect">
            <a:avLst/>
          </a:prstGeom>
          <a:noFill/>
          <a:ln w="9525">
            <a:noFill/>
          </a:ln>
        </p:spPr>
        <p:txBody>
          <a:bodyPr wrap="square">
            <a:spAutoFit/>
          </a:bodyPr>
          <a:p>
            <a:pPr marL="0" indent="0"/>
            <a:r>
              <a:rPr lang="zh-CN" sz="2800" b="1">
                <a:ea typeface="宋体" panose="02010600030101010101" pitchFamily="2" charset="-122"/>
              </a:rPr>
              <a:t>本课题研究的目的和意义</a:t>
            </a:r>
            <a:endParaRPr lang="zh-CN" sz="2800" b="1">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1550" y="260350"/>
            <a:ext cx="6172835" cy="521970"/>
          </a:xfrm>
          <a:prstGeom prst="rect">
            <a:avLst/>
          </a:prstGeom>
          <a:noFill/>
        </p:spPr>
        <p:txBody>
          <a:bodyPr wrap="square" rtlCol="0">
            <a:spAutoFit/>
          </a:bodyPr>
          <a:lstStyle/>
          <a:p>
            <a:r>
              <a:rPr sz="2800" dirty="0">
                <a:latin typeface="黑体" panose="02010609060101010101" charset="-122"/>
                <a:ea typeface="黑体" panose="02010609060101010101" charset="-122"/>
                <a:cs typeface="黑体" panose="02010609060101010101" charset="-122"/>
              </a:rPr>
              <a:t>微信小程序技术</a:t>
            </a:r>
            <a:endParaRPr sz="28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6830" y="1124585"/>
            <a:ext cx="9230360" cy="3476625"/>
          </a:xfrm>
          <a:prstGeom prst="rect">
            <a:avLst/>
          </a:prstGeom>
          <a:noFill/>
          <a:ln w="9525">
            <a:noFill/>
          </a:ln>
        </p:spPr>
        <p:txBody>
          <a:bodyPr wrap="square">
            <a:spAutoFit/>
          </a:bodyPr>
          <a:p>
            <a:pPr marL="0" indent="0"/>
            <a:r>
              <a:rPr sz="2000" b="0">
                <a:ea typeface="宋体" panose="02010600030101010101" pitchFamily="2" charset="-122"/>
              </a:rPr>
              <a:t>整个小程序框架系统分为两部分：逻辑层和视图层。小程序开发框架的目标是通过尽可能简单、高效的方式让开发者可以在微信中开发具有原生小程序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sz="2000" b="0">
              <a:ea typeface="宋体" panose="02010600030101010101" pitchFamily="2" charset="-122"/>
            </a:endParaRPr>
          </a:p>
          <a:p>
            <a:pPr marL="0" indent="0"/>
            <a:r>
              <a:rPr sz="2000" b="0">
                <a:ea typeface="宋体" panose="02010600030101010101" pitchFamily="2" charset="-122"/>
              </a:rPr>
              <a:t>微信开发者工具现在已经被小程序开发团队开发运行，目前微信开发者工具任然在不断的完善中，在开发小程序时经常要不断的更新。可以使用微信扫码登录开发者工具，开发者工具将使用这个微信帐号的信息进行小程序的开发和调试。</a:t>
            </a:r>
            <a:endParaRPr sz="20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PHP语言简介</a:t>
            </a:r>
            <a:endParaRPr sz="2400" b="1" dirty="0"/>
          </a:p>
        </p:txBody>
      </p:sp>
      <p:sp>
        <p:nvSpPr>
          <p:cNvPr id="100" name="文本框 99"/>
          <p:cNvSpPr txBox="1"/>
          <p:nvPr/>
        </p:nvSpPr>
        <p:spPr>
          <a:xfrm>
            <a:off x="142240" y="936625"/>
            <a:ext cx="8876030" cy="6185535"/>
          </a:xfrm>
          <a:prstGeom prst="rect">
            <a:avLst/>
          </a:prstGeom>
          <a:noFill/>
          <a:ln w="9525">
            <a:noFill/>
          </a:ln>
        </p:spPr>
        <p:txBody>
          <a:bodyPr wrap="square">
            <a:spAutoFit/>
          </a:bodyPr>
          <a:p>
            <a:pPr marL="0" indent="304800"/>
            <a:r>
              <a:rPr b="0"/>
              <a:t>PHP，是英文超级文本预处理语言Hypertext Preprocessor的缩写。PHP 是一种 HTML 内嵌式的语言，是一种在服务器端执行的嵌入HTML文档的脚本语言，语言的风格有类似于C语言，被广泛的运用。PHP 独特的语法混合了 C、php、Perl 以及 PHP 自创新的语法。 它可以比 CGI或者Perl更快速的执行动态网页。用PHP做出的动态页面与其他的编程语言相比，PHP是将程序嵌入到HTML文档中去执行，执行效率比完全生成HTML标记的CGI要高许多；PHP还可以执行编译后代码，编译可以达到加密和优化代码运行，使代码运行更快。PHP具有非常强大的功能，所有的CGI的功能PHP都能实现，而且支持几乎所有流行的数据库以及操作系统。最重要的是PHP可以用C、C++进行程序的扩展！</a:t>
            </a:r>
            <a:endParaRPr b="0"/>
          </a:p>
          <a:p>
            <a:pPr marL="0" indent="304800"/>
            <a:r>
              <a:rPr b="0"/>
              <a:t>PHP的特性包括： </a:t>
            </a:r>
            <a:endParaRPr b="0"/>
          </a:p>
          <a:p>
            <a:pPr marL="0" indent="304800"/>
            <a:r>
              <a:rPr b="0"/>
              <a:t>1、开放的源代码：所有的PHP源代码事实上都可以得到。</a:t>
            </a:r>
            <a:endParaRPr b="0"/>
          </a:p>
          <a:p>
            <a:pPr marL="0" indent="304800"/>
            <a:r>
              <a:rPr b="0"/>
              <a:t>2、PHP是免费的：和其它技术相比，PHP本身免费。</a:t>
            </a:r>
            <a:endParaRPr b="0"/>
          </a:p>
          <a:p>
            <a:pPr marL="0" indent="304800"/>
            <a:r>
              <a:rPr b="0"/>
              <a:t>3、PHP的快捷性：程序开发快，运行快，技术本身学习快。嵌入于HTML：因为PHP可以被入于HTML语言，它相对于其他语言，编辑简单，实用性强，更适合初学者。 </a:t>
            </a:r>
            <a:endParaRPr b="0"/>
          </a:p>
          <a:p>
            <a:pPr marL="0" indent="304800"/>
            <a:r>
              <a:rPr b="0"/>
              <a:t>4、跨平台性强：由于PHP是运行在服务器端的脚本,可以运行在UNIX、LINUX、WINDOWS下。</a:t>
            </a:r>
            <a:endParaRPr b="0"/>
          </a:p>
          <a:p>
            <a:pPr marL="0" indent="304800"/>
            <a:r>
              <a:rPr b="0"/>
              <a:t>5、效率高： PHP消耗相当少的系统资源。</a:t>
            </a:r>
            <a:endParaRPr b="0"/>
          </a:p>
          <a:p>
            <a:pPr marL="0" indent="304800"/>
            <a:r>
              <a:rPr b="0"/>
              <a:t>6、图像处理：用PHP动态创建图像。 </a:t>
            </a:r>
            <a:endParaRPr b="0"/>
          </a:p>
          <a:p>
            <a:pPr marL="0" indent="304800"/>
            <a:r>
              <a:rPr b="0"/>
              <a:t>7、面向对象：在php4,php5 中，面向对象方面都有了很大的改进，现在php完全可以用来开发大型商业程序。</a:t>
            </a:r>
            <a:endParaRPr b="0"/>
          </a:p>
          <a:p>
            <a:pPr marL="0" indent="304800"/>
            <a:r>
              <a:rPr b="0"/>
              <a:t>8、专业专注： PHP支持脚本语言为主，同为类C语言。</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895" y="188595"/>
            <a:ext cx="4632325" cy="521970"/>
          </a:xfrm>
          <a:prstGeom prst="rect">
            <a:avLst/>
          </a:prstGeom>
          <a:noFill/>
        </p:spPr>
        <p:txBody>
          <a:bodyPr wrap="square" rtlCol="0">
            <a:spAutoFit/>
          </a:bodyPr>
          <a:lstStyle/>
          <a:p>
            <a:r>
              <a:rPr sz="2800" dirty="0">
                <a:sym typeface="+mn-ea"/>
              </a:rPr>
              <a:t>可行性分析</a:t>
            </a:r>
            <a:endParaRPr sz="2800" dirty="0">
              <a:sym typeface="+mn-ea"/>
            </a:endParaRPr>
          </a:p>
        </p:txBody>
      </p:sp>
      <p:sp>
        <p:nvSpPr>
          <p:cNvPr id="100" name="文本框 99"/>
          <p:cNvSpPr txBox="1"/>
          <p:nvPr/>
        </p:nvSpPr>
        <p:spPr>
          <a:xfrm>
            <a:off x="107950" y="764540"/>
            <a:ext cx="8385810" cy="4523105"/>
          </a:xfrm>
          <a:prstGeom prst="rect">
            <a:avLst/>
          </a:prstGeom>
          <a:noFill/>
          <a:ln w="9525">
            <a:noFill/>
          </a:ln>
        </p:spPr>
        <p:txBody>
          <a:bodyPr wrap="square">
            <a:spAutoFit/>
          </a:bodyPr>
          <a:p>
            <a:pPr marL="0" indent="0"/>
            <a:r>
              <a:rPr lang="en-US" sz="1800" b="0"/>
              <a:t> </a:t>
            </a:r>
            <a:r>
              <a:rPr sz="1800" b="0"/>
              <a:t>随着时代的快速发展，网上跑腿订单交易已经进入人们的生活，尤其是对于现在的年轻人。微信小程序校园跑腿有很强的实际应用性，无论是对于用户还是对于其他人都是很有意义的。为了实现本系统的所有功能，必须使用合理而又性能优良的开发工具，这样才能保证数据的正常访问修改，以及以后系统的维护、变更和功能扩充。常用的小程序设计语言有很多，例如：ASP、JSP、微信小程序、PHP等。这次小程序设计使用的是程序开发语言微信小程序，它具有简单、易学和易维护的特点。大体说来，整个程序要分两个部分，一部分是我们所见到的用户界面，</a:t>
            </a:r>
            <a:endParaRPr sz="1800" b="0"/>
          </a:p>
          <a:p>
            <a:pPr marL="0" indent="0"/>
            <a:r>
              <a:rPr sz="1800" b="0"/>
              <a:t>它主要是由一系列的小程序DIV+CSS,JS组成的，所以要求它有友好的用户界面，可用来开发它的工具很多，，支持DHTML动态网页、Flash动画和插件），Fireworks（主要用于制作网页图像、标志、图像按钮和导航栏等），Flash（主要用于制作矢量动画，如广告、小程序片头动画和MTV等），考虑到实际应用性和与数据库的结合，最后选用了Dreamweaver。另一部分是数据库部分，数据库可采用的工具也比较多，我采用了Mysql数据库，系统所基于的开发操作系统采用Windows XP,程序可运行在其中相当于服务器端，若有多台计算机相连，只需将其配置成服务器，其他计算机当作客户端，即可完成B/S模式的操作。</a:t>
            </a:r>
            <a:endParaRPr sz="18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195830" y="332423"/>
            <a:ext cx="5080000" cy="521970"/>
          </a:xfrm>
          <a:prstGeom prst="rect">
            <a:avLst/>
          </a:prstGeom>
          <a:noFill/>
          <a:ln w="9525">
            <a:noFill/>
          </a:ln>
        </p:spPr>
        <p:txBody>
          <a:bodyPr>
            <a:spAutoFit/>
          </a:bodyPr>
          <a:p>
            <a:pPr marL="0" indent="0" algn="ctr"/>
            <a:r>
              <a:rPr lang="zh-CN" sz="2800" b="1">
                <a:ea typeface="宋体" panose="02010600030101010101" pitchFamily="2" charset="-122"/>
              </a:rPr>
              <a:t>需求分析</a:t>
            </a:r>
            <a:endParaRPr lang="zh-CN" sz="2800" b="1">
              <a:ea typeface="宋体" panose="02010600030101010101" pitchFamily="2" charset="-122"/>
            </a:endParaRPr>
          </a:p>
        </p:txBody>
      </p:sp>
      <p:sp>
        <p:nvSpPr>
          <p:cNvPr id="2" name="文本框 1"/>
          <p:cNvSpPr txBox="1"/>
          <p:nvPr/>
        </p:nvSpPr>
        <p:spPr>
          <a:xfrm>
            <a:off x="35560" y="980440"/>
            <a:ext cx="8376920" cy="5015865"/>
          </a:xfrm>
          <a:prstGeom prst="rect">
            <a:avLst/>
          </a:prstGeom>
          <a:noFill/>
          <a:ln w="9525">
            <a:noFill/>
          </a:ln>
        </p:spPr>
        <p:txBody>
          <a:bodyPr wrap="square">
            <a:spAutoFit/>
          </a:bodyPr>
          <a:p>
            <a:pPr marL="0" indent="304800"/>
            <a:r>
              <a:rPr lang="zh-CN" sz="2000" b="0">
                <a:ea typeface="宋体" panose="02010600030101010101" pitchFamily="2" charset="-122"/>
              </a:rPr>
              <a:t>用户的需求具体体现在各种跑腿订单相关信息的提供、保存、更新和查询，这就要求数据库结构能充分满足各种信息的输入和输出。收集基本数据，数据结构及数据处理的流程，组成一份详尽的数据字典。通过对本系统的功能和结构分析，可以总结出系统的需求，如下：</a:t>
            </a:r>
            <a:r>
              <a:rPr lang="en-US" sz="2000" b="0">
                <a:latin typeface="Calibri" panose="020F0502020204030204" pitchFamily="34" charset="0"/>
              </a:rPr>
              <a:t>l	</a:t>
            </a:r>
            <a:r>
              <a:rPr lang="zh-CN" sz="2000" b="0">
                <a:ea typeface="宋体" panose="02010600030101010101" pitchFamily="2" charset="-122"/>
              </a:rPr>
              <a:t>（</a:t>
            </a:r>
            <a:r>
              <a:rPr lang="en-US" sz="2000" b="0">
                <a:latin typeface="Calibri" panose="020F0502020204030204" pitchFamily="34" charset="0"/>
              </a:rPr>
              <a:t>1</a:t>
            </a:r>
            <a:r>
              <a:rPr lang="zh-CN" sz="2000" b="0">
                <a:ea typeface="宋体" panose="02010600030101010101" pitchFamily="2" charset="-122"/>
              </a:rPr>
              <a:t>）使用系统的用户分为管理员，用户、跑腿员。</a:t>
            </a:r>
            <a:r>
              <a:rPr lang="en-US" sz="2000" b="0">
                <a:latin typeface="Calibri" panose="020F0502020204030204" pitchFamily="34" charset="0"/>
              </a:rPr>
              <a:t>l	</a:t>
            </a:r>
            <a:r>
              <a:rPr lang="zh-CN" sz="2000" b="0">
                <a:ea typeface="宋体" panose="02010600030101010101" pitchFamily="2" charset="-122"/>
              </a:rPr>
              <a:t>（</a:t>
            </a:r>
            <a:r>
              <a:rPr lang="en-US" sz="2000" b="0">
                <a:latin typeface="Calibri" panose="020F0502020204030204" pitchFamily="34" charset="0"/>
              </a:rPr>
              <a:t>2</a:t>
            </a:r>
            <a:r>
              <a:rPr lang="zh-CN" sz="2000" b="0">
                <a:ea typeface="宋体" panose="02010600030101010101" pitchFamily="2" charset="-122"/>
              </a:rPr>
              <a:t>）不同的用户类型对应不同的页面访问权限。</a:t>
            </a:r>
            <a:r>
              <a:rPr lang="en-US" sz="2000" b="0">
                <a:latin typeface="Calibri" panose="020F0502020204030204" pitchFamily="34" charset="0"/>
              </a:rPr>
              <a:t>l	</a:t>
            </a:r>
            <a:r>
              <a:rPr lang="zh-CN" sz="2000" b="0">
                <a:ea typeface="宋体" panose="02010600030101010101" pitchFamily="2" charset="-122"/>
              </a:rPr>
              <a:t>（</a:t>
            </a:r>
            <a:r>
              <a:rPr lang="en-US" sz="2000" b="0">
                <a:latin typeface="Calibri" panose="020F0502020204030204" pitchFamily="34" charset="0"/>
              </a:rPr>
              <a:t>3</a:t>
            </a:r>
            <a:r>
              <a:rPr lang="zh-CN" sz="2000" b="0">
                <a:ea typeface="宋体" panose="02010600030101010101" pitchFamily="2" charset="-122"/>
              </a:rPr>
              <a:t>）小程序用户有两种角色，即跑腿员和用户，服务端即管理员。</a:t>
            </a:r>
            <a:r>
              <a:rPr lang="en-US" sz="2000" b="0">
                <a:latin typeface="宋体" panose="02010600030101010101" pitchFamily="2" charset="-122"/>
              </a:rPr>
              <a:t>    </a:t>
            </a:r>
            <a:r>
              <a:rPr lang="zh-CN" sz="2000" b="0">
                <a:ea typeface="宋体" panose="02010600030101010101" pitchFamily="2" charset="-122"/>
              </a:rPr>
              <a:t>（</a:t>
            </a:r>
            <a:r>
              <a:rPr lang="en-US" sz="2000" b="0">
                <a:latin typeface="Calibri" panose="020F0502020204030204" pitchFamily="34" charset="0"/>
              </a:rPr>
              <a:t>4</a:t>
            </a:r>
            <a:r>
              <a:rPr lang="zh-CN" sz="2000" b="0">
                <a:ea typeface="宋体" panose="02010600030101010101" pitchFamily="2" charset="-122"/>
              </a:rPr>
              <a:t>）用户可以查看自己的信息，发布跑腿订单，修改自己的跑腿订单。（</a:t>
            </a:r>
            <a:r>
              <a:rPr lang="en-US" sz="2000" b="0">
                <a:latin typeface="Calibri" panose="020F0502020204030204" pitchFamily="34" charset="0"/>
              </a:rPr>
              <a:t>5</a:t>
            </a:r>
            <a:r>
              <a:rPr lang="zh-CN" sz="2000" b="0">
                <a:ea typeface="宋体" panose="02010600030101010101" pitchFamily="2" charset="-122"/>
              </a:rPr>
              <a:t>）用户实现在线申请活动报名。（</a:t>
            </a:r>
            <a:r>
              <a:rPr lang="en-US" sz="2000" b="0">
                <a:latin typeface="Calibri" panose="020F0502020204030204" pitchFamily="34" charset="0"/>
              </a:rPr>
              <a:t>6</a:t>
            </a:r>
            <a:r>
              <a:rPr lang="zh-CN" sz="2000" b="0">
                <a:ea typeface="宋体" panose="02010600030101010101" pitchFamily="2" charset="-122"/>
              </a:rPr>
              <a:t>）实现用户对跑腿订单费用进行支付，以及对跑腿员进行评分。（</a:t>
            </a:r>
            <a:r>
              <a:rPr lang="en-US" sz="2000" b="0">
                <a:latin typeface="Calibri" panose="020F0502020204030204" pitchFamily="34" charset="0"/>
              </a:rPr>
              <a:t>7</a:t>
            </a:r>
            <a:r>
              <a:rPr lang="zh-CN" sz="2000" b="0">
                <a:ea typeface="宋体" panose="02010600030101010101" pitchFamily="2" charset="-122"/>
              </a:rPr>
              <a:t>）用户通过意见角可进行帖子发布，以及对他人帖子进行评论等操作。（</a:t>
            </a:r>
            <a:r>
              <a:rPr lang="en-US" sz="2000" b="0">
                <a:latin typeface="Calibri" panose="020F0502020204030204" pitchFamily="34" charset="0"/>
              </a:rPr>
              <a:t>8</a:t>
            </a:r>
            <a:r>
              <a:rPr lang="zh-CN" sz="2000" b="0">
                <a:ea typeface="宋体" panose="02010600030101010101" pitchFamily="2" charset="-122"/>
              </a:rPr>
              <a:t>）跑腿员可以实现通过跑腿订单查看审核接单，查看订单支付费用。（</a:t>
            </a:r>
            <a:r>
              <a:rPr lang="en-US" sz="2000" b="0">
                <a:latin typeface="Calibri" panose="020F0502020204030204" pitchFamily="34" charset="0"/>
              </a:rPr>
              <a:t>9</a:t>
            </a:r>
            <a:r>
              <a:rPr lang="zh-CN" sz="2000" b="0">
                <a:ea typeface="宋体" panose="02010600030101010101" pitchFamily="2" charset="-122"/>
              </a:rPr>
              <a:t>）跑腿员通过活动页面可点击参与活动，后台管理员审核。（</a:t>
            </a:r>
            <a:r>
              <a:rPr lang="en-US" sz="2000" b="0">
                <a:latin typeface="Calibri" panose="020F0502020204030204" pitchFamily="34" charset="0"/>
              </a:rPr>
              <a:t>10</a:t>
            </a:r>
            <a:r>
              <a:rPr lang="zh-CN" sz="2000" b="0">
                <a:ea typeface="宋体" panose="02010600030101010101" pitchFamily="2" charset="-122"/>
              </a:rPr>
              <a:t>）后台服务端管理员实现对整个小程序校园跑腿系统的维护。</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979930" y="-317"/>
            <a:ext cx="5080000" cy="460375"/>
          </a:xfrm>
          <a:prstGeom prst="rect">
            <a:avLst/>
          </a:prstGeom>
          <a:noFill/>
          <a:ln w="9525">
            <a:noFill/>
          </a:ln>
        </p:spPr>
        <p:txBody>
          <a:bodyPr>
            <a:spAutoFit/>
          </a:bodyPr>
          <a:p>
            <a:pPr marL="0" indent="0" algn="ctr"/>
            <a:r>
              <a:rPr sz="2400" b="1"/>
              <a:t>系统的调试和测试</a:t>
            </a:r>
            <a:endParaRPr sz="2400" b="1"/>
          </a:p>
        </p:txBody>
      </p:sp>
      <p:sp>
        <p:nvSpPr>
          <p:cNvPr id="2" name="文本框 1"/>
          <p:cNvSpPr txBox="1"/>
          <p:nvPr/>
        </p:nvSpPr>
        <p:spPr>
          <a:xfrm>
            <a:off x="194945" y="648970"/>
            <a:ext cx="8754745" cy="3169285"/>
          </a:xfrm>
          <a:prstGeom prst="rect">
            <a:avLst/>
          </a:prstGeom>
          <a:noFill/>
          <a:ln w="9525">
            <a:noFill/>
          </a:ln>
        </p:spPr>
        <p:txBody>
          <a:bodyPr wrap="square">
            <a:spAutoFit/>
          </a:bodyPr>
          <a:p>
            <a:pPr marL="0" indent="0"/>
            <a:r>
              <a:rPr sz="2000" b="0">
                <a:latin typeface="宋体" panose="02010600030101010101" pitchFamily="2" charset="-122"/>
                <a:ea typeface="宋体" panose="02010600030101010101" pitchFamily="2" charset="-122"/>
                <a:cs typeface="宋体" panose="02010600030101010101" pitchFamily="2" charset="-122"/>
              </a:rPr>
              <a:t>调试其实也是一个相当重要的过程，对于编程完成的功能，并不一定很完善，很多时候不像程序员想象中那么顺利，有很多漏洞都是在调试过程中发现的。测试前，我们首先要清空数据库中的所有数据，然后输入少量的数据进行测试。测试过程中有些功能并不是像构思好的那样顺序执行，并且有时系统会很不稳定，所以测试帮助我们发现错误并对程序做一些修改和完善。</a:t>
            </a:r>
            <a:endParaRPr sz="2000" b="0">
              <a:latin typeface="宋体" panose="02010600030101010101" pitchFamily="2" charset="-122"/>
              <a:ea typeface="宋体" panose="02010600030101010101" pitchFamily="2" charset="-122"/>
              <a:cs typeface="宋体" panose="02010600030101010101" pitchFamily="2" charset="-122"/>
            </a:endParaRPr>
          </a:p>
          <a:p>
            <a:pPr marL="0" indent="0"/>
            <a:r>
              <a:rPr sz="2000" b="0">
                <a:latin typeface="宋体" panose="02010600030101010101" pitchFamily="2" charset="-122"/>
                <a:ea typeface="宋体" panose="02010600030101010101" pitchFamily="2" charset="-122"/>
                <a:cs typeface="宋体" panose="02010600030101010101" pitchFamily="2" charset="-122"/>
              </a:rPr>
              <a:t>本系统的测试应从用户注册测试开始，然后再进行用户登录测试，对系统的各个模块的功能进行测试，查看是否与需求说明上要求的功能一致。有时候少写一条语句、session未执行或者数据库的某些字段名字改掉了而造成引用不成功这样的小错误是常有的，有时删掉了一些方法但是忘记在前台页面上删除会引发一些错误或者Mysql语句不正确之类的错误都也是比较常见的。</a:t>
            </a:r>
            <a:endParaRPr sz="20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4839</Words>
  <Application>WPS 演示</Application>
  <PresentationFormat>全屏显示(4:3)</PresentationFormat>
  <Paragraphs>124</Paragraphs>
  <Slides>12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宋体</vt:lpstr>
      <vt:lpstr>Wingdings</vt:lpstr>
      <vt:lpstr>Century Gothic</vt:lpstr>
      <vt:lpstr>Calibri</vt:lpstr>
      <vt:lpstr>Garamond</vt:lpstr>
      <vt:lpstr>PMingLiU-ExtB</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真诚勇恒</cp:lastModifiedBy>
  <cp:revision>373</cp:revision>
  <dcterms:created xsi:type="dcterms:W3CDTF">2013-10-30T09:04:00Z</dcterms:created>
  <dcterms:modified xsi:type="dcterms:W3CDTF">2022-01-23T03:51:40Z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CB693F5F2A27401CA650C3E03D55BAB8</vt:lpwstr>
  </property>
</Properties>
</file>