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  <p:sldMasterId id="2147483672" r:id="rId4"/>
    <p:sldMasterId id="2147483684" r:id="rId5"/>
  </p:sldMasterIdLst>
  <p:sldIdLst>
    <p:sldId id="256" r:id="rId6"/>
    <p:sldId id="257" r:id="rId7"/>
    <p:sldId id="258" r:id="rId8"/>
    <p:sldId id="308" r:id="rId9"/>
    <p:sldId id="259" r:id="rId10"/>
    <p:sldId id="276" r:id="rId11"/>
    <p:sldId id="278" r:id="rId12"/>
    <p:sldId id="279" r:id="rId13"/>
    <p:sldId id="298" r:id="rId14"/>
    <p:sldId id="299" r:id="rId15"/>
    <p:sldId id="280" r:id="rId16"/>
    <p:sldId id="300" r:id="rId17"/>
    <p:sldId id="301" r:id="rId18"/>
    <p:sldId id="305" r:id="rId19"/>
    <p:sldId id="287" r:id="rId20"/>
    <p:sldId id="289" r:id="rId21"/>
  </p:sldIdLst>
  <p:sldSz cx="9144000" cy="6858000" type="screen4x3"/>
  <p:notesSz cx="6858000" cy="9144000"/>
  <p:embeddedFontLst>
    <p:embeddedFont>
      <p:font typeface="隶书" panose="02010509060101010101" pitchFamily="49" charset="-122"/>
      <p:regular r:id="rId25"/>
    </p:embeddedFont>
  </p:embeddedFontLst>
  <p:defaultTextStyle>
    <a:defPPr>
      <a:defRPr lang="ko-KR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316"/>
    <p:restoredTop sz="90928"/>
  </p:normalViewPr>
  <p:slideViewPr>
    <p:cSldViewPr showGuides="1">
      <p:cViewPr varScale="1">
        <p:scale>
          <a:sx n="70" d="100"/>
          <a:sy n="70" d="100"/>
        </p:scale>
        <p:origin x="-11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bl14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Picture 3" descr="nbl14_1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913" y="762000"/>
            <a:ext cx="1862137" cy="170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94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406525" y="2438400"/>
            <a:ext cx="6400800" cy="1143000"/>
          </a:xfrm>
        </p:spPr>
        <p:txBody>
          <a:bodyPr/>
          <a:lstStyle>
            <a:lvl1pPr algn="ctr">
              <a:defRPr sz="4800">
                <a:solidFill>
                  <a:srgbClr val="000066"/>
                </a:solidFill>
              </a:defRPr>
            </a:lvl1pPr>
          </a:lstStyle>
          <a:p>
            <a:pPr fontAlgn="base"/>
            <a:r>
              <a:rPr lang="ko-KR" altLang="en-US" strike="noStrike" noProof="1"/>
              <a:t>마스터 제목 스타일 편집</a:t>
            </a:r>
            <a:endParaRPr lang="ko-KR" altLang="en-US" strike="noStrike" noProof="1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406525" y="35814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2489A8"/>
                </a:solidFill>
              </a:defRPr>
            </a:lvl1pPr>
          </a:lstStyle>
          <a:p>
            <a:pPr fontAlgn="base"/>
            <a:r>
              <a:rPr lang="ko-KR" altLang="en-US" strike="noStrike" noProof="1"/>
              <a:t>마스터 부제목 스타일 편집</a:t>
            </a:r>
            <a:endParaRPr lang="ko-KR" altLang="en-US" strike="noStrike" noProof="1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2088" y="6248400"/>
            <a:ext cx="18986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>
              <a:latin typeface="-봄IIM" pitchFamily="18" charset="-127"/>
              <a:ea typeface="-봄II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9388" y="0"/>
            <a:ext cx="1946275" cy="5867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91188" cy="5867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nbl14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Picture 3" descr="nbl14_1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913" y="762000"/>
            <a:ext cx="1862137" cy="170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94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406525" y="2438400"/>
            <a:ext cx="6400800" cy="1143000"/>
          </a:xfrm>
        </p:spPr>
        <p:txBody>
          <a:bodyPr/>
          <a:lstStyle>
            <a:lvl1pPr algn="ctr">
              <a:defRPr sz="4800">
                <a:solidFill>
                  <a:srgbClr val="000066"/>
                </a:solidFill>
              </a:defRPr>
            </a:lvl1pPr>
          </a:lstStyle>
          <a:p>
            <a:pPr fontAlgn="base"/>
            <a:r>
              <a:rPr lang="ko-KR" altLang="en-US" strike="noStrike" noProof="1"/>
              <a:t>마스터 제목 스타일 편집</a:t>
            </a:r>
            <a:endParaRPr lang="ko-KR" altLang="en-US" strike="noStrike" noProof="1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406525" y="35814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2489A8"/>
                </a:solidFill>
              </a:defRPr>
            </a:lvl1pPr>
          </a:lstStyle>
          <a:p>
            <a:pPr fontAlgn="base"/>
            <a:r>
              <a:rPr lang="ko-KR" altLang="en-US" strike="noStrike" noProof="1"/>
              <a:t>마스터 부제목 스타일 편집</a:t>
            </a:r>
            <a:endParaRPr lang="ko-KR" altLang="en-US" strike="noStrike" noProof="1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2088" y="6248400"/>
            <a:ext cx="18986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>
              <a:latin typeface="-봄IIM" pitchFamily="18" charset="-127"/>
              <a:ea typeface="-봄IIM" pitchFamily="18" charset="-127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9388" y="0"/>
            <a:ext cx="1946275" cy="5867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91188" cy="5867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bl14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Picture 3" descr="nbl14_1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913" y="762000"/>
            <a:ext cx="1862137" cy="170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94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406525" y="2438400"/>
            <a:ext cx="6400800" cy="1143000"/>
          </a:xfrm>
        </p:spPr>
        <p:txBody>
          <a:bodyPr/>
          <a:lstStyle>
            <a:lvl1pPr algn="ctr">
              <a:defRPr sz="4800">
                <a:solidFill>
                  <a:srgbClr val="000066"/>
                </a:solidFill>
              </a:defRPr>
            </a:lvl1pPr>
          </a:lstStyle>
          <a:p>
            <a:pPr fontAlgn="base"/>
            <a:r>
              <a:rPr lang="ko-KR" altLang="en-US" strike="noStrike" noProof="1"/>
              <a:t>마스터 제목 스타일 편집</a:t>
            </a:r>
            <a:endParaRPr lang="ko-KR" altLang="en-US" strike="noStrike" noProof="1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406525" y="35814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2489A8"/>
                </a:solidFill>
              </a:defRPr>
            </a:lvl1pPr>
          </a:lstStyle>
          <a:p>
            <a:pPr fontAlgn="base"/>
            <a:r>
              <a:rPr lang="ko-KR" altLang="en-US" strike="noStrike" noProof="1"/>
              <a:t>마스터 부제목 스타일 편집</a:t>
            </a:r>
            <a:endParaRPr lang="ko-KR" altLang="en-US" strike="noStrike" noProof="1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2088" y="6248400"/>
            <a:ext cx="18986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>
              <a:latin typeface="-봄IIM" pitchFamily="18" charset="-127"/>
              <a:ea typeface="-봄IIM" pitchFamily="18" charset="-127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9388" y="0"/>
            <a:ext cx="1946275" cy="5867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91188" cy="5867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bl14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Picture 3" descr="nbl14_1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913" y="762000"/>
            <a:ext cx="1862137" cy="170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94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406525" y="2438400"/>
            <a:ext cx="6400800" cy="1143000"/>
          </a:xfrm>
        </p:spPr>
        <p:txBody>
          <a:bodyPr/>
          <a:lstStyle>
            <a:lvl1pPr algn="ctr">
              <a:defRPr sz="4800">
                <a:solidFill>
                  <a:srgbClr val="000066"/>
                </a:solidFill>
              </a:defRPr>
            </a:lvl1pPr>
          </a:lstStyle>
          <a:p>
            <a:pPr fontAlgn="base"/>
            <a:r>
              <a:rPr lang="ko-KR" altLang="en-US" strike="noStrike" noProof="1"/>
              <a:t>마스터 제목 스타일 편집</a:t>
            </a:r>
            <a:endParaRPr lang="ko-KR" altLang="en-US" strike="noStrike" noProof="1"/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406525" y="35814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2489A8"/>
                </a:solidFill>
              </a:defRPr>
            </a:lvl1pPr>
          </a:lstStyle>
          <a:p>
            <a:pPr fontAlgn="base"/>
            <a:r>
              <a:rPr lang="ko-KR" altLang="en-US" strike="noStrike" noProof="1"/>
              <a:t>마스터 부제목 스타일 편집</a:t>
            </a:r>
            <a:endParaRPr lang="ko-KR" altLang="en-US" strike="noStrike" noProof="1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3263" y="6248400"/>
            <a:ext cx="18986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5475" y="6248400"/>
            <a:ext cx="28130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42088" y="6248400"/>
            <a:ext cx="18986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>
              <a:latin typeface="-봄IIM" pitchFamily="18" charset="-127"/>
              <a:ea typeface="-봄IIM" pitchFamily="18" charset="-127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9388" y="0"/>
            <a:ext cx="1946275" cy="5867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91188" cy="5867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nbl14_1_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3" descr="nbl14_1_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77175" y="457200"/>
            <a:ext cx="1055688" cy="1038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703263" y="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1029" name="Rectangle 5"/>
          <p:cNvSpPr>
            <a:spLocks noGrp="1"/>
          </p:cNvSpPr>
          <p:nvPr>
            <p:ph type="body"/>
          </p:nvPr>
        </p:nvSpPr>
        <p:spPr>
          <a:xfrm>
            <a:off x="685800" y="1066800"/>
            <a:ext cx="7772400" cy="480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7225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8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5625" y="6019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8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4625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-봄IIM" pitchFamily="18" charset="-127"/>
                <a:ea typeface="-봄IIM" pitchFamily="18" charset="-127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2" descr="nbl14_1_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3" descr="nbl14_1_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77175" y="457200"/>
            <a:ext cx="1055688" cy="1038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Rectangle 4"/>
          <p:cNvSpPr>
            <a:spLocks noGrp="1"/>
          </p:cNvSpPr>
          <p:nvPr>
            <p:ph type="title"/>
          </p:nvPr>
        </p:nvSpPr>
        <p:spPr>
          <a:xfrm>
            <a:off x="703263" y="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2053" name="Rectangle 5"/>
          <p:cNvSpPr>
            <a:spLocks noGrp="1"/>
          </p:cNvSpPr>
          <p:nvPr>
            <p:ph type="body"/>
          </p:nvPr>
        </p:nvSpPr>
        <p:spPr>
          <a:xfrm>
            <a:off x="685800" y="1066800"/>
            <a:ext cx="7772400" cy="480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7225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8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5625" y="6019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8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4625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-봄IIM" pitchFamily="18" charset="-127"/>
                <a:ea typeface="-봄IIM" pitchFamily="18" charset="-127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Picture 2" descr="nbl14_1_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Picture 3" descr="nbl14_1_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77175" y="457200"/>
            <a:ext cx="1055688" cy="1038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Rectangle 4"/>
          <p:cNvSpPr>
            <a:spLocks noGrp="1"/>
          </p:cNvSpPr>
          <p:nvPr>
            <p:ph type="title"/>
          </p:nvPr>
        </p:nvSpPr>
        <p:spPr>
          <a:xfrm>
            <a:off x="703263" y="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3077" name="Rectangle 5"/>
          <p:cNvSpPr>
            <a:spLocks noGrp="1"/>
          </p:cNvSpPr>
          <p:nvPr>
            <p:ph type="body"/>
          </p:nvPr>
        </p:nvSpPr>
        <p:spPr>
          <a:xfrm>
            <a:off x="685800" y="1066800"/>
            <a:ext cx="7772400" cy="480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7225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8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5625" y="6019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8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4625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-봄IIM" pitchFamily="18" charset="-127"/>
                <a:ea typeface="-봄IIM" pitchFamily="18" charset="-127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nbl14_1_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61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3" descr="nbl14_1_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77175" y="457200"/>
            <a:ext cx="1055688" cy="1038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703263" y="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1029" name="Rectangle 5"/>
          <p:cNvSpPr>
            <a:spLocks noGrp="1"/>
          </p:cNvSpPr>
          <p:nvPr>
            <p:ph type="body"/>
          </p:nvPr>
        </p:nvSpPr>
        <p:spPr>
          <a:xfrm>
            <a:off x="685800" y="1066800"/>
            <a:ext cx="7772400" cy="480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7225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8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5625" y="6019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8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4625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-봄IIM" pitchFamily="18" charset="-127"/>
                <a:ea typeface="-봄IIM" pitchFamily="18" charset="-127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ko-KR" strike="noStrike" noProof="1">
                <a:latin typeface="-봄IIM" pitchFamily="18" charset="-127"/>
                <a:ea typeface="-봄IIM" pitchFamily="18" charset="-127"/>
                <a:cs typeface="+mn-cs"/>
              </a:rPr>
            </a:fld>
            <a:endParaRPr lang="en-US" altLang="ko-KR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C9C9FF"/>
          </a:solidFill>
          <a:latin typeface="-봄IIB" pitchFamily="18" charset="-127"/>
          <a:ea typeface="-봄IIB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ctrTitle" hasCustomPrompt="1"/>
          </p:nvPr>
        </p:nvSpPr>
        <p:spPr>
          <a:xfrm>
            <a:off x="525463" y="103188"/>
            <a:ext cx="8208962" cy="792162"/>
          </a:xfrm>
          <a:ln/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kumimoji="1" lang="zh-CN" altLang="en-US" sz="3200" dirty="0">
                <a:solidFill>
                  <a:srgbClr val="C9C9FF"/>
                </a:solidFill>
                <a:latin typeface="+mj-lt"/>
                <a:ea typeface="+mj-ea"/>
                <a:cs typeface="+mj-cs"/>
              </a:rPr>
              <a:t> </a:t>
            </a:r>
            <a:endParaRPr kumimoji="1" lang="zh-CN" altLang="en-US" sz="3200" dirty="0">
              <a:solidFill>
                <a:srgbClr val="C9C9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70" name="Text Box 4"/>
          <p:cNvSpPr txBox="1"/>
          <p:nvPr/>
        </p:nvSpPr>
        <p:spPr>
          <a:xfrm>
            <a:off x="6084888" y="5929313"/>
            <a:ext cx="2493962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latin typeface="隶书" panose="02010509060101010101" pitchFamily="49" charset="-122"/>
                <a:ea typeface="隶书" panose="02010509060101010101" pitchFamily="49" charset="-122"/>
              </a:rPr>
              <a:t>202X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年</a:t>
            </a:r>
            <a:r>
              <a:rPr lang="en-US" altLang="zh-CN" sz="2800"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月</a:t>
            </a:r>
            <a:r>
              <a:rPr lang="en-US" altLang="zh-CN" sz="2800">
                <a:latin typeface="隶书" panose="02010509060101010101" pitchFamily="49" charset="-122"/>
                <a:ea typeface="隶书" panose="02010509060101010101" pitchFamily="49" charset="-122"/>
              </a:rPr>
              <a:t>XX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日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23" name="副标题 6"/>
          <p:cNvSpPr>
            <a:spLocks noGrp="1"/>
          </p:cNvSpPr>
          <p:nvPr>
            <p:ph type="subTitle" idx="1" hasCustomPrompt="1"/>
          </p:nvPr>
        </p:nvSpPr>
        <p:spPr>
          <a:xfrm>
            <a:off x="384175" y="3243263"/>
            <a:ext cx="8680450" cy="1562100"/>
          </a:xfrm>
        </p:spPr>
        <p:txBody>
          <a:bodyPr vert="horz" wrap="square" lIns="91440" tIns="45720" rIns="91440" bIns="45720" anchor="t" anchorCtr="0"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4000" b="0" i="0" u="none" strike="noStrike" kern="0" cap="none" spc="0" normalizeH="0" baseline="0" noProof="1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基于微信小程序的社区垃圾回收管理系统</a:t>
            </a:r>
            <a:endParaRPr kumimoji="1" lang="zh-CN" altLang="en-US" sz="4000" b="0" i="0" u="none" strike="noStrike" kern="0" cap="none" spc="0" normalizeH="0" baseline="0" noProof="1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废品回收</a:t>
            </a:r>
            <a:endParaRPr lang="zh-CN" altLang="en-US" dirty="0"/>
          </a:p>
        </p:txBody>
      </p:sp>
      <p:sp>
        <p:nvSpPr>
          <p:cNvPr id="15362" name="矩形 194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/>
            <a:endParaRPr lang="zh-CN" altLang="en-US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5363" name="文本框 1"/>
          <p:cNvSpPr txBox="1"/>
          <p:nvPr/>
        </p:nvSpPr>
        <p:spPr>
          <a:xfrm>
            <a:off x="538163" y="1144588"/>
            <a:ext cx="72993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2000" dirty="0">
                <a:latin typeface="-봄IIM" pitchFamily="18" charset="-127"/>
                <a:ea typeface="宋体" panose="02010600030101010101" pitchFamily="2" charset="-122"/>
                <a:sym typeface="-봄IIM" pitchFamily="18" charset="-127"/>
              </a:rPr>
              <a:t>此页面显示废品回收信息。废品回收页面见下图。管理员可以在此界面对废品回收进行修改，查询，删除等操作。</a:t>
            </a:r>
            <a:endParaRPr lang="zh-CN" altLang="en-US" sz="2000" dirty="0">
              <a:latin typeface="-봄IIM" pitchFamily="18" charset="-127"/>
              <a:ea typeface="宋体" panose="02010600030101010101" pitchFamily="2" charset="-122"/>
              <a:sym typeface="-봄IIM" pitchFamily="18" charset="-127"/>
            </a:endParaRPr>
          </a:p>
        </p:txBody>
      </p:sp>
      <p:pic>
        <p:nvPicPr>
          <p:cNvPr id="-2147482144" name="图片 -21474821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2420620"/>
            <a:ext cx="5760720" cy="3140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微信小程序首页</a:t>
            </a:r>
            <a:endParaRPr lang="en-US" altLang="zh-CN" dirty="0"/>
          </a:p>
        </p:txBody>
      </p:sp>
      <p:sp>
        <p:nvSpPr>
          <p:cNvPr id="16386" name="矩形 194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/>
            <a:endParaRPr lang="zh-CN" altLang="en-US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6387" name="文本框 1"/>
          <p:cNvSpPr txBox="1"/>
          <p:nvPr/>
        </p:nvSpPr>
        <p:spPr>
          <a:xfrm>
            <a:off x="538163" y="1144588"/>
            <a:ext cx="7299325" cy="1014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2000" dirty="0">
                <a:latin typeface="-봄IIM" pitchFamily="18" charset="-127"/>
                <a:ea typeface="宋体" panose="02010600030101010101" pitchFamily="2" charset="-122"/>
                <a:sym typeface="-봄IIM" pitchFamily="18" charset="-127"/>
              </a:rPr>
              <a:t>微信小程序输入正确的账号密码后就会默认进入首页显示界面。首页主要有轮播图，搜索框，以及下面的导航为主要组成部分。</a:t>
            </a:r>
            <a:endParaRPr lang="zh-CN" altLang="en-US" sz="2000" dirty="0">
              <a:latin typeface="-봄IIM" pitchFamily="18" charset="-127"/>
              <a:ea typeface="宋体" panose="02010600030101010101" pitchFamily="2" charset="-122"/>
              <a:sym typeface="-봄IIM" pitchFamily="18" charset="-127"/>
            </a:endParaRPr>
          </a:p>
        </p:txBody>
      </p:sp>
      <p:pic>
        <p:nvPicPr>
          <p:cNvPr id="-2147482143" name="图片 -21474821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245" y="2060575"/>
            <a:ext cx="2981325" cy="41344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废品回收</a:t>
            </a:r>
            <a:endParaRPr lang="zh-CN" altLang="en-US" dirty="0"/>
          </a:p>
        </p:txBody>
      </p:sp>
      <p:sp>
        <p:nvSpPr>
          <p:cNvPr id="17410" name="矩形 194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/>
            <a:endParaRPr lang="zh-CN" altLang="en-US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7411" name="文本框 1"/>
          <p:cNvSpPr txBox="1"/>
          <p:nvPr/>
        </p:nvSpPr>
        <p:spPr>
          <a:xfrm>
            <a:off x="232410" y="1180465"/>
            <a:ext cx="760539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2000" dirty="0">
                <a:latin typeface="-봄IIM" pitchFamily="18" charset="-127"/>
                <a:ea typeface="宋体" panose="02010600030101010101" pitchFamily="2" charset="-122"/>
                <a:sym typeface="-봄IIM" pitchFamily="18" charset="-127"/>
              </a:rPr>
              <a:t>用户点击废品回收可以看到废品</a:t>
            </a:r>
            <a:endParaRPr lang="zh-CN" altLang="en-US" sz="2000" dirty="0">
              <a:latin typeface="-봄IIM" pitchFamily="18" charset="-127"/>
              <a:ea typeface="宋体" panose="02010600030101010101" pitchFamily="2" charset="-122"/>
              <a:sym typeface="-봄IIM" pitchFamily="18" charset="-127"/>
            </a:endParaRPr>
          </a:p>
          <a:p>
            <a:pPr latinLnBrk="1">
              <a:buFont typeface="Wingdings" panose="05000000000000000000" charset="0"/>
            </a:pPr>
            <a:r>
              <a:rPr lang="en-US" altLang="zh-CN" sz="2000" dirty="0">
                <a:latin typeface="-봄IIM" pitchFamily="18" charset="-127"/>
                <a:ea typeface="宋体" panose="02010600030101010101" pitchFamily="2" charset="-122"/>
                <a:sym typeface="-봄IIM" pitchFamily="18" charset="-127"/>
              </a:rPr>
              <a:t>    </a:t>
            </a:r>
            <a:r>
              <a:rPr lang="zh-CN" altLang="en-US" sz="2000" dirty="0">
                <a:latin typeface="-봄IIM" pitchFamily="18" charset="-127"/>
                <a:ea typeface="宋体" panose="02010600030101010101" pitchFamily="2" charset="-122"/>
                <a:sym typeface="-봄IIM" pitchFamily="18" charset="-127"/>
              </a:rPr>
              <a:t>回收界面，有搜索栏，</a:t>
            </a:r>
            <a:endParaRPr lang="zh-CN" altLang="en-US" sz="2000" dirty="0">
              <a:latin typeface="-봄IIM" pitchFamily="18" charset="-127"/>
              <a:ea typeface="宋体" panose="02010600030101010101" pitchFamily="2" charset="-122"/>
              <a:sym typeface="-봄IIM" pitchFamily="18" charset="-127"/>
            </a:endParaRPr>
          </a:p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2000" dirty="0">
                <a:latin typeface="-봄IIM" pitchFamily="18" charset="-127"/>
                <a:ea typeface="宋体" panose="02010600030101010101" pitchFamily="2" charset="-122"/>
                <a:sym typeface="-봄IIM" pitchFamily="18" charset="-127"/>
              </a:rPr>
              <a:t>可以随便点击某个废品回收进行查看。</a:t>
            </a:r>
            <a:endParaRPr lang="zh-CN" altLang="en-US" sz="2000" dirty="0">
              <a:latin typeface="-봄IIM" pitchFamily="18" charset="-127"/>
              <a:ea typeface="宋体" panose="02010600030101010101" pitchFamily="2" charset="-122"/>
              <a:sym typeface="-봄IIM" pitchFamily="18" charset="-127"/>
            </a:endParaRPr>
          </a:p>
        </p:txBody>
      </p:sp>
      <p:pic>
        <p:nvPicPr>
          <p:cNvPr id="-2147482142" name="图片 -21474821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6190" y="764223"/>
            <a:ext cx="3028950" cy="5400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废品回收添加</a:t>
            </a:r>
            <a:endParaRPr lang="zh-CN" altLang="en-US" dirty="0"/>
          </a:p>
        </p:txBody>
      </p:sp>
      <p:sp>
        <p:nvSpPr>
          <p:cNvPr id="18434" name="矩形 194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/>
            <a:endParaRPr lang="zh-CN" altLang="en-US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435" name="文本框 1"/>
          <p:cNvSpPr txBox="1"/>
          <p:nvPr/>
        </p:nvSpPr>
        <p:spPr>
          <a:xfrm>
            <a:off x="538163" y="1144588"/>
            <a:ext cx="729932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2000" dirty="0">
                <a:latin typeface="-봄IIM" pitchFamily="18" charset="-127"/>
                <a:ea typeface="宋体" panose="02010600030101010101" pitchFamily="2" charset="-122"/>
                <a:sym typeface="-봄IIM" pitchFamily="18" charset="-127"/>
              </a:rPr>
              <a:t>回收员登录可以在废品</a:t>
            </a:r>
            <a:endParaRPr lang="zh-CN" altLang="en-US" sz="2000" dirty="0">
              <a:latin typeface="-봄IIM" pitchFamily="18" charset="-127"/>
              <a:ea typeface="宋体" panose="02010600030101010101" pitchFamily="2" charset="-122"/>
              <a:sym typeface="-봄IIM" pitchFamily="18" charset="-127"/>
            </a:endParaRPr>
          </a:p>
          <a:p>
            <a:pPr latinLnBrk="1">
              <a:buFont typeface="Wingdings" panose="05000000000000000000" charset="0"/>
            </a:pPr>
            <a:r>
              <a:rPr lang="zh-CN" altLang="en-US" sz="2000" dirty="0">
                <a:latin typeface="-봄IIM" pitchFamily="18" charset="-127"/>
                <a:ea typeface="宋体" panose="02010600030101010101" pitchFamily="2" charset="-122"/>
                <a:sym typeface="-봄IIM" pitchFamily="18" charset="-127"/>
              </a:rPr>
              <a:t>回收界面看到新增按钮，</a:t>
            </a:r>
            <a:endParaRPr lang="zh-CN" altLang="en-US" sz="2000" dirty="0">
              <a:latin typeface="-봄IIM" pitchFamily="18" charset="-127"/>
              <a:ea typeface="宋体" panose="02010600030101010101" pitchFamily="2" charset="-122"/>
              <a:sym typeface="-봄IIM" pitchFamily="18" charset="-127"/>
            </a:endParaRPr>
          </a:p>
          <a:p>
            <a:pPr latinLnBrk="1">
              <a:buFont typeface="Wingdings" panose="05000000000000000000" charset="0"/>
            </a:pPr>
            <a:r>
              <a:rPr lang="zh-CN" altLang="en-US" sz="2000" dirty="0">
                <a:latin typeface="-봄IIM" pitchFamily="18" charset="-127"/>
                <a:ea typeface="宋体" panose="02010600030101010101" pitchFamily="2" charset="-122"/>
                <a:sym typeface="-봄IIM" pitchFamily="18" charset="-127"/>
              </a:rPr>
              <a:t>可以点击按钮发布废品回收信息。</a:t>
            </a:r>
            <a:endParaRPr lang="zh-CN" altLang="en-US" sz="2000" dirty="0">
              <a:latin typeface="-봄IIM" pitchFamily="18" charset="-127"/>
              <a:ea typeface="宋体" panose="02010600030101010101" pitchFamily="2" charset="-122"/>
              <a:sym typeface="-봄IIM" pitchFamily="18" charset="-127"/>
            </a:endParaRPr>
          </a:p>
        </p:txBody>
      </p:sp>
      <p:pic>
        <p:nvPicPr>
          <p:cNvPr id="-2147482140" name="图片 -21474821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4163" y="908368"/>
            <a:ext cx="3000375" cy="5400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我</a:t>
            </a:r>
            <a:r>
              <a:rPr lang="zh-CN" altLang="en-US" dirty="0"/>
              <a:t>的</a:t>
            </a:r>
            <a:endParaRPr lang="zh-CN" altLang="en-US" dirty="0"/>
          </a:p>
        </p:txBody>
      </p:sp>
      <p:sp>
        <p:nvSpPr>
          <p:cNvPr id="19458" name="矩形 194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/>
            <a:endParaRPr lang="zh-CN" altLang="en-US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9459" name="文本框 1"/>
          <p:cNvSpPr txBox="1"/>
          <p:nvPr/>
        </p:nvSpPr>
        <p:spPr>
          <a:xfrm>
            <a:off x="538163" y="1144588"/>
            <a:ext cx="7299325" cy="13223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2000" dirty="0">
                <a:latin typeface="-봄IIM" pitchFamily="18" charset="-127"/>
                <a:ea typeface="宋体" panose="02010600030101010101" pitchFamily="2" charset="-122"/>
                <a:sym typeface="-봄IIM" pitchFamily="18" charset="-127"/>
              </a:rPr>
              <a:t>我的里面主要是可以进行退出，</a:t>
            </a:r>
            <a:endParaRPr lang="zh-CN" altLang="en-US" sz="2000" dirty="0">
              <a:latin typeface="-봄IIM" pitchFamily="18" charset="-127"/>
              <a:ea typeface="宋体" panose="02010600030101010101" pitchFamily="2" charset="-122"/>
              <a:sym typeface="-봄IIM" pitchFamily="18" charset="-127"/>
            </a:endParaRPr>
          </a:p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2000" dirty="0">
                <a:latin typeface="-봄IIM" pitchFamily="18" charset="-127"/>
                <a:ea typeface="宋体" panose="02010600030101010101" pitchFamily="2" charset="-122"/>
                <a:sym typeface="-봄IIM" pitchFamily="18" charset="-127"/>
              </a:rPr>
              <a:t>点击小齿轮就可以选择退出当前账户</a:t>
            </a:r>
            <a:endParaRPr lang="zh-CN" altLang="en-US" sz="2000" dirty="0">
              <a:latin typeface="-봄IIM" pitchFamily="18" charset="-127"/>
              <a:ea typeface="宋体" panose="02010600030101010101" pitchFamily="2" charset="-122"/>
              <a:sym typeface="-봄IIM" pitchFamily="18" charset="-127"/>
            </a:endParaRPr>
          </a:p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2000" dirty="0">
                <a:latin typeface="-봄IIM" pitchFamily="18" charset="-127"/>
                <a:ea typeface="宋体" panose="02010600030101010101" pitchFamily="2" charset="-122"/>
                <a:sym typeface="-봄IIM" pitchFamily="18" charset="-127"/>
              </a:rPr>
              <a:t>也可以点击我的收藏管理，</a:t>
            </a:r>
            <a:endParaRPr lang="zh-CN" altLang="en-US" sz="2000" dirty="0">
              <a:latin typeface="-봄IIM" pitchFamily="18" charset="-127"/>
              <a:ea typeface="宋体" panose="02010600030101010101" pitchFamily="2" charset="-122"/>
              <a:sym typeface="-봄IIM" pitchFamily="18" charset="-127"/>
            </a:endParaRPr>
          </a:p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2000" dirty="0">
                <a:latin typeface="-봄IIM" pitchFamily="18" charset="-127"/>
                <a:ea typeface="宋体" panose="02010600030101010101" pitchFamily="2" charset="-122"/>
                <a:sym typeface="-봄IIM" pitchFamily="18" charset="-127"/>
              </a:rPr>
              <a:t>可以看到自己收藏的所有信息。</a:t>
            </a:r>
            <a:endParaRPr lang="zh-CN" altLang="en-US" sz="2000" dirty="0">
              <a:latin typeface="-봄IIM" pitchFamily="18" charset="-127"/>
              <a:ea typeface="宋体" panose="02010600030101010101" pitchFamily="2" charset="-122"/>
              <a:sym typeface="-봄IIM" pitchFamily="18" charset="-127"/>
            </a:endParaRPr>
          </a:p>
        </p:txBody>
      </p:sp>
      <p:pic>
        <p:nvPicPr>
          <p:cNvPr id="-2147482139" name="图片 -21474821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2135" y="723900"/>
            <a:ext cx="2990850" cy="5410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结论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20482" name="矩形 194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/>
            <a:endParaRPr lang="zh-CN" altLang="en-US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0483" name="文本框 1"/>
          <p:cNvSpPr txBox="1"/>
          <p:nvPr/>
        </p:nvSpPr>
        <p:spPr>
          <a:xfrm>
            <a:off x="538163" y="1144588"/>
            <a:ext cx="729932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1200" dirty="0">
                <a:latin typeface="-봄IIM" pitchFamily="18" charset="-127"/>
                <a:ea typeface="宋体" panose="02010600030101010101" pitchFamily="2" charset="-122"/>
                <a:sym typeface="-봄IIM" pitchFamily="18" charset="-127"/>
              </a:rPr>
              <a:t>基于微信小程序的社区垃圾回收管理系统的开发制作，从题目确定到成品完成，自己投入的精力与心血是非常多的。这也是我第一次使用微信小程序语言，开发的这个比较简单的基于微信小程序的社区垃圾回收管理系统。</a:t>
            </a:r>
            <a:endParaRPr lang="zh-CN" altLang="en-US" sz="1200" dirty="0">
              <a:latin typeface="-봄IIM" pitchFamily="18" charset="-127"/>
              <a:ea typeface="宋体" panose="02010600030101010101" pitchFamily="2" charset="-122"/>
              <a:sym typeface="-봄IIM" pitchFamily="18" charset="-127"/>
            </a:endParaRPr>
          </a:p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1200" dirty="0">
                <a:latin typeface="-봄IIM" pitchFamily="18" charset="-127"/>
                <a:ea typeface="宋体" panose="02010600030101010101" pitchFamily="2" charset="-122"/>
                <a:sym typeface="-봄IIM" pitchFamily="18" charset="-127"/>
              </a:rPr>
              <a:t>基于微信小程序的社区垃圾回收管理系统开发过程中，自己之前觉得比较抽象的许多门课程，例如数据库原理，软件工程，动态网站开发等课程开始变得很清晰，只有自己独立开发程序，才会觉得这些开发类的课程在实践中具有的重要作用。为了让自己设计的作品能够顺利的完成，我把所学知识全部运用在程序的开发流程中，包括了程序的需求分析环节，程序的编码环节，程序的测试环节等，让程序软件在开发周期内完成制作，并能够保证程序质量达标，力求程序开发流程规范化，程序对应的配套文档标准化。</a:t>
            </a:r>
            <a:endParaRPr lang="zh-CN" altLang="en-US" sz="1200" dirty="0">
              <a:latin typeface="-봄IIM" pitchFamily="18" charset="-127"/>
              <a:ea typeface="宋体" panose="02010600030101010101" pitchFamily="2" charset="-122"/>
              <a:sym typeface="-봄IIM" pitchFamily="18" charset="-127"/>
            </a:endParaRPr>
          </a:p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1200" dirty="0">
                <a:latin typeface="-봄IIM" pitchFamily="18" charset="-127"/>
                <a:ea typeface="宋体" panose="02010600030101010101" pitchFamily="2" charset="-122"/>
                <a:sym typeface="-봄IIM" pitchFamily="18" charset="-127"/>
              </a:rPr>
              <a:t>独立开发程序期间，才会发现有许多知识都是现学现用得来的，毕竟大学期间所学知识比较有限，专业知识掌握得比较浅显，这也给自己制造了许多麻烦，比如程序开发期间遇到的中文乱码问题，程序对应数据库的数据安全问题，程序开发中框架的使用问题等，这些问题都需要随时去翻阅书籍，或通过百度浏览器等方式寻找解决办法，这也耽误了许多程序开发的宝贵时间，后期我也通过对周边同学的请教，以及指导老师的悉心指导，让我找到了程序开发的相关技巧，也积累了一定的知识量，慢慢地纠正了许多不该犯的错误。也推动了我的程序开发进程。</a:t>
            </a:r>
            <a:endParaRPr lang="zh-CN" altLang="en-US" sz="1200" dirty="0">
              <a:latin typeface="-봄IIM" pitchFamily="18" charset="-127"/>
              <a:ea typeface="宋体" panose="02010600030101010101" pitchFamily="2" charset="-122"/>
              <a:sym typeface="-봄IIM" pitchFamily="18" charset="-127"/>
            </a:endParaRPr>
          </a:p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1200" dirty="0">
                <a:latin typeface="-봄IIM" pitchFamily="18" charset="-127"/>
                <a:ea typeface="宋体" panose="02010600030101010101" pitchFamily="2" charset="-122"/>
                <a:sym typeface="-봄IIM" pitchFamily="18" charset="-127"/>
              </a:rPr>
              <a:t>基于微信小程序的社区垃圾回收管理系统现已完成了开发，除了基本功能可以符合用户需求外，在页面设计层面上没有融入更多的设计元素，需要从美学角度进行优化，另外在程序的代码层面，也有许多重合部分，需要进行整理归类，让代码变得更加的简洁。</a:t>
            </a:r>
            <a:endParaRPr lang="zh-CN" altLang="en-US" sz="1200" dirty="0">
              <a:latin typeface="-봄IIM" pitchFamily="18" charset="-127"/>
              <a:ea typeface="宋体" panose="02010600030101010101" pitchFamily="2" charset="-122"/>
              <a:sym typeface="-봄IIM" pitchFamily="18" charset="-127"/>
            </a:endParaRPr>
          </a:p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1200" dirty="0">
                <a:latin typeface="-봄IIM" pitchFamily="18" charset="-127"/>
                <a:ea typeface="宋体" panose="02010600030101010101" pitchFamily="2" charset="-122"/>
                <a:sym typeface="-봄IIM" pitchFamily="18" charset="-127"/>
              </a:rPr>
              <a:t>实践出真知，但是知识也是通过实践变得更加深刻，这次作品制作，让自己的专业知识水平与解决问题的能力得到了提高。也让自己更加明白活到老学到老的真正含义。</a:t>
            </a:r>
            <a:endParaRPr lang="zh-CN" altLang="en-US" sz="1200" dirty="0">
              <a:latin typeface="-봄IIM" pitchFamily="18" charset="-127"/>
              <a:ea typeface="宋体" panose="02010600030101010101" pitchFamily="2" charset="-122"/>
              <a:sym typeface="-봄IIM" pitchFamily="18" charset="-127"/>
            </a:endParaRPr>
          </a:p>
          <a:p>
            <a:pPr marL="342900" indent="-342900" latinLnBrk="1">
              <a:buFont typeface="Wingdings" panose="05000000000000000000" charset="0"/>
              <a:buChar char="l"/>
            </a:pPr>
            <a:endParaRPr lang="zh-CN" altLang="en-US" sz="1200" dirty="0">
              <a:latin typeface="-봄IIM" pitchFamily="18" charset="-127"/>
              <a:ea typeface="宋体" panose="02010600030101010101" pitchFamily="2" charset="-122"/>
              <a:sym typeface="-봄IIM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致谢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21506" name="矩形 194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/>
            <a:endParaRPr lang="zh-CN" altLang="en-US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1507" name="文本框 1"/>
          <p:cNvSpPr txBox="1"/>
          <p:nvPr/>
        </p:nvSpPr>
        <p:spPr>
          <a:xfrm>
            <a:off x="538163" y="1144588"/>
            <a:ext cx="729932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2000" dirty="0">
                <a:latin typeface="-봄IIM" pitchFamily="18" charset="-127"/>
                <a:ea typeface="宋体" panose="02010600030101010101" pitchFamily="2" charset="-122"/>
                <a:sym typeface="-봄IIM" pitchFamily="18" charset="-127"/>
              </a:rPr>
              <a:t>大学几年下来，我不仅学到了计算机方面的专业知识，也学会了许多有关做人，有关做事的道理。在现在这个紧张而又重要的时刻，我要向我的大学老师们表示由衷的感谢，也需要向我的论文指导老师表达我最真挚的谢意。指导老师在我论文指导期间一直都是不厌其烦的进行指导，包括论文的题目选择，论文文章的结构，以及系统开发的功能设计等问题，都是指导老师的及时帮助，才让我有解决问题的信心与解决思路，正因为如此，我才可以在短时间内得到成长，并成功完成毕业设计的作品制作与论文编写。短短几个月时间，指导老师的无私的奉献精神，以及指导老师的爱岗敬业的教学态度，让我也开始重新认识所学的专业知识，并有信心将所学知识与现实问题相结合，并提供一个可靠有效的解决方案。大学校园是温暖而又美好的，大学同学的无私帮助与建议，也让我的论文写作有了更多的思路，在此，我对我的大学同学一并表示感谢。我的成长与宝贵的学习机会也离不开大学校园这个平台，感谢大学校园给了我更多学习的机会，让我结识到许多大学同学和优秀的校园老师，让我的大学生活变得如此丰富多彩！</a:t>
            </a:r>
            <a:endParaRPr lang="zh-CN" altLang="en-US" sz="2000" dirty="0">
              <a:latin typeface="-봄IIM" pitchFamily="18" charset="-127"/>
              <a:ea typeface="宋体" panose="02010600030101010101" pitchFamily="2" charset="-122"/>
              <a:sym typeface="-봄IIM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94" name="Rectangle 3"/>
          <p:cNvSpPr>
            <a:spLocks noGrp="1"/>
          </p:cNvSpPr>
          <p:nvPr>
            <p:ph idx="1"/>
          </p:nvPr>
        </p:nvSpPr>
        <p:spPr>
          <a:xfrm>
            <a:off x="474663" y="1462088"/>
            <a:ext cx="7772400" cy="48006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zh-CN" altLang="zh-CN" sz="2000">
                <a:ea typeface="宋体" panose="02010600030101010101" pitchFamily="2" charset="-122"/>
              </a:rPr>
              <a:t>互联网时代不仅仅是通过各种各样的电脑进行网络连接的时代，也包含了移动终端连接互联网进行复杂处理的一些事情。传统的互联网时代一般泛指就是PC端，也就是电脑互联网时代，但是最近几十年，是移动互联网时代，是向下一步互联网时代过度的一个重要时代，下一个互联网时代叫物联网，而移动互联网就是一个风口，是当前社会的主流风向。目前移动互联网大行其道，人人都手中拿着智能机，手机手机，手不离机，如果开发一个用在手机上的程序软件，那是多么的符合潮流，符合管理者和客户的理想。本次就是开发基于微信小程序的社区垃圾回收管理系统，有管理员，回收员，用户三个角色。管理员功能有个人中心，用户管理，回收员管理，废品类型管理，废品回收管理，废品订单管理，系统管理等。回收员和用户都可以在微信小程序注册登录，回收员发布废品信息，用户看到回收员发布的信息后提交自己这边多少，回收员看到订单后会去回收，并且在微信小程序上支付订单金额，还可以审核用户的回复。用户可以看到订单状态是否支付也可以会回收商品进行评论。</a:t>
            </a:r>
            <a:endParaRPr lang="zh-CN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研究现状</a:t>
            </a:r>
            <a:endParaRPr lang="zh-CN" altLang="en-US" dirty="0"/>
          </a:p>
        </p:txBody>
      </p:sp>
      <p:sp>
        <p:nvSpPr>
          <p:cNvPr id="9218" name="Rectangle 3"/>
          <p:cNvSpPr>
            <a:spLocks noGrp="1"/>
          </p:cNvSpPr>
          <p:nvPr>
            <p:ph idx="1"/>
          </p:nvPr>
        </p:nvSpPr>
        <p:spPr>
          <a:xfrm>
            <a:off x="568325" y="1501775"/>
            <a:ext cx="7772400" cy="48006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1600" dirty="0">
                <a:ea typeface="宋体" panose="02010600030101010101" pitchFamily="2" charset="-122"/>
              </a:rPr>
              <a:t>当微信小程序占领了多半江山，目前不分年龄和种族，使用频率最高，覆盖面积最广。使用人群使用的大多数都是微信小程序。目前国内最火的就是微信小程序，包含一些带商城的免费管理系统，或者一些带广告的免费应用，还有好多游戏之类的应用。尤其是经过疫情涌现的互联网办公，学校的互联网教学等，都不断的刷新人们对于互联网的认知。关于垃圾回收方面还是采用之前的操作，没有跟上时代。用微信小程序开发一个垃圾回收可以测试市场反应情况，顺应用户需求。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目的和意义</a:t>
            </a:r>
            <a:endParaRPr lang="zh-CN" altLang="en-US" dirty="0"/>
          </a:p>
        </p:txBody>
      </p:sp>
      <p:sp>
        <p:nvSpPr>
          <p:cNvPr id="9218" name="Rectangle 3"/>
          <p:cNvSpPr>
            <a:spLocks noGrp="1"/>
          </p:cNvSpPr>
          <p:nvPr>
            <p:ph idx="1"/>
          </p:nvPr>
        </p:nvSpPr>
        <p:spPr>
          <a:xfrm>
            <a:off x="568325" y="1501775"/>
            <a:ext cx="7772400" cy="48006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1600" dirty="0">
                <a:ea typeface="宋体" panose="02010600030101010101" pitchFamily="2" charset="-122"/>
              </a:rPr>
              <a:t>从经济成本考虑，手机的价格比较亲民，对于不是必须在电脑上办公的人员来讲，手机上如果能解决事情就更方便了。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1600" dirty="0">
                <a:ea typeface="宋体" panose="02010600030101010101" pitchFamily="2" charset="-122"/>
              </a:rPr>
              <a:t>从使用便利角度上讲，用手机上的应用处理业务，不用考虑网线是否存在，不用考虑位置是否变化，依托无处不在的手机信号就可以在任何有信号的地方处理事务，这是多么的方便和使用，不限制时间，不限制地点，高山平原山谷都可以作为使用的地点而不影响使用的效果。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1600" dirty="0">
                <a:ea typeface="宋体" panose="02010600030101010101" pitchFamily="2" charset="-122"/>
              </a:rPr>
              <a:t>从操作角度上讲，手机的操作先天性的高于电脑的操作，因为电脑适合处理复杂的操作，而手机就是为了简化操作而生的，方便高效操作简单。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1600" dirty="0">
                <a:ea typeface="宋体" panose="02010600030101010101" pitchFamily="2" charset="-122"/>
              </a:rPr>
              <a:t>此次开发这个基于微信小程序的社区垃圾回收管理系统，不仅仅满足用户的需要，也能跟上时代的发展风向，从技术的角度还是用户的角度上进行开发都是很有意义的。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开发环境 </a:t>
            </a:r>
            <a:endParaRPr lang="zh-CN" altLang="en-US" dirty="0"/>
          </a:p>
        </p:txBody>
      </p:sp>
      <p:sp>
        <p:nvSpPr>
          <p:cNvPr id="10242" name="Rectangle 3"/>
          <p:cNvSpPr>
            <a:spLocks noGrp="1"/>
          </p:cNvSpPr>
          <p:nvPr>
            <p:ph type="body" idx="4294967295"/>
          </p:nvPr>
        </p:nvSpPr>
        <p:spPr>
          <a:xfrm>
            <a:off x="685800" y="1489075"/>
            <a:ext cx="7772400" cy="48006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本站后台采用Java的SSM框架进行后台管理开发，可以在浏览器上登录进行后台数据方面的管理，MySQL作为本地数据库，微信小程序用到了微信开发者工具，充分保证系统的稳定性。系统具有界面清晰、操作简单，功能齐全的特点。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系统</a:t>
            </a:r>
            <a:r>
              <a:rPr lang="zh-CN" altLang="en-US" b="1" dirty="0">
                <a:ea typeface="宋体" panose="02010600030101010101" pitchFamily="2" charset="-122"/>
              </a:rPr>
              <a:t>功能结构图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1266" name="Rectangle 3"/>
          <p:cNvSpPr>
            <a:spLocks noGrp="1"/>
          </p:cNvSpPr>
          <p:nvPr>
            <p:ph type="body" idx="4294967295"/>
          </p:nvPr>
        </p:nvSpPr>
        <p:spPr>
          <a:xfrm>
            <a:off x="685800" y="1489075"/>
            <a:ext cx="7772400" cy="48006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设计的系统功能结构图如下图所示：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graphicFrame>
        <p:nvGraphicFramePr>
          <p:cNvPr id="-2147482160" name="Object 464"/>
          <p:cNvGraphicFramePr/>
          <p:nvPr/>
        </p:nvGraphicFramePr>
        <p:xfrm>
          <a:off x="2667000" y="2305050"/>
          <a:ext cx="381000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4109720" imgH="2424430" progId="Visio.Drawing.15">
                  <p:embed/>
                </p:oleObj>
              </mc:Choice>
              <mc:Fallback>
                <p:oleObj name="" r:id="rId1" imgW="4109720" imgH="2424430" progId="Visio.Drawing.15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0" y="2305050"/>
                        <a:ext cx="3810000" cy="224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用户信息管理</a:t>
            </a:r>
            <a:endParaRPr lang="zh-CN" altLang="en-US" dirty="0"/>
          </a:p>
        </p:txBody>
      </p:sp>
      <p:sp>
        <p:nvSpPr>
          <p:cNvPr id="12290" name="矩形 194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/>
            <a:endParaRPr lang="zh-CN" altLang="en-US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2291" name="文本框 1"/>
          <p:cNvSpPr txBox="1"/>
          <p:nvPr/>
        </p:nvSpPr>
        <p:spPr>
          <a:xfrm>
            <a:off x="538163" y="1144588"/>
            <a:ext cx="7299325" cy="1014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2000" dirty="0">
                <a:latin typeface="-봄IIM" pitchFamily="18" charset="-127"/>
                <a:ea typeface="宋体" panose="02010600030101010101" pitchFamily="2" charset="-122"/>
                <a:sym typeface="-봄IIM" pitchFamily="18" charset="-127"/>
              </a:rPr>
              <a:t>此页面让管理员管理用户数据，用户管理页面见下图。此页面主要实现用户信息的查询，用户信息的审批，用户信息的刷新与删除等管理。</a:t>
            </a:r>
            <a:endParaRPr lang="zh-CN" altLang="en-US" sz="2000" dirty="0">
              <a:latin typeface="-봄IIM" pitchFamily="18" charset="-127"/>
              <a:ea typeface="宋体" panose="02010600030101010101" pitchFamily="2" charset="-122"/>
              <a:sym typeface="-봄IIM" pitchFamily="18" charset="-127"/>
            </a:endParaRPr>
          </a:p>
        </p:txBody>
      </p:sp>
      <p:pic>
        <p:nvPicPr>
          <p:cNvPr id="-2147482146" name="图片 -21474821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885" y="2276475"/>
            <a:ext cx="5760720" cy="3140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回收员管理</a:t>
            </a:r>
            <a:endParaRPr lang="zh-CN" altLang="en-US" dirty="0"/>
          </a:p>
        </p:txBody>
      </p:sp>
      <p:sp>
        <p:nvSpPr>
          <p:cNvPr id="13314" name="矩形 194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/>
            <a:endParaRPr lang="zh-CN" altLang="en-US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3315" name="文本框 1"/>
          <p:cNvSpPr txBox="1"/>
          <p:nvPr/>
        </p:nvSpPr>
        <p:spPr>
          <a:xfrm>
            <a:off x="538163" y="1144588"/>
            <a:ext cx="72993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2000" dirty="0">
                <a:latin typeface="-봄IIM" pitchFamily="18" charset="-127"/>
                <a:ea typeface="宋体" panose="02010600030101010101" pitchFamily="2" charset="-122"/>
                <a:sym typeface="-봄IIM" pitchFamily="18" charset="-127"/>
              </a:rPr>
              <a:t>此页面让管理员管理回收员数据，回收员管理页面见下图。此页面主要实现回收员方面信息的新增，查询和刷新操作。</a:t>
            </a:r>
            <a:endParaRPr lang="zh-CN" altLang="en-US" sz="2000" dirty="0">
              <a:latin typeface="-봄IIM" pitchFamily="18" charset="-127"/>
              <a:ea typeface="宋体" panose="02010600030101010101" pitchFamily="2" charset="-122"/>
              <a:sym typeface="-봄IIM" pitchFamily="18" charset="-127"/>
            </a:endParaRPr>
          </a:p>
        </p:txBody>
      </p:sp>
      <p:pic>
        <p:nvPicPr>
          <p:cNvPr id="-2147482145" name="图片 -21474821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885" y="2348865"/>
            <a:ext cx="5760720" cy="3140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废品类型</a:t>
            </a:r>
            <a:endParaRPr lang="zh-CN" altLang="en-US" dirty="0"/>
          </a:p>
        </p:txBody>
      </p:sp>
      <p:sp>
        <p:nvSpPr>
          <p:cNvPr id="14338" name="矩形 1946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atinLnBrk="1"/>
            <a:endParaRPr lang="zh-CN" altLang="en-US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4339" name="文本框 1"/>
          <p:cNvSpPr txBox="1"/>
          <p:nvPr/>
        </p:nvSpPr>
        <p:spPr>
          <a:xfrm>
            <a:off x="538163" y="1144588"/>
            <a:ext cx="729932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latinLnBrk="1">
              <a:buFont typeface="Wingdings" panose="05000000000000000000" charset="0"/>
              <a:buChar char="l"/>
            </a:pPr>
            <a:r>
              <a:rPr lang="zh-CN" altLang="en-US" sz="2000" dirty="0">
                <a:latin typeface="-봄IIM" pitchFamily="18" charset="-127"/>
                <a:ea typeface="宋体" panose="02010600030101010101" pitchFamily="2" charset="-122"/>
                <a:sym typeface="-봄IIM" pitchFamily="18" charset="-127"/>
              </a:rPr>
              <a:t>页面显示废品类型信息，废品类型页面见下图。此页面主要让管理员对废品类型进行查询，添加，修改，删除操作。</a:t>
            </a:r>
            <a:endParaRPr lang="zh-CN" altLang="en-US" sz="2000" dirty="0">
              <a:latin typeface="-봄IIM" pitchFamily="18" charset="-127"/>
              <a:ea typeface="宋体" panose="02010600030101010101" pitchFamily="2" charset="-122"/>
              <a:sym typeface="-봄IIM" pitchFamily="18" charset="-127"/>
            </a:endParaRPr>
          </a:p>
        </p:txBody>
      </p:sp>
      <p:pic>
        <p:nvPicPr>
          <p:cNvPr id="-2147482138" name="图片 -21474821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130" y="2420620"/>
            <a:ext cx="5760720" cy="3140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131">
  <a:themeElements>
    <a:clrScheme name="B13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131">
      <a:majorFont>
        <a:latin typeface="-봄IIB"/>
        <a:ea typeface="-봄IIB"/>
        <a:cs typeface=""/>
      </a:majorFont>
      <a:minorFont>
        <a:latin typeface="-봄IIM"/>
        <a:ea typeface="-봄I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B13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3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131">
  <a:themeElements>
    <a:clrScheme name="B13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131">
      <a:majorFont>
        <a:latin typeface="-봄IIB"/>
        <a:ea typeface="-봄IIB"/>
        <a:cs typeface=""/>
      </a:majorFont>
      <a:minorFont>
        <a:latin typeface="-봄IIM"/>
        <a:ea typeface="-봄I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B13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3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B131">
  <a:themeElements>
    <a:clrScheme name="B13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131">
      <a:majorFont>
        <a:latin typeface="-봄IIB"/>
        <a:ea typeface="-봄IIB"/>
        <a:cs typeface=""/>
      </a:majorFont>
      <a:minorFont>
        <a:latin typeface="-봄IIM"/>
        <a:ea typeface="-봄I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B13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3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B131">
  <a:themeElements>
    <a:clrScheme name="B13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131">
      <a:majorFont>
        <a:latin typeface="-봄IIB"/>
        <a:ea typeface="-봄IIB"/>
        <a:cs typeface=""/>
      </a:majorFont>
      <a:minorFont>
        <a:latin typeface="-봄IIM"/>
        <a:ea typeface="-봄I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B13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3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3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2798</Words>
  <Application>WPS 演示</Application>
  <PresentationFormat/>
  <Paragraphs>81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8" baseType="lpstr">
      <vt:lpstr>Arial</vt:lpstr>
      <vt:lpstr>宋体</vt:lpstr>
      <vt:lpstr>Wingdings</vt:lpstr>
      <vt:lpstr>Gulim</vt:lpstr>
      <vt:lpstr>Malgun Gothic</vt:lpstr>
      <vt:lpstr>-봄IIB</vt:lpstr>
      <vt:lpstr>-봄IIM</vt:lpstr>
      <vt:lpstr>隶书</vt:lpstr>
      <vt:lpstr>Times New Roman</vt:lpstr>
      <vt:lpstr>微软雅黑</vt:lpstr>
      <vt:lpstr>Arial Unicode MS</vt:lpstr>
      <vt:lpstr>Calibri</vt:lpstr>
      <vt:lpstr>-봄IIB</vt:lpstr>
      <vt:lpstr>Segoe Print</vt:lpstr>
      <vt:lpstr>-봄IIM</vt:lpstr>
      <vt:lpstr>Wingdings</vt:lpstr>
      <vt:lpstr>Arial Unicode MS</vt:lpstr>
      <vt:lpstr>B131</vt:lpstr>
      <vt:lpstr>1_B131</vt:lpstr>
      <vt:lpstr>2_B131</vt:lpstr>
      <vt:lpstr>3_B131</vt:lpstr>
      <vt:lpstr>Visio.Drawing.15</vt:lpstr>
      <vt:lpstr>PowerPoint 演示文稿</vt:lpstr>
      <vt:lpstr>PowerPoint 演示文稿</vt:lpstr>
      <vt:lpstr>PowerPoint 演示文稿</vt:lpstr>
      <vt:lpstr>目的和意义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温柔的风691554</cp:lastModifiedBy>
  <cp:revision>15</cp:revision>
  <dcterms:created xsi:type="dcterms:W3CDTF">2001-07-18T23:57:34Z</dcterms:created>
  <dcterms:modified xsi:type="dcterms:W3CDTF">2022-03-26T14:06:35Z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2052-11.1.0.11369</vt:lpwstr>
  </property>
  <property fmtid="{D5CDD505-2E9C-101B-9397-08002B2CF9AE}" pid="3" name="ICV">
    <vt:lpwstr>F561B2F803714EEEA5E8A4BCA525B2F5</vt:lpwstr>
  </property>
</Properties>
</file>