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8" r:id="rId16"/>
    <p:sldId id="362" r:id="rId17"/>
    <p:sldId id="363" r:id="rId18"/>
    <p:sldId id="359" r:id="rId19"/>
    <p:sldId id="265" r:id="rId20"/>
  </p:sldIdLst>
  <p:sldSz cx="9144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基于微信小程序点餐系统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公告信息管理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管理员对公告增删改查管理。</a:t>
            </a:r>
            <a:endParaRPr lang="zh-CN" altLang="zh-CN" sz="1600" dirty="0">
              <a:sym typeface="+mn-ea"/>
            </a:endParaRPr>
          </a:p>
        </p:txBody>
      </p:sp>
      <p:pic>
        <p:nvPicPr>
          <p:cNvPr id="-2147481629" name="图片 -2147481630"/>
          <p:cNvPicPr>
            <a:picLocks noChangeAspect="1"/>
          </p:cNvPicPr>
          <p:nvPr/>
        </p:nvPicPr>
        <p:blipFill>
          <a:blip r:embed="rId1"/>
          <a:stretch>
            <a:fillRect/>
          </a:stretch>
        </p:blipFill>
        <p:spPr>
          <a:xfrm>
            <a:off x="1979930" y="2565083"/>
            <a:ext cx="5266690" cy="25126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用户查看商品演示视频，查看商品评价，查看商品详情等信息。用户如果想要快速下单，可以点击立即购买按钮下单。</a:t>
            </a:r>
            <a:endParaRPr lang="zh-CN" altLang="zh-CN" sz="1600" dirty="0">
              <a:sym typeface="+mn-ea"/>
            </a:endParaRPr>
          </a:p>
        </p:txBody>
      </p:sp>
      <p:pic>
        <p:nvPicPr>
          <p:cNvPr id="-2147481628" name="图片 -2147481629"/>
          <p:cNvPicPr>
            <a:picLocks noChangeAspect="1"/>
          </p:cNvPicPr>
          <p:nvPr/>
        </p:nvPicPr>
        <p:blipFill>
          <a:blip r:embed="rId1"/>
          <a:stretch>
            <a:fillRect/>
          </a:stretch>
        </p:blipFill>
        <p:spPr>
          <a:xfrm>
            <a:off x="2876550" y="2591435"/>
            <a:ext cx="2166620" cy="38525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订单确认</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用户在收货地址中选择需要的地址，对购买清单以及原价和折扣价等信息进行查看之后，就能进行支付。</a:t>
            </a:r>
            <a:endParaRPr lang="zh-CN" altLang="zh-CN" sz="1600" dirty="0">
              <a:sym typeface="+mn-ea"/>
            </a:endParaRPr>
          </a:p>
        </p:txBody>
      </p:sp>
      <p:pic>
        <p:nvPicPr>
          <p:cNvPr id="-2147481627" name="图片 -2147481628"/>
          <p:cNvPicPr>
            <a:picLocks noChangeAspect="1"/>
          </p:cNvPicPr>
          <p:nvPr/>
        </p:nvPicPr>
        <p:blipFill>
          <a:blip r:embed="rId1"/>
          <a:stretch>
            <a:fillRect/>
          </a:stretch>
        </p:blipFill>
        <p:spPr>
          <a:xfrm>
            <a:off x="2891155" y="2482215"/>
            <a:ext cx="2282190" cy="359473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我的商品订单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用户已经支付的订单如果存在误操作行为，可以申请退款，同时用户可以查看已出餐订单，已评价订单以及已取餐订单等。</a:t>
            </a:r>
            <a:endParaRPr lang="zh-CN" altLang="zh-CN" sz="1600" dirty="0">
              <a:sym typeface="+mn-ea"/>
            </a:endParaRPr>
          </a:p>
        </p:txBody>
      </p:sp>
      <p:pic>
        <p:nvPicPr>
          <p:cNvPr id="-2147481626" name="图片 -2147481627"/>
          <p:cNvPicPr>
            <a:picLocks noChangeAspect="1"/>
          </p:cNvPicPr>
          <p:nvPr/>
        </p:nvPicPr>
        <p:blipFill>
          <a:blip r:embed="rId1"/>
          <a:stretch>
            <a:fillRect/>
          </a:stretch>
        </p:blipFill>
        <p:spPr>
          <a:xfrm>
            <a:off x="2967355" y="2567305"/>
            <a:ext cx="2062480" cy="38862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收货地址</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用户在收货地址界面新增地址，修改，删除已有收货地址信息。</a:t>
            </a:r>
            <a:endParaRPr lang="zh-CN" altLang="zh-CN" sz="1600" dirty="0">
              <a:sym typeface="+mn-ea"/>
            </a:endParaRPr>
          </a:p>
        </p:txBody>
      </p:sp>
      <p:pic>
        <p:nvPicPr>
          <p:cNvPr id="-2147481625" name="图片 -2147481626"/>
          <p:cNvPicPr>
            <a:picLocks noChangeAspect="1"/>
          </p:cNvPicPr>
          <p:nvPr/>
        </p:nvPicPr>
        <p:blipFill>
          <a:blip r:embed="rId1"/>
          <a:stretch>
            <a:fillRect/>
          </a:stretch>
        </p:blipFill>
        <p:spPr>
          <a:xfrm>
            <a:off x="2886075" y="2513330"/>
            <a:ext cx="2202180" cy="390652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用户充值</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用户的账户余额如果不够购买商品，那么用户可以对账户进行充值，在充值界面编辑充值的金额数据，然后提交即可。</a:t>
            </a:r>
            <a:endParaRPr lang="zh-CN" altLang="zh-CN" sz="1600" dirty="0">
              <a:sym typeface="+mn-ea"/>
            </a:endParaRPr>
          </a:p>
        </p:txBody>
      </p:sp>
      <p:pic>
        <p:nvPicPr>
          <p:cNvPr id="-2147481624" name="图片 -2147481625"/>
          <p:cNvPicPr>
            <a:picLocks noChangeAspect="1"/>
          </p:cNvPicPr>
          <p:nvPr/>
        </p:nvPicPr>
        <p:blipFill>
          <a:blip r:embed="rId1"/>
          <a:stretch>
            <a:fillRect/>
          </a:stretch>
        </p:blipFill>
        <p:spPr>
          <a:xfrm>
            <a:off x="2915920" y="2708910"/>
            <a:ext cx="2404745" cy="33489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我的发帖</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用户在我的发帖界面才可以发布帖子，我的发帖界面展示的帖子信息都是用户自己发布的帖子，因此用户可以修改，删除帖子，还可以查看帖子的评论信息。</a:t>
            </a:r>
            <a:endParaRPr lang="zh-CN" altLang="zh-CN" sz="1600" dirty="0">
              <a:sym typeface="+mn-ea"/>
            </a:endParaRPr>
          </a:p>
        </p:txBody>
      </p:sp>
      <p:pic>
        <p:nvPicPr>
          <p:cNvPr id="-2147481622" name="图片 -2147481623"/>
          <p:cNvPicPr>
            <a:picLocks noChangeAspect="1"/>
          </p:cNvPicPr>
          <p:nvPr/>
        </p:nvPicPr>
        <p:blipFill>
          <a:blip r:embed="rId1"/>
          <a:stretch>
            <a:fillRect/>
          </a:stretch>
        </p:blipFill>
        <p:spPr>
          <a:xfrm>
            <a:off x="2915920" y="2781300"/>
            <a:ext cx="2324100" cy="322326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基于微信小程序点餐系统制作期间，我也遇到过一些难题，模块拆分不够精细，以及数据表需要设计几张表，还有对于开发技术的深度理论学习还不充分等，不过我能够通过网络或者通过学院提供的图书馆寻求解决办法。比如在不知道具体功能的情况下，我从网上下载了很多的与基于微信小程序点餐系统相关的程序，分析了它们的功能之后，我再结合即将开发的基于微信小程序点餐系统进行综合分析，选取了适合基于微信小程序点餐系统的功能部分，再具体模块具体分析，设计专属项目功能。对于数据表的设计，先在图书馆学习，然后查看相似系统对于数据表的结构设计等知识，然后在本系统功能确定的情况下，结合本系统设计了配套的数据表，对于难度最大的开发技术部分，这是需要大量时间调试的，一般都是对基础数据的增加，更新，查询或修改方面的代码，然后把本系统能够运用的代码部分在简单更改后进行使用，又经过了简单的测试工作，最终呈现出一个完整的能够解决用户实际问题的基于微信小程序点餐系统。该系统唯一不足的就是代码方面还有很多重复的部分，不够精简，还有用户操作</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临走之际，对这几年的大学生活简单的进行了回想，发现自己学到的专业知识也增加了很多，在本专业上，自己也得到了一定的实操能力锻炼。这些成长都是我们的专业老师带来的，他们这几年辛苦教学，我们也从中获取了许多的专业知识，提高了个人的专业方面的能力，非常感谢他们。</a:t>
            </a:r>
            <a:endParaRPr lang="zh-CN" altLang="zh-CN" sz="1600" dirty="0"/>
          </a:p>
          <a:p>
            <a:pPr algn="l"/>
            <a:r>
              <a:rPr lang="zh-CN" altLang="zh-CN" sz="1600" dirty="0"/>
              <a:t>还有一位老师也需要在此特别感谢，即论文指导老师。可以说最后这一年，跟指导老师接触比较多，指导老师在本专业上，非常全能，在我进行本课题的任务期间，导师给予我全面的指导，也能根据我的不足之处推荐合适的书籍让我查看，让我的能力得以提升，继而可以从容面对开发期间遇到的困难。</a:t>
            </a:r>
            <a:endParaRPr lang="zh-CN" altLang="zh-CN" sz="1600" dirty="0"/>
          </a:p>
          <a:p>
            <a:pPr algn="l"/>
            <a:r>
              <a:rPr lang="zh-CN" altLang="zh-CN" sz="1600" dirty="0"/>
              <a:t>另外，我也要感谢我的寝室室友，还有我们班上的同学，从接到毕业项目任务之后，我们常常谈论各自课题进展的情况以及面临的问题，也经常互相鼓励对方要积极认真面对毕业项目，这种陪伴，让我在制作毕业项目期间并没有产生过多的焦虑，非常感谢他们。</a:t>
            </a:r>
            <a:endParaRPr lang="zh-CN" altLang="zh-CN" sz="1600" dirty="0"/>
          </a:p>
          <a:p>
            <a:pPr algn="l"/>
            <a:r>
              <a:rPr lang="zh-CN" altLang="zh-CN" sz="1600" dirty="0"/>
              <a:t>最后时刻，我也要对我的大学校园表达谢意，我的大学校园是一个非常美丽的地方，而我这几年，在这么优美的环境下学习知识，我已经感到非常幸福。希望在今后能看到我的校园在众多师生共同努力下变得强大，校园的环境也将变得更加美丽。</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基于微信小程序点餐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基于微信小程序点餐系统前后台分离，让商品订单，商品信息等相关信息集中在后台让管理员管理，让用户在小程序端点餐，管理个人订单，该系统让信息管理变得高效，也让用户点餐，查看个人订单等信息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管理员权限操作的功能包括管理商品，回复商品评价，管理论坛帖子信息，管理公告，管理商品订单等。</a:t>
            </a:r>
            <a:endParaRPr lang="zh-CN" altLang="zh-CN" sz="1600" dirty="0"/>
          </a:p>
        </p:txBody>
      </p:sp>
      <p:graphicFrame>
        <p:nvGraphicFramePr>
          <p:cNvPr id="-2147481635" name="Object 989"/>
          <p:cNvGraphicFramePr/>
          <p:nvPr/>
        </p:nvGraphicFramePr>
        <p:xfrm>
          <a:off x="2195830" y="2276793"/>
          <a:ext cx="4838700" cy="4276725"/>
        </p:xfrm>
        <a:graphic>
          <a:graphicData uri="http://schemas.openxmlformats.org/presentationml/2006/ole">
            <mc:AlternateContent xmlns:mc="http://schemas.openxmlformats.org/markup-compatibility/2006">
              <mc:Choice xmlns:v="urn:schemas-microsoft-com:vml" Requires="v">
                <p:oleObj spid="_x0000_s5" name="" r:id="rId1" imgW="4554220" imgH="4025265" progId="Visio.Drawing.15">
                  <p:embed/>
                </p:oleObj>
              </mc:Choice>
              <mc:Fallback>
                <p:oleObj name="" r:id="rId1" imgW="4554220" imgH="4025265" progId="Visio.Drawing.15">
                  <p:embed/>
                  <p:pic>
                    <p:nvPicPr>
                      <p:cNvPr id="0" name="图片 4"/>
                      <p:cNvPicPr/>
                      <p:nvPr/>
                    </p:nvPicPr>
                    <p:blipFill>
                      <a:blip r:embed="rId2"/>
                      <a:stretch>
                        <a:fillRect/>
                      </a:stretch>
                    </p:blipFill>
                    <p:spPr>
                      <a:xfrm>
                        <a:off x="2195830" y="2276793"/>
                        <a:ext cx="4838700" cy="427672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用户权限操作的功能包括购买商品，管理收货地址，对账户进行在线充值，管理订单，发布论坛帖子，管理购物车等。</a:t>
            </a:r>
            <a:endParaRPr lang="zh-CN" altLang="zh-CN" sz="1600" dirty="0"/>
          </a:p>
        </p:txBody>
      </p:sp>
      <p:graphicFrame>
        <p:nvGraphicFramePr>
          <p:cNvPr id="-2147481634" name="Object 990"/>
          <p:cNvGraphicFramePr/>
          <p:nvPr/>
        </p:nvGraphicFramePr>
        <p:xfrm>
          <a:off x="1907223" y="2780983"/>
          <a:ext cx="5272405" cy="2776855"/>
        </p:xfrm>
        <a:graphic>
          <a:graphicData uri="http://schemas.openxmlformats.org/presentationml/2006/ole">
            <mc:AlternateContent xmlns:mc="http://schemas.openxmlformats.org/markup-compatibility/2006">
              <mc:Choice xmlns:v="urn:schemas-microsoft-com:vml" Requires="v">
                <p:oleObj spid="_x0000_s5" name="" r:id="rId1" imgW="8068310" imgH="4249420" progId="Visio.Drawing.15">
                  <p:embed/>
                </p:oleObj>
              </mc:Choice>
              <mc:Fallback>
                <p:oleObj name="" r:id="rId1" imgW="8068310" imgH="4249420" progId="Visio.Drawing.15">
                  <p:embed/>
                  <p:pic>
                    <p:nvPicPr>
                      <p:cNvPr id="0" name="图片 4"/>
                      <p:cNvPicPr/>
                      <p:nvPr/>
                    </p:nvPicPr>
                    <p:blipFill>
                      <a:blip r:embed="rId2"/>
                      <a:stretch>
                        <a:fillRect/>
                      </a:stretch>
                    </p:blipFill>
                    <p:spPr>
                      <a:xfrm>
                        <a:off x="1907223" y="2780983"/>
                        <a:ext cx="5272405" cy="277685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商品信息有商品原价，商品库存，商品图片，商品名称等信息，管理员可以更改登记错误的商品信息，在商品管理界面可以新增商品，删除需要删除的商品，下架或上架商品，管理商品库存，包括增加库存，减少库存等操作。</a:t>
            </a:r>
            <a:endParaRPr lang="zh-CN" altLang="zh-CN" sz="1600" dirty="0">
              <a:sym typeface="+mn-ea"/>
            </a:endParaRPr>
          </a:p>
        </p:txBody>
      </p:sp>
      <p:pic>
        <p:nvPicPr>
          <p:cNvPr id="-2147481632" name="图片 -2147481633"/>
          <p:cNvPicPr>
            <a:picLocks noChangeAspect="1"/>
          </p:cNvPicPr>
          <p:nvPr/>
        </p:nvPicPr>
        <p:blipFill>
          <a:blip r:embed="rId1"/>
          <a:stretch>
            <a:fillRect/>
          </a:stretch>
        </p:blipFill>
        <p:spPr>
          <a:xfrm>
            <a:off x="2124075" y="3141028"/>
            <a:ext cx="5266690" cy="251269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商品订单管理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商品订单包括用户姓名，配送员名称，实付价格，订单类型等信息，管理员可以查询商品订单，对商品订单出餐，对需要删除的商品订单进行删除等。</a:t>
            </a:r>
            <a:endParaRPr lang="zh-CN" altLang="zh-CN" sz="1600" dirty="0">
              <a:sym typeface="+mn-ea"/>
            </a:endParaRPr>
          </a:p>
        </p:txBody>
      </p:sp>
      <p:pic>
        <p:nvPicPr>
          <p:cNvPr id="-2147481631" name="图片 -2147481632"/>
          <p:cNvPicPr>
            <a:picLocks noChangeAspect="1"/>
          </p:cNvPicPr>
          <p:nvPr/>
        </p:nvPicPr>
        <p:blipFill>
          <a:blip r:embed="rId1"/>
          <a:stretch>
            <a:fillRect/>
          </a:stretch>
        </p:blipFill>
        <p:spPr>
          <a:xfrm>
            <a:off x="2052320" y="2924493"/>
            <a:ext cx="5266690" cy="25126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商品评价管理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用户对点餐的商品进行评价之后，该评价信息需要得到管理员的查看和回复。</a:t>
            </a:r>
            <a:endParaRPr lang="zh-CN" altLang="zh-CN" sz="1600" dirty="0">
              <a:sym typeface="+mn-ea"/>
            </a:endParaRPr>
          </a:p>
        </p:txBody>
      </p:sp>
      <p:pic>
        <p:nvPicPr>
          <p:cNvPr id="-2147481630" name="图片 -2147481631"/>
          <p:cNvPicPr>
            <a:picLocks noChangeAspect="1"/>
          </p:cNvPicPr>
          <p:nvPr/>
        </p:nvPicPr>
        <p:blipFill>
          <a:blip r:embed="rId1"/>
          <a:stretch>
            <a:fillRect/>
          </a:stretch>
        </p:blipFill>
        <p:spPr>
          <a:xfrm>
            <a:off x="2018665" y="2565083"/>
            <a:ext cx="5266690" cy="2512695"/>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OGNlYjczNjlhNWZlZWYxOGZiZDQzZjU5NjVlYThhZD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2613</Words>
  <Application>WPS 演示</Application>
  <PresentationFormat>全屏显示(4:3)</PresentationFormat>
  <Paragraphs>88</Paragraphs>
  <Slides>18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0"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奶茶点餐小程序</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用户功能实现</vt:lpstr>
      <vt:lpstr>用户功能实现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49</cp:revision>
  <dcterms:created xsi:type="dcterms:W3CDTF">2017-03-01T09:14:00Z</dcterms:created>
  <dcterms:modified xsi:type="dcterms:W3CDTF">2022-05-22T10:55:17Z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2052-11.1.0.11744</vt:lpwstr>
  </property>
  <property fmtid="{D5CDD505-2E9C-101B-9397-08002B2CF9AE}" pid="4" name="ICV">
    <vt:lpwstr>857D1580F6334F359A50B50B64147F03</vt:lpwstr>
  </property>
</Properties>
</file>